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68" r:id="rId9"/>
    <p:sldId id="269" r:id="rId10"/>
    <p:sldId id="270" r:id="rId11"/>
    <p:sldId id="261" r:id="rId12"/>
    <p:sldId id="271" r:id="rId13"/>
    <p:sldId id="272" r:id="rId14"/>
    <p:sldId id="278" r:id="rId15"/>
    <p:sldId id="262" r:id="rId16"/>
    <p:sldId id="279" r:id="rId17"/>
    <p:sldId id="280" r:id="rId18"/>
    <p:sldId id="263" r:id="rId19"/>
    <p:sldId id="264" r:id="rId20"/>
    <p:sldId id="277" r:id="rId21"/>
    <p:sldId id="273" r:id="rId22"/>
    <p:sldId id="259" r:id="rId2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D149E10-517D-9332-753D-D5333CA2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317DCEF-81BC-1747-AB73-784DFE242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1AF176E0-6E37-531F-A2C5-528C64CD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6D0D8661-9FB2-6950-D34B-BE1014D1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298DBF1-6E6D-3E6E-83E7-14B4746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116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FEE9E2-C09C-BC23-E8E4-46CF0F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9FE2DBB8-4528-7EE1-31A6-A4C40F30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DC12967-8EF8-AE63-5F54-F3E7F459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461232C-1AAA-7BCE-7357-0B207DE5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01DE2E9-E81B-12AD-80FF-D13B5F0D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1837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2C098AE7-9DAB-55F6-35FF-EAC72100D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D5A7DB2E-F6AB-65CB-CCCE-5896C331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641AFF6-0F12-2DB1-213D-C366B92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6C1FB23C-2D99-77FC-5C56-3F8EC00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4BD106D7-99CD-9293-B70F-3C380AC2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447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8091560-4979-1C95-C348-0C327E67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B187B3A-043B-285D-0822-8C30FD45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E8E51B3-178C-3214-D7B6-35EB4658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D185CD77-D5F0-8D5B-5FBE-B19B405B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6AC035E-6AF2-1EBF-1CB8-1DC6133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32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1A5FC9-BAF6-D552-2D95-1E70C883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424837C-AF97-79DD-8385-5C989FCA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7A8CB605-FA32-269D-A4F1-E92F2A26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854BBD6-5B91-D5FD-22DD-0720968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939480CD-4A4E-A883-3216-14543FDE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07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03A61DC-BAEB-CE00-46A2-66F15FA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0DAB92-AA1F-4A2A-7DE1-F6098871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DF14E185-C230-04C5-D6A4-456B003B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D03D89A-653A-142E-F5A4-8544B664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647D8DAA-9E6D-343B-27F1-9544FBBE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3EDF8ED7-ADFA-85E4-EA81-D0EEB2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36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789254-05C0-F8D8-C522-E8958030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CEB3A97-4D97-91CE-F718-91AC1A96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7270F447-46CA-86AE-FE1B-B21B924B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8591ECEE-7B24-3ED7-0E34-BAE23F514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66457D42-C208-8B45-A8A6-B43050E5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BE920A0C-9514-6751-85F3-BAAC2177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B87AF5D-82E0-FFE4-6333-8B574C25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720120E0-4466-A07A-7A4D-8F2AB1C0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41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06CB83-6955-9732-8E96-6C3175B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B9BDF92D-A48F-918C-2D2D-B825FC10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323F95D1-71E4-6A48-75EF-5C0FC62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23C2047F-BD0B-7E21-7575-E530A53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3226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E750F948-9335-7BAE-94FE-32B88BE5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75EE8CC0-217D-8362-5FFA-CF117A12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97A85189-7254-F734-F535-B33EB32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602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D5E3331-10B3-43A9-6D73-16CAC432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2CB3A4E-B277-49DF-AF73-F592E73A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3DA36AE8-25B4-7781-F117-FAA0105C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3876CA6-FFC0-5AE6-8E80-4206C049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D7B0A116-8FB6-1C55-64D5-1D8FD40E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2042B34D-9FCC-F5AE-D236-8DC32A65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4603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C8C79B-1F18-3D22-BBDB-0456DD6F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1777735B-9D11-2B0A-F4CC-1C4EBBC5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1E32A33C-A77A-9812-BECF-2C87653C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28FBCEAB-9539-21A9-12F2-14497B65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2F6D5086-59EE-479B-E757-DCFCA62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A4182AB-1511-12CF-EC9A-F6A627AD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291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25B36C16-2222-569C-E61F-500D90F4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8D3246D4-53A6-F150-EB23-D4BE2504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EEFD65D-8643-ACB6-ACDD-A4AF4F7C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287D8A1-DEE4-0BA9-10E6-493571FE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42CDCA1-76CB-E72F-2996-9291C394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48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mantask/CSharp-From-Zero-To-He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99B81B7-007E-7535-A0C7-7C17C446A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SOLID</a:t>
            </a:r>
            <a:endParaRPr lang="lt-LT" sz="9600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04F38096-FDD5-1786-7173-DEB68D103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035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912676" y="469650"/>
            <a:ext cx="1247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Better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655499" y="0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10" name="Paveikslėlis 9">
            <a:extLst>
              <a:ext uri="{FF2B5EF4-FFF2-40B4-BE49-F238E27FC236}">
                <a16:creationId xmlns:a16="http://schemas.microsoft.com/office/drawing/2014/main" id="{4E317B7E-CB55-206F-5502-694B8BAF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9" y="511627"/>
            <a:ext cx="5565014" cy="6346373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45F7E3F1-66E5-D00E-703E-334413E6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57" y="1054425"/>
            <a:ext cx="6122543" cy="51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175939"/>
            <a:ext cx="10515600" cy="1325563"/>
          </a:xfrm>
        </p:spPr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1289753"/>
            <a:ext cx="9829800" cy="93964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Software entities (classes, modules, functions, etc.) should be open for extension, but closed for modification.</a:t>
            </a:r>
          </a:p>
          <a:p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6379E4BE-3DD1-91C3-9F02-B6045BFB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97" y="2394857"/>
            <a:ext cx="5426896" cy="3388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12E75-6716-2B5B-4082-1D0BC7D7E30A}"/>
              </a:ext>
            </a:extLst>
          </p:cNvPr>
          <p:cNvSpPr txBox="1"/>
          <p:nvPr/>
        </p:nvSpPr>
        <p:spPr>
          <a:xfrm>
            <a:off x="2943497" y="5895703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Lights can be attached without disassembling the engine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6455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50" y="256068"/>
            <a:ext cx="10515600" cy="1325563"/>
          </a:xfrm>
        </p:spPr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1988191"/>
            <a:ext cx="4921462" cy="4188771"/>
          </a:xfrm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dirty="0"/>
              <a:t>Less changes in existing code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Less chances of breaking anything with new functionality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Easier to find different functionality</a:t>
            </a:r>
          </a:p>
          <a:p>
            <a:pPr fontAlgn="base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New changes has isolated complexity (no accumulated complexity)</a:t>
            </a:r>
          </a:p>
          <a:p>
            <a:endParaRPr lang="lt-LT" dirty="0"/>
          </a:p>
        </p:txBody>
      </p:sp>
      <p:pic>
        <p:nvPicPr>
          <p:cNvPr id="4" name="Paveikslėlis 3">
            <a:extLst>
              <a:ext uri="{FF2B5EF4-FFF2-40B4-BE49-F238E27FC236}">
                <a16:creationId xmlns:a16="http://schemas.microsoft.com/office/drawing/2014/main" id="{07ED3570-EEC3-A725-4BBD-025204CC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50" y="1278664"/>
            <a:ext cx="6287588" cy="54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8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79" y="226037"/>
            <a:ext cx="10515600" cy="1325563"/>
          </a:xfrm>
        </p:spPr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79" y="1551600"/>
            <a:ext cx="5151539" cy="427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add functionality without changing existing code?</a:t>
            </a:r>
          </a:p>
          <a:p>
            <a:pPr lvl="1"/>
            <a:r>
              <a:rPr lang="en-US" dirty="0"/>
              <a:t>Accepting functions as parameters</a:t>
            </a:r>
          </a:p>
          <a:p>
            <a:pPr lvl="1"/>
            <a:r>
              <a:rPr lang="en-US" dirty="0"/>
              <a:t>Using Extension Methods</a:t>
            </a:r>
          </a:p>
          <a:p>
            <a:pPr lvl="1"/>
            <a:r>
              <a:rPr lang="en-US" dirty="0"/>
              <a:t>Using Inheritance</a:t>
            </a:r>
          </a:p>
          <a:p>
            <a:pPr lvl="1"/>
            <a:r>
              <a:rPr lang="en-US" dirty="0"/>
              <a:t>Using Generics</a:t>
            </a:r>
          </a:p>
          <a:p>
            <a:pPr lvl="1"/>
            <a:r>
              <a:rPr lang="en-US" dirty="0"/>
              <a:t>Using Composition</a:t>
            </a:r>
          </a:p>
          <a:p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B97CE4FC-188C-7C34-5617-0B5841E5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41" y="5782894"/>
            <a:ext cx="4857750" cy="942975"/>
          </a:xfrm>
          <a:prstGeom prst="rect">
            <a:avLst/>
          </a:prstGeom>
        </p:spPr>
      </p:pic>
      <p:pic>
        <p:nvPicPr>
          <p:cNvPr id="9" name="Paveikslėlis 8">
            <a:extLst>
              <a:ext uri="{FF2B5EF4-FFF2-40B4-BE49-F238E27FC236}">
                <a16:creationId xmlns:a16="http://schemas.microsoft.com/office/drawing/2014/main" id="{F09B86D5-BAC9-F0DE-67A0-C7E2D6C8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21" y="2159410"/>
            <a:ext cx="4552950" cy="3314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937BE-E8FC-5B0D-A48C-83AA1F20D2AE}"/>
              </a:ext>
            </a:extLst>
          </p:cNvPr>
          <p:cNvSpPr txBox="1"/>
          <p:nvPr/>
        </p:nvSpPr>
        <p:spPr>
          <a:xfrm>
            <a:off x="2670462" y="4567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8EC8A-B8D4-6A3A-DDC2-FC4D38E9DC42}"/>
              </a:ext>
            </a:extLst>
          </p:cNvPr>
          <p:cNvSpPr txBox="1"/>
          <p:nvPr/>
        </p:nvSpPr>
        <p:spPr>
          <a:xfrm>
            <a:off x="8719373" y="218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lt-L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1D25A-8912-6098-7C46-3DBCD34B52E0}"/>
              </a:ext>
            </a:extLst>
          </p:cNvPr>
          <p:cNvSpPr txBox="1"/>
          <p:nvPr/>
        </p:nvSpPr>
        <p:spPr>
          <a:xfrm>
            <a:off x="8719373" y="197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t-L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2EE3D-3426-F5F7-0594-FC86D6488F7E}"/>
              </a:ext>
            </a:extLst>
          </p:cNvPr>
          <p:cNvSpPr txBox="1"/>
          <p:nvPr/>
        </p:nvSpPr>
        <p:spPr>
          <a:xfrm>
            <a:off x="8719373" y="5443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lt-LT" dirty="0"/>
          </a:p>
        </p:txBody>
      </p:sp>
      <p:pic>
        <p:nvPicPr>
          <p:cNvPr id="19" name="Paveikslėlis 18">
            <a:extLst>
              <a:ext uri="{FF2B5EF4-FFF2-40B4-BE49-F238E27FC236}">
                <a16:creationId xmlns:a16="http://schemas.microsoft.com/office/drawing/2014/main" id="{0D72FFA7-0145-9864-758C-1FCFAE7A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54" y="4937183"/>
            <a:ext cx="5153025" cy="1543050"/>
          </a:xfrm>
          <a:prstGeom prst="rect">
            <a:avLst/>
          </a:prstGeom>
        </p:spPr>
      </p:pic>
      <p:pic>
        <p:nvPicPr>
          <p:cNvPr id="21" name="Paveikslėlis 20">
            <a:extLst>
              <a:ext uri="{FF2B5EF4-FFF2-40B4-BE49-F238E27FC236}">
                <a16:creationId xmlns:a16="http://schemas.microsoft.com/office/drawing/2014/main" id="{150735E5-F0F0-757B-61A4-96B7B6975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121" y="545499"/>
            <a:ext cx="4772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225A5E3-62E7-F598-D5C7-C804F41E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731305" cy="1325563"/>
          </a:xfrm>
        </p:spPr>
        <p:txBody>
          <a:bodyPr/>
          <a:lstStyle/>
          <a:p>
            <a:r>
              <a:rPr lang="en-US" dirty="0"/>
              <a:t>Open-Closed principle: Composition vs Inheritance </a:t>
            </a:r>
            <a:endParaRPr lang="lt-L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334A2-037E-1F28-C76F-AD68ECE7643E}"/>
              </a:ext>
            </a:extLst>
          </p:cNvPr>
          <p:cNvSpPr txBox="1"/>
          <p:nvPr/>
        </p:nvSpPr>
        <p:spPr>
          <a:xfrm>
            <a:off x="201335" y="1188333"/>
            <a:ext cx="6234363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Strongly couples Parent and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behavior is implemented in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Child is stuck forever with one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not be used as a mean to reuse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used as a mean to create logical 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Deep inheritance (2+ levels) increases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Usually try to </a:t>
            </a:r>
            <a:r>
              <a:rPr lang="en-US" sz="2000" dirty="0"/>
              <a:t>prefer composition over Inheritance </a:t>
            </a:r>
            <a:r>
              <a:rPr lang="en-US" sz="2000" dirty="0">
                <a:sym typeface="Wingdings" panose="05000000000000000000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Classes refer to nested objects instead of inheriting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Class can depend on multiple other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Should be used as a mean to reuse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Loosely coupled objects gives better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Easier to write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AA66631E-167F-2634-7A9C-0D315065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98" y="1076436"/>
            <a:ext cx="4277034" cy="3113824"/>
          </a:xfrm>
          <a:prstGeom prst="rect">
            <a:avLst/>
          </a:prstGeom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012ACF5A-A7F5-1BA1-8960-284AC55C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98" y="4566460"/>
            <a:ext cx="4772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2" y="326522"/>
            <a:ext cx="6460796" cy="1325563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82" y="5725540"/>
            <a:ext cx="5580016" cy="61218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/>
              <a:t>It looks like a duck, quacks like a duck, but it needs batteries!</a:t>
            </a:r>
          </a:p>
          <a:p>
            <a:pPr marL="0" indent="0" algn="ctr">
              <a:buNone/>
            </a:pPr>
            <a:r>
              <a:rPr lang="en-US" dirty="0"/>
              <a:t>You probably have the wrong abstraction.</a:t>
            </a:r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9987C2B4-3577-D6C2-C25E-D3DD8595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046" y="372295"/>
            <a:ext cx="4924178" cy="5167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F5465-DE06-7A05-43D6-D1CB0A9BB568}"/>
              </a:ext>
            </a:extLst>
          </p:cNvPr>
          <p:cNvSpPr txBox="1"/>
          <p:nvPr/>
        </p:nvSpPr>
        <p:spPr>
          <a:xfrm>
            <a:off x="595741" y="2143899"/>
            <a:ext cx="61272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Objects of a superclass shall be replaceable with objects of its subclasses without breaking the application</a:t>
            </a:r>
            <a:r>
              <a:rPr lang="en-US" sz="2000" dirty="0"/>
              <a:t>.</a:t>
            </a:r>
          </a:p>
          <a:p>
            <a:br>
              <a:rPr lang="en-US" u="sng" dirty="0"/>
            </a:br>
            <a:r>
              <a:rPr lang="en-US" dirty="0"/>
              <a:t>TLDR; </a:t>
            </a:r>
            <a:r>
              <a:rPr lang="en-US" i="1" dirty="0"/>
              <a:t>Use derived classes without knowing it.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1990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2" y="-63099"/>
            <a:ext cx="6460796" cy="1325563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lt-L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F5465-DE06-7A05-43D6-D1CB0A9BB568}"/>
              </a:ext>
            </a:extLst>
          </p:cNvPr>
          <p:cNvSpPr txBox="1"/>
          <p:nvPr/>
        </p:nvSpPr>
        <p:spPr>
          <a:xfrm>
            <a:off x="7481983" y="3361955"/>
            <a:ext cx="612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 derived classes without knowing it.</a:t>
            </a:r>
            <a:endParaRPr lang="lt-LT" dirty="0"/>
          </a:p>
        </p:txBody>
      </p:sp>
      <p:pic>
        <p:nvPicPr>
          <p:cNvPr id="8" name="Paveikslėlis 7">
            <a:extLst>
              <a:ext uri="{FF2B5EF4-FFF2-40B4-BE49-F238E27FC236}">
                <a16:creationId xmlns:a16="http://schemas.microsoft.com/office/drawing/2014/main" id="{6DCDBB48-E0C6-6A1B-D8C9-4C1998E3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42" y="3731287"/>
            <a:ext cx="4277034" cy="3113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466B5-D949-2D79-FD68-D87C67454514}"/>
              </a:ext>
            </a:extLst>
          </p:cNvPr>
          <p:cNvSpPr txBox="1"/>
          <p:nvPr/>
        </p:nvSpPr>
        <p:spPr>
          <a:xfrm>
            <a:off x="322747" y="1148244"/>
            <a:ext cx="63397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class that is the child of a parent class should be usable in place of its parent </a:t>
            </a:r>
            <a:r>
              <a:rPr lang="en-US" b="1" u="sng" dirty="0"/>
              <a:t>without any unexpected behavior</a:t>
            </a:r>
          </a:p>
          <a:p>
            <a:endParaRPr lang="en-US" dirty="0"/>
          </a:p>
          <a:p>
            <a:r>
              <a:rPr lang="en-US" dirty="0"/>
              <a:t>Subtyping: implementing a class which follows requirements specified by an interface. </a:t>
            </a:r>
          </a:p>
          <a:p>
            <a:endParaRPr lang="en-US" dirty="0"/>
          </a:p>
          <a:p>
            <a:r>
              <a:rPr lang="en-US" dirty="0"/>
              <a:t>Inheritance: implementing a Child class that specializes Parent class to a particular use, by reusing it’s behavior and possibly overriding parts of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 reuse (or override) should be easy to justify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enforcing business logic, creating real world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creating restrictions that must be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do you think about the example on the right in terms for enforcing business logic? </a:t>
            </a:r>
          </a:p>
        </p:txBody>
      </p:sp>
      <p:pic>
        <p:nvPicPr>
          <p:cNvPr id="11" name="Paveikslėlis 10">
            <a:extLst>
              <a:ext uri="{FF2B5EF4-FFF2-40B4-BE49-F238E27FC236}">
                <a16:creationId xmlns:a16="http://schemas.microsoft.com/office/drawing/2014/main" id="{3CA67A03-D746-25ED-437E-CFDBA83E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42" y="12889"/>
            <a:ext cx="4633817" cy="30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4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2" y="190720"/>
            <a:ext cx="6460796" cy="1325563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BA2B77D7-E390-1A28-5093-66FE3DD2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21" y="1516283"/>
            <a:ext cx="2716368" cy="2274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F970E-46D7-45B1-4FF7-9EAC2FCDE75C}"/>
              </a:ext>
            </a:extLst>
          </p:cNvPr>
          <p:cNvSpPr txBox="1"/>
          <p:nvPr/>
        </p:nvSpPr>
        <p:spPr>
          <a:xfrm>
            <a:off x="209258" y="4423968"/>
            <a:ext cx="5849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Resembles real-life relation (they are all Birds)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restrictions that are followed (Lay an Egg and Fly)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what happens when Penguin or Ostrich tries to Fly?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 and Child classes are not interchangeable.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D5FD7-EF74-F00E-39E9-65E2850B17E1}"/>
              </a:ext>
            </a:extLst>
          </p:cNvPr>
          <p:cNvSpPr txBox="1"/>
          <p:nvPr/>
        </p:nvSpPr>
        <p:spPr>
          <a:xfrm>
            <a:off x="6418426" y="4423968"/>
            <a:ext cx="5773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Resembles real-life relation (they are all Birds)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restriction that are followed (all can Lay an Egg and some can Fly)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 and Child classes are interchangeable.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cautious about growing inheritance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7860E384-7D4E-AC71-2E0C-43951670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95" y="1516283"/>
            <a:ext cx="2828170" cy="2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2" y="149724"/>
            <a:ext cx="10515600" cy="1325563"/>
          </a:xfrm>
        </p:spPr>
        <p:txBody>
          <a:bodyPr/>
          <a:lstStyle/>
          <a:p>
            <a:r>
              <a:rPr lang="en-US" dirty="0"/>
              <a:t>Interface Segregation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35085"/>
            <a:ext cx="5519057" cy="304187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Fine grained client-specific interfaces</a:t>
            </a:r>
            <a:endParaRPr lang="lt-LT" u="sng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21030A4F-DF7F-453B-7F78-C9CEF4B2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4" y="1145189"/>
            <a:ext cx="4604657" cy="4567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6F5E6-3581-FE21-C5E6-2C42B3886473}"/>
              </a:ext>
            </a:extLst>
          </p:cNvPr>
          <p:cNvSpPr txBox="1"/>
          <p:nvPr/>
        </p:nvSpPr>
        <p:spPr>
          <a:xfrm>
            <a:off x="7522132" y="5992297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combined power &amp; water connector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0668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39" y="167957"/>
            <a:ext cx="10515600" cy="1325563"/>
          </a:xfrm>
        </p:spPr>
        <p:txBody>
          <a:bodyPr/>
          <a:lstStyle/>
          <a:p>
            <a:r>
              <a:rPr lang="en-US" dirty="0"/>
              <a:t>Dependency Inversion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0" y="2664823"/>
            <a:ext cx="4822371" cy="352004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Depend on abstractions, not concrete implementations.</a:t>
            </a:r>
            <a:endParaRPr lang="lt-LT" u="sng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58A4B17D-A496-E6D6-59C3-E05EB633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39" y="1687467"/>
            <a:ext cx="6598580" cy="411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444F3-6571-5819-6DF8-B64A37C5D011}"/>
              </a:ext>
            </a:extLst>
          </p:cNvPr>
          <p:cNvSpPr txBox="1"/>
          <p:nvPr/>
        </p:nvSpPr>
        <p:spPr>
          <a:xfrm>
            <a:off x="6783977" y="6000206"/>
            <a:ext cx="479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Excavator design doesn’t depend on attachments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647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A9CCBA4-43C5-7CA5-D2A6-373F79FF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F76A45D-F73A-168B-B0F4-84C9C16A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Donatas Kukta</a:t>
            </a:r>
          </a:p>
          <a:p>
            <a:r>
              <a:rPr lang="en-US" dirty="0" err="1"/>
              <a:t>Kazimieras</a:t>
            </a:r>
            <a:r>
              <a:rPr lang="en-US" dirty="0"/>
              <a:t> </a:t>
            </a:r>
            <a:r>
              <a:rPr lang="en-US" dirty="0" err="1"/>
              <a:t>Slivka</a:t>
            </a:r>
            <a:endParaRPr lang="en-US" dirty="0"/>
          </a:p>
          <a:p>
            <a:r>
              <a:rPr lang="en-US" dirty="0"/>
              <a:t>TransUnion</a:t>
            </a:r>
          </a:p>
          <a:p>
            <a:endParaRPr lang="en-US" dirty="0"/>
          </a:p>
          <a:p>
            <a:r>
              <a:rPr lang="en-US" dirty="0"/>
              <a:t>These slides are based on https://github.com/Almantask/CSharp-From-Zero-To-Hero/wiki/Summary#chapter-5-solid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2271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4C9A963-817A-8085-CDC7-E9BA88DD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make your code SOLID!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8C165C-6DA7-80A5-7364-E23C8DEB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4665"/>
          </a:xfrm>
        </p:spPr>
        <p:txBody>
          <a:bodyPr>
            <a:normAutofit/>
          </a:bodyPr>
          <a:lstStyle/>
          <a:p>
            <a:r>
              <a:rPr lang="en-US" dirty="0"/>
              <a:t>Try to find a balance between grouping and separating code/logic</a:t>
            </a:r>
          </a:p>
          <a:p>
            <a:r>
              <a:rPr lang="en-US" dirty="0"/>
              <a:t>Prefer composition over inheritance</a:t>
            </a:r>
          </a:p>
          <a:p>
            <a:r>
              <a:rPr lang="en-US" dirty="0"/>
              <a:t>Avoid long methods, classes and interfaces</a:t>
            </a:r>
          </a:p>
          <a:p>
            <a:r>
              <a:rPr lang="en-US" dirty="0"/>
              <a:t>Use interfaces! Ensure they have clear reusable purpose</a:t>
            </a:r>
          </a:p>
          <a:p>
            <a:r>
              <a:rPr lang="en-US" dirty="0"/>
              <a:t>Think about what needs to be done to extend the code in the future</a:t>
            </a:r>
          </a:p>
          <a:p>
            <a:r>
              <a:rPr lang="en-US" dirty="0"/>
              <a:t>Assume that someone with less experience is reading your code</a:t>
            </a:r>
          </a:p>
          <a:p>
            <a:r>
              <a:rPr lang="en-US" dirty="0"/>
              <a:t>Avoid hardcoding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2986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time!</a:t>
            </a:r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CBFBD389-2B23-8630-8064-84A7A2193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2" y="1604791"/>
            <a:ext cx="8803276" cy="47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644839F-31A3-14B9-F092-724C03D6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45A490F-C277-746C-3912-F62AC00E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https://github.com/Almantask/CSharp-From-Zero-To-Hero/</a:t>
            </a:r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9916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A66FEEB-96F0-0D3E-2897-CEFAFC30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SOLID stand for?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C5A6034-59A2-68D6-1652-85D1CB43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0" y="1690688"/>
            <a:ext cx="11606349" cy="4351338"/>
          </a:xfrm>
        </p:spPr>
        <p:txBody>
          <a:bodyPr>
            <a:normAutofit/>
          </a:bodyPr>
          <a:lstStyle/>
          <a:p>
            <a:r>
              <a:rPr lang="en-US" sz="4200" b="1" dirty="0"/>
              <a:t>S</a:t>
            </a:r>
            <a:r>
              <a:rPr lang="en-US" dirty="0"/>
              <a:t>ingle-responsibility: </a:t>
            </a:r>
            <a:r>
              <a:rPr lang="en-US" i="1" dirty="0"/>
              <a:t>One reason to change </a:t>
            </a:r>
          </a:p>
          <a:p>
            <a:r>
              <a:rPr lang="en-US" sz="4300" b="1" dirty="0"/>
              <a:t>O</a:t>
            </a:r>
            <a:r>
              <a:rPr lang="en-US" dirty="0"/>
              <a:t>pen–closed: </a:t>
            </a:r>
            <a:r>
              <a:rPr lang="en-US" i="1" dirty="0"/>
              <a:t>Open for extension, closed for modification</a:t>
            </a:r>
          </a:p>
          <a:p>
            <a:r>
              <a:rPr lang="en-US" sz="4300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substitution: </a:t>
            </a:r>
            <a:r>
              <a:rPr lang="en-US" i="1" dirty="0"/>
              <a:t>Use derived classes without knowing it</a:t>
            </a:r>
            <a:endParaRPr lang="en-US" dirty="0"/>
          </a:p>
          <a:p>
            <a:r>
              <a:rPr lang="en-US" sz="4300" b="1" dirty="0"/>
              <a:t>I</a:t>
            </a:r>
            <a:r>
              <a:rPr lang="en-US" dirty="0"/>
              <a:t>nterface segregation: </a:t>
            </a:r>
            <a:r>
              <a:rPr lang="en-US" i="1" dirty="0"/>
              <a:t>Fine grained client-specific interfaces</a:t>
            </a:r>
            <a:endParaRPr lang="en-US" dirty="0"/>
          </a:p>
          <a:p>
            <a:r>
              <a:rPr lang="en-US" sz="4300" b="1" dirty="0"/>
              <a:t>D</a:t>
            </a:r>
            <a:r>
              <a:rPr lang="en-US" dirty="0"/>
              <a:t>ependency inversion: </a:t>
            </a:r>
            <a:r>
              <a:rPr lang="en-US" i="1" dirty="0"/>
              <a:t>Depend on abstractions, not concretions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212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0564249-9D44-8169-475E-A5935597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268287"/>
            <a:ext cx="10515600" cy="1325563"/>
          </a:xfrm>
        </p:spPr>
        <p:txBody>
          <a:bodyPr/>
          <a:lstStyle/>
          <a:p>
            <a:r>
              <a:rPr lang="en-US" dirty="0"/>
              <a:t>Why SOLID is important?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E50A0EE-EEED-DB62-F584-FBA56998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237"/>
            <a:ext cx="10515600" cy="4351338"/>
          </a:xfrm>
        </p:spPr>
        <p:txBody>
          <a:bodyPr/>
          <a:lstStyle/>
          <a:p>
            <a:r>
              <a:rPr lang="en-US" dirty="0"/>
              <a:t>Best practices to follow</a:t>
            </a:r>
          </a:p>
          <a:p>
            <a:r>
              <a:rPr lang="en-US" dirty="0"/>
              <a:t>Avoid complexity headache</a:t>
            </a:r>
          </a:p>
          <a:p>
            <a:r>
              <a:rPr lang="en-US" dirty="0"/>
              <a:t>Better code quality:</a:t>
            </a:r>
          </a:p>
          <a:p>
            <a:pPr lvl="1"/>
            <a:r>
              <a:rPr lang="en-US" dirty="0"/>
              <a:t>Improved readability</a:t>
            </a:r>
          </a:p>
          <a:p>
            <a:pPr lvl="1"/>
            <a:r>
              <a:rPr lang="en-US" dirty="0"/>
              <a:t>Better flexibility</a:t>
            </a:r>
          </a:p>
          <a:p>
            <a:pPr lvl="1"/>
            <a:r>
              <a:rPr lang="en-US" dirty="0"/>
              <a:t>Lower maintainability overhead</a:t>
            </a:r>
          </a:p>
          <a:p>
            <a:r>
              <a:rPr lang="en-US" dirty="0"/>
              <a:t>Applicable for software in general, not just source code</a:t>
            </a:r>
          </a:p>
          <a:p>
            <a:r>
              <a:rPr lang="en-US" dirty="0"/>
              <a:t>It is</a:t>
            </a:r>
            <a:r>
              <a:rPr lang="en-US" i="1" dirty="0"/>
              <a:t> industry-standard</a:t>
            </a:r>
            <a:r>
              <a:rPr lang="en-US" dirty="0"/>
              <a:t> and common question in interviews</a:t>
            </a:r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F90BACEA-0652-D885-BD10-4585A4E6C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410095"/>
            <a:ext cx="4770120" cy="45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11"/>
            <a:ext cx="10831286" cy="71852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function, class or a module should have a single reason to change.</a:t>
            </a:r>
            <a:endParaRPr lang="lt-LT" u="sng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F75C5426-E244-D510-8230-62986530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43" y="2446861"/>
            <a:ext cx="5127546" cy="339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517E3-A5CB-EA76-5A0C-C5A4D958F7D6}"/>
              </a:ext>
            </a:extLst>
          </p:cNvPr>
          <p:cNvSpPr txBox="1"/>
          <p:nvPr/>
        </p:nvSpPr>
        <p:spPr>
          <a:xfrm>
            <a:off x="3370042" y="6027749"/>
            <a:ext cx="477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Because You Can, Doesn’t Mean You Should!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014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</a:t>
            </a:r>
            <a:endParaRPr lang="lt-L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169185-840C-FA6B-5698-7F627AB6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8" y="1480458"/>
            <a:ext cx="6981372" cy="41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8BBB51-0A74-B132-D9C9-A666BE5CA7DE}"/>
              </a:ext>
            </a:extLst>
          </p:cNvPr>
          <p:cNvSpPr txBox="1"/>
          <p:nvPr/>
        </p:nvSpPr>
        <p:spPr>
          <a:xfrm>
            <a:off x="317863" y="3271387"/>
            <a:ext cx="4744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Nobody understands </a:t>
            </a:r>
            <a:r>
              <a:rPr lang="en-US" dirty="0"/>
              <a:t>how it works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Everyone is </a:t>
            </a:r>
            <a:r>
              <a:rPr lang="en-US" dirty="0">
                <a:solidFill>
                  <a:schemeClr val="accent6"/>
                </a:solidFill>
              </a:rPr>
              <a:t>afraid to change </a:t>
            </a:r>
            <a:r>
              <a:rPr lang="en-US" dirty="0"/>
              <a:t>existing code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Everyone </a:t>
            </a:r>
            <a:r>
              <a:rPr lang="en-US" dirty="0">
                <a:solidFill>
                  <a:schemeClr val="accent6"/>
                </a:solidFill>
              </a:rPr>
              <a:t>just stich </a:t>
            </a:r>
            <a:r>
              <a:rPr lang="en-US" dirty="0"/>
              <a:t>new code to the class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Tech debt </a:t>
            </a:r>
            <a:r>
              <a:rPr lang="en-US" dirty="0"/>
              <a:t>keeps growing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974EB-B1DB-4F19-D079-9FBEF5B5ED96}"/>
              </a:ext>
            </a:extLst>
          </p:cNvPr>
          <p:cNvSpPr txBox="1"/>
          <p:nvPr/>
        </p:nvSpPr>
        <p:spPr>
          <a:xfrm>
            <a:off x="317864" y="1822213"/>
            <a:ext cx="4744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Obvious </a:t>
            </a:r>
            <a:r>
              <a:rPr lang="en-US" dirty="0"/>
              <a:t>flow of behavior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Structure is </a:t>
            </a:r>
            <a:r>
              <a:rPr lang="en-US" dirty="0">
                <a:solidFill>
                  <a:srgbClr val="FF0000"/>
                </a:solidFill>
              </a:rPr>
              <a:t>easy to understand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easy </a:t>
            </a:r>
            <a:r>
              <a:rPr lang="en-US" dirty="0">
                <a:solidFill>
                  <a:srgbClr val="FF0000"/>
                </a:solidFill>
              </a:rPr>
              <a:t>to insert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22C67-53D1-618B-B75F-A8072CD196B1}"/>
              </a:ext>
            </a:extLst>
          </p:cNvPr>
          <p:cNvSpPr txBox="1"/>
          <p:nvPr/>
        </p:nvSpPr>
        <p:spPr>
          <a:xfrm>
            <a:off x="1085477" y="2902055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Illusion</a:t>
            </a:r>
            <a:r>
              <a:rPr lang="en-US" dirty="0"/>
              <a:t> vs </a:t>
            </a:r>
            <a:r>
              <a:rPr lang="en-US" dirty="0">
                <a:solidFill>
                  <a:schemeClr val="accent6"/>
                </a:solidFill>
              </a:rPr>
              <a:t>reality</a:t>
            </a:r>
            <a:endParaRPr lang="lt-LT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C03AA-2EAC-6B5F-D8ED-CDB559C0E35D}"/>
              </a:ext>
            </a:extLst>
          </p:cNvPr>
          <p:cNvSpPr txBox="1"/>
          <p:nvPr/>
        </p:nvSpPr>
        <p:spPr>
          <a:xfrm>
            <a:off x="317863" y="1115088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The God Class</a:t>
            </a:r>
            <a:endParaRPr lang="lt-LT" sz="2000" u="sng" dirty="0"/>
          </a:p>
        </p:txBody>
      </p:sp>
    </p:spTree>
    <p:extLst>
      <p:ext uri="{BB962C8B-B14F-4D97-AF65-F5344CB8AC3E}">
        <p14:creationId xmlns:p14="http://schemas.microsoft.com/office/powerpoint/2010/main" val="13277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851B98-1B92-B179-CE3A-B402EF83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33" y="1733431"/>
            <a:ext cx="5211377" cy="484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E9E1A8-94CB-5A44-970F-B9589223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0" y="1733432"/>
            <a:ext cx="5613341" cy="363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16862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9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69113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C7AF65-9853-27F2-2FD0-21FEF9E2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99" y="1866085"/>
            <a:ext cx="3203043" cy="123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4FC14FE-E784-1836-9696-B44497F9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9" y="1866085"/>
            <a:ext cx="3449473" cy="20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A3223-0B15-7ECB-6F09-804406B3CF04}"/>
              </a:ext>
            </a:extLst>
          </p:cNvPr>
          <p:cNvSpPr txBox="1"/>
          <p:nvPr/>
        </p:nvSpPr>
        <p:spPr>
          <a:xfrm>
            <a:off x="7324259" y="4362883"/>
            <a:ext cx="3883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Clear contents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Logical use (by project purpose)</a:t>
            </a:r>
          </a:p>
          <a:p>
            <a:pPr marL="342900" indent="-3429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03E01-BF86-C29E-47BE-EA03E1C8EF3D}"/>
              </a:ext>
            </a:extLst>
          </p:cNvPr>
          <p:cNvSpPr txBox="1"/>
          <p:nvPr/>
        </p:nvSpPr>
        <p:spPr>
          <a:xfrm>
            <a:off x="1271103" y="3875314"/>
            <a:ext cx="46942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Unknown, abstract contents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Semantical use (common things, third party things)</a:t>
            </a:r>
          </a:p>
          <a:p>
            <a:pPr marL="342900" indent="-3429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Question: what about common infrastructure?</a:t>
            </a:r>
          </a:p>
        </p:txBody>
      </p:sp>
    </p:spTree>
    <p:extLst>
      <p:ext uri="{BB962C8B-B14F-4D97-AF65-F5344CB8AC3E}">
        <p14:creationId xmlns:p14="http://schemas.microsoft.com/office/powerpoint/2010/main" val="11862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16862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8E58945-8A46-6AE1-7E4F-8F6D8D24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68" y="1738720"/>
            <a:ext cx="4217451" cy="9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6B955FD-72A9-3FAE-ADFC-6DAE2405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54" y="1601637"/>
            <a:ext cx="3403128" cy="4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349DA-B27B-E896-A099-E3576D604C09}"/>
              </a:ext>
            </a:extLst>
          </p:cNvPr>
          <p:cNvSpPr txBox="1"/>
          <p:nvPr/>
        </p:nvSpPr>
        <p:spPr>
          <a:xfrm>
            <a:off x="886367" y="3179356"/>
            <a:ext cx="6122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long term projects, it’s worth tackling complexity by splitting different system concerns into subsystems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Developers should strive to minimize the things we need to care about at once.</a:t>
            </a:r>
          </a:p>
        </p:txBody>
      </p:sp>
    </p:spTree>
    <p:extLst>
      <p:ext uri="{BB962C8B-B14F-4D97-AF65-F5344CB8AC3E}">
        <p14:creationId xmlns:p14="http://schemas.microsoft.com/office/powerpoint/2010/main" val="2835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829</Words>
  <Application>Microsoft Office PowerPoint</Application>
  <PresentationFormat>Plačiaekranė</PresentationFormat>
  <Paragraphs>138</Paragraphs>
  <Slides>22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„Office“ tema</vt:lpstr>
      <vt:lpstr>SOLID</vt:lpstr>
      <vt:lpstr>Intro</vt:lpstr>
      <vt:lpstr>What does SOLID stand for?</vt:lpstr>
      <vt:lpstr>Why SOLID is important?</vt:lpstr>
      <vt:lpstr>Single Responsibility principle</vt:lpstr>
      <vt:lpstr>Single Responsibility principle</vt:lpstr>
      <vt:lpstr>Single Responsibility principle. Examples</vt:lpstr>
      <vt:lpstr>Single Responsibility principle. Examples</vt:lpstr>
      <vt:lpstr>Single Responsibility principle. Examples</vt:lpstr>
      <vt:lpstr>„PowerPoint“ pateiktis</vt:lpstr>
      <vt:lpstr>Open-Closed principle</vt:lpstr>
      <vt:lpstr>Open-Closed principle</vt:lpstr>
      <vt:lpstr>Open-Closed principle</vt:lpstr>
      <vt:lpstr>Open-Closed principle: Composition vs Inheritance </vt:lpstr>
      <vt:lpstr>Liskov Substitution principle</vt:lpstr>
      <vt:lpstr>Liskov Substitution principle</vt:lpstr>
      <vt:lpstr>Liskov Substitution principle</vt:lpstr>
      <vt:lpstr>Interface Segregation principle</vt:lpstr>
      <vt:lpstr>Dependency Inversion principle</vt:lpstr>
      <vt:lpstr>Tips to make your code SOLID!</vt:lpstr>
      <vt:lpstr>Workshop time!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Donatas Kukta</dc:creator>
  <cp:lastModifiedBy>Donatas Kukta</cp:lastModifiedBy>
  <cp:revision>42</cp:revision>
  <dcterms:created xsi:type="dcterms:W3CDTF">2022-12-03T18:06:42Z</dcterms:created>
  <dcterms:modified xsi:type="dcterms:W3CDTF">2022-12-04T17:02:50Z</dcterms:modified>
</cp:coreProperties>
</file>