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67" r:id="rId13"/>
    <p:sldId id="266" r:id="rId14"/>
    <p:sldId id="268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B7ED-A86D-7191-C4DA-3EDD97E90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66ED9-372D-4A0A-6C96-C99A2647C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36F45-6FBC-B3F5-E5A2-1056D42E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AAC9-B109-4BE2-AF68-1F29B9C1492F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DA1F-5E08-4E53-58E0-2B29F8BC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60D3-CC95-3507-AA30-44D2FD69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61A4-3E3A-4995-BDB3-2E7398CDC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8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55A8-21AE-3134-DAA6-487FBE03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B7C7B-1524-9072-AF5D-ACC87AA2C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62372-1972-26F1-A3C3-37B5B9C1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AAC9-B109-4BE2-AF68-1F29B9C1492F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3710-2D83-38A7-81A0-B9FEAD5C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8453-50CC-66C2-60E7-99D46E78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61A4-3E3A-4995-BDB3-2E7398CDC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85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7D8BE-2A15-BECD-0562-078A3AA17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75F5-E6D7-BBCF-112D-56C483DF1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9312-6889-C497-6B37-BE150620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AAC9-B109-4BE2-AF68-1F29B9C1492F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262B7-3E54-A1D5-60DF-2F832478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36EE-8FB8-F108-C9AD-14F985CF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61A4-3E3A-4995-BDB3-2E7398CDC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7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1602-9E3E-56F0-98BE-A9EC63E0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C158-B433-11B5-74D5-3DF47F79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EE95-F4B1-94BC-680D-DEB8939D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AAC9-B109-4BE2-AF68-1F29B9C1492F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C5FD-BCA4-1D04-48B2-D428E7B6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74FA-6961-FED6-BE2E-55E04F3E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61A4-3E3A-4995-BDB3-2E7398CDC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7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0C93-72A7-E61E-5532-3A56B50F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C7C57-9246-ADE8-C7BD-B5B95162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1428-9C79-AF3F-94DB-32C68749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AAC9-B109-4BE2-AF68-1F29B9C1492F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9C5A-D7D5-A9D4-6871-3F0E1CE0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4E86-5151-0A00-A9AF-044946D5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61A4-3E3A-4995-BDB3-2E7398CDC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38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3C46-7416-180E-B7DD-1F6C3F2C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25C6-10AD-6926-80E3-CDBDF9204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A537B-0A13-4845-161C-00FC82935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C5EEE-91E9-5EBE-7A54-C12A9740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AAC9-B109-4BE2-AF68-1F29B9C1492F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A7D6B-0DE2-1A5B-0ED2-24E0AE4E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1CD16-1A75-DECB-2C09-993A8436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61A4-3E3A-4995-BDB3-2E7398CDC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0A00-982F-8A52-DD1D-025A3C65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65B7B-CB49-992C-4184-713FB55EE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00E5-31A6-C1F3-4182-16857C3F2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1BE9F-4C0F-DE8D-4937-2A4D98F19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CF2A2-6B68-1BFF-A33F-FDC1877E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E01FA-EC94-4B3A-6610-4811314A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AAC9-B109-4BE2-AF68-1F29B9C1492F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0232C-F5AC-98EC-49CD-AC8DF410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6673A-F078-4BE7-450D-2742A6A8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61A4-3E3A-4995-BDB3-2E7398CDC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20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88A9-5D29-4F2D-4DC2-A28D6450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0A3E2-089B-32A6-6863-907B1954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AAC9-B109-4BE2-AF68-1F29B9C1492F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6316C-B338-BC9A-A7C8-0C15D3BB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6508C-919D-D836-7698-12B4E3F1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61A4-3E3A-4995-BDB3-2E7398CDC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6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CE05C-F0A0-EB4B-C363-B826E452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AAC9-B109-4BE2-AF68-1F29B9C1492F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0E972-0AD4-17D2-67DF-A58FDE87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8F0EC-502D-17C7-9746-B474FBFD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61A4-3E3A-4995-BDB3-2E7398CDC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23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88BC-D906-E707-86E0-EAE59313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62C74-3B5D-7C1E-2B85-14B98E54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24F09-E4CB-0411-EAFC-D0A6F2A7B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63387-E16A-5E25-7712-1006499E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AAC9-B109-4BE2-AF68-1F29B9C1492F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A3FE-51AF-6312-9691-3E48698B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40F82-6D49-BAB0-5916-5ACA70D2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61A4-3E3A-4995-BDB3-2E7398CDC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6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36A0-8625-3498-ED83-6F062DC2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B3647-462D-F9A5-3F7F-EEE6BE703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640BB-7EAD-D76E-D49D-DF6AC7DE3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0623-CCE6-C655-95CE-DB2EC06E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AAC9-B109-4BE2-AF68-1F29B9C1492F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A4755-51DF-0EDE-C6C7-9843190F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99BE2-CBFF-0132-3325-531118B2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61A4-3E3A-4995-BDB3-2E7398CDC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18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ED0C3-A73F-9103-FFCC-428DFAF0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D7F6F-25D3-4C04-E700-5D9A09396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934B-F606-7190-D2DA-4211FA8DA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AAC9-B109-4BE2-AF68-1F29B9C1492F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BF61-BEFB-26AE-26CE-5F6DAF47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C2-DD11-7028-30AB-7C084C36B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61A4-3E3A-4995-BDB3-2E7398CDC7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35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D24D-0152-3111-1A79-0B4E1554A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ELECTROLYSIS SYSTEM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7C165-92F8-74DE-DA26-959E00196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UNIVERSITY OF NAIROBI</a:t>
            </a:r>
          </a:p>
          <a:p>
            <a:r>
              <a:rPr lang="en-US" dirty="0"/>
              <a:t>DONATUS OMONDI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90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E509-AA59-C60B-364F-92E2EA59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of Electrolysis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63F0-68A4-625E-1231-7784BD68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input parameters</a:t>
            </a:r>
          </a:p>
          <a:p>
            <a:pPr lvl="1"/>
            <a:r>
              <a:rPr lang="en-US" dirty="0"/>
              <a:t>Voltage and Current</a:t>
            </a:r>
          </a:p>
          <a:p>
            <a:pPr lvl="1"/>
            <a:r>
              <a:rPr lang="en-US" dirty="0"/>
              <a:t>Temperature of electrolyte</a:t>
            </a:r>
          </a:p>
          <a:p>
            <a:pPr lvl="1"/>
            <a:r>
              <a:rPr lang="en-US" dirty="0"/>
              <a:t>Electrolyte Concentration</a:t>
            </a:r>
          </a:p>
          <a:p>
            <a:pPr lvl="1"/>
            <a:r>
              <a:rPr lang="en-US" dirty="0"/>
              <a:t>Electrode Material</a:t>
            </a:r>
          </a:p>
          <a:p>
            <a:r>
              <a:rPr lang="en-GB" dirty="0"/>
              <a:t>Important gas parameters</a:t>
            </a:r>
          </a:p>
          <a:p>
            <a:pPr lvl="1"/>
            <a:r>
              <a:rPr lang="en-GB" dirty="0"/>
              <a:t>Flowrate</a:t>
            </a:r>
          </a:p>
          <a:p>
            <a:pPr lvl="1"/>
            <a:r>
              <a:rPr lang="en-GB" dirty="0"/>
              <a:t>Concentration</a:t>
            </a:r>
          </a:p>
          <a:p>
            <a:pPr lvl="1"/>
            <a:r>
              <a:rPr lang="en-GB" dirty="0"/>
              <a:t>Temperature</a:t>
            </a:r>
          </a:p>
          <a:p>
            <a:pPr lvl="1"/>
            <a:r>
              <a:rPr lang="en-GB" dirty="0"/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119414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A163-9DBE-D266-8392-C1A64524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of Gas 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7714-5504-0992-D0ED-D6A76EBC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flowrate sensors</a:t>
            </a:r>
          </a:p>
          <a:p>
            <a:endParaRPr lang="en-US" dirty="0"/>
          </a:p>
          <a:p>
            <a:r>
              <a:rPr lang="en-US" dirty="0"/>
              <a:t>Gas concentration sensors</a:t>
            </a:r>
          </a:p>
          <a:p>
            <a:endParaRPr lang="en-US" dirty="0"/>
          </a:p>
          <a:p>
            <a:r>
              <a:rPr lang="en-US" dirty="0"/>
              <a:t>Gas temperature sensors</a:t>
            </a:r>
          </a:p>
          <a:p>
            <a:endParaRPr lang="en-US" dirty="0"/>
          </a:p>
          <a:p>
            <a:r>
              <a:rPr lang="en-US" dirty="0"/>
              <a:t>Gas pressure sensors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28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5E2C-76E1-B8B9-245A-A4EF3E69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8891FB-1C82-7AE7-4F2B-CA25BD074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0" y="1354649"/>
            <a:ext cx="7521261" cy="4877641"/>
          </a:xfrm>
        </p:spPr>
      </p:pic>
    </p:spTree>
    <p:extLst>
      <p:ext uri="{BB962C8B-B14F-4D97-AF65-F5344CB8AC3E}">
        <p14:creationId xmlns:p14="http://schemas.microsoft.com/office/powerpoint/2010/main" val="142162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A2FF-8DA2-BDD7-C6FA-44BDAF8C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79299" cy="729579"/>
          </a:xfrm>
        </p:spPr>
        <p:txBody>
          <a:bodyPr/>
          <a:lstStyle/>
          <a:p>
            <a:r>
              <a:rPr lang="en-US" dirty="0"/>
              <a:t>Software Design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C3D240-CD9A-19F1-05B7-F12281CFF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5" y="1093678"/>
            <a:ext cx="8912180" cy="5528642"/>
          </a:xfrm>
        </p:spPr>
      </p:pic>
    </p:spTree>
    <p:extLst>
      <p:ext uri="{BB962C8B-B14F-4D97-AF65-F5344CB8AC3E}">
        <p14:creationId xmlns:p14="http://schemas.microsoft.com/office/powerpoint/2010/main" val="222219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ABBA-2909-8EB2-054A-77395C4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8D4E7B-B809-BB01-D131-20E4131B5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75471" y="-126546"/>
            <a:ext cx="5241058" cy="7997783"/>
          </a:xfrm>
        </p:spPr>
      </p:pic>
    </p:spTree>
    <p:extLst>
      <p:ext uri="{BB962C8B-B14F-4D97-AF65-F5344CB8AC3E}">
        <p14:creationId xmlns:p14="http://schemas.microsoft.com/office/powerpoint/2010/main" val="336759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8BABF-D3CF-E4B7-EBF1-D857FEBDA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87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0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2A07D-ED6D-9C43-F3A2-85E905B6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8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484F-C2E9-E99F-B55A-E6B2AE06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ED98-4570-748D-41F3-650BDD17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of gas parameters</a:t>
            </a:r>
          </a:p>
          <a:p>
            <a:endParaRPr lang="en-US" dirty="0"/>
          </a:p>
          <a:p>
            <a:r>
              <a:rPr lang="en-US" dirty="0"/>
              <a:t>Displaying of system status </a:t>
            </a:r>
          </a:p>
          <a:p>
            <a:endParaRPr lang="en-US" dirty="0"/>
          </a:p>
          <a:p>
            <a:r>
              <a:rPr lang="en-US" dirty="0"/>
              <a:t>Powering off and on of the electrode relays based on control thresholds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80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A1480D-1F54-0EDC-C70E-54641071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of input power &amp; electrolyte concentration against flowrate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FC28E2-5D32-4B4D-E5A2-C2D779075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763628"/>
              </p:ext>
            </p:extLst>
          </p:nvPr>
        </p:nvGraphicFramePr>
        <p:xfrm>
          <a:off x="838199" y="1674253"/>
          <a:ext cx="10515600" cy="4818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337">
                  <a:extLst>
                    <a:ext uri="{9D8B030D-6E8A-4147-A177-3AD203B41FA5}">
                      <a16:colId xmlns:a16="http://schemas.microsoft.com/office/drawing/2014/main" val="3226129302"/>
                    </a:ext>
                  </a:extLst>
                </a:gridCol>
                <a:gridCol w="2628337">
                  <a:extLst>
                    <a:ext uri="{9D8B030D-6E8A-4147-A177-3AD203B41FA5}">
                      <a16:colId xmlns:a16="http://schemas.microsoft.com/office/drawing/2014/main" val="2679025404"/>
                    </a:ext>
                  </a:extLst>
                </a:gridCol>
                <a:gridCol w="2629463">
                  <a:extLst>
                    <a:ext uri="{9D8B030D-6E8A-4147-A177-3AD203B41FA5}">
                      <a16:colId xmlns:a16="http://schemas.microsoft.com/office/drawing/2014/main" val="2494993952"/>
                    </a:ext>
                  </a:extLst>
                </a:gridCol>
                <a:gridCol w="2629463">
                  <a:extLst>
                    <a:ext uri="{9D8B030D-6E8A-4147-A177-3AD203B41FA5}">
                      <a16:colId xmlns:a16="http://schemas.microsoft.com/office/drawing/2014/main" val="2846341337"/>
                    </a:ext>
                  </a:extLst>
                </a:gridCol>
              </a:tblGrid>
              <a:tr h="52346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Amount of electrolyte (g/</a:t>
                      </a:r>
                      <a:r>
                        <a:rPr lang="en-US" sz="1200" kern="100" dirty="0" err="1">
                          <a:effectLst/>
                        </a:rPr>
                        <a:t>litre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Voltage(V)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Current(A)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Flowrate(Bubbles per minute)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280270"/>
                  </a:ext>
                </a:extLst>
              </a:tr>
              <a:tr h="6135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095547"/>
                  </a:ext>
                </a:extLst>
              </a:tr>
              <a:tr h="6135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6.2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298411"/>
                  </a:ext>
                </a:extLst>
              </a:tr>
              <a:tr h="6135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6.2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486839"/>
                  </a:ext>
                </a:extLst>
              </a:tr>
              <a:tr h="6135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6.4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081571"/>
                  </a:ext>
                </a:extLst>
              </a:tr>
              <a:tr h="6135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6.5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11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09518"/>
                  </a:ext>
                </a:extLst>
              </a:tr>
              <a:tr h="6135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60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6.7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650607"/>
                  </a:ext>
                </a:extLst>
              </a:tr>
              <a:tr h="6135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70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7.1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39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43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C443-07C8-A113-317A-B0FEBAFF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86115" cy="1012914"/>
          </a:xfrm>
        </p:spPr>
        <p:txBody>
          <a:bodyPr>
            <a:noAutofit/>
          </a:bodyPr>
          <a:lstStyle/>
          <a:p>
            <a:r>
              <a:rPr lang="en-US" sz="2800" dirty="0"/>
              <a:t>Table showing increase in oxygen concentration over time from starting of the electrolysis process. Electrolyte concentration at 100g/</a:t>
            </a:r>
            <a:r>
              <a:rPr lang="en-US" sz="2800" dirty="0" err="1"/>
              <a:t>litre</a:t>
            </a:r>
            <a:endParaRPr lang="en-GB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F053A1-6AD5-F3EB-4747-CDDA050D6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751596"/>
              </p:ext>
            </p:extLst>
          </p:nvPr>
        </p:nvGraphicFramePr>
        <p:xfrm>
          <a:off x="1159099" y="1690687"/>
          <a:ext cx="9865216" cy="4684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5777">
                  <a:extLst>
                    <a:ext uri="{9D8B030D-6E8A-4147-A177-3AD203B41FA5}">
                      <a16:colId xmlns:a16="http://schemas.microsoft.com/office/drawing/2014/main" val="2314224296"/>
                    </a:ext>
                  </a:extLst>
                </a:gridCol>
                <a:gridCol w="2465777">
                  <a:extLst>
                    <a:ext uri="{9D8B030D-6E8A-4147-A177-3AD203B41FA5}">
                      <a16:colId xmlns:a16="http://schemas.microsoft.com/office/drawing/2014/main" val="223646906"/>
                    </a:ext>
                  </a:extLst>
                </a:gridCol>
                <a:gridCol w="2466831">
                  <a:extLst>
                    <a:ext uri="{9D8B030D-6E8A-4147-A177-3AD203B41FA5}">
                      <a16:colId xmlns:a16="http://schemas.microsoft.com/office/drawing/2014/main" val="2983932773"/>
                    </a:ext>
                  </a:extLst>
                </a:gridCol>
                <a:gridCol w="2466831">
                  <a:extLst>
                    <a:ext uri="{9D8B030D-6E8A-4147-A177-3AD203B41FA5}">
                      <a16:colId xmlns:a16="http://schemas.microsoft.com/office/drawing/2014/main" val="758335631"/>
                    </a:ext>
                  </a:extLst>
                </a:gridCol>
              </a:tblGrid>
              <a:tr h="50207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Time(minutes)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Voltage(V)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Current(A)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Oxygen Concentration(%)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090554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542502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8.4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6358360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9.0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48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046659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9.7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62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616126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10.2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83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914430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11.1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95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654546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11.6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95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1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61CE-3401-D6A2-1BC5-625766E7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2544B-2180-B342-6FC1-15B8A0F8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DAVIES SEGERA</a:t>
            </a:r>
          </a:p>
          <a:p>
            <a:endParaRPr lang="en-US" dirty="0"/>
          </a:p>
          <a:p>
            <a:r>
              <a:rPr lang="en-US" dirty="0"/>
              <a:t>MITCH MACHARIA</a:t>
            </a:r>
          </a:p>
          <a:p>
            <a:endParaRPr lang="en-US" dirty="0"/>
          </a:p>
          <a:p>
            <a:r>
              <a:rPr lang="en-US" dirty="0"/>
              <a:t>DOMINICK KIPROTICH &amp; ALPHONSE ODHIAMBO</a:t>
            </a:r>
          </a:p>
          <a:p>
            <a:endParaRPr lang="en-US" dirty="0"/>
          </a:p>
          <a:p>
            <a:r>
              <a:rPr lang="en-US" dirty="0"/>
              <a:t>MR. ROTICH, MADAM CELESTINE, MR. NGANGA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22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53D56B-7CAB-B77C-8CEF-26CCF1B1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6" y="1315470"/>
            <a:ext cx="5721656" cy="4547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ACF97-B2EC-F393-66D4-5C761436B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95" y="1315470"/>
            <a:ext cx="594443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1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24D7-16E6-D728-5AC4-1A241E3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0075-8577-64D4-EE0E-A49B6196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implementation of control system</a:t>
            </a:r>
          </a:p>
          <a:p>
            <a:endParaRPr lang="en-GB" dirty="0"/>
          </a:p>
          <a:p>
            <a:r>
              <a:rPr lang="en-GB" dirty="0"/>
              <a:t>Design and implementation of electrolysis chamber</a:t>
            </a:r>
          </a:p>
          <a:p>
            <a:endParaRPr lang="en-GB" dirty="0"/>
          </a:p>
          <a:p>
            <a:r>
              <a:rPr lang="en-GB" dirty="0"/>
              <a:t>Areas of improvement of current control system</a:t>
            </a:r>
          </a:p>
          <a:p>
            <a:pPr lvl="1"/>
            <a:r>
              <a:rPr lang="en-GB" dirty="0"/>
              <a:t>Board Design</a:t>
            </a:r>
          </a:p>
          <a:p>
            <a:pPr lvl="1"/>
            <a:r>
              <a:rPr lang="en-GB" dirty="0"/>
              <a:t>Over the air updates</a:t>
            </a:r>
          </a:p>
        </p:txBody>
      </p:sp>
    </p:spTree>
    <p:extLst>
      <p:ext uri="{BB962C8B-B14F-4D97-AF65-F5344CB8AC3E}">
        <p14:creationId xmlns:p14="http://schemas.microsoft.com/office/powerpoint/2010/main" val="423932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8DCD-1A05-4D44-23AB-CC8F49678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66EF6-1D03-40D7-E600-4EE95B485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66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9492-2E38-FAEF-56D2-E9E1FE07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ED6F-1A21-0896-CFF1-80B893D3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ELECTROLYSIS</a:t>
            </a:r>
          </a:p>
          <a:p>
            <a:endParaRPr lang="en-US" dirty="0"/>
          </a:p>
          <a:p>
            <a:r>
              <a:rPr lang="en-GB" dirty="0"/>
              <a:t>AUTOMATED ELECTROLYSIS SYSTEM</a:t>
            </a:r>
          </a:p>
          <a:p>
            <a:endParaRPr lang="en-GB" dirty="0"/>
          </a:p>
          <a:p>
            <a:r>
              <a:rPr lang="en-GB" dirty="0"/>
              <a:t>CONTROL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A6E0-3F5A-BC48-5F26-3EF97B77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JUSTIFICATION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4DF1-7FC1-407A-F6F3-269EF62F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global demand for hydrogen and oxygen</a:t>
            </a:r>
          </a:p>
          <a:p>
            <a:endParaRPr lang="en-US" dirty="0"/>
          </a:p>
          <a:p>
            <a:r>
              <a:rPr lang="en-US" sz="2800" kern="0" dirty="0">
                <a:effectLst/>
                <a:ea typeface="Calibri" panose="020F0502020204030204" pitchFamily="34" charset="0"/>
              </a:rPr>
              <a:t>Traditional methods of producing these gases often rely on fossil fuels and are costly</a:t>
            </a:r>
          </a:p>
          <a:p>
            <a:endParaRPr lang="en-US" kern="0" dirty="0">
              <a:latin typeface="Times New Roman" panose="02020603050405020304" pitchFamily="18" charset="0"/>
            </a:endParaRPr>
          </a:p>
          <a:p>
            <a:r>
              <a:rPr lang="en-US" dirty="0"/>
              <a:t>An automated electrolysis has the potential to produce gases in a cost effective and environmentally friendly manner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1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4953-31AC-236B-1317-C0CE489F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B0F2-2BAA-E2D6-72EE-A517AE30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develop an automated electrolysis system that enhances efficient, safe, and cost effective hydrogen and oxygen production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detect gas flowrate, concentration and temperature </a:t>
            </a:r>
            <a:r>
              <a:rPr lang="en-US" dirty="0" err="1"/>
              <a:t>realised</a:t>
            </a:r>
            <a:r>
              <a:rPr lang="en-US" dirty="0"/>
              <a:t> by the electrolysis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detect </a:t>
            </a:r>
            <a:r>
              <a:rPr lang="en-US"/>
              <a:t>gas pressure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PCB </a:t>
            </a:r>
            <a:r>
              <a:rPr lang="en-US" dirty="0"/>
              <a:t>Design and Fabrication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Firmware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D48C-F7A2-3300-23C2-2855D404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HYDROGEN AND OXYGEN PRODUCTION PROCESSES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ED3CB-32DF-39ED-3F6F-E0CAFDA2B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HYDROGEN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6CEEE-04A1-5685-F398-C7B00D6FDB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Steam Methane Reforming</a:t>
            </a:r>
          </a:p>
          <a:p>
            <a:endParaRPr lang="en-GB" dirty="0"/>
          </a:p>
          <a:p>
            <a:r>
              <a:rPr lang="en-GB" dirty="0"/>
              <a:t>Partial Oxidation</a:t>
            </a:r>
          </a:p>
          <a:p>
            <a:endParaRPr lang="en-GB" dirty="0"/>
          </a:p>
          <a:p>
            <a:r>
              <a:rPr lang="en-GB" dirty="0"/>
              <a:t>Biomass Gasification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60A28A-DD80-A14D-EE1E-37295C39D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OXYGEN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15673-3E52-106D-08D9-7A3FA6B4B2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Cryogenic Air Separation</a:t>
            </a:r>
          </a:p>
          <a:p>
            <a:endParaRPr lang="en-GB" dirty="0"/>
          </a:p>
          <a:p>
            <a:r>
              <a:rPr lang="en-GB" dirty="0"/>
              <a:t>Pressure Swing Adsorption</a:t>
            </a:r>
          </a:p>
          <a:p>
            <a:endParaRPr lang="en-GB" dirty="0"/>
          </a:p>
          <a:p>
            <a:r>
              <a:rPr lang="en-GB" dirty="0"/>
              <a:t>Vacuum Pressure Swing Adsorption</a:t>
            </a:r>
          </a:p>
        </p:txBody>
      </p:sp>
    </p:spTree>
    <p:extLst>
      <p:ext uri="{BB962C8B-B14F-4D97-AF65-F5344CB8AC3E}">
        <p14:creationId xmlns:p14="http://schemas.microsoft.com/office/powerpoint/2010/main" val="244074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0239-6EEE-5D90-EA7A-E6AABC6A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HYDROGEN AND OXYGEN PRODUCTION USING ELECTROLYSIS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82CA-05E6-1899-60CE-B4372325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the decomposition of water (H₂O) into its constituent gases</a:t>
            </a:r>
          </a:p>
          <a:p>
            <a:endParaRPr lang="en-US" dirty="0"/>
          </a:p>
          <a:p>
            <a:r>
              <a:rPr lang="en-US" dirty="0"/>
              <a:t>Occurs in an </a:t>
            </a:r>
            <a:r>
              <a:rPr lang="en-US" dirty="0" err="1"/>
              <a:t>electrolyser</a:t>
            </a:r>
            <a:endParaRPr lang="en-US" dirty="0"/>
          </a:p>
          <a:p>
            <a:pPr lvl="1"/>
            <a:r>
              <a:rPr lang="en-GB" dirty="0"/>
              <a:t>Anode and Cathode</a:t>
            </a:r>
          </a:p>
          <a:p>
            <a:pPr lvl="1"/>
            <a:r>
              <a:rPr lang="en-GB" dirty="0"/>
              <a:t>Electrolyte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At the cathode (reduction): 2</a:t>
            </a:r>
            <a:r>
              <a:rPr lang="en-US" dirty="0"/>
              <a:t>H₂O </a:t>
            </a:r>
            <a:r>
              <a:rPr lang="en-GB" dirty="0"/>
              <a:t>+ 2e</a:t>
            </a:r>
            <a:r>
              <a:rPr lang="en-GB" baseline="30000" dirty="0"/>
              <a:t>-</a:t>
            </a:r>
            <a:r>
              <a:rPr lang="en-GB" dirty="0"/>
              <a:t>→ H</a:t>
            </a:r>
            <a:r>
              <a:rPr lang="en-GB" baseline="-25000" dirty="0"/>
              <a:t>2</a:t>
            </a:r>
            <a:r>
              <a:rPr lang="en-GB" dirty="0"/>
              <a:t> + 2OH</a:t>
            </a:r>
            <a:r>
              <a:rPr lang="en-GB" baseline="30000" dirty="0"/>
              <a:t>-</a:t>
            </a:r>
            <a:r>
              <a:rPr lang="en-GB" dirty="0"/>
              <a:t> </a:t>
            </a:r>
          </a:p>
          <a:p>
            <a:r>
              <a:rPr lang="en-GB" dirty="0"/>
              <a:t>At the anode (oxidation): 4OH</a:t>
            </a:r>
            <a:r>
              <a:rPr lang="en-GB" baseline="30000" dirty="0"/>
              <a:t>- </a:t>
            </a:r>
            <a:r>
              <a:rPr lang="en-GB" dirty="0"/>
              <a:t>→ O</a:t>
            </a:r>
            <a:r>
              <a:rPr lang="en-GB" baseline="-25000" dirty="0"/>
              <a:t>2</a:t>
            </a:r>
            <a:r>
              <a:rPr lang="en-GB" dirty="0"/>
              <a:t> + 2</a:t>
            </a:r>
            <a:r>
              <a:rPr lang="en-US" dirty="0"/>
              <a:t>H₂O </a:t>
            </a:r>
            <a:r>
              <a:rPr lang="en-GB" dirty="0"/>
              <a:t>+ 4e</a:t>
            </a:r>
            <a:r>
              <a:rPr lang="en-GB" baseline="30000" dirty="0"/>
              <a:t>-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2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176B-ECA0-9DFB-BC38-CF2AF973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hydrogen and oxygen production using electrolysis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58EA-7D63-D45A-3E00-9CA537A1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Environmentally friendly when powered by renewable sources</a:t>
            </a:r>
          </a:p>
          <a:p>
            <a:endParaRPr lang="en-US" dirty="0"/>
          </a:p>
          <a:p>
            <a:r>
              <a:rPr lang="en-US" dirty="0"/>
              <a:t>High purity gas production</a:t>
            </a:r>
          </a:p>
          <a:p>
            <a:endParaRPr lang="en-US" dirty="0"/>
          </a:p>
          <a:p>
            <a:r>
              <a:rPr lang="en-US" dirty="0"/>
              <a:t>Scalable</a:t>
            </a:r>
          </a:p>
          <a:p>
            <a:endParaRPr lang="en-US" dirty="0"/>
          </a:p>
          <a:p>
            <a:r>
              <a:rPr lang="en-US" dirty="0"/>
              <a:t>Energy storage for renewable system</a:t>
            </a:r>
          </a:p>
          <a:p>
            <a:endParaRPr lang="en-US" dirty="0"/>
          </a:p>
          <a:p>
            <a:r>
              <a:rPr lang="en-US" dirty="0" err="1"/>
              <a:t>Decentralised</a:t>
            </a:r>
            <a:r>
              <a:rPr lang="en-US" dirty="0"/>
              <a:t> production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56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2BAA-BDB4-AA69-C64F-B39B490C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Electrolysers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0296-C719-68BE-FC40-A590DBCA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ALKALINE ELECTROLYSERS</a:t>
            </a:r>
          </a:p>
          <a:p>
            <a:endParaRPr lang="en-GB" dirty="0"/>
          </a:p>
          <a:p>
            <a:r>
              <a:rPr lang="en-GB" dirty="0"/>
              <a:t>PROTON EXCHANGE MEMBRANE ELECTROLYSERS</a:t>
            </a:r>
          </a:p>
          <a:p>
            <a:endParaRPr lang="en-GB" dirty="0"/>
          </a:p>
          <a:p>
            <a:r>
              <a:rPr lang="en-GB" dirty="0"/>
              <a:t>SOLID OXIDE ELECTROLYSERS</a:t>
            </a:r>
          </a:p>
        </p:txBody>
      </p:sp>
    </p:spTree>
    <p:extLst>
      <p:ext uri="{BB962C8B-B14F-4D97-AF65-F5344CB8AC3E}">
        <p14:creationId xmlns:p14="http://schemas.microsoft.com/office/powerpoint/2010/main" val="293305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462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AUTOMATED ELECTROLYSIS SYSTEM</vt:lpstr>
      <vt:lpstr>ACKNOWLEDGEMENTS</vt:lpstr>
      <vt:lpstr>INTRODUCTION</vt:lpstr>
      <vt:lpstr>PROBLEM STATEMENT &amp; JUSTIFICATION</vt:lpstr>
      <vt:lpstr>OBJECTIVES</vt:lpstr>
      <vt:lpstr>OTHER HYDROGEN AND OXYGEN PRODUCTION PROCESSES</vt:lpstr>
      <vt:lpstr>HYDROGEN AND OXYGEN PRODUCTION USING ELECTROLYSIS </vt:lpstr>
      <vt:lpstr>Advantages of hydrogen and oxygen production using electrolysis</vt:lpstr>
      <vt:lpstr>Types of Electrolysers</vt:lpstr>
      <vt:lpstr>Automation of Electrolysis</vt:lpstr>
      <vt:lpstr>Measurement of Gas Parameters</vt:lpstr>
      <vt:lpstr>Hardware Design</vt:lpstr>
      <vt:lpstr>Software Design</vt:lpstr>
      <vt:lpstr>Implementation</vt:lpstr>
      <vt:lpstr>PowerPoint Presentation</vt:lpstr>
      <vt:lpstr>PowerPoint Presentation</vt:lpstr>
      <vt:lpstr>Results</vt:lpstr>
      <vt:lpstr>Table of input power &amp; electrolyte concentration against flowrate</vt:lpstr>
      <vt:lpstr>Table showing increase in oxygen concentration over time from starting of the electrolysis process. Electrolyte concentration at 100g/litre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Donatus Cornelius</dc:creator>
  <cp:lastModifiedBy>Donatus Cornelius</cp:lastModifiedBy>
  <cp:revision>34</cp:revision>
  <dcterms:created xsi:type="dcterms:W3CDTF">2024-06-27T10:37:17Z</dcterms:created>
  <dcterms:modified xsi:type="dcterms:W3CDTF">2024-06-27T23:35:01Z</dcterms:modified>
</cp:coreProperties>
</file>