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2888-B785-8C3B-2043-CDF7A5BB4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0833A40-A5DF-F125-55EA-720F0C6DAD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AE28BA8-7BEA-CFAB-3869-C19AB4ED1E4A}"/>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5" name="Footer Placeholder 4">
            <a:extLst>
              <a:ext uri="{FF2B5EF4-FFF2-40B4-BE49-F238E27FC236}">
                <a16:creationId xmlns:a16="http://schemas.microsoft.com/office/drawing/2014/main" id="{EAB9A98D-8E73-1FEB-34FE-A2AE3F50FB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D638A9-01CA-7AA3-7660-2CA7FA6AA3D3}"/>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389735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8EE4-8A43-DA6D-3BCF-186DCD09E6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08B67D-4879-F151-0814-1F17994B37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926EED-BBA5-F89D-5758-FEEFA3A9C030}"/>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5" name="Footer Placeholder 4">
            <a:extLst>
              <a:ext uri="{FF2B5EF4-FFF2-40B4-BE49-F238E27FC236}">
                <a16:creationId xmlns:a16="http://schemas.microsoft.com/office/drawing/2014/main" id="{C910CF47-4E9A-91A3-B45D-2DF6FDE211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5C35EF-BD73-8540-BBA9-35142795BE40}"/>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145574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F42824-02C6-7066-AE08-26A960C377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61B4EA-9468-FD91-1B26-8F3E50907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16F0DC-F2D0-7E5C-53C9-92D62E395270}"/>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5" name="Footer Placeholder 4">
            <a:extLst>
              <a:ext uri="{FF2B5EF4-FFF2-40B4-BE49-F238E27FC236}">
                <a16:creationId xmlns:a16="http://schemas.microsoft.com/office/drawing/2014/main" id="{C7547661-7295-1A78-3711-A76CF92A7A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2D288F-6801-1E6D-676D-AAF100C1828E}"/>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255373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B370-E3F6-863A-AEE1-ADCA9D73E7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2AED2AB-97D7-4DAD-97C6-B70E81845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4C9BB3-9B9C-8A49-0E5D-1C02B5CCB13C}"/>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5" name="Footer Placeholder 4">
            <a:extLst>
              <a:ext uri="{FF2B5EF4-FFF2-40B4-BE49-F238E27FC236}">
                <a16:creationId xmlns:a16="http://schemas.microsoft.com/office/drawing/2014/main" id="{9186C27C-EA6A-DBDE-E81D-22EBDE7F80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AE080E-3B13-1766-4173-7879822D7D06}"/>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295687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9F18-1AB0-F7BE-CB49-A25646366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24A3186-4D89-8874-2332-703E3697F3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5FE8E0-713B-524B-EF24-0D84FEE00B6F}"/>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5" name="Footer Placeholder 4">
            <a:extLst>
              <a:ext uri="{FF2B5EF4-FFF2-40B4-BE49-F238E27FC236}">
                <a16:creationId xmlns:a16="http://schemas.microsoft.com/office/drawing/2014/main" id="{E53D26FA-8E44-F3E3-4126-4681F55DB2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FB3EEE-85A6-EFD1-CBDF-42D584750D86}"/>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289021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D858-2319-AB13-3146-9A40E956D0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4C8C5D-FF00-B28C-B679-6CE213B1D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5C02B14-E961-DDE9-2252-4FADD733B5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2C75E2-E124-57CC-F75A-B641B680D4A8}"/>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6" name="Footer Placeholder 5">
            <a:extLst>
              <a:ext uri="{FF2B5EF4-FFF2-40B4-BE49-F238E27FC236}">
                <a16:creationId xmlns:a16="http://schemas.microsoft.com/office/drawing/2014/main" id="{CD7B0FE2-F43A-C732-FD99-16C44D4888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F8A0CD-E9BB-711B-B177-F8DC5686DC9C}"/>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289963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7932-F5A9-793F-7366-49B374956E4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AB747D-9F26-87CB-36B2-C77EF49DA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8ADB2-31D1-BBB5-3CFF-77637B354F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A95F3B3-2D42-6AA2-DFF2-FC5E04A77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27E5ED-ED8E-9949-8940-832BF0F4C6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70F4F0A-71BC-CC0F-6106-A27A969BCFA7}"/>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8" name="Footer Placeholder 7">
            <a:extLst>
              <a:ext uri="{FF2B5EF4-FFF2-40B4-BE49-F238E27FC236}">
                <a16:creationId xmlns:a16="http://schemas.microsoft.com/office/drawing/2014/main" id="{36D02411-4AB9-8303-8C11-F0D1CD220B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7EB9327-3C96-AFC2-4614-6C2CC78970D7}"/>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366058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EF49-492E-88A0-8AB5-A5B2CD914C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23747D-8281-5B43-3B6B-7BB41E59058F}"/>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4" name="Footer Placeholder 3">
            <a:extLst>
              <a:ext uri="{FF2B5EF4-FFF2-40B4-BE49-F238E27FC236}">
                <a16:creationId xmlns:a16="http://schemas.microsoft.com/office/drawing/2014/main" id="{E350D86E-65DE-3C12-3465-898C21230F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D0FBEA4-AE9D-4DFC-6ABA-80CA6F6A9C69}"/>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273185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62DDD-FEB6-05DD-C613-262F32F2AA3F}"/>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3" name="Footer Placeholder 2">
            <a:extLst>
              <a:ext uri="{FF2B5EF4-FFF2-40B4-BE49-F238E27FC236}">
                <a16:creationId xmlns:a16="http://schemas.microsoft.com/office/drawing/2014/main" id="{00F854F9-C260-CFB0-C76E-10BE4DE9C2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5F306D-FDFE-A17A-86CC-7B703384742B}"/>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313324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BFE8-DD08-D74E-69D1-30967203E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3A070A-1A77-1AA3-B383-E986EC73D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52B6A91-B318-F1A1-CD99-F29010ABB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C24E0-D15F-2656-1BF9-0E815A041532}"/>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6" name="Footer Placeholder 5">
            <a:extLst>
              <a:ext uri="{FF2B5EF4-FFF2-40B4-BE49-F238E27FC236}">
                <a16:creationId xmlns:a16="http://schemas.microsoft.com/office/drawing/2014/main" id="{05E68172-15DF-51B9-147A-E3909C7B3D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7EF782-16A4-DC02-9F8C-BCB8D527FEC2}"/>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201156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D062-C171-6504-3FC4-5E480B664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7CBD1E9-CB41-4408-5E93-DC49704BC6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72A9A0-9F2C-F6F4-B36B-2593CE6B9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03503-C83A-9997-9A7E-F147028DB62A}"/>
              </a:ext>
            </a:extLst>
          </p:cNvPr>
          <p:cNvSpPr>
            <a:spLocks noGrp="1"/>
          </p:cNvSpPr>
          <p:nvPr>
            <p:ph type="dt" sz="half" idx="10"/>
          </p:nvPr>
        </p:nvSpPr>
        <p:spPr/>
        <p:txBody>
          <a:bodyPr/>
          <a:lstStyle/>
          <a:p>
            <a:fld id="{98B8DA86-2A26-4C3F-9C83-ACB02A3EC663}" type="datetimeFigureOut">
              <a:rPr lang="en-GB" smtClean="0"/>
              <a:t>15/11/2023</a:t>
            </a:fld>
            <a:endParaRPr lang="en-GB"/>
          </a:p>
        </p:txBody>
      </p:sp>
      <p:sp>
        <p:nvSpPr>
          <p:cNvPr id="6" name="Footer Placeholder 5">
            <a:extLst>
              <a:ext uri="{FF2B5EF4-FFF2-40B4-BE49-F238E27FC236}">
                <a16:creationId xmlns:a16="http://schemas.microsoft.com/office/drawing/2014/main" id="{F97E535C-A11C-B8C6-42B3-F092A8D6FA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DF45E0-266B-ACF4-533F-9FEA87315365}"/>
              </a:ext>
            </a:extLst>
          </p:cNvPr>
          <p:cNvSpPr>
            <a:spLocks noGrp="1"/>
          </p:cNvSpPr>
          <p:nvPr>
            <p:ph type="sldNum" sz="quarter" idx="12"/>
          </p:nvPr>
        </p:nvSpPr>
        <p:spPr/>
        <p:txBody>
          <a:bodyPr/>
          <a:lstStyle/>
          <a:p>
            <a:fld id="{B7654903-D016-4CB8-A24C-0EDD766F9C30}" type="slidenum">
              <a:rPr lang="en-GB" smtClean="0"/>
              <a:t>‹#›</a:t>
            </a:fld>
            <a:endParaRPr lang="en-GB"/>
          </a:p>
        </p:txBody>
      </p:sp>
    </p:spTree>
    <p:extLst>
      <p:ext uri="{BB962C8B-B14F-4D97-AF65-F5344CB8AC3E}">
        <p14:creationId xmlns:p14="http://schemas.microsoft.com/office/powerpoint/2010/main" val="158491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D90DB-F8A0-E0FC-8999-2F366ADC3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CDA762-F64D-4A62-ECC8-AD4ED334B2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C6EC21-5764-0433-F4E2-E73331E28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8DA86-2A26-4C3F-9C83-ACB02A3EC663}" type="datetimeFigureOut">
              <a:rPr lang="en-GB" smtClean="0"/>
              <a:t>15/11/2023</a:t>
            </a:fld>
            <a:endParaRPr lang="en-GB"/>
          </a:p>
        </p:txBody>
      </p:sp>
      <p:sp>
        <p:nvSpPr>
          <p:cNvPr id="5" name="Footer Placeholder 4">
            <a:extLst>
              <a:ext uri="{FF2B5EF4-FFF2-40B4-BE49-F238E27FC236}">
                <a16:creationId xmlns:a16="http://schemas.microsoft.com/office/drawing/2014/main" id="{ED08966E-AE96-719E-769D-97FAE40E3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2F4C836-CD00-BDC0-956A-2778ADC4D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54903-D016-4CB8-A24C-0EDD766F9C30}" type="slidenum">
              <a:rPr lang="en-GB" smtClean="0"/>
              <a:t>‹#›</a:t>
            </a:fld>
            <a:endParaRPr lang="en-GB"/>
          </a:p>
        </p:txBody>
      </p:sp>
    </p:spTree>
    <p:extLst>
      <p:ext uri="{BB962C8B-B14F-4D97-AF65-F5344CB8AC3E}">
        <p14:creationId xmlns:p14="http://schemas.microsoft.com/office/powerpoint/2010/main" val="73359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CA60-285D-C9CE-A0B9-7C85925529A7}"/>
              </a:ext>
            </a:extLst>
          </p:cNvPr>
          <p:cNvSpPr>
            <a:spLocks noGrp="1"/>
          </p:cNvSpPr>
          <p:nvPr>
            <p:ph type="ctrTitle"/>
          </p:nvPr>
        </p:nvSpPr>
        <p:spPr/>
        <p:txBody>
          <a:bodyPr/>
          <a:lstStyle/>
          <a:p>
            <a:r>
              <a:rPr lang="en-US" sz="3000" u="sng" kern="1400" spc="-50" dirty="0">
                <a:effectLst/>
                <a:latin typeface="Arial" panose="020B0604020202020204" pitchFamily="34" charset="0"/>
                <a:ea typeface="Times New Roman" panose="02020603050405020304" pitchFamily="18" charset="0"/>
                <a:cs typeface="Times New Roman" panose="02020603050405020304" pitchFamily="18" charset="0"/>
              </a:rPr>
              <a:t>Gas Pressure, Flowrate &amp; Concentration monitoring for automated Electrolysis control</a:t>
            </a:r>
            <a:br>
              <a:rPr lang="en-GB" sz="1800" u="sng" kern="1400" spc="-50" dirty="0">
                <a:latin typeface="Arial" panose="020B0604020202020204" pitchFamily="34" charset="0"/>
                <a:ea typeface="Times New Roman" panose="02020603050405020304" pitchFamily="18" charset="0"/>
                <a:cs typeface="Times New Roman" panose="02020603050405020304" pitchFamily="18" charset="0"/>
              </a:rPr>
            </a:br>
            <a:endParaRPr lang="en-GB" dirty="0"/>
          </a:p>
        </p:txBody>
      </p:sp>
    </p:spTree>
    <p:extLst>
      <p:ext uri="{BB962C8B-B14F-4D97-AF65-F5344CB8AC3E}">
        <p14:creationId xmlns:p14="http://schemas.microsoft.com/office/powerpoint/2010/main" val="376701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F1AC-F367-7B7F-4034-C413793262D6}"/>
              </a:ext>
            </a:extLst>
          </p:cNvPr>
          <p:cNvSpPr>
            <a:spLocks noGrp="1"/>
          </p:cNvSpPr>
          <p:nvPr>
            <p:ph type="title"/>
          </p:nvPr>
        </p:nvSpPr>
        <p:spPr/>
        <p:txBody>
          <a:bodyPr/>
          <a:lstStyle/>
          <a:p>
            <a:r>
              <a:rPr lang="en-US" sz="4400" b="1" u="sng"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Gas Concentration measurement</a:t>
            </a:r>
            <a:endParaRPr lang="en-GB" dirty="0"/>
          </a:p>
        </p:txBody>
      </p:sp>
      <p:sp>
        <p:nvSpPr>
          <p:cNvPr id="3" name="Content Placeholder 2">
            <a:extLst>
              <a:ext uri="{FF2B5EF4-FFF2-40B4-BE49-F238E27FC236}">
                <a16:creationId xmlns:a16="http://schemas.microsoft.com/office/drawing/2014/main" id="{45FFB343-AFB3-A6D6-B71D-02E26E261B38}"/>
              </a:ext>
            </a:extLst>
          </p:cNvPr>
          <p:cNvSpPr>
            <a:spLocks noGrp="1"/>
          </p:cNvSpPr>
          <p:nvPr>
            <p:ph idx="1"/>
          </p:nvPr>
        </p:nvSpPr>
        <p:spPr/>
        <p:txBody>
          <a:bodyPr>
            <a:normAutofit/>
          </a:bodyPr>
          <a:lstStyle/>
          <a:p>
            <a:pPr marL="457200">
              <a:lnSpc>
                <a:spcPct val="107000"/>
              </a:lnSpc>
            </a:pPr>
            <a:r>
              <a:rPr lang="en-US" sz="3000" dirty="0">
                <a:effectLst/>
                <a:latin typeface="Arial" panose="020B0604020202020204" pitchFamily="34" charset="0"/>
                <a:ea typeface="Calibri" panose="020F0502020204030204" pitchFamily="34" charset="0"/>
                <a:cs typeface="Times New Roman" panose="02020603050405020304" pitchFamily="18" charset="0"/>
              </a:rPr>
              <a:t>Using this both the flow and concentration of oxygen can be measured. However this device is limited to a flow rate of up to 10L/min beyond which only concentration will be of importance</a:t>
            </a:r>
            <a:endParaRPr lang="en-GB" sz="3000"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pPr>
            <a:r>
              <a:rPr lang="en-US" sz="3000" dirty="0">
                <a:effectLst/>
                <a:latin typeface="Arial" panose="020B0604020202020204" pitchFamily="34" charset="0"/>
                <a:ea typeface="Calibri" panose="020F0502020204030204" pitchFamily="34" charset="0"/>
                <a:cs typeface="Times New Roman" panose="02020603050405020304" pitchFamily="18" charset="0"/>
              </a:rPr>
              <a:t>Using this the quality of oxygen being delivered can also be monitored</a:t>
            </a:r>
            <a:endParaRPr lang="en-GB" sz="30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301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8CD2-BC00-2365-8E36-1897268E2537}"/>
              </a:ext>
            </a:extLst>
          </p:cNvPr>
          <p:cNvSpPr>
            <a:spLocks noGrp="1"/>
          </p:cNvSpPr>
          <p:nvPr>
            <p:ph type="title"/>
          </p:nvPr>
        </p:nvSpPr>
        <p:spPr/>
        <p:txBody>
          <a:bodyPr>
            <a:normAutofit/>
          </a:bodyPr>
          <a:lstStyle/>
          <a:p>
            <a:r>
              <a:rPr lang="en-US" sz="3000" b="1" u="sng"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Monitoring</a:t>
            </a:r>
            <a:endParaRPr lang="en-GB" sz="3000" dirty="0"/>
          </a:p>
        </p:txBody>
      </p:sp>
      <p:sp>
        <p:nvSpPr>
          <p:cNvPr id="3" name="Content Placeholder 2">
            <a:extLst>
              <a:ext uri="{FF2B5EF4-FFF2-40B4-BE49-F238E27FC236}">
                <a16:creationId xmlns:a16="http://schemas.microsoft.com/office/drawing/2014/main" id="{FD922A17-2BC4-8F47-28A8-0B839525FED8}"/>
              </a:ext>
            </a:extLst>
          </p:cNvPr>
          <p:cNvSpPr>
            <a:spLocks noGrp="1"/>
          </p:cNvSpPr>
          <p:nvPr>
            <p:ph idx="1"/>
          </p:nvPr>
        </p:nvSpPr>
        <p:spPr/>
        <p:txBody>
          <a:bodyPr>
            <a:normAutofit/>
          </a:bodyPr>
          <a:lstStyle/>
          <a:p>
            <a:r>
              <a:rPr lang="en-US" sz="3500" dirty="0">
                <a:effectLst/>
                <a:latin typeface="Arial" panose="020B0604020202020204" pitchFamily="34" charset="0"/>
                <a:ea typeface="Calibri" panose="020F0502020204030204" pitchFamily="34" charset="0"/>
                <a:cs typeface="Times New Roman" panose="02020603050405020304" pitchFamily="18" charset="0"/>
              </a:rPr>
              <a:t>Constant monitoring of whole process will be done. This will enable setting of the system appropriately and promptly in abrupt events such as power failure, gas leakage among others</a:t>
            </a:r>
            <a:endParaRPr lang="en-GB" sz="35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39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517-B756-CDA5-55E7-66080370ABBE}"/>
              </a:ext>
            </a:extLst>
          </p:cNvPr>
          <p:cNvSpPr>
            <a:spLocks noGrp="1"/>
          </p:cNvSpPr>
          <p:nvPr>
            <p:ph type="title"/>
          </p:nvPr>
        </p:nvSpPr>
        <p:spPr/>
        <p:txBody>
          <a:bodyPr>
            <a:normAutofit/>
          </a:bodyPr>
          <a:lstStyle/>
          <a:p>
            <a:r>
              <a:rPr lang="en-US" sz="3000" b="1" u="sng"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Pricing</a:t>
            </a:r>
            <a:endParaRPr lang="en-GB" sz="3000" dirty="0"/>
          </a:p>
        </p:txBody>
      </p:sp>
      <p:sp>
        <p:nvSpPr>
          <p:cNvPr id="3" name="Content Placeholder 2">
            <a:extLst>
              <a:ext uri="{FF2B5EF4-FFF2-40B4-BE49-F238E27FC236}">
                <a16:creationId xmlns:a16="http://schemas.microsoft.com/office/drawing/2014/main" id="{44B33F4B-6116-160F-30E9-2B90BEBB7EE7}"/>
              </a:ext>
            </a:extLst>
          </p:cNvPr>
          <p:cNvSpPr>
            <a:spLocks noGrp="1"/>
          </p:cNvSpPr>
          <p:nvPr>
            <p:ph idx="1"/>
          </p:nvPr>
        </p:nvSpPr>
        <p:spPr/>
        <p:txBody>
          <a:bodyPr>
            <a:normAutofit/>
          </a:bodyPr>
          <a:lstStyle/>
          <a:p>
            <a:r>
              <a:rPr lang="en-US" sz="3500" dirty="0">
                <a:effectLst/>
                <a:latin typeface="Arial" panose="020B0604020202020204" pitchFamily="34" charset="0"/>
                <a:ea typeface="Calibri" panose="020F0502020204030204" pitchFamily="34" charset="0"/>
                <a:cs typeface="Times New Roman" panose="02020603050405020304" pitchFamily="18" charset="0"/>
              </a:rPr>
              <a:t>The budget for this project can be broken into two, first the POC (proof of concept), second the alpha prototype which is a more refined prototype based on findings from the proof of concept</a:t>
            </a:r>
            <a:endParaRPr lang="en-GB" sz="35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63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2B78-F5B8-E296-F1D5-EE16017A24C1}"/>
              </a:ext>
            </a:extLst>
          </p:cNvPr>
          <p:cNvSpPr>
            <a:spLocks noGrp="1"/>
          </p:cNvSpPr>
          <p:nvPr>
            <p:ph type="title"/>
          </p:nvPr>
        </p:nvSpPr>
        <p:spPr/>
        <p:txBody>
          <a:bodyPr>
            <a:normAutofit/>
          </a:bodyPr>
          <a:lstStyle/>
          <a:p>
            <a:r>
              <a:rPr lang="en-US" sz="3000" dirty="0">
                <a:effectLst/>
                <a:latin typeface="Arial" panose="020B0604020202020204" pitchFamily="34" charset="0"/>
                <a:ea typeface="Calibri" panose="020F0502020204030204" pitchFamily="34" charset="0"/>
                <a:cs typeface="Times New Roman" panose="02020603050405020304" pitchFamily="18" charset="0"/>
              </a:rPr>
              <a:t>Budget for the POC</a:t>
            </a:r>
            <a:endParaRPr lang="en-GB" sz="3000" dirty="0"/>
          </a:p>
        </p:txBody>
      </p:sp>
      <p:pic>
        <p:nvPicPr>
          <p:cNvPr id="5" name="Content Placeholder 4">
            <a:extLst>
              <a:ext uri="{FF2B5EF4-FFF2-40B4-BE49-F238E27FC236}">
                <a16:creationId xmlns:a16="http://schemas.microsoft.com/office/drawing/2014/main" id="{1A0F1398-CC1B-4278-2A58-A3317CFE873F}"/>
              </a:ext>
            </a:extLst>
          </p:cNvPr>
          <p:cNvPicPr>
            <a:picLocks noGrp="1" noChangeAspect="1"/>
          </p:cNvPicPr>
          <p:nvPr>
            <p:ph idx="1"/>
          </p:nvPr>
        </p:nvPicPr>
        <p:blipFill>
          <a:blip r:embed="rId2"/>
          <a:stretch>
            <a:fillRect/>
          </a:stretch>
        </p:blipFill>
        <p:spPr>
          <a:xfrm>
            <a:off x="399941" y="1515419"/>
            <a:ext cx="11392118" cy="2154538"/>
          </a:xfrm>
        </p:spPr>
      </p:pic>
    </p:spTree>
    <p:extLst>
      <p:ext uri="{BB962C8B-B14F-4D97-AF65-F5344CB8AC3E}">
        <p14:creationId xmlns:p14="http://schemas.microsoft.com/office/powerpoint/2010/main" val="175486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D241-6E19-174D-472B-7E187DE84D5E}"/>
              </a:ext>
            </a:extLst>
          </p:cNvPr>
          <p:cNvSpPr>
            <a:spLocks noGrp="1"/>
          </p:cNvSpPr>
          <p:nvPr>
            <p:ph type="title"/>
          </p:nvPr>
        </p:nvSpPr>
        <p:spPr/>
        <p:txBody>
          <a:bodyPr/>
          <a:lstStyle/>
          <a:p>
            <a:r>
              <a:rPr lang="en-US" sz="1800" b="1" u="sng"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Introduction</a:t>
            </a:r>
            <a:endParaRPr lang="en-GB" dirty="0"/>
          </a:p>
        </p:txBody>
      </p:sp>
      <p:sp>
        <p:nvSpPr>
          <p:cNvPr id="3" name="Content Placeholder 2">
            <a:extLst>
              <a:ext uri="{FF2B5EF4-FFF2-40B4-BE49-F238E27FC236}">
                <a16:creationId xmlns:a16="http://schemas.microsoft.com/office/drawing/2014/main" id="{58451E58-A6FB-EFFB-F5CE-3E812C84962C}"/>
              </a:ext>
            </a:extLst>
          </p:cNvPr>
          <p:cNvSpPr>
            <a:spLocks noGrp="1"/>
          </p:cNvSpPr>
          <p:nvPr>
            <p:ph idx="1"/>
          </p:nvPr>
        </p:nvSpPr>
        <p:spPr/>
        <p:txBody>
          <a:bodyPr>
            <a:normAutofit/>
          </a:bodyPr>
          <a:lstStyle/>
          <a:p>
            <a:pPr marL="457200">
              <a:lnSpc>
                <a:spcPct val="107000"/>
              </a:lnSpc>
            </a:pPr>
            <a:r>
              <a:rPr lang="en-US" sz="3000" dirty="0">
                <a:effectLst/>
                <a:latin typeface="Arial" panose="020B0604020202020204" pitchFamily="34" charset="0"/>
                <a:ea typeface="Calibri" panose="020F0502020204030204" pitchFamily="34" charset="0"/>
                <a:cs typeface="Times New Roman" panose="02020603050405020304" pitchFamily="18" charset="0"/>
              </a:rPr>
              <a:t>Automation of the electrolysis process is dependent on the gas pressure in the gas reservoir, gas flowrate through the pipes entering and leaving the reservoir and concentration of the target gas flowing through the pipe.</a:t>
            </a:r>
            <a:endParaRPr lang="en-GB" sz="3000"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pPr>
            <a:r>
              <a:rPr lang="en-US" sz="3000" dirty="0">
                <a:effectLst/>
                <a:latin typeface="Arial" panose="020B0604020202020204" pitchFamily="34" charset="0"/>
                <a:ea typeface="Calibri" panose="020F0502020204030204" pitchFamily="34" charset="0"/>
                <a:cs typeface="Times New Roman" panose="02020603050405020304" pitchFamily="18" charset="0"/>
              </a:rPr>
              <a:t>Thus monitoring these variables is of essence</a:t>
            </a:r>
            <a:endParaRPr lang="en-GB" sz="30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535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2E3B-4D10-6510-CD7F-B338E6C63A1E}"/>
              </a:ext>
            </a:extLst>
          </p:cNvPr>
          <p:cNvSpPr>
            <a:spLocks noGrp="1"/>
          </p:cNvSpPr>
          <p:nvPr>
            <p:ph type="title"/>
          </p:nvPr>
        </p:nvSpPr>
        <p:spPr>
          <a:xfrm>
            <a:off x="1013254" y="123569"/>
            <a:ext cx="10340546" cy="616106"/>
          </a:xfrm>
        </p:spPr>
        <p:txBody>
          <a:bodyPr>
            <a:normAutofit/>
          </a:bodyPr>
          <a:lstStyle/>
          <a:p>
            <a:r>
              <a:rPr lang="en-US" sz="3200" dirty="0">
                <a:effectLst/>
                <a:latin typeface="Arial" panose="020B0604020202020204" pitchFamily="34" charset="0"/>
                <a:ea typeface="Calibri" panose="020F0502020204030204" pitchFamily="34" charset="0"/>
                <a:cs typeface="Times New Roman" panose="02020603050405020304" pitchFamily="18" charset="0"/>
              </a:rPr>
              <a:t>A state machine diagram of the process is as below</a:t>
            </a:r>
            <a:endParaRPr lang="en-GB" sz="3000" dirty="0"/>
          </a:p>
        </p:txBody>
      </p:sp>
      <p:pic>
        <p:nvPicPr>
          <p:cNvPr id="4" name="Content Placeholder 3">
            <a:extLst>
              <a:ext uri="{FF2B5EF4-FFF2-40B4-BE49-F238E27FC236}">
                <a16:creationId xmlns:a16="http://schemas.microsoft.com/office/drawing/2014/main" id="{DEE4E619-8C1D-85AF-01B9-C401FA92D6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488" y="739675"/>
            <a:ext cx="10283312" cy="5994756"/>
          </a:xfrm>
          <a:prstGeom prst="rect">
            <a:avLst/>
          </a:prstGeom>
          <a:noFill/>
          <a:ln>
            <a:noFill/>
          </a:ln>
        </p:spPr>
      </p:pic>
    </p:spTree>
    <p:extLst>
      <p:ext uri="{BB962C8B-B14F-4D97-AF65-F5344CB8AC3E}">
        <p14:creationId xmlns:p14="http://schemas.microsoft.com/office/powerpoint/2010/main" val="41449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3705-B4BB-0EB4-B69C-D036CBD62CC4}"/>
              </a:ext>
            </a:extLst>
          </p:cNvPr>
          <p:cNvSpPr>
            <a:spLocks noGrp="1"/>
          </p:cNvSpPr>
          <p:nvPr>
            <p:ph type="title"/>
          </p:nvPr>
        </p:nvSpPr>
        <p:spPr/>
        <p:txBody>
          <a:bodyPr>
            <a:normAutofit/>
          </a:bodyPr>
          <a:lstStyle/>
          <a:p>
            <a:r>
              <a:rPr lang="en-US" sz="3000" b="1" u="sng"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Gas Pressure Measurement</a:t>
            </a:r>
            <a:endParaRPr lang="en-GB" sz="3000" dirty="0"/>
          </a:p>
        </p:txBody>
      </p:sp>
      <p:sp>
        <p:nvSpPr>
          <p:cNvPr id="3" name="Content Placeholder 2">
            <a:extLst>
              <a:ext uri="{FF2B5EF4-FFF2-40B4-BE49-F238E27FC236}">
                <a16:creationId xmlns:a16="http://schemas.microsoft.com/office/drawing/2014/main" id="{C548847B-A731-CA79-6559-5B822D67B410}"/>
              </a:ext>
            </a:extLst>
          </p:cNvPr>
          <p:cNvSpPr>
            <a:spLocks noGrp="1"/>
          </p:cNvSpPr>
          <p:nvPr>
            <p:ph idx="1"/>
          </p:nvPr>
        </p:nvSpPr>
        <p:spPr>
          <a:xfrm>
            <a:off x="838199" y="1322173"/>
            <a:ext cx="10838936" cy="5263978"/>
          </a:xfrm>
        </p:spPr>
        <p:txBody>
          <a:bodyPr>
            <a:noAutofit/>
          </a:bodyPr>
          <a:lstStyle/>
          <a:p>
            <a:pPr marL="457200">
              <a:lnSpc>
                <a:spcPct val="107000"/>
              </a:lnSpc>
            </a:pPr>
            <a:r>
              <a:rPr lang="en-US" dirty="0">
                <a:effectLst/>
                <a:latin typeface="Arial" panose="020B0604020202020204" pitchFamily="34" charset="0"/>
                <a:ea typeface="Calibri" panose="020F0502020204030204" pitchFamily="34" charset="0"/>
                <a:cs typeface="Times New Roman" panose="02020603050405020304" pitchFamily="18" charset="0"/>
              </a:rPr>
              <a:t>Gas pressure measurement will be achieved using a pressure transducer at the gas reservoir. </a:t>
            </a:r>
            <a:endParaRPr lang="en-GB"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pPr>
            <a:r>
              <a:rPr lang="en-US" dirty="0">
                <a:effectLst/>
                <a:latin typeface="Arial" panose="020B0604020202020204" pitchFamily="34" charset="0"/>
                <a:ea typeface="Calibri" panose="020F0502020204030204" pitchFamily="34" charset="0"/>
                <a:cs typeface="Times New Roman" panose="02020603050405020304" pitchFamily="18" charset="0"/>
              </a:rPr>
              <a:t>The pressure transducer will convert pressure to a voltage reading which can be read by the microcontroller. </a:t>
            </a:r>
            <a:endParaRPr lang="en-GB"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pPr>
            <a:r>
              <a:rPr lang="en-US" dirty="0">
                <a:effectLst/>
                <a:latin typeface="Arial" panose="020B0604020202020204" pitchFamily="34" charset="0"/>
                <a:ea typeface="Calibri" panose="020F0502020204030204" pitchFamily="34" charset="0"/>
                <a:cs typeface="Times New Roman" panose="02020603050405020304" pitchFamily="18" charset="0"/>
              </a:rPr>
              <a:t>Using this we can determine whether to power on or power off the electrodes when the gas pressure reaches the maximum allowed value in the reservoir or goes below the allowed pressure in the reservoir.</a:t>
            </a:r>
            <a:endParaRPr lang="en-GB"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pPr>
            <a:r>
              <a:rPr lang="en-US" dirty="0">
                <a:effectLst/>
                <a:latin typeface="Arial" panose="020B0604020202020204" pitchFamily="34" charset="0"/>
                <a:ea typeface="Calibri" panose="020F0502020204030204" pitchFamily="34" charset="0"/>
                <a:cs typeface="Times New Roman" panose="02020603050405020304" pitchFamily="18" charset="0"/>
              </a:rPr>
              <a:t>Using this we can also determine if there are leaks in the reservoir if pressure reduces without use of gas</a:t>
            </a:r>
            <a:endParaRPr lang="en-GB"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081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6AE1-C3A2-FA65-BC88-26058A33C223}"/>
              </a:ext>
            </a:extLst>
          </p:cNvPr>
          <p:cNvSpPr>
            <a:spLocks noGrp="1"/>
          </p:cNvSpPr>
          <p:nvPr>
            <p:ph type="title"/>
          </p:nvPr>
        </p:nvSpPr>
        <p:spPr/>
        <p:txBody>
          <a:bodyPr/>
          <a:lstStyle/>
          <a:p>
            <a:r>
              <a:rPr lang="en-US" dirty="0"/>
              <a:t>Gas pressure transducer</a:t>
            </a:r>
            <a:endParaRPr lang="en-GB" dirty="0"/>
          </a:p>
        </p:txBody>
      </p:sp>
      <p:pic>
        <p:nvPicPr>
          <p:cNvPr id="4" name="Content Placeholder 3">
            <a:extLst>
              <a:ext uri="{FF2B5EF4-FFF2-40B4-BE49-F238E27FC236}">
                <a16:creationId xmlns:a16="http://schemas.microsoft.com/office/drawing/2014/main" id="{99080F60-5621-1FB6-9ADD-9249B48FF220}"/>
              </a:ext>
            </a:extLst>
          </p:cNvPr>
          <p:cNvPicPr>
            <a:picLocks noGrp="1" noChangeAspect="1"/>
          </p:cNvPicPr>
          <p:nvPr>
            <p:ph idx="1"/>
          </p:nvPr>
        </p:nvPicPr>
        <p:blipFill>
          <a:blip r:embed="rId2"/>
          <a:stretch>
            <a:fillRect/>
          </a:stretch>
        </p:blipFill>
        <p:spPr>
          <a:xfrm>
            <a:off x="2010494" y="1530050"/>
            <a:ext cx="7714274" cy="4982824"/>
          </a:xfrm>
          <a:prstGeom prst="rect">
            <a:avLst/>
          </a:prstGeom>
        </p:spPr>
      </p:pic>
    </p:spTree>
    <p:extLst>
      <p:ext uri="{BB962C8B-B14F-4D97-AF65-F5344CB8AC3E}">
        <p14:creationId xmlns:p14="http://schemas.microsoft.com/office/powerpoint/2010/main" val="315260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A9EA-8A38-1378-FB1D-9AB1868C939E}"/>
              </a:ext>
            </a:extLst>
          </p:cNvPr>
          <p:cNvSpPr>
            <a:spLocks noGrp="1"/>
          </p:cNvSpPr>
          <p:nvPr>
            <p:ph type="title"/>
          </p:nvPr>
        </p:nvSpPr>
        <p:spPr/>
        <p:txBody>
          <a:bodyPr>
            <a:normAutofit/>
          </a:bodyPr>
          <a:lstStyle/>
          <a:p>
            <a:r>
              <a:rPr lang="en-US" sz="3000" b="1" u="sng"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Gas flowrate measurement</a:t>
            </a:r>
            <a:endParaRPr lang="en-GB" sz="3000" dirty="0"/>
          </a:p>
        </p:txBody>
      </p:sp>
      <p:sp>
        <p:nvSpPr>
          <p:cNvPr id="3" name="Content Placeholder 2">
            <a:extLst>
              <a:ext uri="{FF2B5EF4-FFF2-40B4-BE49-F238E27FC236}">
                <a16:creationId xmlns:a16="http://schemas.microsoft.com/office/drawing/2014/main" id="{F72765DA-14A5-0D43-9E42-E426A35F9EDE}"/>
              </a:ext>
            </a:extLst>
          </p:cNvPr>
          <p:cNvSpPr>
            <a:spLocks noGrp="1"/>
          </p:cNvSpPr>
          <p:nvPr>
            <p:ph idx="1"/>
          </p:nvPr>
        </p:nvSpPr>
        <p:spPr>
          <a:xfrm>
            <a:off x="756851" y="1405495"/>
            <a:ext cx="10678297" cy="4884094"/>
          </a:xfrm>
        </p:spPr>
        <p:txBody>
          <a:bodyPr>
            <a:noAutofit/>
          </a:bodyPr>
          <a:lstStyle/>
          <a:p>
            <a:pPr marL="457200">
              <a:lnSpc>
                <a:spcPct val="107000"/>
              </a:lnSpc>
            </a:pPr>
            <a:r>
              <a:rPr lang="en-US" sz="2500" dirty="0">
                <a:effectLst/>
                <a:latin typeface="Arial" panose="020B0604020202020204" pitchFamily="34" charset="0"/>
                <a:ea typeface="Calibri" panose="020F0502020204030204" pitchFamily="34" charset="0"/>
                <a:cs typeface="Times New Roman" panose="02020603050405020304" pitchFamily="18" charset="0"/>
              </a:rPr>
              <a:t>This is important in determining how efficient the </a:t>
            </a:r>
            <a:r>
              <a:rPr lang="en-US" sz="2500" dirty="0" err="1">
                <a:effectLst/>
                <a:latin typeface="Arial" panose="020B0604020202020204" pitchFamily="34" charset="0"/>
                <a:ea typeface="Calibri" panose="020F0502020204030204" pitchFamily="34" charset="0"/>
                <a:cs typeface="Times New Roman" panose="02020603050405020304" pitchFamily="18" charset="0"/>
              </a:rPr>
              <a:t>electrolyser</a:t>
            </a:r>
            <a:r>
              <a:rPr lang="en-US" sz="2500" dirty="0">
                <a:effectLst/>
                <a:latin typeface="Arial" panose="020B0604020202020204" pitchFamily="34" charset="0"/>
                <a:ea typeface="Calibri" panose="020F0502020204030204" pitchFamily="34" charset="0"/>
                <a:cs typeface="Times New Roman" panose="02020603050405020304" pitchFamily="18" charset="0"/>
              </a:rPr>
              <a:t> is and is a good indicator of its state of health over time.</a:t>
            </a:r>
            <a:endParaRPr lang="en-GB" sz="2500"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pPr>
            <a:r>
              <a:rPr lang="en-US" sz="2500" dirty="0">
                <a:effectLst/>
                <a:latin typeface="Arial" panose="020B0604020202020204" pitchFamily="34" charset="0"/>
                <a:ea typeface="Calibri" panose="020F0502020204030204" pitchFamily="34" charset="0"/>
                <a:cs typeface="Times New Roman" panose="02020603050405020304" pitchFamily="18" charset="0"/>
              </a:rPr>
              <a:t>This is also important in situations whereby a variable amount of power is to be applied to power the electrodes depending on the net flowrate in the gas reservoir.</a:t>
            </a:r>
            <a:endParaRPr lang="en-GB" sz="2500"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pPr>
            <a:r>
              <a:rPr lang="en-US" sz="2500" dirty="0">
                <a:effectLst/>
                <a:latin typeface="Arial" panose="020B0604020202020204" pitchFamily="34" charset="0"/>
                <a:ea typeface="Calibri" panose="020F0502020204030204" pitchFamily="34" charset="0"/>
                <a:cs typeface="Times New Roman" panose="02020603050405020304" pitchFamily="18" charset="0"/>
              </a:rPr>
              <a:t>This can be achieved by measuring the change in gas pressure in the reservoir. However this method involves difficulty as a lot of factors are involved in calculating the flowrate.</a:t>
            </a:r>
            <a:endParaRPr lang="en-GB" sz="2500"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pPr>
            <a:r>
              <a:rPr lang="en-US" sz="2500" dirty="0">
                <a:effectLst/>
                <a:latin typeface="Arial" panose="020B0604020202020204" pitchFamily="34" charset="0"/>
                <a:ea typeface="Calibri" panose="020F0502020204030204" pitchFamily="34" charset="0"/>
                <a:cs typeface="Times New Roman" panose="02020603050405020304" pitchFamily="18" charset="0"/>
              </a:rPr>
              <a:t>A professional method is using a venturi tube and calculating gas flowrate from known dimensions of pressure, fluid density and area measurements</a:t>
            </a:r>
            <a:endParaRPr lang="en-GB" sz="25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943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D933-BDBC-3F1E-CFD2-45A2FDFA6C79}"/>
              </a:ext>
            </a:extLst>
          </p:cNvPr>
          <p:cNvSpPr>
            <a:spLocks noGrp="1"/>
          </p:cNvSpPr>
          <p:nvPr>
            <p:ph type="title"/>
          </p:nvPr>
        </p:nvSpPr>
        <p:spPr/>
        <p:txBody>
          <a:bodyPr/>
          <a:lstStyle/>
          <a:p>
            <a:r>
              <a:rPr lang="en-US" dirty="0"/>
              <a:t>Professional flow rate sensor</a:t>
            </a:r>
            <a:endParaRPr lang="en-GB" dirty="0"/>
          </a:p>
        </p:txBody>
      </p:sp>
      <p:pic>
        <p:nvPicPr>
          <p:cNvPr id="4" name="Content Placeholder 3">
            <a:extLst>
              <a:ext uri="{FF2B5EF4-FFF2-40B4-BE49-F238E27FC236}">
                <a16:creationId xmlns:a16="http://schemas.microsoft.com/office/drawing/2014/main" id="{26C102C3-6F4E-0824-D149-D031AB8DA1A5}"/>
              </a:ext>
            </a:extLst>
          </p:cNvPr>
          <p:cNvPicPr>
            <a:picLocks noGrp="1" noChangeAspect="1"/>
          </p:cNvPicPr>
          <p:nvPr>
            <p:ph idx="1"/>
          </p:nvPr>
        </p:nvPicPr>
        <p:blipFill>
          <a:blip r:embed="rId2"/>
          <a:stretch>
            <a:fillRect/>
          </a:stretch>
        </p:blipFill>
        <p:spPr>
          <a:xfrm>
            <a:off x="2334939" y="1542407"/>
            <a:ext cx="6746874" cy="4802187"/>
          </a:xfrm>
          <a:prstGeom prst="rect">
            <a:avLst/>
          </a:prstGeom>
        </p:spPr>
      </p:pic>
    </p:spTree>
    <p:extLst>
      <p:ext uri="{BB962C8B-B14F-4D97-AF65-F5344CB8AC3E}">
        <p14:creationId xmlns:p14="http://schemas.microsoft.com/office/powerpoint/2010/main" val="192434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9344-1ED1-9278-E21F-2E9477A27EE9}"/>
              </a:ext>
            </a:extLst>
          </p:cNvPr>
          <p:cNvSpPr>
            <a:spLocks noGrp="1"/>
          </p:cNvSpPr>
          <p:nvPr>
            <p:ph type="title"/>
          </p:nvPr>
        </p:nvSpPr>
        <p:spPr/>
        <p:txBody>
          <a:bodyPr>
            <a:normAutofit/>
          </a:bodyPr>
          <a:lstStyle/>
          <a:p>
            <a:r>
              <a:rPr lang="en-US" sz="3000" b="1" u="sng"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Gas Concentration measurement</a:t>
            </a:r>
            <a:endParaRPr lang="en-GB" sz="3000" dirty="0"/>
          </a:p>
        </p:txBody>
      </p:sp>
      <p:sp>
        <p:nvSpPr>
          <p:cNvPr id="3" name="Content Placeholder 2">
            <a:extLst>
              <a:ext uri="{FF2B5EF4-FFF2-40B4-BE49-F238E27FC236}">
                <a16:creationId xmlns:a16="http://schemas.microsoft.com/office/drawing/2014/main" id="{3061D728-A94A-D376-262D-BA44526E3EB0}"/>
              </a:ext>
            </a:extLst>
          </p:cNvPr>
          <p:cNvSpPr>
            <a:spLocks noGrp="1"/>
          </p:cNvSpPr>
          <p:nvPr>
            <p:ph idx="1"/>
          </p:nvPr>
        </p:nvSpPr>
        <p:spPr>
          <a:xfrm>
            <a:off x="751702" y="1566132"/>
            <a:ext cx="10515600" cy="4760527"/>
          </a:xfrm>
        </p:spPr>
        <p:txBody>
          <a:bodyPr>
            <a:noAutofit/>
          </a:bodyPr>
          <a:lstStyle/>
          <a:p>
            <a:pPr marL="457200">
              <a:lnSpc>
                <a:spcPct val="107000"/>
              </a:lnSpc>
            </a:pPr>
            <a:r>
              <a:rPr lang="en-US" sz="3000" dirty="0">
                <a:effectLst/>
                <a:latin typeface="Arial" panose="020B0604020202020204" pitchFamily="34" charset="0"/>
                <a:ea typeface="Calibri" panose="020F0502020204030204" pitchFamily="34" charset="0"/>
                <a:cs typeface="Times New Roman" panose="02020603050405020304" pitchFamily="18" charset="0"/>
              </a:rPr>
              <a:t>Since the reservoir is not a vacuum at the initial process of gas collection, </a:t>
            </a:r>
            <a:r>
              <a:rPr lang="en-US" sz="3000" dirty="0">
                <a:latin typeface="Arial" panose="020B0604020202020204" pitchFamily="34" charset="0"/>
                <a:ea typeface="Calibri" panose="020F0502020204030204" pitchFamily="34" charset="0"/>
                <a:cs typeface="Times New Roman" panose="02020603050405020304" pitchFamily="18" charset="0"/>
              </a:rPr>
              <a:t>t</a:t>
            </a:r>
            <a:r>
              <a:rPr lang="en-US" sz="3000" dirty="0">
                <a:effectLst/>
                <a:latin typeface="Arial" panose="020B0604020202020204" pitchFamily="34" charset="0"/>
                <a:ea typeface="Calibri" panose="020F0502020204030204" pitchFamily="34" charset="0"/>
                <a:cs typeface="Times New Roman" panose="02020603050405020304" pitchFamily="18" charset="0"/>
              </a:rPr>
              <a:t>he electrolysis process will need to operate for some time and drive out air in the reservoir since oxygen is denser than air.</a:t>
            </a:r>
            <a:endParaRPr lang="en-GB" sz="3000"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pPr>
            <a:r>
              <a:rPr lang="en-US" sz="3000" dirty="0">
                <a:effectLst/>
                <a:latin typeface="Arial" panose="020B0604020202020204" pitchFamily="34" charset="0"/>
                <a:ea typeface="Calibri" panose="020F0502020204030204" pitchFamily="34" charset="0"/>
                <a:cs typeface="Times New Roman" panose="02020603050405020304" pitchFamily="18" charset="0"/>
              </a:rPr>
              <a:t>Gas concentration will be measured at the outlet of the reservoir and collection will be commenced when concentration is at required levels</a:t>
            </a:r>
            <a:endParaRPr lang="en-GB" sz="3000"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pPr>
            <a:r>
              <a:rPr lang="en-US" sz="3000" dirty="0">
                <a:effectLst/>
                <a:latin typeface="Arial" panose="020B0604020202020204" pitchFamily="34" charset="0"/>
                <a:ea typeface="Calibri" panose="020F0502020204030204" pitchFamily="34" charset="0"/>
                <a:cs typeface="Times New Roman" panose="02020603050405020304" pitchFamily="18" charset="0"/>
              </a:rPr>
              <a:t>This will be achieved using an oxygen concentration and flow sensor as below</a:t>
            </a:r>
            <a:endParaRPr lang="en-GB" sz="30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220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47C3-9708-A16A-5288-D57B4405D8A6}"/>
              </a:ext>
            </a:extLst>
          </p:cNvPr>
          <p:cNvSpPr>
            <a:spLocks noGrp="1"/>
          </p:cNvSpPr>
          <p:nvPr>
            <p:ph type="title"/>
          </p:nvPr>
        </p:nvSpPr>
        <p:spPr/>
        <p:txBody>
          <a:bodyPr/>
          <a:lstStyle/>
          <a:p>
            <a:r>
              <a:rPr lang="en-US" dirty="0"/>
              <a:t>Oxygen concentration &amp; flow rate sensor</a:t>
            </a:r>
            <a:endParaRPr lang="en-GB" dirty="0"/>
          </a:p>
        </p:txBody>
      </p:sp>
      <p:pic>
        <p:nvPicPr>
          <p:cNvPr id="4" name="Content Placeholder 3">
            <a:extLst>
              <a:ext uri="{FF2B5EF4-FFF2-40B4-BE49-F238E27FC236}">
                <a16:creationId xmlns:a16="http://schemas.microsoft.com/office/drawing/2014/main" id="{2C5E212F-BCCB-F6D1-EE3A-5459351A32AE}"/>
              </a:ext>
            </a:extLst>
          </p:cNvPr>
          <p:cNvPicPr>
            <a:picLocks noGrp="1" noChangeAspect="1"/>
          </p:cNvPicPr>
          <p:nvPr>
            <p:ph idx="1"/>
          </p:nvPr>
        </p:nvPicPr>
        <p:blipFill>
          <a:blip r:embed="rId2"/>
          <a:stretch>
            <a:fillRect/>
          </a:stretch>
        </p:blipFill>
        <p:spPr>
          <a:xfrm>
            <a:off x="3799942" y="2020176"/>
            <a:ext cx="5138166" cy="4726613"/>
          </a:xfrm>
          <a:prstGeom prst="rect">
            <a:avLst/>
          </a:prstGeom>
        </p:spPr>
      </p:pic>
    </p:spTree>
    <p:extLst>
      <p:ext uri="{BB962C8B-B14F-4D97-AF65-F5344CB8AC3E}">
        <p14:creationId xmlns:p14="http://schemas.microsoft.com/office/powerpoint/2010/main" val="2540151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485</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Gas Pressure, Flowrate &amp; Concentration monitoring for automated Electrolysis control </vt:lpstr>
      <vt:lpstr>Introduction</vt:lpstr>
      <vt:lpstr>A state machine diagram of the process is as below</vt:lpstr>
      <vt:lpstr>Gas Pressure Measurement</vt:lpstr>
      <vt:lpstr>Gas pressure transducer</vt:lpstr>
      <vt:lpstr>Gas flowrate measurement</vt:lpstr>
      <vt:lpstr>Professional flow rate sensor</vt:lpstr>
      <vt:lpstr>Gas Concentration measurement</vt:lpstr>
      <vt:lpstr>Oxygen concentration &amp; flow rate sensor</vt:lpstr>
      <vt:lpstr>Gas Concentration measurement</vt:lpstr>
      <vt:lpstr>Monitoring</vt:lpstr>
      <vt:lpstr>Pricing</vt:lpstr>
      <vt:lpstr>Budget for the POC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Pressure, Flowrate &amp; Concentration monitoring for automated Electrolysis control </dc:title>
  <dc:creator>Donatus Cornelius</dc:creator>
  <cp:lastModifiedBy>Donatus Cornelius</cp:lastModifiedBy>
  <cp:revision>10</cp:revision>
  <cp:lastPrinted>2023-11-10T04:12:56Z</cp:lastPrinted>
  <dcterms:created xsi:type="dcterms:W3CDTF">2023-11-10T04:01:27Z</dcterms:created>
  <dcterms:modified xsi:type="dcterms:W3CDTF">2023-11-15T08:47:29Z</dcterms:modified>
</cp:coreProperties>
</file>