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Lst>
  <p:sldSz cx="9144000" cy="5143500"/>
  <p:notesSz cx="6858000" cy="9144000"/>
  <p:embeddedFontLst>
    <p:embeddedFont>
      <p:font typeface="Playfair Display"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7277d7b293_4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277d7b293_4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p: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7277d7b293_4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277d7b293_4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7277d7b293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7277d7b293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7277d7b293_1_2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7277d7b293_1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7277d7b293_1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7277d7b293_1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g7277d7b293_1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277d7b293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7277d7b293_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277d7b293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1600"/>
              </a:spcBef>
              <a:spcAft>
                <a:spcPts val="0"/>
              </a:spcAft>
              <a:buClr>
                <a:schemeClr val="dk1"/>
              </a:buClr>
              <a:buSzPts val="1400"/>
              <a:buChar char="○"/>
              <a:defRPr>
                <a:solidFill>
                  <a:schemeClr val="dk1"/>
                </a:solidFill>
              </a:defRPr>
            </a:lvl2pPr>
            <a:lvl3pPr marL="1371600" lvl="2" indent="-317500">
              <a:spcBef>
                <a:spcPts val="1600"/>
              </a:spcBef>
              <a:spcAft>
                <a:spcPts val="0"/>
              </a:spcAft>
              <a:buClr>
                <a:schemeClr val="dk1"/>
              </a:buClr>
              <a:buSzPts val="1400"/>
              <a:buChar char="■"/>
              <a:defRPr>
                <a:solidFill>
                  <a:schemeClr val="dk1"/>
                </a:solidFill>
              </a:defRPr>
            </a:lvl3pPr>
            <a:lvl4pPr marL="1828800" lvl="3" indent="-317500">
              <a:spcBef>
                <a:spcPts val="1600"/>
              </a:spcBef>
              <a:spcAft>
                <a:spcPts val="0"/>
              </a:spcAft>
              <a:buClr>
                <a:schemeClr val="dk1"/>
              </a:buClr>
              <a:buSzPts val="1400"/>
              <a:buChar char="●"/>
              <a:defRPr>
                <a:solidFill>
                  <a:schemeClr val="dk1"/>
                </a:solidFill>
              </a:defRPr>
            </a:lvl4pPr>
            <a:lvl5pPr marL="2286000" lvl="4" indent="-317500">
              <a:spcBef>
                <a:spcPts val="1600"/>
              </a:spcBef>
              <a:spcAft>
                <a:spcPts val="0"/>
              </a:spcAft>
              <a:buClr>
                <a:schemeClr val="dk1"/>
              </a:buClr>
              <a:buSzPts val="1400"/>
              <a:buChar char="○"/>
              <a:defRPr>
                <a:solidFill>
                  <a:schemeClr val="dk1"/>
                </a:solidFill>
              </a:defRPr>
            </a:lvl5pPr>
            <a:lvl6pPr marL="2743200" lvl="5" indent="-317500">
              <a:spcBef>
                <a:spcPts val="1600"/>
              </a:spcBef>
              <a:spcAft>
                <a:spcPts val="0"/>
              </a:spcAft>
              <a:buClr>
                <a:schemeClr val="dk1"/>
              </a:buClr>
              <a:buSzPts val="1400"/>
              <a:buChar char="■"/>
              <a:defRPr>
                <a:solidFill>
                  <a:schemeClr val="dk1"/>
                </a:solidFill>
              </a:defRPr>
            </a:lvl6pPr>
            <a:lvl7pPr marL="3200400" lvl="6" indent="-317500">
              <a:spcBef>
                <a:spcPts val="1600"/>
              </a:spcBef>
              <a:spcAft>
                <a:spcPts val="0"/>
              </a:spcAft>
              <a:buClr>
                <a:schemeClr val="dk1"/>
              </a:buClr>
              <a:buSzPts val="1400"/>
              <a:buChar char="●"/>
              <a:defRPr>
                <a:solidFill>
                  <a:schemeClr val="dk1"/>
                </a:solidFill>
              </a:defRPr>
            </a:lvl7pPr>
            <a:lvl8pPr marL="3657600" lvl="7" indent="-317500">
              <a:spcBef>
                <a:spcPts val="1600"/>
              </a:spcBef>
              <a:spcAft>
                <a:spcPts val="0"/>
              </a:spcAft>
              <a:buClr>
                <a:schemeClr val="dk1"/>
              </a:buClr>
              <a:buSzPts val="1400"/>
              <a:buChar char="○"/>
              <a:defRPr>
                <a:solidFill>
                  <a:schemeClr val="dk1"/>
                </a:solidFill>
              </a:defRPr>
            </a:lvl8pPr>
            <a:lvl9pPr marL="4114800" lvl="8" indent="-3175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1600"/>
              </a:spcBef>
              <a:spcAft>
                <a:spcPts val="0"/>
              </a:spcAft>
              <a:buClr>
                <a:schemeClr val="lt2"/>
              </a:buClr>
              <a:buSzPts val="1400"/>
              <a:buChar char="○"/>
              <a:defRPr>
                <a:solidFill>
                  <a:schemeClr val="lt2"/>
                </a:solidFill>
              </a:defRPr>
            </a:lvl2pPr>
            <a:lvl3pPr marL="1371600" lvl="2" indent="-317500">
              <a:lnSpc>
                <a:spcPct val="115000"/>
              </a:lnSpc>
              <a:spcBef>
                <a:spcPts val="1600"/>
              </a:spcBef>
              <a:spcAft>
                <a:spcPts val="0"/>
              </a:spcAft>
              <a:buClr>
                <a:schemeClr val="lt2"/>
              </a:buClr>
              <a:buSzPts val="1400"/>
              <a:buChar char="■"/>
              <a:defRPr>
                <a:solidFill>
                  <a:schemeClr val="lt2"/>
                </a:solidFill>
              </a:defRPr>
            </a:lvl3pPr>
            <a:lvl4pPr marL="1828800" lvl="3" indent="-317500">
              <a:lnSpc>
                <a:spcPct val="115000"/>
              </a:lnSpc>
              <a:spcBef>
                <a:spcPts val="1600"/>
              </a:spcBef>
              <a:spcAft>
                <a:spcPts val="0"/>
              </a:spcAft>
              <a:buClr>
                <a:schemeClr val="lt2"/>
              </a:buClr>
              <a:buSzPts val="1400"/>
              <a:buChar char="●"/>
              <a:defRPr>
                <a:solidFill>
                  <a:schemeClr val="lt2"/>
                </a:solidFill>
              </a:defRPr>
            </a:lvl4pPr>
            <a:lvl5pPr marL="2286000" lvl="4" indent="-317500">
              <a:lnSpc>
                <a:spcPct val="115000"/>
              </a:lnSpc>
              <a:spcBef>
                <a:spcPts val="1600"/>
              </a:spcBef>
              <a:spcAft>
                <a:spcPts val="0"/>
              </a:spcAft>
              <a:buClr>
                <a:schemeClr val="lt2"/>
              </a:buClr>
              <a:buSzPts val="1400"/>
              <a:buChar char="○"/>
              <a:defRPr>
                <a:solidFill>
                  <a:schemeClr val="lt2"/>
                </a:solidFill>
              </a:defRPr>
            </a:lvl5pPr>
            <a:lvl6pPr marL="2743200" lvl="5" indent="-317500">
              <a:lnSpc>
                <a:spcPct val="115000"/>
              </a:lnSpc>
              <a:spcBef>
                <a:spcPts val="1600"/>
              </a:spcBef>
              <a:spcAft>
                <a:spcPts val="0"/>
              </a:spcAft>
              <a:buClr>
                <a:schemeClr val="lt2"/>
              </a:buClr>
              <a:buSzPts val="1400"/>
              <a:buChar char="■"/>
              <a:defRPr>
                <a:solidFill>
                  <a:schemeClr val="lt2"/>
                </a:solidFill>
              </a:defRPr>
            </a:lvl6pPr>
            <a:lvl7pPr marL="3200400" lvl="6" indent="-317500">
              <a:lnSpc>
                <a:spcPct val="115000"/>
              </a:lnSpc>
              <a:spcBef>
                <a:spcPts val="1600"/>
              </a:spcBef>
              <a:spcAft>
                <a:spcPts val="0"/>
              </a:spcAft>
              <a:buClr>
                <a:schemeClr val="lt2"/>
              </a:buClr>
              <a:buSzPts val="1400"/>
              <a:buChar char="●"/>
              <a:defRPr>
                <a:solidFill>
                  <a:schemeClr val="lt2"/>
                </a:solidFill>
              </a:defRPr>
            </a:lvl7pPr>
            <a:lvl8pPr marL="3657600" lvl="7" indent="-317500">
              <a:lnSpc>
                <a:spcPct val="115000"/>
              </a:lnSpc>
              <a:spcBef>
                <a:spcPts val="1600"/>
              </a:spcBef>
              <a:spcAft>
                <a:spcPts val="0"/>
              </a:spcAft>
              <a:buClr>
                <a:schemeClr val="lt2"/>
              </a:buClr>
              <a:buSzPts val="1400"/>
              <a:buChar char="○"/>
              <a:defRPr>
                <a:solidFill>
                  <a:schemeClr val="lt2"/>
                </a:solidFill>
              </a:defRPr>
            </a:lvl8pPr>
            <a:lvl9pPr marL="4114800" lvl="8" indent="-3175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3" name="Shape 53"/>
        <p:cNvGrpSpPr/>
        <p:nvPr/>
      </p:nvGrpSpPr>
      <p:grpSpPr>
        <a:xfrm>
          <a:off x="0" y="0"/>
          <a:ext cx="0" cy="0"/>
          <a:chOff x="0" y="0"/>
          <a:chExt cx="0" cy="0"/>
        </a:xfrm>
      </p:grpSpPr>
      <p:sp>
        <p:nvSpPr>
          <p:cNvPr id="54" name="Google Shape;54;p13"/>
          <p:cNvSpPr txBox="1"/>
          <p:nvPr/>
        </p:nvSpPr>
        <p:spPr>
          <a:xfrm>
            <a:off x="634425" y="570125"/>
            <a:ext cx="8095200" cy="368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000" b="1">
                <a:latin typeface="Playfair Display"/>
                <a:ea typeface="Playfair Display"/>
                <a:cs typeface="Playfair Display"/>
                <a:sym typeface="Playfair Display"/>
              </a:rPr>
              <a:t>FICHA</a:t>
            </a: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2026981</a:t>
            </a:r>
            <a:endParaRPr sz="2000" b="1">
              <a:latin typeface="Playfair Display"/>
              <a:ea typeface="Playfair Display"/>
              <a:cs typeface="Playfair Display"/>
              <a:sym typeface="Playfair Display"/>
            </a:endParaRPr>
          </a:p>
          <a:p>
            <a:pPr marL="0" lvl="0" indent="0" algn="ctr" rtl="0">
              <a:spcBef>
                <a:spcPts val="0"/>
              </a:spcBef>
              <a:spcAft>
                <a:spcPts val="0"/>
              </a:spcAft>
              <a:buNone/>
            </a:pPr>
            <a:endParaRPr sz="2000" b="1">
              <a:latin typeface="Playfair Display"/>
              <a:ea typeface="Playfair Display"/>
              <a:cs typeface="Playfair Display"/>
              <a:sym typeface="Playfair Display"/>
            </a:endParaRPr>
          </a:p>
          <a:p>
            <a:pPr marL="0" lvl="0" indent="0" algn="ctr" rtl="0">
              <a:spcBef>
                <a:spcPts val="0"/>
              </a:spcBef>
              <a:spcAft>
                <a:spcPts val="0"/>
              </a:spcAft>
              <a:buNone/>
            </a:pP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ANNY RENGIFO CARVAJAL </a:t>
            </a: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ROBERT BRANDON MUÑOZ</a:t>
            </a: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SEBASTIAN MORENO PEREZ </a:t>
            </a:r>
            <a:endParaRPr sz="2000" b="1">
              <a:latin typeface="Playfair Display"/>
              <a:ea typeface="Playfair Display"/>
              <a:cs typeface="Playfair Display"/>
              <a:sym typeface="Playfair Display"/>
            </a:endParaRPr>
          </a:p>
          <a:p>
            <a:pPr marL="0" lvl="0" indent="0" algn="ctr" rtl="0">
              <a:spcBef>
                <a:spcPts val="0"/>
              </a:spcBef>
              <a:spcAft>
                <a:spcPts val="0"/>
              </a:spcAft>
              <a:buNone/>
            </a:pP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PROFESOR:</a:t>
            </a: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EDER LARA</a:t>
            </a:r>
            <a:endParaRPr sz="2000" b="1">
              <a:latin typeface="Playfair Display"/>
              <a:ea typeface="Playfair Display"/>
              <a:cs typeface="Playfair Display"/>
              <a:sym typeface="Playfair Display"/>
            </a:endParaRPr>
          </a:p>
          <a:p>
            <a:pPr marL="0" lvl="0" indent="0" algn="ctr" rtl="0">
              <a:spcBef>
                <a:spcPts val="0"/>
              </a:spcBef>
              <a:spcAft>
                <a:spcPts val="0"/>
              </a:spcAft>
              <a:buNone/>
            </a:pPr>
            <a:endParaRPr sz="2000" b="1">
              <a:latin typeface="Playfair Display"/>
              <a:ea typeface="Playfair Display"/>
              <a:cs typeface="Playfair Display"/>
              <a:sym typeface="Playfair Display"/>
            </a:endParaRPr>
          </a:p>
          <a:p>
            <a:pPr marL="0" lvl="0" indent="0" algn="ctr" rtl="0">
              <a:spcBef>
                <a:spcPts val="0"/>
              </a:spcBef>
              <a:spcAft>
                <a:spcPts val="0"/>
              </a:spcAft>
              <a:buNone/>
            </a:pPr>
            <a:endParaRPr sz="2000" b="1">
              <a:latin typeface="Playfair Display"/>
              <a:ea typeface="Playfair Display"/>
              <a:cs typeface="Playfair Display"/>
              <a:sym typeface="Playfair Display"/>
            </a:endParaRPr>
          </a:p>
          <a:p>
            <a:pPr marL="0" lvl="0" indent="0" algn="ctr" rtl="0">
              <a:spcBef>
                <a:spcPts val="0"/>
              </a:spcBef>
              <a:spcAft>
                <a:spcPts val="0"/>
              </a:spcAft>
              <a:buNone/>
            </a:pPr>
            <a:r>
              <a:rPr lang="en-US" sz="2000" b="1">
                <a:latin typeface="Playfair Display"/>
                <a:ea typeface="Playfair Display"/>
                <a:cs typeface="Playfair Display"/>
                <a:sym typeface="Playfair Display"/>
              </a:rPr>
              <a:t>AÑO 2020</a:t>
            </a:r>
            <a:endParaRPr sz="2000" b="1">
              <a:latin typeface="Playfair Display"/>
              <a:ea typeface="Playfair Display"/>
              <a:cs typeface="Playfair Display"/>
              <a:sym typeface="Playfair Display"/>
            </a:endParaR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2066800" y="534600"/>
            <a:ext cx="5722200" cy="792600"/>
          </a:xfrm>
          <a:prstGeom prst="rect">
            <a:avLst/>
          </a:prstGeom>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endParaRPr sz="3000"/>
          </a:p>
          <a:p>
            <a:pPr marL="0" lvl="0" indent="0" algn="ctr" rtl="0">
              <a:spcBef>
                <a:spcPts val="0"/>
              </a:spcBef>
              <a:spcAft>
                <a:spcPts val="0"/>
              </a:spcAft>
              <a:buNone/>
            </a:pPr>
          </a:p>
          <a:p>
            <a:pPr marL="0" lvl="0" indent="0" algn="ctr" rtl="0">
              <a:spcBef>
                <a:spcPts val="0"/>
              </a:spcBef>
              <a:spcAft>
                <a:spcPts val="0"/>
              </a:spcAft>
              <a:buNone/>
            </a:pPr>
            <a:r>
              <a:rPr lang="en-US" sz="3000" b="1">
                <a:solidFill>
                  <a:srgbClr val="000000"/>
                </a:solidFill>
              </a:rPr>
              <a:t>CASOS DE USO DOCKER</a:t>
            </a:r>
            <a:endParaRPr sz="3000"/>
          </a:p>
        </p:txBody>
      </p:sp>
      <p:sp>
        <p:nvSpPr>
          <p:cNvPr id="60" name="Google Shape;60;p14"/>
          <p:cNvSpPr txBox="1"/>
          <p:nvPr>
            <p:ph type="subTitle" idx="1"/>
          </p:nvPr>
        </p:nvSpPr>
        <p:spPr>
          <a:xfrm>
            <a:off x="311700" y="1758075"/>
            <a:ext cx="8520600" cy="319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a:solidFill>
                  <a:srgbClr val="333333"/>
                </a:solidFill>
                <a:highlight>
                  <a:srgbClr val="FFFFFF"/>
                </a:highlight>
              </a:rPr>
              <a:t>Gracias a los contenedores las pruebas se realizan en entornos “cerrados” por lo que si se diese algún error </a:t>
            </a:r>
            <a:r>
              <a:rPr lang="en-US" sz="1800">
                <a:solidFill>
                  <a:srgbClr val="191919"/>
                </a:solidFill>
                <a:highlight>
                  <a:srgbClr val="FFFFFF"/>
                </a:highlight>
              </a:rPr>
              <a:t>la mayor complicación que se encontrarán será la de volver a desplegar el contenedor de nuevo </a:t>
            </a:r>
            <a:r>
              <a:rPr lang="en-US" sz="1800">
                <a:solidFill>
                  <a:srgbClr val="333333"/>
                </a:solidFill>
                <a:highlight>
                  <a:srgbClr val="FFFFFF"/>
                </a:highlight>
              </a:rPr>
              <a:t>. Los equipos, al tratarse de una virtualización mínima (sin sistema operativo de por medio para el contenedor) responden muchísimo mejor, de una forma más ágil y soportando mayores cargas de trabajo, rentabilizando mucho más esa inversión. </a:t>
            </a:r>
            <a:endParaRPr sz="1800">
              <a:solidFill>
                <a:srgbClr val="333333"/>
              </a:solidFill>
              <a:highlight>
                <a:srgbClr val="FFFFFF"/>
              </a:highlight>
            </a:endParaRPr>
          </a:p>
          <a:p>
            <a:pPr marL="0" lvl="0" indent="0" algn="ctr" rtl="0">
              <a:spcBef>
                <a:spcPts val="0"/>
              </a:spcBef>
              <a:spcAft>
                <a:spcPts val="0"/>
              </a:spcAft>
              <a:buNone/>
            </a:pPr>
            <a:endParaRPr sz="1800">
              <a:solidFill>
                <a:srgbClr val="333333"/>
              </a:solidFill>
              <a:highlight>
                <a:srgbClr val="FFFFFF"/>
              </a:highlight>
            </a:endParaRPr>
          </a:p>
          <a:p>
            <a:pPr marL="0" lvl="0" indent="0" algn="ctr" rtl="0">
              <a:spcBef>
                <a:spcPts val="0"/>
              </a:spcBef>
              <a:spcAft>
                <a:spcPts val="0"/>
              </a:spcAft>
              <a:buNone/>
            </a:pPr>
            <a:endParaRPr sz="1800">
              <a:solidFill>
                <a:srgbClr val="333333"/>
              </a:solidFill>
              <a:highlight>
                <a:srgbClr val="FFFFFF"/>
              </a:highlight>
            </a:endParaRPr>
          </a:p>
          <a:p>
            <a:pPr marL="0" lvl="0" indent="0" algn="ctr" rtl="0">
              <a:spcBef>
                <a:spcPts val="0"/>
              </a:spcBef>
              <a:spcAft>
                <a:spcPts val="0"/>
              </a:spcAft>
              <a:buNone/>
            </a:pPr>
            <a:endParaRPr sz="1800">
              <a:solidFill>
                <a:srgbClr val="333333"/>
              </a:solidFill>
              <a:highlight>
                <a:srgbClr val="FFFFFF"/>
              </a:highlight>
            </a:endParaRPr>
          </a:p>
          <a:p>
            <a:pPr marL="0" lvl="0" indent="0" algn="ctr" rtl="0">
              <a:spcBef>
                <a:spcPts val="0"/>
              </a:spcBef>
              <a:spcAft>
                <a:spcPts val="0"/>
              </a:spcAft>
              <a:buNone/>
            </a:pPr>
            <a:endParaRPr sz="1800">
              <a:solidFill>
                <a:srgbClr val="333333"/>
              </a:solidFill>
              <a:highlight>
                <a:srgbClr val="FFFFFF"/>
              </a:highlight>
            </a:endParaRPr>
          </a:p>
          <a:p>
            <a:pPr marL="0" lvl="0" indent="0" algn="ctr" rtl="0">
              <a:spcBef>
                <a:spcPts val="0"/>
              </a:spcBef>
              <a:spcAft>
                <a:spcPts val="0"/>
              </a:spcAft>
              <a:buNone/>
            </a:pPr>
            <a:endParaRPr sz="1350">
              <a:solidFill>
                <a:srgbClr val="333333"/>
              </a:solidFill>
              <a:highlight>
                <a:srgbClr val="FFFFFF"/>
              </a:highlight>
            </a:endParaRPr>
          </a:p>
        </p:txBody>
      </p:sp>
      <p:pic>
        <p:nvPicPr>
          <p:cNvPr id="61" name="Google Shape;61;p14"/>
          <p:cNvPicPr preferRelativeResize="0"/>
          <p:nvPr/>
        </p:nvPicPr>
        <p:blipFill>
          <a:blip r:embed="rId1"/>
          <a:stretch>
            <a:fillRect/>
          </a:stretch>
        </p:blipFill>
        <p:spPr>
          <a:xfrm>
            <a:off x="219974" y="0"/>
            <a:ext cx="1753343" cy="153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1"/>
          <a:stretch>
            <a:fillRect/>
          </a:stretch>
        </p:blipFill>
        <p:spPr>
          <a:xfrm>
            <a:off x="762000" y="309563"/>
            <a:ext cx="7620000" cy="4524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0" name="Shape 70"/>
        <p:cNvGrpSpPr/>
        <p:nvPr/>
      </p:nvGrpSpPr>
      <p:grpSpPr>
        <a:xfrm>
          <a:off x="0" y="0"/>
          <a:ext cx="0" cy="0"/>
          <a:chOff x="0" y="0"/>
          <a:chExt cx="0" cy="0"/>
        </a:xfrm>
      </p:grpSpPr>
      <p:sp>
        <p:nvSpPr>
          <p:cNvPr id="71" name="Google Shape;71;p16"/>
          <p:cNvSpPr txBox="1"/>
          <p:nvPr>
            <p:ph type="body" idx="1"/>
          </p:nvPr>
        </p:nvSpPr>
        <p:spPr>
          <a:xfrm>
            <a:off x="311700" y="290000"/>
            <a:ext cx="8520600" cy="42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rgbClr val="333333"/>
                </a:solidFill>
                <a:highlight>
                  <a:srgbClr val="FFFFFF"/>
                </a:highlight>
              </a:rPr>
              <a:t>Las pruebas no sólo acaban en fallos, en caso de implementar mejoras sobre un contenedor, no tendrían más que difundir dicho contenedor hasta ponerlo en producción, sin necesidad de parar el servicio para reinstalar sistemas, reconfiguraciones, etc…</a:t>
            </a:r>
            <a:endParaRPr lang="en-US">
              <a:solidFill>
                <a:srgbClr val="333333"/>
              </a:solidFill>
              <a:highlight>
                <a:srgbClr val="FFFFFF"/>
              </a:highlight>
            </a:endParaRPr>
          </a:p>
          <a:p>
            <a:pPr marL="0" lvl="0" indent="0" algn="l" rtl="0">
              <a:spcBef>
                <a:spcPts val="0"/>
              </a:spcBef>
              <a:spcAft>
                <a:spcPts val="0"/>
              </a:spcAft>
              <a:buNone/>
            </a:pPr>
            <a:r>
              <a:rPr lang="en-US">
                <a:solidFill>
                  <a:srgbClr val="333333"/>
                </a:solidFill>
                <a:highlight>
                  <a:srgbClr val="FFFFFF"/>
                </a:highlight>
              </a:rPr>
              <a:t>Otra ventaja de Docker, es que no encontramos sistemas con dependencias preinstaladas (a no ser que se las hayamos pasado nosotros mismos) por lo que encontrar un contenedor que haga “cosas raras” es prácticamente imposible, con lo que sólo tenemos que preocuparnos de que funcionen “pull” y “run”, y en caso de recibir algún error (que los habrá, nada es 100% fiable), sólo tendríamos que volver a montar la imagen en el contenedor.</a:t>
            </a:r>
            <a:endParaRPr>
              <a:solidFill>
                <a:srgbClr val="333333"/>
              </a:solidFill>
              <a:highlight>
                <a:srgbClr val="FFFFFF"/>
              </a:highlight>
            </a:endParaRPr>
          </a:p>
          <a:p>
            <a:pPr marL="0" lvl="0" indent="0" algn="l" rtl="0">
              <a:spcBef>
                <a:spcPts val="1600"/>
              </a:spcBef>
              <a:spcAft>
                <a:spcPts val="0"/>
              </a:spcAft>
              <a:buNone/>
            </a:pPr>
            <a:endParaRPr sz="1350">
              <a:solidFill>
                <a:srgbClr val="333333"/>
              </a:solidFill>
              <a:highlight>
                <a:srgbClr val="FFFFFF"/>
              </a:highlight>
            </a:endParaRPr>
          </a:p>
          <a:p>
            <a:pPr marL="0" lvl="0" indent="0" algn="l" rtl="0">
              <a:spcBef>
                <a:spcPts val="1600"/>
              </a:spcBef>
              <a:spcAft>
                <a:spcPts val="0"/>
              </a:spcAft>
              <a:buNone/>
            </a:pPr>
            <a:endParaRPr sz="1350">
              <a:solidFill>
                <a:srgbClr val="333333"/>
              </a:solidFill>
              <a:highlight>
                <a:srgbClr val="FFFFFF"/>
              </a:highlight>
            </a:endParaRPr>
          </a:p>
          <a:p>
            <a:pPr marL="0" lvl="0" indent="0" algn="l" rtl="0">
              <a:spcBef>
                <a:spcPts val="1600"/>
              </a:spcBef>
              <a:spcAft>
                <a:spcPts val="1600"/>
              </a:spcAft>
              <a:buNone/>
            </a:pPr>
            <a:endParaRPr sz="1350">
              <a:solidFill>
                <a:srgbClr val="333333"/>
              </a:solidFill>
              <a:highlight>
                <a:srgbClr val="FFFFFF"/>
              </a:highlight>
            </a:endParaRPr>
          </a:p>
        </p:txBody>
      </p:sp>
      <p:pic>
        <p:nvPicPr>
          <p:cNvPr id="72" name="Google Shape;72;p16"/>
          <p:cNvPicPr preferRelativeResize="0"/>
          <p:nvPr/>
        </p:nvPicPr>
        <p:blipFill>
          <a:blip r:embed="rId1"/>
          <a:stretch>
            <a:fillRect/>
          </a:stretch>
        </p:blipFill>
        <p:spPr>
          <a:xfrm>
            <a:off x="5723520" y="3589025"/>
            <a:ext cx="1998775" cy="143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76" name="Shape 76"/>
        <p:cNvGrpSpPr/>
        <p:nvPr/>
      </p:nvGrpSpPr>
      <p:grpSpPr>
        <a:xfrm>
          <a:off x="0" y="0"/>
          <a:ext cx="0" cy="0"/>
          <a:chOff x="0" y="0"/>
          <a:chExt cx="0" cy="0"/>
        </a:xfrm>
      </p:grpSpPr>
      <p:sp>
        <p:nvSpPr>
          <p:cNvPr id="77" name="Google Shape;77;p17"/>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/home/brando/Downloads/pngbarn.png</a:t>
            </a:r>
            <a:endParaRPr lang="en-US"/>
          </a:p>
        </p:txBody>
      </p:sp>
      <p:pic>
        <p:nvPicPr>
          <p:cNvPr id="78" name="Google Shape;78;p17"/>
          <p:cNvPicPr preferRelativeResize="0"/>
          <p:nvPr/>
        </p:nvPicPr>
        <p:blipFill>
          <a:blip r:embed="rId1"/>
          <a:stretch>
            <a:fillRect/>
          </a:stretch>
        </p:blipFill>
        <p:spPr>
          <a:xfrm>
            <a:off x="311700" y="229500"/>
            <a:ext cx="8379576" cy="4684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1000"/>
                                        <p:tgtEl>
                                          <p:spTgt spid="78"/>
                                        </p:tgtEl>
                                        <p:attrNameLst>
                                          <p:attrName>ppt_w</p:attrName>
                                        </p:attrNameLst>
                                      </p:cBhvr>
                                      <p:tavLst>
                                        <p:tav tm="0" fmla="">
                                          <p:val>
                                            <p:fltVal val="0"/>
                                          </p:val>
                                        </p:tav>
                                        <p:tav tm="100000" fmla="">
                                          <p:val>
                                            <p:strVal val="#ppt_w"/>
                                          </p:val>
                                        </p:tav>
                                      </p:tavLst>
                                    </p:anim>
                                    <p:anim calcmode="lin" valueType="num">
                                      <p:cBhvr additive="base">
                                        <p:cTn id="8" dur="1000"/>
                                        <p:tgtEl>
                                          <p:spTgt spid="78"/>
                                        </p:tgtEl>
                                        <p:attrNameLst>
                                          <p:attrName>ppt_h</p:attrName>
                                        </p:attrNameLst>
                                      </p:cBhvr>
                                      <p:tavLst>
                                        <p:tav tm="0" fmla="">
                                          <p:val>
                                            <p:fltVal val="0"/>
                                          </p:val>
                                        </p:tav>
                                        <p:tav tm="100000" fmla="">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2" name="Shape 82"/>
        <p:cNvGrpSpPr/>
        <p:nvPr/>
      </p:nvGrpSpPr>
      <p:grpSpPr>
        <a:xfrm>
          <a:off x="0" y="0"/>
          <a:ext cx="0" cy="0"/>
          <a:chOff x="0" y="0"/>
          <a:chExt cx="0" cy="0"/>
        </a:xfrm>
      </p:grpSpPr>
      <p:sp>
        <p:nvSpPr>
          <p:cNvPr id="83" name="Google Shape;83;p18"/>
          <p:cNvSpPr txBox="1"/>
          <p:nvPr>
            <p:ph type="body" idx="1"/>
          </p:nvPr>
        </p:nvSpPr>
        <p:spPr>
          <a:xfrm>
            <a:off x="209425" y="146225"/>
            <a:ext cx="8554800" cy="3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a:solidFill>
                  <a:srgbClr val="333333"/>
                </a:solidFill>
              </a:rPr>
              <a:t>Netflix, la recién aterrizada en España plataforma de contenido multimedia a la carta, comenzó en 2014 el desarrollo de su </a:t>
            </a:r>
            <a:r>
              <a:rPr lang="en-US" sz="2400" b="1">
                <a:solidFill>
                  <a:srgbClr val="191919"/>
                </a:solidFill>
              </a:rPr>
              <a:t>aplicación para integrar contenido en diferentes nubes de forma simultánea </a:t>
            </a:r>
            <a:r>
              <a:rPr lang="en-US" sz="2400" b="1">
                <a:solidFill>
                  <a:srgbClr val="333333"/>
                </a:solidFill>
              </a:rPr>
              <a:t>, facilitando así un acceso más veloz a sus recursos, accedemos al servidor de Netflix que accedamos. Hace aproximadamente tres semanas, presentaron Spinnaker, un proyecto que lo que inicialmente tenían pensado desarrollar en solitario, ha requerido de la colaboración de grandes como Google, Microsoft o Pivotal, para ofrecer una plataforma de “entrega continua”.</a:t>
            </a:r>
            <a:endParaRPr sz="2400" b="1">
              <a:solidFill>
                <a:srgbClr val="333333"/>
              </a:solidFill>
            </a:endParaRPr>
          </a:p>
          <a:p>
            <a:pPr marL="0" lvl="0" indent="0" algn="l" rtl="0">
              <a:spcBef>
                <a:spcPts val="0"/>
              </a:spcBef>
              <a:spcAft>
                <a:spcPts val="1600"/>
              </a:spcAft>
              <a:buNone/>
            </a:pPr>
            <a:endParaRPr>
              <a:solidFill>
                <a:srgbClr val="333333"/>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7" name="Shape 87"/>
        <p:cNvGrpSpPr/>
        <p:nvPr/>
      </p:nvGrpSpPr>
      <p:grpSpPr>
        <a:xfrm>
          <a:off x="0" y="0"/>
          <a:ext cx="0" cy="0"/>
          <a:chOff x="0" y="0"/>
          <a:chExt cx="0" cy="0"/>
        </a:xfrm>
      </p:grpSpPr>
      <p:sp>
        <p:nvSpPr>
          <p:cNvPr id="88" name="Google Shape;88;p19"/>
          <p:cNvSpPr txBox="1"/>
          <p:nvPr>
            <p:ph type="body" idx="1"/>
          </p:nvPr>
        </p:nvSpPr>
        <p:spPr>
          <a:xfrm>
            <a:off x="335550" y="0"/>
            <a:ext cx="8472900" cy="3668400"/>
          </a:xfrm>
          <a:prstGeom prst="rect">
            <a:avLst/>
          </a:prstGeom>
        </p:spPr>
        <p:txBody>
          <a:bodyPr spcFirstLastPara="1" wrap="square" lIns="91425" tIns="91425" rIns="91425" bIns="91425" anchor="t" anchorCtr="0">
            <a:noAutofit/>
          </a:bodyPr>
          <a:lstStyle/>
          <a:p>
            <a:pPr marL="0" lvl="0" indent="0" algn="l" rtl="0">
              <a:lnSpc>
                <a:spcPct val="150000"/>
              </a:lnSpc>
              <a:spcBef>
                <a:spcPts val="1500"/>
              </a:spcBef>
              <a:spcAft>
                <a:spcPts val="1500"/>
              </a:spcAft>
              <a:buNone/>
            </a:pPr>
            <a:r>
              <a:rPr lang="en-US" sz="1600">
                <a:solidFill>
                  <a:srgbClr val="333333"/>
                </a:solidFill>
                <a:highlight>
                  <a:srgbClr val="FFFFFF"/>
                </a:highlight>
              </a:rPr>
              <a:t>Estamos ante una plataforma de entrega continua de contenido, multinube y de código abierto, con la que se podrá implementar cambios de software a alta velocidad. </a:t>
            </a:r>
            <a:r>
              <a:rPr lang="en-US" sz="1600">
                <a:solidFill>
                  <a:srgbClr val="191919"/>
                </a:solidFill>
                <a:highlight>
                  <a:srgbClr val="FFFFFF"/>
                </a:highlight>
              </a:rPr>
              <a:t>¿Dónde entra Docker en esta ecuación? </a:t>
            </a:r>
            <a:r>
              <a:rPr lang="en-US" sz="1600">
                <a:solidFill>
                  <a:srgbClr val="333333"/>
                </a:solidFill>
                <a:highlight>
                  <a:srgbClr val="FFFFFF"/>
                </a:highlight>
              </a:rPr>
              <a:t>Muy fácil, los propios desarrolladores de esta plataforma, nos recomiendan crear una imagen en la que integrar su proyecto para poder desplegarlo en los diferentes servicios que ofrecen compatibilidad (AWS,Google Compute…).Y estos </a:t>
            </a:r>
            <a:r>
              <a:rPr lang="en-US" sz="1600">
                <a:solidFill>
                  <a:srgbClr val="191919"/>
                </a:solidFill>
                <a:highlight>
                  <a:srgbClr val="FFFFFF"/>
                </a:highlight>
              </a:rPr>
              <a:t>son sólo algunos ejemplos de grandes compañías que comenzaron hace un par de años a implementar Docker en algunos de sus servicios </a:t>
            </a:r>
            <a:r>
              <a:rPr lang="en-US" sz="1600">
                <a:solidFill>
                  <a:srgbClr val="333333"/>
                </a:solidFill>
                <a:highlight>
                  <a:srgbClr val="FFFFFF"/>
                </a:highlight>
              </a:rPr>
              <a:t>, y hoy día tienen infraestructuras completas a base de contenedores.</a:t>
            </a:r>
            <a:endParaRPr sz="1600"/>
          </a:p>
        </p:txBody>
      </p:sp>
      <p:pic>
        <p:nvPicPr>
          <p:cNvPr id="89" name="Google Shape;89;p19"/>
          <p:cNvPicPr preferRelativeResize="0"/>
          <p:nvPr/>
        </p:nvPicPr>
        <p:blipFill>
          <a:blip r:embed="rId1"/>
          <a:stretch>
            <a:fillRect/>
          </a:stretch>
        </p:blipFill>
        <p:spPr>
          <a:xfrm>
            <a:off x="2533375" y="3271113"/>
            <a:ext cx="1955825" cy="1466869"/>
          </a:xfrm>
          <a:prstGeom prst="rect">
            <a:avLst/>
          </a:prstGeom>
          <a:noFill/>
          <a:ln>
            <a:noFill/>
          </a:ln>
        </p:spPr>
      </p:pic>
      <p:pic>
        <p:nvPicPr>
          <p:cNvPr id="90" name="Google Shape;90;p19"/>
          <p:cNvPicPr preferRelativeResize="0"/>
          <p:nvPr/>
        </p:nvPicPr>
        <p:blipFill>
          <a:blip r:embed="rId2"/>
          <a:stretch>
            <a:fillRect/>
          </a:stretch>
        </p:blipFill>
        <p:spPr>
          <a:xfrm>
            <a:off x="4572000" y="3208300"/>
            <a:ext cx="3113975" cy="1631950"/>
          </a:xfrm>
          <a:prstGeom prst="rect">
            <a:avLst/>
          </a:prstGeom>
          <a:noFill/>
          <a:ln>
            <a:noFill/>
          </a:ln>
        </p:spPr>
      </p:pic>
      <p:sp>
        <p:nvSpPr>
          <p:cNvPr id="91" name="Google Shape;91;p19"/>
          <p:cNvSpPr/>
          <p:nvPr/>
        </p:nvSpPr>
        <p:spPr>
          <a:xfrm>
            <a:off x="4489200" y="3668388"/>
            <a:ext cx="933600" cy="6723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a:effectLst>
            <a:outerShdw blurRad="1400175" dist="581025" algn="bl" rotWithShape="0">
              <a:srgbClr val="000000">
                <a:alpha val="0"/>
              </a:srgbClr>
            </a:outerShdw>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7" name="Google Shape;97;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p>
        </p:txBody>
      </p:sp>
      <p:pic>
        <p:nvPicPr>
          <p:cNvPr id="98" name="Google Shape;98;p20"/>
          <p:cNvPicPr preferRelativeResize="0"/>
          <p:nvPr/>
        </p:nvPicPr>
        <p:blipFill>
          <a:blip r:embed="rId1"/>
          <a:stretch>
            <a:fillRect/>
          </a:stretch>
        </p:blipFill>
        <p:spPr>
          <a:xfrm>
            <a:off x="76200" y="52388"/>
            <a:ext cx="8991600" cy="50387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2477</Words>
  <Application>WPS Presentation</Application>
  <PresentationFormat/>
  <Paragraphs>43</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Arial</vt:lpstr>
      <vt:lpstr>DejaVu Sans</vt:lpstr>
      <vt:lpstr>Playfair Display</vt:lpstr>
      <vt:lpstr>Oswald ExtraLight</vt:lpstr>
      <vt:lpstr>微软雅黑</vt:lpstr>
      <vt:lpstr>Noto Sans CJK SC</vt:lpstr>
      <vt:lpstr>Arial Unicode MS</vt:lpstr>
      <vt:lpstr>Simple Dark</vt:lpstr>
      <vt:lpstr>PowerPoint 演示文稿</vt:lpstr>
      <vt:lpstr>CASOS DE USO DOCKER</vt:lpstr>
      <vt:lpstr>PowerPoint 演示文稿</vt:lpstr>
      <vt:lpstr>PowerPoint 演示文稿</vt:lpstr>
      <vt:lpstr>/home/brando/Downloads/pngbarn.png</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brando</cp:lastModifiedBy>
  <cp:revision>1</cp:revision>
  <dcterms:created xsi:type="dcterms:W3CDTF">2020-04-01T04:33:33Z</dcterms:created>
  <dcterms:modified xsi:type="dcterms:W3CDTF">2020-04-01T04:33:33Z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1033-11.1.0.9126</vt:lpwstr>
  </property>
</Properties>
</file>