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9" r:id="rId12"/>
    <p:sldId id="274" r:id="rId13"/>
    <p:sldId id="275" r:id="rId14"/>
    <p:sldId id="276" r:id="rId15"/>
    <p:sldId id="277" r:id="rId16"/>
    <p:sldId id="278" r:id="rId17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8" d="100"/>
          <a:sy n="158" d="100"/>
        </p:scale>
        <p:origin x="586" y="10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A9B24-60FE-4511-AFB7-042B64F0A123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AC204-B457-4BF0-B415-850ABC56F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1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AC204-B457-4BF0-B415-850ABC56F3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ders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143997" cy="5148000"/>
          </a:xfrm>
          <a:prstGeom prst="rect">
            <a:avLst/>
          </a:prstGeom>
        </p:spPr>
      </p:pic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1710000" y="720000"/>
            <a:ext cx="6840000" cy="279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3600"/>
              </a:lnSpc>
              <a:defRPr sz="3200">
                <a:latin typeface="Times New Roman"/>
                <a:cs typeface="Times New Roman"/>
              </a:defRPr>
            </a:lvl1pPr>
          </a:lstStyle>
          <a:p>
            <a:r>
              <a:rPr lang="en-GB" dirty="0" smtClean="0"/>
              <a:t>Title of </a:t>
            </a:r>
            <a:r>
              <a:rPr lang="en-GB" noProof="0" dirty="0" smtClean="0"/>
              <a:t>the</a:t>
            </a:r>
            <a:r>
              <a:rPr lang="en-GB" dirty="0" smtClean="0"/>
              <a:t> presentation</a:t>
            </a:r>
            <a:endParaRPr lang="en-GB" dirty="0"/>
          </a:p>
        </p:txBody>
      </p:sp>
      <p:sp>
        <p:nvSpPr>
          <p:cNvPr id="13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10000" y="3510001"/>
            <a:ext cx="6840000" cy="32316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100" baseline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3724351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10" name="Tijdelijke aanduiding voor tekst 17"/>
          <p:cNvSpPr>
            <a:spLocks noGrp="1"/>
          </p:cNvSpPr>
          <p:nvPr>
            <p:ph type="body" sz="quarter" idx="16" hasCustomPrompt="1"/>
          </p:nvPr>
        </p:nvSpPr>
        <p:spPr>
          <a:xfrm>
            <a:off x="900000" y="1080001"/>
            <a:ext cx="7560000" cy="24622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Text box for standard texts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07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LIST (larg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4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900000" y="1080000"/>
            <a:ext cx="7560000" cy="196361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1pPr>
            <a:lvl2pPr marL="504000" indent="-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2pPr>
            <a:lvl3pPr marL="756000" indent="-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3pPr>
            <a:lvl4pPr marL="1008000" indent="-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4pPr>
            <a:lvl5pPr marL="1260000" indent="-252000">
              <a:buFont typeface="Lucida Grande"/>
              <a:buChar char="–"/>
              <a:defRPr sz="2200">
                <a:latin typeface="Times New Roman"/>
                <a:cs typeface="Times New Roman"/>
              </a:defRPr>
            </a:lvl5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om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tekststijl</a:t>
            </a:r>
            <a:r>
              <a:rPr lang="en-GB" noProof="0" dirty="0" smtClean="0"/>
              <a:t> van het model </a:t>
            </a:r>
            <a:r>
              <a:rPr lang="en-GB" noProof="0" dirty="0" err="1" smtClean="0"/>
              <a:t>te</a:t>
            </a:r>
            <a:r>
              <a:rPr lang="en-GB" noProof="0" dirty="0" smtClean="0"/>
              <a:t> </a:t>
            </a:r>
            <a:r>
              <a:rPr lang="en-GB" noProof="0" dirty="0" err="1" smtClean="0"/>
              <a:t>bewerken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4163779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75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LIS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4" name="Tijdelijke aanduiding voor tekst 6"/>
          <p:cNvSpPr>
            <a:spLocks noGrp="1"/>
          </p:cNvSpPr>
          <p:nvPr>
            <p:ph type="body" sz="quarter" idx="13"/>
          </p:nvPr>
        </p:nvSpPr>
        <p:spPr>
          <a:xfrm>
            <a:off x="900000" y="1080000"/>
            <a:ext cx="7560000" cy="1428083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1pPr>
            <a:lvl2pPr marL="360000" indent="-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2pPr>
            <a:lvl3pPr marL="540000" indent="-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3pPr>
            <a:lvl4pPr marL="720000" indent="-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4pPr>
            <a:lvl5pPr marL="900000" indent="-180000">
              <a:buFont typeface="Lucida Grande"/>
              <a:buChar char="–"/>
              <a:defRPr sz="1600">
                <a:latin typeface="Times New Roman"/>
                <a:cs typeface="Times New Roman"/>
              </a:defRPr>
            </a:lvl5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</a:t>
            </a:r>
            <a:r>
              <a:rPr lang="en-GB" noProof="0" dirty="0" err="1" smtClean="0"/>
              <a:t>om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tekststijl</a:t>
            </a:r>
            <a:r>
              <a:rPr lang="en-GB" noProof="0" dirty="0" smtClean="0"/>
              <a:t> van het model </a:t>
            </a:r>
            <a:r>
              <a:rPr lang="en-GB" noProof="0" dirty="0" err="1" smtClean="0"/>
              <a:t>te</a:t>
            </a:r>
            <a:r>
              <a:rPr lang="en-GB" noProof="0" dirty="0" smtClean="0"/>
              <a:t> </a:t>
            </a:r>
            <a:r>
              <a:rPr lang="en-GB" noProof="0" dirty="0" err="1" smtClean="0"/>
              <a:t>bewerken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Tweede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Vijfde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4163779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55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" y="1"/>
            <a:ext cx="9144000" cy="5148000"/>
          </a:xfrm>
          <a:prstGeom prst="rect">
            <a:avLst/>
          </a:prstGeom>
        </p:spPr>
      </p:pic>
      <p:pic>
        <p:nvPicPr>
          <p:cNvPr id="10" name="Afbeelding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8" cy="5148000"/>
          </a:xfrm>
          <a:prstGeom prst="rect">
            <a:avLst/>
          </a:prstGeom>
        </p:spPr>
      </p:pic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2596730" y="2581155"/>
            <a:ext cx="3950540" cy="33855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22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 smtClean="0"/>
              <a:t>additional url</a:t>
            </a:r>
            <a:endParaRPr lang="en-GB" noProof="0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2596730" y="2162115"/>
            <a:ext cx="395054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GB" sz="2200" noProof="0" smtClean="0">
                <a:latin typeface="Times New Roman"/>
                <a:cs typeface="Times New Roman"/>
              </a:rPr>
              <a:t>www.ru.nl/</a:t>
            </a:r>
            <a:r>
              <a:rPr lang="en-GB" sz="2200" noProof="0" smtClean="0">
                <a:solidFill>
                  <a:schemeClr val="tx2"/>
                </a:solidFill>
                <a:latin typeface="Times New Roman"/>
                <a:cs typeface="Times New Roman"/>
              </a:rPr>
              <a:t>donders</a:t>
            </a:r>
            <a:endParaRPr lang="en-GB" sz="2200" noProof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50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nders-TITLE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9143997" cy="5148000"/>
          </a:xfrm>
          <a:prstGeom prst="rect">
            <a:avLst/>
          </a:prstGeom>
        </p:spPr>
      </p:pic>
      <p:sp>
        <p:nvSpPr>
          <p:cNvPr id="5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1710000" y="720000"/>
            <a:ext cx="6840000" cy="279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 smtClean="0"/>
              <a:t>Image</a:t>
            </a:r>
            <a:endParaRPr lang="en-GB" noProof="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1710000" y="3510000"/>
            <a:ext cx="6840000" cy="90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l">
              <a:lnSpc>
                <a:spcPts val="3200"/>
              </a:lnSpc>
              <a:defRPr sz="3200">
                <a:latin typeface="Times New Roman"/>
                <a:cs typeface="Times New Roman"/>
              </a:defRPr>
            </a:lvl1pPr>
          </a:lstStyle>
          <a:p>
            <a:r>
              <a:rPr lang="en-GB" dirty="0" smtClean="0"/>
              <a:t>Title of </a:t>
            </a:r>
            <a:r>
              <a:rPr lang="en-GB" noProof="0" dirty="0" smtClean="0"/>
              <a:t>the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presentation</a:t>
            </a:r>
            <a:endParaRPr lang="en-GB" dirty="0"/>
          </a:p>
        </p:txBody>
      </p:sp>
      <p:sp>
        <p:nvSpPr>
          <p:cNvPr id="13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1710000" y="4356835"/>
            <a:ext cx="6840000" cy="323165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>
              <a:buNone/>
              <a:defRPr sz="2100" baseline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Author </a:t>
            </a:r>
            <a:r>
              <a:rPr lang="en-GB" noProof="0" dirty="0" smtClean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19566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9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HEADER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2565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1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4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756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4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2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0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360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11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4860000" y="1080000"/>
            <a:ext cx="360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 smtClean="0"/>
              <a:t>Image</a:t>
            </a:r>
            <a:endParaRPr lang="en-GB" noProof="0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dirty="0" smtClean="0"/>
              <a:t>Title of the slide</a:t>
            </a:r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94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3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6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22788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 smtClean="0"/>
              <a:t>Image</a:t>
            </a:r>
            <a:endParaRPr lang="en-GB" noProof="0" dirty="0"/>
          </a:p>
        </p:txBody>
      </p:sp>
      <p:sp>
        <p:nvSpPr>
          <p:cNvPr id="17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3525434" y="1080000"/>
            <a:ext cx="22788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18" name="Tijdelijke aanduiding voor afbeelding 2"/>
          <p:cNvSpPr>
            <a:spLocks noGrp="1"/>
          </p:cNvSpPr>
          <p:nvPr>
            <p:ph type="pic" idx="16" hasCustomPrompt="1"/>
          </p:nvPr>
        </p:nvSpPr>
        <p:spPr>
          <a:xfrm>
            <a:off x="6181200" y="1080000"/>
            <a:ext cx="22788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4000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69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4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2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3600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13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4860000" y="1080000"/>
            <a:ext cx="3600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 smtClean="0"/>
              <a:t>Image</a:t>
            </a:r>
            <a:endParaRPr lang="en-GB" noProof="0" dirty="0"/>
          </a:p>
        </p:txBody>
      </p:sp>
      <p:sp>
        <p:nvSpPr>
          <p:cNvPr id="14" name="Tijdelijke aanduiding voor afbeelding 2"/>
          <p:cNvSpPr>
            <a:spLocks noGrp="1"/>
          </p:cNvSpPr>
          <p:nvPr>
            <p:ph type="pic" idx="16" hasCustomPrompt="1"/>
          </p:nvPr>
        </p:nvSpPr>
        <p:spPr>
          <a:xfrm>
            <a:off x="900000" y="3060000"/>
            <a:ext cx="3600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idx="17" hasCustomPrompt="1"/>
          </p:nvPr>
        </p:nvSpPr>
        <p:spPr>
          <a:xfrm>
            <a:off x="4860000" y="3060000"/>
            <a:ext cx="36000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Image</a:t>
            </a:r>
            <a:endParaRPr lang="en-GB" dirty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3998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Text box for smaller texts (free </a:t>
            </a:r>
            <a:r>
              <a:rPr lang="en-GB" noProof="0" dirty="0" smtClean="0"/>
              <a:t>positioning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9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ders-6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3998" cy="5148000"/>
          </a:xfrm>
          <a:prstGeom prst="rect">
            <a:avLst/>
          </a:prstGeom>
        </p:spPr>
      </p:pic>
      <p:sp>
        <p:nvSpPr>
          <p:cNvPr id="16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900000" y="108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17" name="Tijdelijke aanduiding voor afbeelding 2"/>
          <p:cNvSpPr>
            <a:spLocks noGrp="1"/>
          </p:cNvSpPr>
          <p:nvPr>
            <p:ph type="pic" idx="16" hasCustomPrompt="1"/>
          </p:nvPr>
        </p:nvSpPr>
        <p:spPr>
          <a:xfrm>
            <a:off x="900000" y="306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18" name="Tijdelijke aanduiding voor afbeelding 2"/>
          <p:cNvSpPr>
            <a:spLocks noGrp="1"/>
          </p:cNvSpPr>
          <p:nvPr>
            <p:ph type="pic" idx="17" hasCustomPrompt="1"/>
          </p:nvPr>
        </p:nvSpPr>
        <p:spPr>
          <a:xfrm>
            <a:off x="3525434" y="1078931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19" name="Tijdelijke aanduiding voor afbeelding 2"/>
          <p:cNvSpPr>
            <a:spLocks noGrp="1"/>
          </p:cNvSpPr>
          <p:nvPr>
            <p:ph type="pic" idx="18" hasCustomPrompt="1"/>
          </p:nvPr>
        </p:nvSpPr>
        <p:spPr>
          <a:xfrm>
            <a:off x="3525434" y="306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20" name="Tijdelijke aanduiding voor afbeelding 2"/>
          <p:cNvSpPr>
            <a:spLocks noGrp="1"/>
          </p:cNvSpPr>
          <p:nvPr>
            <p:ph type="pic" idx="19" hasCustomPrompt="1"/>
          </p:nvPr>
        </p:nvSpPr>
        <p:spPr>
          <a:xfrm>
            <a:off x="6181200" y="108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21" name="Tijdelijke aanduiding voor afbeelding 2"/>
          <p:cNvSpPr>
            <a:spLocks noGrp="1"/>
          </p:cNvSpPr>
          <p:nvPr>
            <p:ph type="pic" idx="20" hasCustomPrompt="1"/>
          </p:nvPr>
        </p:nvSpPr>
        <p:spPr>
          <a:xfrm>
            <a:off x="6181200" y="3060000"/>
            <a:ext cx="2278800" cy="162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smtClean="0"/>
              <a:t>Image</a:t>
            </a:r>
            <a:endParaRPr lang="en-GB" noProof="0"/>
          </a:p>
        </p:txBody>
      </p:sp>
      <p:sp>
        <p:nvSpPr>
          <p:cNvPr id="5" name="Tijdelijke aanduiding voor titel 1"/>
          <p:cNvSpPr>
            <a:spLocks noGrp="1"/>
          </p:cNvSpPr>
          <p:nvPr>
            <p:ph type="title" hasCustomPrompt="1"/>
          </p:nvPr>
        </p:nvSpPr>
        <p:spPr>
          <a:xfrm>
            <a:off x="900000" y="324001"/>
            <a:ext cx="7560000" cy="24622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indent="0"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Title of the </a:t>
            </a:r>
            <a:r>
              <a:rPr lang="en-GB" noProof="0" dirty="0" smtClean="0"/>
              <a:t>presentation</a:t>
            </a:r>
            <a:endParaRPr lang="en-GB" noProof="0" dirty="0"/>
          </a:p>
        </p:txBody>
      </p:sp>
      <p:sp>
        <p:nvSpPr>
          <p:cNvPr id="6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900000" y="4680000"/>
            <a:ext cx="8244000" cy="463500"/>
          </a:xfrm>
          <a:prstGeom prst="rect">
            <a:avLst/>
          </a:prstGeom>
        </p:spPr>
        <p:txBody>
          <a:bodyPr lIns="0" tIns="0" rIns="180000" bIns="0" anchor="ctr" anchorCtr="0">
            <a:noAutofit/>
          </a:bodyPr>
          <a:lstStyle>
            <a:lvl1pPr marL="0" indent="0" algn="r">
              <a:buNone/>
              <a:defRPr sz="900" baseline="0">
                <a:solidFill>
                  <a:srgbClr val="BE311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Additional information</a:t>
            </a:r>
            <a:endParaRPr lang="en-GB" dirty="0"/>
          </a:p>
        </p:txBody>
      </p:sp>
      <p:sp>
        <p:nvSpPr>
          <p:cNvPr id="7" name="Tijdelijke aanduiding voor tekst 17"/>
          <p:cNvSpPr>
            <a:spLocks noGrp="1"/>
          </p:cNvSpPr>
          <p:nvPr>
            <p:ph type="body" sz="quarter" idx="12" hasCustomPrompt="1"/>
          </p:nvPr>
        </p:nvSpPr>
        <p:spPr>
          <a:xfrm>
            <a:off x="900000" y="648000"/>
            <a:ext cx="7560000" cy="33855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buNone/>
              <a:defRPr sz="220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GB" smtClean="0"/>
              <a:t>Title of the slide</a:t>
            </a:r>
            <a:endParaRPr lang="en-GB" dirty="0" smtClean="0"/>
          </a:p>
        </p:txBody>
      </p:sp>
      <p:sp>
        <p:nvSpPr>
          <p:cNvPr id="8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078932"/>
            <a:ext cx="7560000" cy="246221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 algn="l">
              <a:buNone/>
              <a:defRPr sz="1600" baseline="0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dirty="0" smtClean="0"/>
              <a:t>Text box for larger texts (free positioning)</a:t>
            </a:r>
            <a:endParaRPr lang="en-GB" dirty="0"/>
          </a:p>
        </p:txBody>
      </p:sp>
      <p:sp>
        <p:nvSpPr>
          <p:cNvPr id="9" name="Tijdelijke aanduiding voor tekst 17"/>
          <p:cNvSpPr>
            <a:spLocks noGrp="1"/>
          </p:cNvSpPr>
          <p:nvPr>
            <p:ph type="body" sz="quarter" idx="15" hasCustomPrompt="1"/>
          </p:nvPr>
        </p:nvSpPr>
        <p:spPr>
          <a:xfrm>
            <a:off x="900000" y="4510723"/>
            <a:ext cx="7560000" cy="16927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 algn="l">
              <a:buNone/>
              <a:defRPr sz="1100" baseline="0">
                <a:latin typeface="Arial"/>
                <a:cs typeface="Arial"/>
              </a:defRPr>
            </a:lvl1pPr>
          </a:lstStyle>
          <a:p>
            <a:pPr lvl="0"/>
            <a:r>
              <a:rPr lang="en-GB" smtClean="0"/>
              <a:t>Text box for smaller texts (free </a:t>
            </a:r>
            <a:r>
              <a:rPr lang="en-GB" noProof="0" smtClean="0"/>
              <a:t>positioning</a:t>
            </a:r>
            <a:r>
              <a:rPr lang="en-GB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6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721" r:id="rId3"/>
    <p:sldLayoutId id="2147483720" r:id="rId4"/>
    <p:sldLayoutId id="2147483711" r:id="rId5"/>
    <p:sldLayoutId id="2147483712" r:id="rId6"/>
    <p:sldLayoutId id="2147483714" r:id="rId7"/>
    <p:sldLayoutId id="2147483713" r:id="rId8"/>
    <p:sldLayoutId id="2147483715" r:id="rId9"/>
    <p:sldLayoutId id="2147483719" r:id="rId10"/>
    <p:sldLayoutId id="2147483716" r:id="rId11"/>
    <p:sldLayoutId id="2147483717" r:id="rId12"/>
    <p:sldLayoutId id="214748371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7"/>
          <p:cNvSpPr txBox="1"/>
          <p:nvPr/>
        </p:nvSpPr>
        <p:spPr>
          <a:xfrm>
            <a:off x="2294876" y="595052"/>
            <a:ext cx="4267199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Linux Basics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-------------------Working with text files</a:t>
            </a:r>
          </a:p>
        </p:txBody>
      </p:sp>
      <p:sp>
        <p:nvSpPr>
          <p:cNvPr id="7" name="Shape 66"/>
          <p:cNvSpPr txBox="1"/>
          <p:nvPr/>
        </p:nvSpPr>
        <p:spPr>
          <a:xfrm>
            <a:off x="2294875" y="3793162"/>
            <a:ext cx="426719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800" b="1" i="0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Welcome!</a:t>
            </a:r>
            <a:endParaRPr lang="en-GB" sz="48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0"/>
            <a:ext cx="7560000" cy="2769989"/>
          </a:xfrm>
        </p:spPr>
        <p:txBody>
          <a:bodyPr/>
          <a:lstStyle/>
          <a:p>
            <a:pPr algn="ctr">
              <a:spcBef>
                <a:spcPts val="0"/>
              </a:spcBef>
              <a:buSzPct val="25000"/>
            </a:pPr>
            <a:endParaRPr lang="en-GB" sz="3600" b="1" dirty="0" smtClean="0">
              <a:solidFill>
                <a:srgbClr val="BA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ts val="0"/>
              </a:spcBef>
              <a:buSzPct val="25000"/>
            </a:pPr>
            <a:endParaRPr lang="en-GB" sz="3600" b="1" dirty="0">
              <a:solidFill>
                <a:srgbClr val="BA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ts val="0"/>
              </a:spcBef>
              <a:buSzPct val="25000"/>
            </a:pPr>
            <a:r>
              <a:rPr lang="en-GB" sz="3600" b="1" dirty="0" smtClean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Any questions so far?</a:t>
            </a:r>
          </a:p>
          <a:p>
            <a:pPr algn="ctr">
              <a:spcBef>
                <a:spcPts val="0"/>
              </a:spcBef>
              <a:buSzPct val="25000"/>
            </a:pPr>
            <a:endParaRPr lang="en-GB" sz="3600" b="1" dirty="0">
              <a:solidFill>
                <a:srgbClr val="BA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ts val="0"/>
              </a:spcBef>
              <a:buSzPct val="25000"/>
            </a:pPr>
            <a:r>
              <a:rPr lang="en-GB" sz="3600" b="1" dirty="0" smtClean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Coming up: Working with text files</a:t>
            </a:r>
            <a:endParaRPr lang="en-GB" sz="3600" b="1" dirty="0">
              <a:solidFill>
                <a:srgbClr val="BE31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659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 smtClean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Working with text files: </a:t>
            </a:r>
            <a:r>
              <a:rPr lang="en-GB" sz="2000" b="1" dirty="0" smtClean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  <a:t>Creating and editing text files</a:t>
            </a:r>
            <a:endParaRPr lang="en-GB" sz="2000" b="1" dirty="0">
              <a:solidFill>
                <a:srgbClr val="BE31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50"/>
          <p:cNvSpPr txBox="1">
            <a:spLocks noGrp="1"/>
          </p:cNvSpPr>
          <p:nvPr>
            <p:ph type="body" idx="4294967295"/>
          </p:nvPr>
        </p:nvSpPr>
        <p:spPr>
          <a:xfrm>
            <a:off x="900000" y="1033557"/>
            <a:ext cx="8244000" cy="4109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nl-NL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nl-NL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nl-NL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nl-NL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file, we </a:t>
            </a:r>
            <a:r>
              <a:rPr lang="nl-NL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nl-NL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nl-NL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nl-NL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editor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nl-NL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</a:t>
            </a: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2 common </a:t>
            </a:r>
            <a:r>
              <a:rPr lang="nl-NL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ways</a:t>
            </a: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nl-NL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files:</a:t>
            </a:r>
          </a:p>
          <a:p>
            <a:pPr marL="730250" lvl="1" indent="-330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nl-NL" sz="12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nl-NL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 </a:t>
            </a:r>
            <a:r>
              <a:rPr lang="nl-NL" sz="12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nl-NL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editor: </a:t>
            </a:r>
            <a:r>
              <a:rPr lang="nl-NL" sz="1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nl-NL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2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nl-NL" sz="12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NANO  (VI/NANO “</a:t>
            </a:r>
            <a:r>
              <a:rPr lang="nl-NL" sz="12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filename</a:t>
            </a:r>
            <a:r>
              <a:rPr lang="nl-NL" sz="12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</a:p>
          <a:p>
            <a:pPr marL="730250" lvl="1" indent="-330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nl-NL" sz="1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Graphical</a:t>
            </a:r>
            <a:r>
              <a:rPr lang="nl-NL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editor: </a:t>
            </a:r>
            <a:r>
              <a:rPr lang="nl-NL" sz="12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Gedit</a:t>
            </a:r>
            <a:r>
              <a:rPr lang="nl-NL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nl-NL" sz="12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lang="nl-NL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2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nl-NL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nl-NL" sz="12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lang="nl-NL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way as </a:t>
            </a:r>
            <a:r>
              <a:rPr lang="nl-NL" sz="12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notepad</a:t>
            </a:r>
            <a:r>
              <a:rPr lang="nl-NL" sz="12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/word)</a:t>
            </a:r>
          </a:p>
          <a:p>
            <a:pPr marL="330200" indent="-330200">
              <a:spcBef>
                <a:spcPts val="0"/>
              </a:spcBef>
              <a:buClr>
                <a:srgbClr val="000000"/>
              </a:buClr>
              <a:buSzPct val="100000"/>
            </a:pPr>
            <a:endParaRPr lang="nl-NL" sz="16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Nano:</a:t>
            </a:r>
            <a:r>
              <a:rPr lang="nl-NL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VI:</a:t>
            </a:r>
            <a:r>
              <a:rPr lang="nl-NL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   </a:t>
            </a:r>
            <a:r>
              <a:rPr lang="nl-NL" sz="16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Gedit</a:t>
            </a:r>
            <a:r>
              <a:rPr lang="nl-NL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GB" sz="16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1028" name="Picture 4" descr="http://soup.whatbox.ca:54511/8y49620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2648760"/>
            <a:ext cx="2515820" cy="151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soup.whatbox.ca:54511/1Pa7Rc8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30" y="2648760"/>
            <a:ext cx="2515820" cy="151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60" y="2648761"/>
            <a:ext cx="2515820" cy="151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Working with text files: Essential Commands Pt.1</a:t>
            </a:r>
            <a:endParaRPr lang="en-GB" sz="2000" b="1" dirty="0">
              <a:solidFill>
                <a:srgbClr val="BE31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90"/>
          <p:cNvSpPr txBox="1">
            <a:spLocks noGrp="1"/>
          </p:cNvSpPr>
          <p:nvPr>
            <p:ph type="body" idx="4294967295"/>
          </p:nvPr>
        </p:nvSpPr>
        <p:spPr>
          <a:xfrm>
            <a:off x="900001" y="1033557"/>
            <a:ext cx="8244000" cy="4109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Echo prints your input to the terminal, I.E. ‘echo hello world’ will output ‘hello world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’.</a:t>
            </a:r>
            <a:b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 will output the contents of a (text)file, I.E. ‘cat file.txt’ will output the file.txt 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b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will output the first 10 lines of a file (10 lines is changeable through options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as HEAD, only it will show last 10 lines of a 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b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sort the lines of a file based on given parameters</a:t>
            </a:r>
          </a:p>
        </p:txBody>
      </p:sp>
    </p:spTree>
    <p:extLst>
      <p:ext uri="{BB962C8B-B14F-4D97-AF65-F5344CB8AC3E}">
        <p14:creationId xmlns:p14="http://schemas.microsoft.com/office/powerpoint/2010/main" val="70784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Working with text files: Essential Commands Pt.2</a:t>
            </a:r>
            <a:endParaRPr lang="en-GB" sz="2000" b="1" dirty="0">
              <a:solidFill>
                <a:srgbClr val="BE31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90"/>
          <p:cNvSpPr txBox="1">
            <a:spLocks noGrp="1"/>
          </p:cNvSpPr>
          <p:nvPr>
            <p:ph type="body" idx="4294967295"/>
          </p:nvPr>
        </p:nvSpPr>
        <p:spPr>
          <a:xfrm>
            <a:off x="900001" y="1033557"/>
            <a:ext cx="8244000" cy="4109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ct val="25000"/>
              <a:buNone/>
            </a:pPr>
            <a:r>
              <a:rPr lang="en-US" sz="1600" b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uniq</a:t>
            </a:r>
            <a:endParaRPr lang="en-US" sz="1600" b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30200" lvl="0" indent="-330200"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Reports or omits repeated/duplicate lines of specified </a:t>
            </a:r>
            <a:r>
              <a:rPr lang="en-US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file</a:t>
            </a:r>
            <a:br>
              <a:rPr lang="en-US" sz="16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</a:br>
            <a:endParaRPr lang="en-US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525"/>
              </a:spcBef>
              <a:buClr>
                <a:srgbClr val="000000"/>
              </a:buClr>
              <a:buSzPct val="25000"/>
              <a:buNone/>
            </a:pPr>
            <a:r>
              <a:rPr lang="en-US" sz="1600" b="1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grep</a:t>
            </a:r>
            <a:endParaRPr lang="en-US" sz="1600" b="1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330200" lvl="0" indent="-330200">
              <a:spcBef>
                <a:spcPts val="525"/>
              </a:spcBef>
              <a:buClr>
                <a:srgbClr val="000000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Will display lines that comply to given syntax (sort of a search engine)</a:t>
            </a:r>
          </a:p>
        </p:txBody>
      </p:sp>
    </p:spTree>
    <p:extLst>
      <p:ext uri="{BB962C8B-B14F-4D97-AF65-F5344CB8AC3E}">
        <p14:creationId xmlns:p14="http://schemas.microsoft.com/office/powerpoint/2010/main" val="8562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Working with text files: Input and Output pipeline</a:t>
            </a:r>
            <a:endParaRPr lang="en-GB" sz="2000" b="1" dirty="0">
              <a:solidFill>
                <a:srgbClr val="BE31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210"/>
          <p:cNvSpPr txBox="1">
            <a:spLocks noGrp="1"/>
          </p:cNvSpPr>
          <p:nvPr>
            <p:ph type="body" idx="4294967295"/>
          </p:nvPr>
        </p:nvSpPr>
        <p:spPr>
          <a:xfrm>
            <a:off x="900001" y="1033557"/>
            <a:ext cx="8152560" cy="5818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knows 3 input/output streams: STDIN, STDOUT, STDERR.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a ‘pipeline’ to “link” processes to each other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1693219"/>
            <a:ext cx="7959520" cy="34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Working with text files: </a:t>
            </a:r>
            <a:r>
              <a:rPr lang="en-GB" sz="2000" b="1" dirty="0" smtClean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Manipulating the Pipeline</a:t>
            </a:r>
            <a:endParaRPr lang="en-GB" sz="2000" b="1" dirty="0">
              <a:solidFill>
                <a:srgbClr val="BE31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272"/>
          <p:cNvSpPr txBox="1">
            <a:spLocks noGrp="1"/>
          </p:cNvSpPr>
          <p:nvPr>
            <p:ph type="body" idx="4294967295"/>
          </p:nvPr>
        </p:nvSpPr>
        <p:spPr>
          <a:xfrm>
            <a:off x="706960" y="1033557"/>
            <a:ext cx="8244000" cy="4109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</a:pPr>
            <a:r>
              <a:rPr lang="en-GB" sz="1600" dirty="0" smtClean="0"/>
              <a:t>Commonly </a:t>
            </a:r>
            <a:r>
              <a:rPr lang="en-GB" sz="1600" dirty="0"/>
              <a:t>used redirect characters are &gt;  &gt;&gt;  and  </a:t>
            </a:r>
            <a:r>
              <a:rPr lang="en-GB" sz="1600" dirty="0" smtClean="0"/>
              <a:t>|</a:t>
            </a:r>
            <a:br>
              <a:rPr lang="en-GB" sz="1600" dirty="0" smtClean="0"/>
            </a:br>
            <a:endParaRPr sz="16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</a:pPr>
            <a:r>
              <a:rPr lang="en-GB" sz="1600" dirty="0"/>
              <a:t> cat file.txt | head  will redirect the output of cat file.txt to the input of the command </a:t>
            </a:r>
            <a:r>
              <a:rPr lang="en-GB" sz="1600" dirty="0" smtClean="0"/>
              <a:t>head</a:t>
            </a:r>
            <a:br>
              <a:rPr lang="en-GB" sz="1600" dirty="0" smtClean="0"/>
            </a:br>
            <a:endParaRPr sz="16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</a:pPr>
            <a:r>
              <a:rPr lang="en-GB" sz="1600" dirty="0"/>
              <a:t>cat file.txt &gt; NewFile.txt will redirect the output of cat file.txt to the file NewFile.txt and </a:t>
            </a:r>
            <a:r>
              <a:rPr lang="en-GB" sz="1600" b="1" dirty="0"/>
              <a:t>overwrite</a:t>
            </a:r>
            <a:r>
              <a:rPr lang="en-GB" sz="1600" dirty="0"/>
              <a:t> existing </a:t>
            </a:r>
            <a:r>
              <a:rPr lang="en-GB" sz="1600" dirty="0" smtClean="0"/>
              <a:t>contents</a:t>
            </a:r>
            <a:br>
              <a:rPr lang="en-GB" sz="1600" dirty="0" smtClean="0"/>
            </a:br>
            <a:endParaRPr sz="16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</a:pPr>
            <a:r>
              <a:rPr lang="en-GB" sz="1600" dirty="0"/>
              <a:t>cat file.txt &gt;&gt; NewFile.txt will redirect the output of cat file.txt to the file NewFile.txt and </a:t>
            </a:r>
            <a:r>
              <a:rPr lang="en-GB" sz="1600" b="1" dirty="0"/>
              <a:t>append</a:t>
            </a:r>
            <a:r>
              <a:rPr lang="en-GB" sz="1600" dirty="0"/>
              <a:t> to existing </a:t>
            </a:r>
            <a:r>
              <a:rPr lang="en-GB" sz="1600" dirty="0" smtClean="0"/>
              <a:t>contents</a:t>
            </a:r>
            <a:br>
              <a:rPr lang="en-GB" sz="1600" dirty="0" smtClean="0"/>
            </a:br>
            <a:endParaRPr sz="16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</a:pPr>
            <a:r>
              <a:rPr lang="en-GB" sz="1600" dirty="0"/>
              <a:t>A common use of the pipe is to send the output of one </a:t>
            </a:r>
            <a:r>
              <a:rPr lang="en-GB" sz="1600" dirty="0" err="1"/>
              <a:t>grep</a:t>
            </a:r>
            <a:r>
              <a:rPr lang="en-GB" sz="1600" dirty="0"/>
              <a:t> command to refine the search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GB" sz="1600" dirty="0"/>
              <a:t>       </a:t>
            </a:r>
            <a:r>
              <a:rPr lang="en-GB" sz="1600" i="1" dirty="0"/>
              <a:t>cat file.txt | </a:t>
            </a:r>
            <a:r>
              <a:rPr lang="en-GB" sz="1600" i="1" dirty="0" err="1"/>
              <a:t>grep</a:t>
            </a:r>
            <a:r>
              <a:rPr lang="en-GB" sz="1600" i="1" dirty="0"/>
              <a:t> search-pattern | </a:t>
            </a:r>
            <a:r>
              <a:rPr lang="en-GB" sz="1600" i="1" dirty="0" err="1"/>
              <a:t>grep</a:t>
            </a:r>
            <a:r>
              <a:rPr lang="en-GB" sz="1600" i="1" dirty="0"/>
              <a:t> second-search-pattern</a:t>
            </a:r>
          </a:p>
        </p:txBody>
      </p:sp>
    </p:spTree>
    <p:extLst>
      <p:ext uri="{BB962C8B-B14F-4D97-AF65-F5344CB8AC3E}">
        <p14:creationId xmlns:p14="http://schemas.microsoft.com/office/powerpoint/2010/main" val="7071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8" name="Shape 281"/>
          <p:cNvSpPr txBox="1">
            <a:spLocks noGrp="1"/>
          </p:cNvSpPr>
          <p:nvPr>
            <p:ph type="body" idx="4294967295"/>
          </p:nvPr>
        </p:nvSpPr>
        <p:spPr>
          <a:xfrm>
            <a:off x="900001" y="730726"/>
            <a:ext cx="7278800" cy="9215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6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</a:p>
        </p:txBody>
      </p:sp>
      <p:pic>
        <p:nvPicPr>
          <p:cNvPr id="9" name="Shape 2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66696" y="1812762"/>
            <a:ext cx="3626608" cy="2924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21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Additional info like literature, references, etcetera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0"/>
            <a:ext cx="7560000" cy="307777"/>
          </a:xfrm>
        </p:spPr>
        <p:txBody>
          <a:bodyPr/>
          <a:lstStyle/>
          <a:p>
            <a:r>
              <a:rPr lang="en-GB" sz="2000" b="1" dirty="0" smtClean="0"/>
              <a:t>Schedule:</a:t>
            </a:r>
            <a:endParaRPr lang="en-GB" sz="2000" b="1" dirty="0"/>
          </a:p>
        </p:txBody>
      </p:sp>
      <p:sp>
        <p:nvSpPr>
          <p:cNvPr id="7" name="Shape 75"/>
          <p:cNvSpPr txBox="1">
            <a:spLocks noGrp="1"/>
          </p:cNvSpPr>
          <p:nvPr>
            <p:ph type="body" idx="4294967295"/>
          </p:nvPr>
        </p:nvSpPr>
        <p:spPr>
          <a:xfrm>
            <a:off x="900000" y="986554"/>
            <a:ext cx="10564812" cy="69931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Basics 11:00-11:30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Terminal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Directory Structure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Explorer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Essential Commands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Options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Types and Permissions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Wildcards</a:t>
            </a:r>
            <a:b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with Text(Data) Files 11:30-12:00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Difference Between Nano and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Gedit</a:t>
            </a:r>
            <a:endParaRPr lang="en-GB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Output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Essential commands for manipulating (text)files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50" marR="0" lvl="0" indent="-34925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Exercise 12:00-12:15</a:t>
            </a:r>
          </a:p>
          <a:p>
            <a:pPr marL="800100" marR="0" lvl="1" indent="-34290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with new command on provided file.</a:t>
            </a:r>
          </a:p>
        </p:txBody>
      </p:sp>
    </p:spTree>
    <p:extLst>
      <p:ext uri="{BB962C8B-B14F-4D97-AF65-F5344CB8AC3E}">
        <p14:creationId xmlns:p14="http://schemas.microsoft.com/office/powerpoint/2010/main" val="26363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0"/>
            <a:ext cx="7560000" cy="361519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 Basics: </a:t>
            </a:r>
            <a:r>
              <a:rPr lang="en-GB" sz="2000" b="1" dirty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  <a:t>Introduction to the Terminal</a:t>
            </a:r>
            <a:br>
              <a:rPr lang="en-GB" sz="2000" b="1" dirty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2000" b="1" dirty="0">
              <a:solidFill>
                <a:srgbClr val="BE31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5"/>
          <p:cNvSpPr txBox="1">
            <a:spLocks noGrp="1"/>
          </p:cNvSpPr>
          <p:nvPr>
            <p:ph type="body" idx="4294967295"/>
          </p:nvPr>
        </p:nvSpPr>
        <p:spPr>
          <a:xfrm>
            <a:off x="900000" y="1009520"/>
            <a:ext cx="8142400" cy="35050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Linux terminal acts as the medium for input and output of the Linux System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“output” could be the text on your screen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“input” could be the characters you type on your keyboard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Terminal interacts directly with the Linux system, so EVERY action can be done through the terminal itself, no graphical environment is necessary.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people know the terminal like this			But the terminal is also in Linux itself!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0000" y="3089620"/>
            <a:ext cx="3174160" cy="1737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4597" y="3089620"/>
            <a:ext cx="3144551" cy="1737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51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61520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 Basics: </a:t>
            </a:r>
            <a:r>
              <a:rPr lang="en-GB" sz="2000" b="1" dirty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  <a:t>Linux Directory Structure</a:t>
            </a:r>
            <a:br>
              <a:rPr lang="en-GB" sz="2000" b="1" dirty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GB" sz="2000" b="1" dirty="0">
              <a:solidFill>
                <a:srgbClr val="BE31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97"/>
          <p:cNvSpPr txBox="1">
            <a:spLocks noGrp="1"/>
          </p:cNvSpPr>
          <p:nvPr>
            <p:ph type="body" idx="4294967295"/>
          </p:nvPr>
        </p:nvSpPr>
        <p:spPr>
          <a:xfrm>
            <a:off x="900001" y="1040001"/>
            <a:ext cx="8122080" cy="39993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you log in to the Terminal, you will be directed to you Home directory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home directory is also indicated as the “~” sign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“top” level of the Linux Directory structure is the “root” “/”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 Directory you are in at the moment is called the “Present Working Directory” “PWD”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our current “PWD” is “/home/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mikveng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the structure is as follows: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/					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root directory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|-- home					← first-level child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|	|-- 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GB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second-level child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|	|	|-- 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mikveng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←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Present working directory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Present Working Directory is always an absolute path. (from the Root)</a:t>
            </a:r>
          </a:p>
        </p:txBody>
      </p:sp>
    </p:spTree>
    <p:extLst>
      <p:ext uri="{BB962C8B-B14F-4D97-AF65-F5344CB8AC3E}">
        <p14:creationId xmlns:p14="http://schemas.microsoft.com/office/powerpoint/2010/main" val="15441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 Basics: </a:t>
            </a:r>
            <a:r>
              <a:rPr lang="en-GB" sz="2000" b="1" dirty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  <a:t>File Explorer</a:t>
            </a:r>
          </a:p>
        </p:txBody>
      </p:sp>
      <p:sp>
        <p:nvSpPr>
          <p:cNvPr id="5" name="Shape 107"/>
          <p:cNvSpPr txBox="1">
            <a:spLocks noGrp="1"/>
          </p:cNvSpPr>
          <p:nvPr>
            <p:ph type="body" idx="4294967295"/>
          </p:nvPr>
        </p:nvSpPr>
        <p:spPr>
          <a:xfrm>
            <a:off x="900000" y="1033557"/>
            <a:ext cx="8172880" cy="4109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File explorer gives you the option to browse the Linux 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Filesystem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the graphical as well as the CLI to browse.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GB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Graphical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r>
              <a:rPr lang="en-GB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graphical File Explorer is pretty self 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explanatory, so no more details will </a:t>
            </a:r>
            <a:r>
              <a:rPr lang="en-GB" sz="1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given.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Shape 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0000" y="1967705"/>
            <a:ext cx="3991831" cy="221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3291" y="1967705"/>
            <a:ext cx="3330924" cy="2218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1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 Basics: </a:t>
            </a:r>
            <a:r>
              <a:rPr lang="en-GB" sz="2000" b="1" dirty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  <a:t>Essential Commands</a:t>
            </a:r>
          </a:p>
        </p:txBody>
      </p:sp>
      <p:sp>
        <p:nvSpPr>
          <p:cNvPr id="7" name="Shape 119"/>
          <p:cNvSpPr txBox="1">
            <a:spLocks noGrp="1"/>
          </p:cNvSpPr>
          <p:nvPr>
            <p:ph type="body" idx="4294967295"/>
          </p:nvPr>
        </p:nvSpPr>
        <p:spPr>
          <a:xfrm>
            <a:off x="900000" y="1033557"/>
            <a:ext cx="8244000" cy="4109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get help for a command, use the ‘man’ command (example: man ls</a:t>
            </a:r>
            <a:r>
              <a:rPr lang="en-GB" sz="12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dirty="0" smtClean="0">
                <a:solidFill>
                  <a:srgbClr val="FF0000"/>
                </a:solidFill>
              </a:rPr>
              <a:t>For some commands this doesn’t work… use “help xx” where xx is command of choice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view contents of current working directory , use the ‘ls’ command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change the current working directory , use the ‘cd’ command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cd /home/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mikveng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/test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copy files, use the ‘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command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/home/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/test  /home/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test.copy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(test is the copied file)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remove files/folders, use the ‘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command (-r flag to remove folders)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/home/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/test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–r /home/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testdir</a:t>
            </a:r>
            <a:endParaRPr lang="en-GB"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create a folder, use the ‘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command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/home/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/test  or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mkdir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 (folder will be made in PWD)</a:t>
            </a:r>
          </a:p>
        </p:txBody>
      </p:sp>
    </p:spTree>
    <p:extLst>
      <p:ext uri="{BB962C8B-B14F-4D97-AF65-F5344CB8AC3E}">
        <p14:creationId xmlns:p14="http://schemas.microsoft.com/office/powerpoint/2010/main" val="23510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 Basics: </a:t>
            </a:r>
            <a:r>
              <a:rPr lang="en-GB" sz="2000" b="1" dirty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  <a:t>Command Options</a:t>
            </a:r>
          </a:p>
        </p:txBody>
      </p:sp>
      <p:sp>
        <p:nvSpPr>
          <p:cNvPr id="7" name="Shape 129"/>
          <p:cNvSpPr txBox="1">
            <a:spLocks noGrp="1"/>
          </p:cNvSpPr>
          <p:nvPr>
            <p:ph type="body" idx="4294967295"/>
          </p:nvPr>
        </p:nvSpPr>
        <p:spPr>
          <a:xfrm>
            <a:off x="900000" y="1033557"/>
            <a:ext cx="8244000" cy="4109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all command in Linux commands have Options.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seen before, the ‘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command has the 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option to remove recursively.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options can be used by adding them to the command: i.e. 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–R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‘-’ symbol indicates an option, so 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does NOT work.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options are: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 –a (show all files, including hidden folders)</a:t>
            </a:r>
          </a:p>
          <a:p>
            <a:pPr marL="730250" marR="0" lvl="1" indent="-2730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–r (recursively removes a directory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(</a:t>
            </a:r>
            <a:r>
              <a:rPr lang="en-GB" sz="16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 careful with this!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GB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9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 Basics: </a:t>
            </a:r>
            <a:r>
              <a:rPr lang="en-GB" sz="2000" b="1" dirty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  <a:t>File type and permissions</a:t>
            </a:r>
          </a:p>
        </p:txBody>
      </p:sp>
      <p:sp>
        <p:nvSpPr>
          <p:cNvPr id="5" name="Shape 139"/>
          <p:cNvSpPr txBox="1">
            <a:spLocks noGrp="1"/>
          </p:cNvSpPr>
          <p:nvPr>
            <p:ph type="body" idx="4294967295"/>
          </p:nvPr>
        </p:nvSpPr>
        <p:spPr>
          <a:xfrm>
            <a:off x="900000" y="1033556"/>
            <a:ext cx="6902880" cy="683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file: -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rwxr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xr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-x  	1 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mikveng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737   Aug 19 12:56   test.sh  (using LS command)</a:t>
            </a:r>
          </a:p>
        </p:txBody>
      </p:sp>
      <p:pic>
        <p:nvPicPr>
          <p:cNvPr id="6" name="Shape 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0000" y="1717040"/>
            <a:ext cx="5124880" cy="34430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0000" y="324001"/>
            <a:ext cx="7560000" cy="246221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</a:pPr>
            <a:r>
              <a:rPr lang="en-GB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Linux/HPC tutorial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900000" y="648001"/>
            <a:ext cx="7560000" cy="307777"/>
          </a:xfrm>
        </p:spPr>
        <p:txBody>
          <a:bodyPr/>
          <a:lstStyle/>
          <a:p>
            <a:pPr>
              <a:spcBef>
                <a:spcPts val="0"/>
              </a:spcBef>
              <a:buSzPct val="25000"/>
            </a:pPr>
            <a:r>
              <a:rPr lang="en-GB" sz="2000" b="1" dirty="0">
                <a:solidFill>
                  <a:srgbClr val="BA0000"/>
                </a:solidFill>
                <a:latin typeface="Arial"/>
                <a:ea typeface="Arial"/>
                <a:cs typeface="Arial"/>
                <a:sym typeface="Arial"/>
              </a:rPr>
              <a:t>Linux basics: </a:t>
            </a:r>
            <a:r>
              <a:rPr lang="en-GB" sz="2000" b="1" dirty="0">
                <a:solidFill>
                  <a:srgbClr val="BE311A"/>
                </a:solidFill>
                <a:latin typeface="Arial"/>
                <a:ea typeface="Arial"/>
                <a:cs typeface="Arial"/>
                <a:sym typeface="Arial"/>
              </a:rPr>
              <a:t>Using Wildcards</a:t>
            </a:r>
          </a:p>
        </p:txBody>
      </p:sp>
      <p:sp>
        <p:nvSpPr>
          <p:cNvPr id="7" name="Shape 150"/>
          <p:cNvSpPr txBox="1">
            <a:spLocks noGrp="1"/>
          </p:cNvSpPr>
          <p:nvPr>
            <p:ph type="body" idx="4294967295"/>
          </p:nvPr>
        </p:nvSpPr>
        <p:spPr>
          <a:xfrm>
            <a:off x="900000" y="1033557"/>
            <a:ext cx="8244000" cy="4109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30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wildcard is a special syntax to specify more than 1 file/folder at a time.</a:t>
            </a: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Mostly used wildcard is the ‘*’ (asterisk) representing any number or 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0200" marR="0" lvl="0" indent="-3302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all files that begin with subject_ and end with .out: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‘</a:t>
            </a:r>
            <a:r>
              <a:rPr lang="en-GB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subject_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.out’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wildcard characters: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Represents 1 SINGLE random character or digit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]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specifies a range, for instance 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GB" sz="1600" b="1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a,o,i</a:t>
            </a:r>
            <a:r>
              <a:rPr lang="en-GB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GB" sz="1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be 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en-GB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tall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toll</a:t>
            </a:r>
            <a:r>
              <a:rPr lang="en-GB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till</a:t>
            </a:r>
            <a:r>
              <a:rPr lang="en-GB" sz="1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 lang="en-GB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99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nders-BASIC">
  <a:themeElements>
    <a:clrScheme name="Donders-Institute">
      <a:dk1>
        <a:sysClr val="windowText" lastClr="000000"/>
      </a:dk1>
      <a:lt1>
        <a:sysClr val="window" lastClr="FFFFFF"/>
      </a:lt1>
      <a:dk2>
        <a:srgbClr val="BE311A"/>
      </a:dk2>
      <a:lt2>
        <a:srgbClr val="FFFFFF"/>
      </a:lt2>
      <a:accent1>
        <a:srgbClr val="8E0000"/>
      </a:accent1>
      <a:accent2>
        <a:srgbClr val="BE311A"/>
      </a:accent2>
      <a:accent3>
        <a:srgbClr val="FF0000"/>
      </a:accent3>
      <a:accent4>
        <a:srgbClr val="FF7000"/>
      </a:accent4>
      <a:accent5>
        <a:srgbClr val="FFC300"/>
      </a:accent5>
      <a:accent6>
        <a:srgbClr val="FFFF00"/>
      </a:accent6>
      <a:hlink>
        <a:srgbClr val="BE311A"/>
      </a:hlink>
      <a:folHlink>
        <a:srgbClr val="FF0000"/>
      </a:folHlink>
    </a:clrScheme>
    <a:fontScheme name="Office - klassiek 2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90000" rIns="0" bIns="90000" rtlCol="0">
        <a:spAutoFit/>
      </a:bodyPr>
      <a:lstStyle>
        <a:defPPr indent="-180000">
          <a:buFont typeface="Lucida Grande"/>
          <a:buChar char="–"/>
          <a:defRPr sz="1600"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Donders-Institute.thmx</Template>
  <TotalTime>351</TotalTime>
  <Words>745</Words>
  <Application>Microsoft Office PowerPoint</Application>
  <PresentationFormat>On-screen Show (16:9)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Lucida Grande</vt:lpstr>
      <vt:lpstr>Times New Roman</vt:lpstr>
      <vt:lpstr>Donders-BASIC</vt:lpstr>
      <vt:lpstr>PowerPoint Presentation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  <vt:lpstr>Linux/HPC tutorial</vt:lpstr>
    </vt:vector>
  </TitlesOfParts>
  <Company>Hartebeest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Gerco Hiddink</dc:creator>
  <cp:lastModifiedBy>Mike van Engelenburg</cp:lastModifiedBy>
  <cp:revision>55</cp:revision>
  <dcterms:created xsi:type="dcterms:W3CDTF">2015-08-21T08:36:28Z</dcterms:created>
  <dcterms:modified xsi:type="dcterms:W3CDTF">2017-03-20T08:33:19Z</dcterms:modified>
</cp:coreProperties>
</file>