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der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2191996" cy="6864000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2280000" y="960000"/>
            <a:ext cx="9120000" cy="372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4800"/>
              </a:lnSpc>
              <a:defRPr sz="4267">
                <a:latin typeface="Times New Roman"/>
                <a:cs typeface="Times New Roman"/>
              </a:defRPr>
            </a:lvl1pPr>
          </a:lstStyle>
          <a:p>
            <a:r>
              <a:rPr lang="en-GB" dirty="0" smtClean="0"/>
              <a:t>Title of </a:t>
            </a:r>
            <a:r>
              <a:rPr lang="en-GB" noProof="0" dirty="0" smtClean="0"/>
              <a:t>the</a:t>
            </a:r>
            <a:r>
              <a:rPr lang="en-GB" dirty="0" smtClean="0"/>
              <a:t> presentation</a:t>
            </a:r>
            <a:endParaRPr lang="en-GB" dirty="0"/>
          </a:p>
        </p:txBody>
      </p:sp>
      <p:sp>
        <p:nvSpPr>
          <p:cNvPr id="13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2280000" y="4680002"/>
            <a:ext cx="9120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46225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000" y="6240000"/>
            <a:ext cx="10991997" cy="6180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12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10" name="Tijdelijke aanduiding voor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1200000" y="1440002"/>
            <a:ext cx="10080000" cy="3282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1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Text box for standard texts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LIST (larg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14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1200000" y="1440000"/>
            <a:ext cx="10080000" cy="261815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335992">
              <a:buFont typeface="Lucida Grande"/>
              <a:buChar char="–"/>
              <a:defRPr sz="2933">
                <a:latin typeface="Times New Roman"/>
                <a:cs typeface="Times New Roman"/>
              </a:defRPr>
            </a:lvl1pPr>
            <a:lvl2pPr marL="671983" indent="-335992">
              <a:buFont typeface="Lucida Grande"/>
              <a:buChar char="–"/>
              <a:defRPr sz="2933">
                <a:latin typeface="Times New Roman"/>
                <a:cs typeface="Times New Roman"/>
              </a:defRPr>
            </a:lvl2pPr>
            <a:lvl3pPr marL="1007975" indent="-335992">
              <a:buFont typeface="Lucida Grande"/>
              <a:buChar char="–"/>
              <a:defRPr sz="2933">
                <a:latin typeface="Times New Roman"/>
                <a:cs typeface="Times New Roman"/>
              </a:defRPr>
            </a:lvl3pPr>
            <a:lvl4pPr marL="1343966" indent="-335992">
              <a:buFont typeface="Lucida Grande"/>
              <a:buChar char="–"/>
              <a:defRPr sz="2933">
                <a:latin typeface="Times New Roman"/>
                <a:cs typeface="Times New Roman"/>
              </a:defRPr>
            </a:lvl4pPr>
            <a:lvl5pPr marL="1679958" indent="-335992">
              <a:buFont typeface="Lucida Grande"/>
              <a:buChar char="–"/>
              <a:defRPr sz="2933">
                <a:latin typeface="Times New Roman"/>
                <a:cs typeface="Times New Roman"/>
              </a:defRPr>
            </a:lvl5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om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tekststijl</a:t>
            </a:r>
            <a:r>
              <a:rPr lang="en-GB" noProof="0" dirty="0" smtClean="0"/>
              <a:t> van het model </a:t>
            </a:r>
            <a:r>
              <a:rPr lang="en-GB" noProof="0" dirty="0" err="1" smtClean="0"/>
              <a:t>te</a:t>
            </a:r>
            <a:r>
              <a:rPr lang="en-GB" noProof="0" dirty="0" smtClean="0"/>
              <a:t> </a:t>
            </a:r>
            <a:r>
              <a:rPr lang="en-GB" noProof="0" dirty="0" err="1" smtClean="0"/>
              <a:t>bewerken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000" y="6240000"/>
            <a:ext cx="10991997" cy="6180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12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000" y="5551706"/>
            <a:ext cx="10080000" cy="3282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21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00000" y="6014298"/>
            <a:ext cx="10080000" cy="22570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467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56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LIS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14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1200000" y="1440001"/>
            <a:ext cx="10080000" cy="1904111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239994">
              <a:buFont typeface="Lucida Grande"/>
              <a:buChar char="–"/>
              <a:defRPr sz="2133">
                <a:latin typeface="Times New Roman"/>
                <a:cs typeface="Times New Roman"/>
              </a:defRPr>
            </a:lvl1pPr>
            <a:lvl2pPr marL="479988" indent="-239994">
              <a:buFont typeface="Lucida Grande"/>
              <a:buChar char="–"/>
              <a:defRPr sz="2133">
                <a:latin typeface="Times New Roman"/>
                <a:cs typeface="Times New Roman"/>
              </a:defRPr>
            </a:lvl2pPr>
            <a:lvl3pPr marL="719982" indent="-239994">
              <a:buFont typeface="Lucida Grande"/>
              <a:buChar char="–"/>
              <a:defRPr sz="2133">
                <a:latin typeface="Times New Roman"/>
                <a:cs typeface="Times New Roman"/>
              </a:defRPr>
            </a:lvl3pPr>
            <a:lvl4pPr marL="959976" indent="-239994">
              <a:buFont typeface="Lucida Grande"/>
              <a:buChar char="–"/>
              <a:defRPr sz="2133">
                <a:latin typeface="Times New Roman"/>
                <a:cs typeface="Times New Roman"/>
              </a:defRPr>
            </a:lvl4pPr>
            <a:lvl5pPr marL="1199970" indent="-239994">
              <a:buFont typeface="Lucida Grande"/>
              <a:buChar char="–"/>
              <a:defRPr sz="2133">
                <a:latin typeface="Times New Roman"/>
                <a:cs typeface="Times New Roman"/>
              </a:defRPr>
            </a:lvl5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om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tekststijl</a:t>
            </a:r>
            <a:r>
              <a:rPr lang="en-GB" noProof="0" dirty="0" smtClean="0"/>
              <a:t> van het model </a:t>
            </a:r>
            <a:r>
              <a:rPr lang="en-GB" noProof="0" dirty="0" err="1" smtClean="0"/>
              <a:t>te</a:t>
            </a:r>
            <a:r>
              <a:rPr lang="en-GB" noProof="0" dirty="0" smtClean="0"/>
              <a:t> </a:t>
            </a:r>
            <a:r>
              <a:rPr lang="en-GB" noProof="0" dirty="0" err="1" smtClean="0"/>
              <a:t>bewerken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000" y="6240000"/>
            <a:ext cx="10991997" cy="6180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12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000" y="5551706"/>
            <a:ext cx="10080000" cy="3282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21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00000" y="6014298"/>
            <a:ext cx="10080000" cy="22570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467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336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" y="1"/>
            <a:ext cx="12192000" cy="6864000"/>
          </a:xfrm>
          <a:prstGeom prst="rect">
            <a:avLst/>
          </a:prstGeom>
        </p:spPr>
      </p:pic>
      <p:pic>
        <p:nvPicPr>
          <p:cNvPr id="10" name="Afbeelding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"/>
            <a:ext cx="12191997" cy="6864000"/>
          </a:xfrm>
          <a:prstGeom prst="rect">
            <a:avLst/>
          </a:prstGeom>
        </p:spPr>
      </p:pic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62307" y="3441540"/>
            <a:ext cx="5267387" cy="4514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29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 smtClean="0"/>
              <a:t>additional url</a:t>
            </a:r>
            <a:endParaRPr lang="en-GB" noProof="0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3462307" y="2882851"/>
            <a:ext cx="5267387" cy="451342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GB" sz="2933" noProof="0" smtClean="0">
                <a:latin typeface="Times New Roman"/>
                <a:cs typeface="Times New Roman"/>
              </a:rPr>
              <a:t>www.ru.nl/</a:t>
            </a:r>
            <a:r>
              <a:rPr lang="en-GB" sz="2933" noProof="0" smtClean="0">
                <a:solidFill>
                  <a:schemeClr val="tx2"/>
                </a:solidFill>
                <a:latin typeface="Times New Roman"/>
                <a:cs typeface="Times New Roman"/>
              </a:rPr>
              <a:t>donders</a:t>
            </a:r>
            <a:endParaRPr lang="en-GB" sz="2933" noProof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179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ders-TITLE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"/>
            <a:ext cx="12191996" cy="6864000"/>
          </a:xfrm>
          <a:prstGeom prst="rect">
            <a:avLst/>
          </a:prstGeom>
        </p:spPr>
      </p:pic>
      <p:sp>
        <p:nvSpPr>
          <p:cNvPr id="5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2280000" y="960000"/>
            <a:ext cx="9120000" cy="37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2280000" y="4680000"/>
            <a:ext cx="9120000" cy="120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4267"/>
              </a:lnSpc>
              <a:defRPr sz="4267">
                <a:latin typeface="Times New Roman"/>
                <a:cs typeface="Times New Roman"/>
              </a:defRPr>
            </a:lvl1pPr>
          </a:lstStyle>
          <a:p>
            <a:r>
              <a:rPr lang="en-GB" dirty="0" smtClean="0"/>
              <a:t>Title of </a:t>
            </a:r>
            <a:r>
              <a:rPr lang="en-GB" noProof="0" dirty="0" smtClean="0"/>
              <a:t>the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13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2280000" y="5809114"/>
            <a:ext cx="9120000" cy="43088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Author </a:t>
            </a:r>
            <a:r>
              <a:rPr lang="en-GB" noProof="0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425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3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HEADER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1303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1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4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200000" y="1440000"/>
            <a:ext cx="10080000" cy="48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000" y="6240000"/>
            <a:ext cx="10991997" cy="6180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12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000" y="1438577"/>
            <a:ext cx="10080000" cy="3282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21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00000" y="6014298"/>
            <a:ext cx="10080000" cy="22570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467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3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2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10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200000" y="1440000"/>
            <a:ext cx="4800000" cy="48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6480000" y="1440000"/>
            <a:ext cx="4800000" cy="48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000" y="6240000"/>
            <a:ext cx="10991997" cy="6180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12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Title of the slide</a:t>
            </a:r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000" y="1438577"/>
            <a:ext cx="10080000" cy="3282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21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00000" y="6014298"/>
            <a:ext cx="10080000" cy="22570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467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38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3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16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200000" y="1440000"/>
            <a:ext cx="3038400" cy="48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17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4700579" y="1440000"/>
            <a:ext cx="3038400" cy="48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18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8241600" y="1440000"/>
            <a:ext cx="3038400" cy="48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000" y="6240000"/>
            <a:ext cx="10992000" cy="6180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12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000" y="1438577"/>
            <a:ext cx="10080000" cy="3282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21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00000" y="6014298"/>
            <a:ext cx="10080000" cy="22570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467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4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4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12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200000" y="1440000"/>
            <a:ext cx="480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13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6480000" y="1440000"/>
            <a:ext cx="480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1200000" y="4080000"/>
            <a:ext cx="480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idx="17" hasCustomPrompt="1"/>
          </p:nvPr>
        </p:nvSpPr>
        <p:spPr>
          <a:xfrm>
            <a:off x="6480000" y="4080000"/>
            <a:ext cx="48000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000" y="6240000"/>
            <a:ext cx="10991997" cy="6180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12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000" y="1438577"/>
            <a:ext cx="10080000" cy="3282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21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00000" y="6014298"/>
            <a:ext cx="10080000" cy="22570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467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08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6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1997" cy="6864000"/>
          </a:xfrm>
          <a:prstGeom prst="rect">
            <a:avLst/>
          </a:prstGeom>
        </p:spPr>
      </p:pic>
      <p:sp>
        <p:nvSpPr>
          <p:cNvPr id="16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200000" y="1440000"/>
            <a:ext cx="30384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17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1200000" y="4080000"/>
            <a:ext cx="30384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18" name="Tijdelijke aanduiding voor afbeelding 2"/>
          <p:cNvSpPr>
            <a:spLocks noGrp="1"/>
          </p:cNvSpPr>
          <p:nvPr>
            <p:ph type="pic" idx="17" hasCustomPrompt="1"/>
          </p:nvPr>
        </p:nvSpPr>
        <p:spPr>
          <a:xfrm>
            <a:off x="4700579" y="1438575"/>
            <a:ext cx="30384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19" name="Tijdelijke aanduiding voor afbeelding 2"/>
          <p:cNvSpPr>
            <a:spLocks noGrp="1"/>
          </p:cNvSpPr>
          <p:nvPr>
            <p:ph type="pic" idx="18" hasCustomPrompt="1"/>
          </p:nvPr>
        </p:nvSpPr>
        <p:spPr>
          <a:xfrm>
            <a:off x="4700579" y="4080000"/>
            <a:ext cx="30384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20" name="Tijdelijke aanduiding voor afbeelding 2"/>
          <p:cNvSpPr>
            <a:spLocks noGrp="1"/>
          </p:cNvSpPr>
          <p:nvPr>
            <p:ph type="pic" idx="19" hasCustomPrompt="1"/>
          </p:nvPr>
        </p:nvSpPr>
        <p:spPr>
          <a:xfrm>
            <a:off x="8241600" y="1440000"/>
            <a:ext cx="30384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21" name="Tijdelijke aanduiding voor afbeelding 2"/>
          <p:cNvSpPr>
            <a:spLocks noGrp="1"/>
          </p:cNvSpPr>
          <p:nvPr>
            <p:ph type="pic" idx="20" hasCustomPrompt="1"/>
          </p:nvPr>
        </p:nvSpPr>
        <p:spPr>
          <a:xfrm>
            <a:off x="8241600" y="4080000"/>
            <a:ext cx="3038400" cy="21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>
                <a:latin typeface="+mj-lt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1200000" y="432002"/>
            <a:ext cx="10080000" cy="32829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00000" y="6240000"/>
            <a:ext cx="10992000" cy="6180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12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200000" y="864000"/>
            <a:ext cx="10080000" cy="45140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933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000" y="1438577"/>
            <a:ext cx="10080000" cy="32829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2133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00000" y="6014298"/>
            <a:ext cx="10080000" cy="22570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467" baseline="0">
                <a:latin typeface="Arial"/>
                <a:cs typeface="Arial"/>
              </a:defRPr>
            </a:lvl1pPr>
          </a:lstStyle>
          <a:p>
            <a:pPr lvl="0"/>
            <a:r>
              <a:rPr lang="en-GB" smtClean="0"/>
              <a:t>Text box for smaller texts (free </a:t>
            </a:r>
            <a:r>
              <a:rPr lang="en-GB" noProof="0" smtClean="0"/>
              <a:t>positioning</a:t>
            </a:r>
            <a:r>
              <a:rPr lang="en-GB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54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0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0000" y="960000"/>
            <a:ext cx="9120000" cy="3448627"/>
          </a:xfrm>
        </p:spPr>
        <p:txBody>
          <a:bodyPr/>
          <a:lstStyle/>
          <a:p>
            <a:r>
              <a:rPr lang="en-GB" dirty="0" smtClean="0"/>
              <a:t>                          Welcome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Online HPC workshop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2280000" y="4464558"/>
            <a:ext cx="9120000" cy="430887"/>
          </a:xfrm>
        </p:spPr>
        <p:txBody>
          <a:bodyPr>
            <a:spAutoFit/>
          </a:bodyPr>
          <a:lstStyle/>
          <a:p>
            <a:r>
              <a:rPr lang="en-GB" dirty="0" smtClean="0"/>
              <a:t>Edward Gerrits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280000" y="5139345"/>
            <a:ext cx="3340658" cy="898806"/>
          </a:xfrm>
          <a:prstGeom prst="rect">
            <a:avLst/>
          </a:prstGeom>
          <a:noFill/>
        </p:spPr>
        <p:txBody>
          <a:bodyPr wrap="none" lIns="0" tIns="120000" rIns="0" bIns="120000" rtlCol="0">
            <a:spAutoFit/>
          </a:bodyPr>
          <a:lstStyle/>
          <a:p>
            <a:pPr defTabSz="609585"/>
            <a:r>
              <a:rPr lang="nl-NL" sz="2133" dirty="0">
                <a:solidFill>
                  <a:prstClr val="black"/>
                </a:solidFill>
                <a:latin typeface="Times New Roman"/>
              </a:rPr>
              <a:t>http://hpc.dccn.nl</a:t>
            </a:r>
          </a:p>
          <a:p>
            <a:pPr defTabSz="609585"/>
            <a:r>
              <a:rPr lang="nl-NL" sz="2133" dirty="0">
                <a:solidFill>
                  <a:prstClr val="black"/>
                </a:solidFill>
                <a:latin typeface="Times New Roman"/>
              </a:rPr>
              <a:t>http://hpc.dccn.nl/tutorial.html</a:t>
            </a:r>
          </a:p>
        </p:txBody>
      </p:sp>
    </p:spTree>
    <p:extLst>
      <p:ext uri="{BB962C8B-B14F-4D97-AF65-F5344CB8AC3E}">
        <p14:creationId xmlns:p14="http://schemas.microsoft.com/office/powerpoint/2010/main" val="7727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9030" y="1440000"/>
            <a:ext cx="10738503" cy="5418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Troubleshooting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600" dirty="0">
                <a:solidFill>
                  <a:prstClr val="black"/>
                </a:solidFill>
                <a:latin typeface="Courier"/>
              </a:rPr>
              <a:t>$ ls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600" dirty="0">
                <a:solidFill>
                  <a:prstClr val="black"/>
                </a:solidFill>
                <a:latin typeface="Courier"/>
              </a:rPr>
              <a:t>-</a:t>
            </a:r>
            <a:r>
              <a:rPr lang="en-GB" sz="1600" dirty="0" err="1">
                <a:solidFill>
                  <a:prstClr val="black"/>
                </a:solidFill>
                <a:latin typeface="Courier"/>
              </a:rPr>
              <a:t>rw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------- 1 </a:t>
            </a:r>
            <a:r>
              <a:rPr lang="en-GB" sz="1600" dirty="0" err="1">
                <a:solidFill>
                  <a:prstClr val="black"/>
                </a:solidFill>
                <a:latin typeface="Courier"/>
              </a:rPr>
              <a:t>edwger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urier"/>
              </a:rPr>
              <a:t>tg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   168 Oct  4 12:08 MyScript.sh.</a:t>
            </a:r>
            <a:r>
              <a:rPr lang="en-GB" sz="1600" b="1" dirty="0">
                <a:solidFill>
                  <a:prstClr val="black"/>
                </a:solidFill>
                <a:latin typeface="Courier"/>
              </a:rPr>
              <a:t>e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12130389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600" dirty="0">
                <a:solidFill>
                  <a:prstClr val="black"/>
                </a:solidFill>
                <a:latin typeface="Courier"/>
              </a:rPr>
              <a:t>-</a:t>
            </a:r>
            <a:r>
              <a:rPr lang="en-GB" sz="1600" dirty="0" err="1">
                <a:solidFill>
                  <a:prstClr val="black"/>
                </a:solidFill>
                <a:latin typeface="Courier"/>
              </a:rPr>
              <a:t>rw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------- 1 </a:t>
            </a:r>
            <a:r>
              <a:rPr lang="en-GB" sz="1600" dirty="0" err="1">
                <a:solidFill>
                  <a:prstClr val="black"/>
                </a:solidFill>
                <a:latin typeface="Courier"/>
              </a:rPr>
              <a:t>edwger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urier"/>
              </a:rPr>
              <a:t>tg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   933 Oct  4 12:08 MyScript.sh.</a:t>
            </a:r>
            <a:r>
              <a:rPr lang="en-GB" sz="1600" b="1" dirty="0">
                <a:solidFill>
                  <a:prstClr val="black"/>
                </a:solidFill>
                <a:latin typeface="Courier"/>
              </a:rPr>
              <a:t>o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12130389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400" dirty="0"/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67" dirty="0"/>
          </a:p>
        </p:txBody>
      </p:sp>
    </p:spTree>
    <p:extLst>
      <p:ext uri="{BB962C8B-B14F-4D97-AF65-F5344CB8AC3E}">
        <p14:creationId xmlns:p14="http://schemas.microsoft.com/office/powerpoint/2010/main" val="52805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9030" y="1345999"/>
            <a:ext cx="10738503" cy="5512003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5333" dirty="0"/>
              <a:t>Troubleshooting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>
                <a:solidFill>
                  <a:prstClr val="black"/>
                </a:solidFill>
                <a:latin typeface="Courier"/>
              </a:rPr>
              <a:t>$ cat MyScript.sh.</a:t>
            </a:r>
            <a:r>
              <a:rPr lang="en-GB" sz="2933" b="1" dirty="0">
                <a:solidFill>
                  <a:prstClr val="black"/>
                </a:solidFill>
                <a:latin typeface="Courier"/>
              </a:rPr>
              <a:t>o</a:t>
            </a:r>
            <a:r>
              <a:rPr lang="en-GB" sz="2933" dirty="0">
                <a:solidFill>
                  <a:prstClr val="black"/>
                </a:solidFill>
                <a:latin typeface="Courier"/>
              </a:rPr>
              <a:t>12130389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----------------------------------------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Begin PBS </a:t>
            </a:r>
            <a:r>
              <a:rPr lang="en-GB" sz="2267" b="1" dirty="0">
                <a:latin typeface="Courier"/>
              </a:rPr>
              <a:t>Prologue</a:t>
            </a:r>
            <a:r>
              <a:rPr lang="en-GB" sz="2267" dirty="0">
                <a:latin typeface="Courier"/>
              </a:rPr>
              <a:t> Tue Oct  4 12:08:12 CEST 2016 1475575692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Job ID:		12130389.dccn-l029.dccn.nl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Username:		</a:t>
            </a:r>
            <a:r>
              <a:rPr lang="en-GB" sz="2267" dirty="0" err="1">
                <a:latin typeface="Courier"/>
              </a:rPr>
              <a:t>edwger</a:t>
            </a:r>
            <a:endParaRPr lang="en-GB" sz="2267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Group:			</a:t>
            </a:r>
            <a:r>
              <a:rPr lang="en-GB" sz="2267" dirty="0" err="1">
                <a:latin typeface="Courier"/>
              </a:rPr>
              <a:t>tg</a:t>
            </a:r>
            <a:endParaRPr lang="en-GB" sz="2267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Asked resources:	mem=100mb,ncpus=1,neednodes=1,nodes=1,walltime=00:10:00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Queue:			batch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Nodes:			dccn-c360.dccn.nl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End PBS Prologue Tue Oct  4 12:08:12 CEST 2016 1475575692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----------------------------------------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b="1" dirty="0">
                <a:latin typeface="Courier"/>
              </a:rPr>
              <a:t>Hello!!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b="1" dirty="0">
                <a:latin typeface="Courier"/>
              </a:rPr>
              <a:t>/home/</a:t>
            </a:r>
            <a:r>
              <a:rPr lang="en-GB" sz="2267" b="1" dirty="0" err="1">
                <a:latin typeface="Courier"/>
              </a:rPr>
              <a:t>tg</a:t>
            </a:r>
            <a:r>
              <a:rPr lang="en-GB" sz="2267" b="1" dirty="0">
                <a:latin typeface="Courier"/>
              </a:rPr>
              <a:t>/</a:t>
            </a:r>
            <a:r>
              <a:rPr lang="en-GB" sz="2267" b="1" dirty="0" err="1">
                <a:latin typeface="Courier"/>
              </a:rPr>
              <a:t>edwger</a:t>
            </a:r>
            <a:endParaRPr lang="en-GB" sz="2267" b="1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b="1" dirty="0">
                <a:latin typeface="Courier"/>
              </a:rPr>
              <a:t>Goodbye!!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----------------------------------------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Begin PBS </a:t>
            </a:r>
            <a:r>
              <a:rPr lang="en-GB" sz="2267" b="1" dirty="0">
                <a:latin typeface="Courier"/>
              </a:rPr>
              <a:t>Epilogue</a:t>
            </a:r>
            <a:r>
              <a:rPr lang="en-GB" sz="2267" dirty="0">
                <a:latin typeface="Courier"/>
              </a:rPr>
              <a:t> Tue Oct  4 12:08:17 CEST 2016 1475575697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Job ID:		12130389.dccn-l029.dccn.nl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Username:		</a:t>
            </a:r>
            <a:r>
              <a:rPr lang="en-GB" sz="2267" dirty="0" err="1">
                <a:latin typeface="Courier"/>
              </a:rPr>
              <a:t>edwger</a:t>
            </a:r>
            <a:endParaRPr lang="en-GB" sz="2267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Group:			</a:t>
            </a:r>
            <a:r>
              <a:rPr lang="en-GB" sz="2267" dirty="0" err="1">
                <a:latin typeface="Courier"/>
              </a:rPr>
              <a:t>tg</a:t>
            </a:r>
            <a:endParaRPr lang="en-GB" sz="2267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Job Name:		MyScript.sh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Session:		14939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Asked resources:	mem=100mb,ncpus=1,neednodes=1,nodes=1,walltime=00:10:00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Used resources:	</a:t>
            </a:r>
            <a:r>
              <a:rPr lang="en-GB" sz="2267" dirty="0" err="1">
                <a:latin typeface="Courier"/>
              </a:rPr>
              <a:t>cput</a:t>
            </a:r>
            <a:r>
              <a:rPr lang="en-GB" sz="2267" dirty="0">
                <a:latin typeface="Courier"/>
              </a:rPr>
              <a:t>=00:00:00,mem=0kb,walltime=00:00:00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Queue:			batch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Nodes:			dccn-c360.dccn.nl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End PBS Epilogue Tue Oct  4 12:08:17 CEST 2016 1475575697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267" dirty="0">
                <a:latin typeface="Courier"/>
              </a:rPr>
              <a:t>----------------------------------------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67" dirty="0"/>
          </a:p>
        </p:txBody>
      </p:sp>
      <p:sp>
        <p:nvSpPr>
          <p:cNvPr id="7" name="TextBox 6"/>
          <p:cNvSpPr txBox="1"/>
          <p:nvPr/>
        </p:nvSpPr>
        <p:spPr>
          <a:xfrm>
            <a:off x="8589830" y="2433071"/>
            <a:ext cx="3257703" cy="3115566"/>
          </a:xfrm>
          <a:prstGeom prst="rect">
            <a:avLst/>
          </a:prstGeom>
          <a:noFill/>
        </p:spPr>
        <p:txBody>
          <a:bodyPr wrap="square" lIns="0" tIns="120000" rIns="0" bIns="120000" rtlCol="0">
            <a:spAutoFit/>
          </a:bodyPr>
          <a:lstStyle/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#!/bin/bash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b="1" dirty="0"/>
              <a:t>echo "Hello!!"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cd ~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b="1" dirty="0" err="1"/>
              <a:t>pwd</a:t>
            </a:r>
            <a:endParaRPr lang="en-GB" sz="1867" b="1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cd </a:t>
            </a:r>
            <a:r>
              <a:rPr lang="en-GB" sz="1867" dirty="0" err="1"/>
              <a:t>noexistingdir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/bin/cat </a:t>
            </a:r>
            <a:r>
              <a:rPr lang="en-GB" sz="1867" dirty="0" err="1"/>
              <a:t>noexistingfile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b="1" dirty="0"/>
              <a:t>echo "Goodbye!!"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exit 0;</a:t>
            </a:r>
            <a:endParaRPr lang="nl-NL" sz="2133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12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9030" y="1277721"/>
            <a:ext cx="10738503" cy="5580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Troubleshooting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600" dirty="0">
                <a:solidFill>
                  <a:prstClr val="black"/>
                </a:solidFill>
                <a:latin typeface="Courier"/>
              </a:rPr>
              <a:t>$ cat MyScript.sh.</a:t>
            </a:r>
            <a:r>
              <a:rPr lang="en-GB" sz="1600" b="1" dirty="0">
                <a:solidFill>
                  <a:prstClr val="black"/>
                </a:solidFill>
                <a:latin typeface="Courier"/>
              </a:rPr>
              <a:t>e</a:t>
            </a:r>
            <a:r>
              <a:rPr lang="en-GB" sz="1600" dirty="0">
                <a:solidFill>
                  <a:prstClr val="black"/>
                </a:solidFill>
                <a:latin typeface="Courier"/>
              </a:rPr>
              <a:t>12130389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600" dirty="0">
                <a:latin typeface="Courier"/>
              </a:rPr>
              <a:t>/</a:t>
            </a:r>
            <a:r>
              <a:rPr lang="en-GB" sz="1600" dirty="0" err="1">
                <a:latin typeface="Courier"/>
              </a:rPr>
              <a:t>var</a:t>
            </a:r>
            <a:r>
              <a:rPr lang="en-GB" sz="1600" dirty="0">
                <a:latin typeface="Courier"/>
              </a:rPr>
              <a:t>/spool/torque/</a:t>
            </a:r>
            <a:r>
              <a:rPr lang="en-GB" sz="1600" dirty="0" err="1">
                <a:latin typeface="Courier"/>
              </a:rPr>
              <a:t>mom_priv</a:t>
            </a:r>
            <a:r>
              <a:rPr lang="en-GB" sz="1600" dirty="0">
                <a:latin typeface="Courier"/>
              </a:rPr>
              <a:t>/jobs/12130389.dccn-l029.dccn.nl.SC: line 8: </a:t>
            </a:r>
            <a:r>
              <a:rPr lang="en-GB" sz="1600" b="1" dirty="0">
                <a:latin typeface="Courier"/>
              </a:rPr>
              <a:t>cd: </a:t>
            </a:r>
            <a:r>
              <a:rPr lang="en-GB" sz="1600" b="1" dirty="0" err="1">
                <a:latin typeface="Courier"/>
              </a:rPr>
              <a:t>noexistingdir</a:t>
            </a:r>
            <a:r>
              <a:rPr lang="en-GB" sz="1600" b="1" dirty="0">
                <a:latin typeface="Courier"/>
              </a:rPr>
              <a:t>: No such file or directory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600" b="1" dirty="0">
                <a:latin typeface="Courier"/>
              </a:rPr>
              <a:t>/bin/cat: </a:t>
            </a:r>
            <a:r>
              <a:rPr lang="en-GB" sz="1600" b="1" dirty="0" err="1">
                <a:latin typeface="Courier"/>
              </a:rPr>
              <a:t>noexistingfile</a:t>
            </a:r>
            <a:r>
              <a:rPr lang="en-GB" sz="1600" b="1" dirty="0">
                <a:latin typeface="Courier"/>
              </a:rPr>
              <a:t>: No such file or directory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89830" y="2422809"/>
            <a:ext cx="3257703" cy="3115566"/>
          </a:xfrm>
          <a:prstGeom prst="rect">
            <a:avLst/>
          </a:prstGeom>
          <a:noFill/>
        </p:spPr>
        <p:txBody>
          <a:bodyPr wrap="square" lIns="0" tIns="120000" rIns="0" bIns="120000" rtlCol="0">
            <a:spAutoFit/>
          </a:bodyPr>
          <a:lstStyle/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#!/bin/bash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echo "Hello!!"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cd ~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 err="1"/>
              <a:t>pwd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b="1" dirty="0"/>
              <a:t>cd </a:t>
            </a:r>
            <a:r>
              <a:rPr lang="en-GB" sz="1867" b="1" dirty="0" err="1"/>
              <a:t>noexistingdir</a:t>
            </a:r>
            <a:endParaRPr lang="en-GB" sz="1867" b="1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b="1" dirty="0"/>
              <a:t>/bin/cat </a:t>
            </a:r>
            <a:r>
              <a:rPr lang="en-GB" sz="1867" b="1" dirty="0" err="1"/>
              <a:t>noexistingfile</a:t>
            </a:r>
            <a:endParaRPr lang="en-GB" sz="1867" b="1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echo "Goodbye!!"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exit 0;</a:t>
            </a:r>
            <a:endParaRPr lang="nl-NL" sz="2133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86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8213" y="3834749"/>
            <a:ext cx="10104729" cy="2868191"/>
          </a:xfrm>
          <a:prstGeom prst="rect">
            <a:avLst/>
          </a:prstGeom>
          <a:noFill/>
        </p:spPr>
        <p:txBody>
          <a:bodyPr wrap="square" lIns="0" tIns="120000" rIns="0" bIns="120000" rtlCol="0">
            <a:spAutoFit/>
          </a:bodyPr>
          <a:lstStyle/>
          <a:p>
            <a:r>
              <a:rPr lang="nl-NL" sz="2133" dirty="0">
                <a:latin typeface="+mj-lt"/>
              </a:rPr>
              <a:t>PBS Job Id: 12130443.dccn-l029.dccn.nl</a:t>
            </a:r>
          </a:p>
          <a:p>
            <a:r>
              <a:rPr lang="nl-NL" sz="2133" dirty="0">
                <a:latin typeface="+mj-lt"/>
              </a:rPr>
              <a:t>Job Name:   MyScript.sh</a:t>
            </a:r>
          </a:p>
          <a:p>
            <a:r>
              <a:rPr lang="nl-NL" sz="2133" dirty="0">
                <a:latin typeface="+mj-lt"/>
              </a:rPr>
              <a:t>Exec host:  dccn-c360.dccn.nl/2</a:t>
            </a:r>
          </a:p>
          <a:p>
            <a:r>
              <a:rPr lang="nl-NL" sz="2133" dirty="0">
                <a:latin typeface="+mj-lt"/>
              </a:rPr>
              <a:t>Aborted by PBS Server </a:t>
            </a:r>
          </a:p>
          <a:p>
            <a:r>
              <a:rPr lang="nl-NL" sz="2133" b="1" dirty="0">
                <a:latin typeface="+mj-lt"/>
              </a:rPr>
              <a:t>Job exceeded its walltime limit. Job was aborted</a:t>
            </a:r>
          </a:p>
          <a:p>
            <a:r>
              <a:rPr lang="nl-NL" sz="2133" dirty="0">
                <a:latin typeface="+mj-lt"/>
              </a:rPr>
              <a:t>See Administrator for help</a:t>
            </a:r>
          </a:p>
          <a:p>
            <a:r>
              <a:rPr lang="nl-NL" sz="2133" dirty="0">
                <a:latin typeface="+mj-lt"/>
              </a:rPr>
              <a:t>Exit_status=-11 resources_used.cput=00:00:00 resources_used.mem=4764kb resources_used.vmem=453724kb </a:t>
            </a:r>
            <a:r>
              <a:rPr lang="nl-NL" sz="2133" b="1" dirty="0">
                <a:latin typeface="+mj-lt"/>
              </a:rPr>
              <a:t>resources_used.walltime=00:10:16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9030" y="1440000"/>
            <a:ext cx="10738503" cy="5418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Troubleshooting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67" dirty="0"/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Exceeding Memory limitations (exit code 137) 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False positive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Check your email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MyScript.sh: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$ </a:t>
            </a:r>
            <a:r>
              <a:rPr lang="en-GB" sz="1867" dirty="0" err="1">
                <a:latin typeface="Courier"/>
              </a:rPr>
              <a:t>qsub</a:t>
            </a:r>
            <a:r>
              <a:rPr lang="en-GB" sz="1867" dirty="0">
                <a:latin typeface="Courier"/>
              </a:rPr>
              <a:t> -l </a:t>
            </a:r>
            <a:r>
              <a:rPr lang="en-GB" sz="1867" dirty="0" err="1">
                <a:latin typeface="Courier"/>
              </a:rPr>
              <a:t>walltime</a:t>
            </a:r>
            <a:r>
              <a:rPr lang="en-GB" sz="1867" dirty="0">
                <a:latin typeface="Courier"/>
              </a:rPr>
              <a:t>=00:10:00,mem=100mb -q batch MyScript.sh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12130443.dccn-l029.dccn.nl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2875" y="3588528"/>
            <a:ext cx="3257703" cy="3115566"/>
          </a:xfrm>
          <a:prstGeom prst="rect">
            <a:avLst/>
          </a:prstGeom>
          <a:noFill/>
        </p:spPr>
        <p:txBody>
          <a:bodyPr wrap="square" lIns="0" tIns="120000" rIns="0" bIns="120000" rtlCol="0">
            <a:spAutoFit/>
          </a:bodyPr>
          <a:lstStyle/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#!/bin/bash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echo "Hello!!"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cd ~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 err="1"/>
              <a:t>pwd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cd </a:t>
            </a:r>
            <a:r>
              <a:rPr lang="en-GB" sz="1867" dirty="0" err="1"/>
              <a:t>existingdir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/bin/cat </a:t>
            </a:r>
            <a:r>
              <a:rPr lang="en-GB" sz="1867" dirty="0" err="1"/>
              <a:t>existingfile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echo "Goodbye!!"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b="1" dirty="0"/>
              <a:t>sleep 1800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exit 0;</a:t>
            </a:r>
            <a:endParaRPr lang="nl-NL" sz="2133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16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3" accel="38000" decel="3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3457E-6 L 0.00695 -0.1166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-583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4" grpId="2"/>
      <p:bldP spid="4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9030" y="1440000"/>
            <a:ext cx="10738503" cy="5418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Troubleshooting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67" dirty="0"/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Exceeding Memory limitations (exit code 137) 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False positive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Check your email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Check job with command: </a:t>
            </a:r>
            <a:r>
              <a:rPr lang="en-GB" sz="2667" dirty="0" err="1"/>
              <a:t>checkjob</a:t>
            </a:r>
            <a:endParaRPr lang="en-GB" sz="2133" dirty="0"/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US" sz="1867" dirty="0">
                <a:latin typeface="Courier"/>
              </a:rPr>
              <a:t>$ </a:t>
            </a:r>
            <a:r>
              <a:rPr lang="en-US" sz="1867" dirty="0" err="1">
                <a:latin typeface="Courier"/>
              </a:rPr>
              <a:t>qsub</a:t>
            </a:r>
            <a:r>
              <a:rPr lang="en-US" sz="1867" dirty="0">
                <a:latin typeface="Courier"/>
              </a:rPr>
              <a:t> -I -l </a:t>
            </a:r>
            <a:r>
              <a:rPr lang="en-US" sz="1867" dirty="0" err="1">
                <a:latin typeface="Courier"/>
              </a:rPr>
              <a:t>walltime</a:t>
            </a:r>
            <a:r>
              <a:rPr lang="en-US" sz="1867" dirty="0">
                <a:latin typeface="Courier"/>
              </a:rPr>
              <a:t>=00:10:00,mem=200mb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US" sz="1867" dirty="0" err="1">
                <a:latin typeface="Courier"/>
              </a:rPr>
              <a:t>qsub</a:t>
            </a:r>
            <a:r>
              <a:rPr lang="en-US" sz="1867" dirty="0">
                <a:latin typeface="Courier"/>
              </a:rPr>
              <a:t>: waiting for job </a:t>
            </a:r>
            <a:r>
              <a:rPr lang="en-US" sz="1867" b="1" dirty="0">
                <a:latin typeface="Courier"/>
              </a:rPr>
              <a:t>12130819</a:t>
            </a:r>
            <a:r>
              <a:rPr lang="en-US" sz="1867" dirty="0">
                <a:latin typeface="Courier"/>
              </a:rPr>
              <a:t>.dccn-l029.dccn.nl to start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US" sz="1867" dirty="0">
              <a:latin typeface="Courier"/>
            </a:endParaRP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$ </a:t>
            </a:r>
            <a:r>
              <a:rPr lang="en-GB" sz="1867" dirty="0" err="1">
                <a:latin typeface="Courier"/>
              </a:rPr>
              <a:t>checkjob</a:t>
            </a:r>
            <a:r>
              <a:rPr lang="en-GB" sz="1867" dirty="0">
                <a:latin typeface="Courier"/>
              </a:rPr>
              <a:t> 12130819</a:t>
            </a:r>
          </a:p>
        </p:txBody>
      </p:sp>
    </p:spTree>
    <p:extLst>
      <p:ext uri="{BB962C8B-B14F-4D97-AF65-F5344CB8AC3E}">
        <p14:creationId xmlns:p14="http://schemas.microsoft.com/office/powerpoint/2010/main" val="34540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9030" y="1345999"/>
            <a:ext cx="10738503" cy="5512003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7333" dirty="0"/>
              <a:t>Troubleshooting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200" dirty="0">
                <a:latin typeface="Courier"/>
              </a:rPr>
              <a:t>$ </a:t>
            </a:r>
            <a:r>
              <a:rPr lang="en-GB" sz="3200" dirty="0" err="1">
                <a:latin typeface="Courier"/>
              </a:rPr>
              <a:t>checkjob</a:t>
            </a:r>
            <a:r>
              <a:rPr lang="en-GB" sz="3200" dirty="0">
                <a:latin typeface="Courier"/>
              </a:rPr>
              <a:t> 12130819</a:t>
            </a:r>
            <a:endParaRPr lang="en-GB" sz="2933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>
                <a:latin typeface="Courier"/>
              </a:rPr>
              <a:t>job 12130819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000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 err="1">
                <a:latin typeface="Courier"/>
              </a:rPr>
              <a:t>AName</a:t>
            </a:r>
            <a:r>
              <a:rPr lang="en-GB" sz="3067" dirty="0">
                <a:latin typeface="Courier"/>
              </a:rPr>
              <a:t>: STDIN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>
                <a:latin typeface="Courier"/>
              </a:rPr>
              <a:t>State: Idle 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>
                <a:latin typeface="Courier"/>
              </a:rPr>
              <a:t>Creds:  </a:t>
            </a:r>
            <a:r>
              <a:rPr lang="en-GB" sz="3067" dirty="0" err="1">
                <a:latin typeface="Courier"/>
              </a:rPr>
              <a:t>user:edwger</a:t>
            </a:r>
            <a:r>
              <a:rPr lang="en-GB" sz="3067" dirty="0">
                <a:latin typeface="Courier"/>
              </a:rPr>
              <a:t>  </a:t>
            </a:r>
            <a:r>
              <a:rPr lang="en-GB" sz="3067" dirty="0" err="1">
                <a:latin typeface="Courier"/>
              </a:rPr>
              <a:t>group:tg</a:t>
            </a:r>
            <a:r>
              <a:rPr lang="en-GB" sz="3067" dirty="0">
                <a:latin typeface="Courier"/>
              </a:rPr>
              <a:t>  </a:t>
            </a:r>
            <a:r>
              <a:rPr lang="en-GB" sz="3067" dirty="0" err="1">
                <a:latin typeface="Courier"/>
              </a:rPr>
              <a:t>class:interactive</a:t>
            </a:r>
            <a:endParaRPr lang="en-GB" sz="3067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 err="1">
                <a:latin typeface="Courier"/>
              </a:rPr>
              <a:t>WallTime</a:t>
            </a:r>
            <a:r>
              <a:rPr lang="en-GB" sz="3067" dirty="0">
                <a:latin typeface="Courier"/>
              </a:rPr>
              <a:t>:   00:00:00 of 00:10:00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 err="1">
                <a:latin typeface="Courier"/>
              </a:rPr>
              <a:t>SubmitTime</a:t>
            </a:r>
            <a:r>
              <a:rPr lang="en-GB" sz="3067" dirty="0">
                <a:latin typeface="Courier"/>
              </a:rPr>
              <a:t>: Tue Oct  4 14:18:04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>
                <a:latin typeface="Courier"/>
              </a:rPr>
              <a:t>  (Time Queued  Total: 00:01:02  Eligible: 00:00:03)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000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>
                <a:latin typeface="Courier"/>
              </a:rPr>
              <a:t>.....some other stuff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000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 err="1">
                <a:latin typeface="Courier"/>
              </a:rPr>
              <a:t>SystemID</a:t>
            </a:r>
            <a:r>
              <a:rPr lang="en-GB" sz="3067" dirty="0">
                <a:latin typeface="Courier"/>
              </a:rPr>
              <a:t>:   Moab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 err="1">
                <a:latin typeface="Courier"/>
              </a:rPr>
              <a:t>SystemJID</a:t>
            </a:r>
            <a:r>
              <a:rPr lang="en-GB" sz="3067" dirty="0">
                <a:latin typeface="Courier"/>
              </a:rPr>
              <a:t>:  12130819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>
                <a:latin typeface="Courier"/>
              </a:rPr>
              <a:t>Notification Events: </a:t>
            </a:r>
            <a:r>
              <a:rPr lang="en-GB" sz="3067" dirty="0" err="1">
                <a:latin typeface="Courier"/>
              </a:rPr>
              <a:t>JobFail</a:t>
            </a:r>
            <a:endParaRPr lang="en-GB" sz="3067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000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>
                <a:latin typeface="Courier"/>
              </a:rPr>
              <a:t>Partition List: </a:t>
            </a:r>
            <a:r>
              <a:rPr lang="en-GB" sz="3067" dirty="0" err="1">
                <a:latin typeface="Courier"/>
              </a:rPr>
              <a:t>production,test,torque</a:t>
            </a:r>
            <a:endParaRPr lang="en-GB" sz="3067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>
                <a:latin typeface="Courier"/>
              </a:rPr>
              <a:t>Flags:          INTERACTIVE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 err="1">
                <a:latin typeface="Courier"/>
              </a:rPr>
              <a:t>Attr</a:t>
            </a:r>
            <a:r>
              <a:rPr lang="en-GB" sz="3067" dirty="0">
                <a:latin typeface="Courier"/>
              </a:rPr>
              <a:t>:           </a:t>
            </a:r>
            <a:r>
              <a:rPr lang="en-GB" sz="3067" dirty="0" err="1">
                <a:latin typeface="Courier"/>
              </a:rPr>
              <a:t>INTERACTIVE,checkpoint</a:t>
            </a:r>
            <a:endParaRPr lang="en-GB" sz="3067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dirty="0" err="1">
                <a:latin typeface="Courier"/>
              </a:rPr>
              <a:t>StartPriority</a:t>
            </a:r>
            <a:r>
              <a:rPr lang="en-GB" sz="3067" dirty="0">
                <a:latin typeface="Courier"/>
              </a:rPr>
              <a:t>:  200000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b="1" dirty="0">
                <a:latin typeface="Courier"/>
              </a:rPr>
              <a:t>NOTE:  job violates constraints for partition production (job 12130819 violates active HARD MAXJOB limit of 2 for class interactive user partition ALL (</a:t>
            </a:r>
            <a:r>
              <a:rPr lang="en-GB" sz="3067" b="1" dirty="0" err="1">
                <a:latin typeface="Courier"/>
              </a:rPr>
              <a:t>Req</a:t>
            </a:r>
            <a:r>
              <a:rPr lang="en-GB" sz="3067" b="1" dirty="0">
                <a:latin typeface="Courier"/>
              </a:rPr>
              <a:t>: 1  </a:t>
            </a:r>
            <a:r>
              <a:rPr lang="en-GB" sz="3067" b="1" dirty="0" err="1">
                <a:latin typeface="Courier"/>
              </a:rPr>
              <a:t>InUse</a:t>
            </a:r>
            <a:r>
              <a:rPr lang="en-GB" sz="3067" b="1" dirty="0">
                <a:latin typeface="Courier"/>
              </a:rPr>
              <a:t>: 2))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3067" b="1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b="1" dirty="0">
                <a:latin typeface="Courier"/>
              </a:rPr>
              <a:t>NOTE:  job violates constraints for partition test (job 12130819 violates active HARD MAXJOB limit of 2 for class interactive user partition ALL (</a:t>
            </a:r>
            <a:r>
              <a:rPr lang="en-GB" sz="3067" b="1" dirty="0" err="1">
                <a:latin typeface="Courier"/>
              </a:rPr>
              <a:t>Req</a:t>
            </a:r>
            <a:r>
              <a:rPr lang="en-GB" sz="3067" b="1" dirty="0">
                <a:latin typeface="Courier"/>
              </a:rPr>
              <a:t>: 1  </a:t>
            </a:r>
            <a:r>
              <a:rPr lang="en-GB" sz="3067" b="1" dirty="0" err="1">
                <a:latin typeface="Courier"/>
              </a:rPr>
              <a:t>InUse</a:t>
            </a:r>
            <a:r>
              <a:rPr lang="en-GB" sz="3067" b="1" dirty="0">
                <a:latin typeface="Courier"/>
              </a:rPr>
              <a:t>: 2))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b="1" dirty="0">
                <a:latin typeface="Courier"/>
              </a:rPr>
              <a:t>limit of 2 for class 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3067" b="1" dirty="0">
              <a:latin typeface="Courier"/>
            </a:endParaRP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067" b="1" dirty="0">
                <a:latin typeface="Courier"/>
              </a:rPr>
              <a:t>BLOCK MSG: job 12130819 violates active HARD MAXJOB interactive user partition ALL (</a:t>
            </a:r>
            <a:r>
              <a:rPr lang="en-GB" sz="3067" b="1" dirty="0" err="1">
                <a:latin typeface="Courier"/>
              </a:rPr>
              <a:t>Req</a:t>
            </a:r>
            <a:r>
              <a:rPr lang="en-GB" sz="3067" b="1" dirty="0">
                <a:latin typeface="Courier"/>
              </a:rPr>
              <a:t>: 1  </a:t>
            </a:r>
            <a:r>
              <a:rPr lang="en-GB" sz="3067" b="1" dirty="0" err="1">
                <a:latin typeface="Courier"/>
              </a:rPr>
              <a:t>InUse</a:t>
            </a:r>
            <a:r>
              <a:rPr lang="en-GB" sz="3067" b="1" dirty="0">
                <a:latin typeface="Courier"/>
              </a:rPr>
              <a:t>: 2) (recorded at last scheduling iteration)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67" b="1" dirty="0"/>
          </a:p>
        </p:txBody>
      </p:sp>
    </p:spTree>
    <p:extLst>
      <p:ext uri="{BB962C8B-B14F-4D97-AF65-F5344CB8AC3E}">
        <p14:creationId xmlns:p14="http://schemas.microsoft.com/office/powerpoint/2010/main" val="36558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9030" y="1440000"/>
            <a:ext cx="10738503" cy="5418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Troubleshooting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67" dirty="0"/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Exceeding Memory limitations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exit code 137 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False positive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Script errors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Check your email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Exceeding </a:t>
            </a:r>
            <a:r>
              <a:rPr lang="en-GB" sz="2133" dirty="0" err="1"/>
              <a:t>walltime</a:t>
            </a:r>
            <a:r>
              <a:rPr lang="en-GB" sz="2133" dirty="0"/>
              <a:t> limit (</a:t>
            </a:r>
            <a:r>
              <a:rPr lang="en-GB" sz="2133" dirty="0" err="1"/>
              <a:t>walltime</a:t>
            </a:r>
            <a:r>
              <a:rPr lang="en-GB" sz="2133" dirty="0"/>
              <a:t>)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Check job with command: </a:t>
            </a:r>
            <a:r>
              <a:rPr lang="en-GB" sz="2667" dirty="0" err="1"/>
              <a:t>checkjob</a:t>
            </a:r>
            <a:endParaRPr lang="en-GB" sz="1600" dirty="0"/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Why doesn’t my job run? (queue limitations, running jobs already run into total memory usage limitation)</a:t>
            </a:r>
          </a:p>
        </p:txBody>
      </p:sp>
    </p:spTree>
    <p:extLst>
      <p:ext uri="{BB962C8B-B14F-4D97-AF65-F5344CB8AC3E}">
        <p14:creationId xmlns:p14="http://schemas.microsoft.com/office/powerpoint/2010/main" val="11650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 </a:t>
            </a:r>
            <a:r>
              <a:rPr lang="en-GB" dirty="0"/>
              <a:t>HPC workshop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2280000" y="4680002"/>
            <a:ext cx="9120000" cy="430887"/>
          </a:xfrm>
        </p:spPr>
        <p:txBody>
          <a:bodyPr wrap="square">
            <a:spAutoFit/>
          </a:bodyPr>
          <a:lstStyle/>
          <a:p>
            <a:r>
              <a:rPr lang="en-GB" dirty="0" smtClean="0"/>
              <a:t>Edward Gerrits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11605" y="1868759"/>
            <a:ext cx="7288404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C00000"/>
                </a:solidFill>
              </a:rPr>
              <a:t>Thank you for attending</a:t>
            </a:r>
          </a:p>
          <a:p>
            <a:pPr algn="ctr"/>
            <a:r>
              <a:rPr lang="en-US" sz="3733" b="1" dirty="0">
                <a:solidFill>
                  <a:srgbClr val="C00000"/>
                </a:solidFill>
              </a:rPr>
              <a:t>Using the Torque/Moab</a:t>
            </a:r>
          </a:p>
          <a:p>
            <a:pPr algn="ctr"/>
            <a:r>
              <a:rPr lang="en-US" sz="3733" b="1" dirty="0">
                <a:solidFill>
                  <a:srgbClr val="C00000"/>
                </a:solidFill>
              </a:rPr>
              <a:t>HPC cluster</a:t>
            </a:r>
            <a:endParaRPr lang="en-GB" sz="3733" dirty="0"/>
          </a:p>
        </p:txBody>
      </p:sp>
    </p:spTree>
    <p:extLst>
      <p:ext uri="{BB962C8B-B14F-4D97-AF65-F5344CB8AC3E}">
        <p14:creationId xmlns:p14="http://schemas.microsoft.com/office/powerpoint/2010/main" val="17839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00000" y="432002"/>
            <a:ext cx="10080000" cy="328295"/>
          </a:xfrm>
        </p:spPr>
        <p:txBody>
          <a:bodyPr/>
          <a:lstStyle/>
          <a:p>
            <a:r>
              <a:rPr lang="en-GB" dirty="0" smtClean="0"/>
              <a:t>Online HPC workshop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Using the Torque/Moab HPC cluster</a:t>
            </a:r>
            <a:endParaRPr lang="en-GB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66845" y="1669775"/>
            <a:ext cx="5899868" cy="237824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US" sz="2667" dirty="0"/>
              <a:t>HPC Cluster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US" sz="1800" dirty="0"/>
              <a:t>The HPC cluster at DCCN consists of two groups of computers, they are</a:t>
            </a:r>
            <a:r>
              <a:rPr lang="en-US" sz="1800" dirty="0" smtClean="0"/>
              <a:t>:</a:t>
            </a:r>
          </a:p>
          <a:p>
            <a:pPr marL="179388" indent="-179388">
              <a:buFontTx/>
              <a:buChar char="-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US" sz="1800" dirty="0" smtClean="0"/>
              <a:t>access </a:t>
            </a:r>
            <a:r>
              <a:rPr lang="en-US" sz="1800" dirty="0"/>
              <a:t>nodes: mentat001 ~ mentat005 as login nodes</a:t>
            </a:r>
            <a:r>
              <a:rPr lang="en-US" sz="1800" dirty="0" smtClean="0"/>
              <a:t>.</a:t>
            </a:r>
          </a:p>
          <a:p>
            <a:pPr marL="179388" indent="-179388">
              <a:buFontTx/>
              <a:buChar char="-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US" sz="1800" dirty="0"/>
              <a:t>compute nodes: a pool of powerful computers with more than 1000 CPU cores</a:t>
            </a:r>
            <a:r>
              <a:rPr lang="en-US" sz="1800" dirty="0" smtClean="0"/>
              <a:t>.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00" y="1511576"/>
            <a:ext cx="5821002" cy="5268874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96977" y="5282121"/>
            <a:ext cx="10637415" cy="94459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US" sz="1800" dirty="0" smtClean="0"/>
              <a:t>Computer </a:t>
            </a:r>
            <a:r>
              <a:rPr lang="en-US" sz="1800" dirty="0"/>
              <a:t>nodes are managed by the Torque job manager and the Moab job scheduler. While the access nodes can be accessed via either a SSH terminal or a VNC session, compute nodes are only accessible by </a:t>
            </a:r>
            <a:r>
              <a:rPr lang="en-US" sz="1800" dirty="0" smtClean="0"/>
              <a:t>submitting </a:t>
            </a:r>
            <a:r>
              <a:rPr lang="en-US" sz="1800" dirty="0"/>
              <a:t>computational jobs.</a:t>
            </a:r>
            <a:endParaRPr lang="en-GB" sz="1800" dirty="0"/>
          </a:p>
        </p:txBody>
      </p:sp>
      <p:sp>
        <p:nvSpPr>
          <p:cNvPr id="4" name="Rounded Rectangle 3"/>
          <p:cNvSpPr/>
          <p:nvPr/>
        </p:nvSpPr>
        <p:spPr>
          <a:xfrm>
            <a:off x="2585544" y="3313081"/>
            <a:ext cx="1744717" cy="639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ounded Rectangle 9"/>
          <p:cNvSpPr/>
          <p:nvPr/>
        </p:nvSpPr>
        <p:spPr>
          <a:xfrm>
            <a:off x="2270234" y="4096807"/>
            <a:ext cx="2396360" cy="727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Down Arrow 5"/>
          <p:cNvSpPr/>
          <p:nvPr/>
        </p:nvSpPr>
        <p:spPr>
          <a:xfrm>
            <a:off x="2937602" y="3895228"/>
            <a:ext cx="45719" cy="305582"/>
          </a:xfrm>
          <a:prstGeom prst="downArrow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Down Arrow 10"/>
          <p:cNvSpPr/>
          <p:nvPr/>
        </p:nvSpPr>
        <p:spPr>
          <a:xfrm>
            <a:off x="3435042" y="3895228"/>
            <a:ext cx="45719" cy="305582"/>
          </a:xfrm>
          <a:prstGeom prst="downArrow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Down Arrow 11"/>
          <p:cNvSpPr/>
          <p:nvPr/>
        </p:nvSpPr>
        <p:spPr>
          <a:xfrm>
            <a:off x="3887124" y="3895228"/>
            <a:ext cx="45719" cy="305582"/>
          </a:xfrm>
          <a:prstGeom prst="downArrow">
            <a:avLst/>
          </a:prstGeom>
          <a:solidFill>
            <a:schemeClr val="accent3"/>
          </a:solidFill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9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-0.05313 -0.1090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5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00000" y="432002"/>
            <a:ext cx="10080000" cy="328295"/>
          </a:xfrm>
        </p:spPr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Using the Torque/Moab HPC cluster</a:t>
            </a:r>
            <a:endParaRPr lang="en-GB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6023" y="1444848"/>
            <a:ext cx="9237416" cy="50788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Job management workflow</a:t>
            </a: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Prepare </a:t>
            </a:r>
            <a:r>
              <a:rPr lang="en-GB" sz="2667" dirty="0" err="1"/>
              <a:t>linux</a:t>
            </a:r>
            <a:r>
              <a:rPr lang="en-GB" sz="2667" dirty="0"/>
              <a:t> script</a:t>
            </a: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Submit a job:</a:t>
            </a:r>
          </a:p>
          <a:p>
            <a:pPr marL="527987" lvl="2" indent="-239994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qsub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>
                <a:cs typeface="Courier New" pitchFamily="49" charset="0"/>
              </a:rPr>
              <a:t>Monitor job status:</a:t>
            </a:r>
          </a:p>
          <a:p>
            <a:pPr marL="527987" lvl="2" indent="-239994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qstat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Delete job:</a:t>
            </a:r>
          </a:p>
          <a:p>
            <a:pPr marL="527987" lvl="2" indent="-239994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qdel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Check output files for results</a:t>
            </a:r>
          </a:p>
        </p:txBody>
      </p:sp>
      <p:pic>
        <p:nvPicPr>
          <p:cNvPr id="10" name="Picture 9" descr="torque_job_management_workfl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7040" y="760296"/>
            <a:ext cx="3931993" cy="53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00000" y="432002"/>
            <a:ext cx="10080000" cy="328295"/>
          </a:xfrm>
        </p:spPr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Using the Torque/Moab HPC cluster</a:t>
            </a:r>
            <a:endParaRPr lang="en-GB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62686" y="1448679"/>
            <a:ext cx="10571911" cy="526295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200" dirty="0"/>
              <a:t>Job submission and job management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467" dirty="0"/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800" b="1" dirty="0" err="1"/>
              <a:t>qsub</a:t>
            </a:r>
            <a:r>
              <a:rPr lang="en-GB" sz="2800" dirty="0"/>
              <a:t> (submit jobs to the cluster)</a:t>
            </a:r>
          </a:p>
          <a:p>
            <a:pPr marL="623984" lvl="2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800" dirty="0"/>
              <a:t>arguments (most used)</a:t>
            </a:r>
          </a:p>
          <a:p>
            <a:pPr lvl="2" defTabSz="595185">
              <a:buFont typeface="Courier New" pitchFamily="49" charset="0"/>
              <a:buChar char="o"/>
              <a:tabLst>
                <a:tab pos="2639934" algn="l"/>
              </a:tabLst>
            </a:pPr>
            <a:r>
              <a:rPr lang="en-GB" sz="2800" dirty="0">
                <a:latin typeface="Courier"/>
              </a:rPr>
              <a:t>-I</a:t>
            </a:r>
            <a:r>
              <a:rPr lang="en-GB" sz="2800" dirty="0"/>
              <a:t> 	uppercase </a:t>
            </a:r>
            <a:r>
              <a:rPr lang="en-GB" sz="2800" dirty="0" err="1"/>
              <a:t>i</a:t>
            </a:r>
            <a:r>
              <a:rPr lang="en-GB" sz="2800" dirty="0"/>
              <a:t> (eye), </a:t>
            </a:r>
            <a:r>
              <a:rPr lang="en-GB" sz="2800" b="1" dirty="0">
                <a:solidFill>
                  <a:srgbClr val="FF0000"/>
                </a:solidFill>
              </a:rPr>
              <a:t>I</a:t>
            </a:r>
            <a:r>
              <a:rPr lang="en-GB" sz="2800" dirty="0"/>
              <a:t>nteractive</a:t>
            </a:r>
          </a:p>
          <a:p>
            <a:pPr lvl="2" defTabSz="595185">
              <a:buFont typeface="Courier New" pitchFamily="49" charset="0"/>
              <a:buChar char="o"/>
              <a:tabLst>
                <a:tab pos="2639934" algn="l"/>
              </a:tabLst>
            </a:pPr>
            <a:r>
              <a:rPr lang="en-GB" sz="2800" dirty="0">
                <a:latin typeface="Courier"/>
              </a:rPr>
              <a:t>-q</a:t>
            </a:r>
            <a:r>
              <a:rPr lang="en-GB" sz="2800" dirty="0"/>
              <a:t> 	specify a </a:t>
            </a:r>
            <a:r>
              <a:rPr lang="en-GB" sz="2800" b="1" dirty="0" err="1">
                <a:solidFill>
                  <a:srgbClr val="FF0000"/>
                </a:solidFill>
              </a:rPr>
              <a:t>q</a:t>
            </a:r>
            <a:r>
              <a:rPr lang="en-GB" sz="2800" dirty="0" err="1"/>
              <a:t>ueuename</a:t>
            </a:r>
            <a:endParaRPr lang="en-GB" sz="2800" dirty="0"/>
          </a:p>
          <a:p>
            <a:pPr lvl="2" defTabSz="595185">
              <a:buFont typeface="Courier New" pitchFamily="49" charset="0"/>
              <a:buChar char="o"/>
              <a:tabLst>
                <a:tab pos="2639934" algn="l"/>
              </a:tabLst>
            </a:pPr>
            <a:r>
              <a:rPr lang="en-GB" sz="2800" dirty="0">
                <a:latin typeface="Courier"/>
              </a:rPr>
              <a:t>-l</a:t>
            </a:r>
            <a:r>
              <a:rPr lang="en-GB" sz="2800" dirty="0"/>
              <a:t> 	lowercase l (el), specify required resources (</a:t>
            </a:r>
            <a:r>
              <a:rPr lang="en-GB" sz="2800" dirty="0" err="1"/>
              <a:t>walltime</a:t>
            </a:r>
            <a:r>
              <a:rPr lang="en-GB" sz="2800" dirty="0"/>
              <a:t> and mem)</a:t>
            </a:r>
          </a:p>
          <a:p>
            <a:pPr lvl="2" defTabSz="595185">
              <a:buFont typeface="Courier New" pitchFamily="49" charset="0"/>
              <a:buChar char="o"/>
              <a:tabLst>
                <a:tab pos="2639934" algn="l"/>
              </a:tabLst>
            </a:pPr>
            <a:r>
              <a:rPr lang="en-GB" sz="2800" dirty="0">
                <a:latin typeface="Courier"/>
              </a:rPr>
              <a:t>-N 	</a:t>
            </a:r>
            <a:r>
              <a:rPr lang="en-GB" sz="2800" dirty="0"/>
              <a:t>uppercase n, specify a job </a:t>
            </a:r>
            <a:r>
              <a:rPr lang="en-GB" sz="2800" b="1" dirty="0">
                <a:solidFill>
                  <a:srgbClr val="FF0000"/>
                </a:solidFill>
              </a:rPr>
              <a:t>N</a:t>
            </a:r>
            <a:r>
              <a:rPr lang="en-GB" sz="2800" dirty="0"/>
              <a:t>ame</a:t>
            </a:r>
          </a:p>
          <a:p>
            <a:pPr lvl="2" defTabSz="595185">
              <a:buFont typeface="Courier New" pitchFamily="49" charset="0"/>
              <a:buChar char="o"/>
              <a:tabLst>
                <a:tab pos="2639934" algn="l"/>
              </a:tabLst>
            </a:pPr>
            <a:r>
              <a:rPr lang="en-GB" sz="2800" dirty="0">
                <a:latin typeface="Courier"/>
              </a:rPr>
              <a:t>Script	</a:t>
            </a:r>
            <a:r>
              <a:rPr lang="en-GB" sz="2800" dirty="0"/>
              <a:t>(myscript.sh)</a:t>
            </a:r>
          </a:p>
          <a:p>
            <a:pPr lvl="1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800" dirty="0"/>
              <a:t>	example: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–I –l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=00:30:00,mem=4gb</a:t>
            </a: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800" b="1" dirty="0" err="1"/>
              <a:t>qstat</a:t>
            </a:r>
            <a:r>
              <a:rPr lang="en-GB" sz="2800" dirty="0"/>
              <a:t> (monitor you queued/running/completed cluster jobs)</a:t>
            </a:r>
          </a:p>
          <a:p>
            <a:pPr marL="671983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800" dirty="0"/>
              <a:t>arguments</a:t>
            </a:r>
          </a:p>
          <a:p>
            <a:pPr lvl="2">
              <a:buFont typeface="Courier New" pitchFamily="49" charset="0"/>
              <a:buChar char="o"/>
              <a:tabLst>
                <a:tab pos="2975926" algn="l"/>
              </a:tabLst>
            </a:pPr>
            <a:r>
              <a:rPr lang="en-GB" sz="2800" dirty="0">
                <a:latin typeface="Courier"/>
              </a:rPr>
              <a:t>-a	</a:t>
            </a:r>
            <a:r>
              <a:rPr lang="en-GB" sz="2800" dirty="0"/>
              <a:t>list </a:t>
            </a:r>
            <a:r>
              <a:rPr lang="en-GB" sz="2800" b="1" dirty="0">
                <a:solidFill>
                  <a:srgbClr val="FF0000"/>
                </a:solidFill>
              </a:rPr>
              <a:t>a</a:t>
            </a:r>
            <a:r>
              <a:rPr lang="en-GB" sz="2800" dirty="0"/>
              <a:t>ll your jobs</a:t>
            </a:r>
          </a:p>
          <a:p>
            <a:pPr lvl="2">
              <a:buFont typeface="Courier New" pitchFamily="49" charset="0"/>
              <a:buChar char="o"/>
              <a:tabLst>
                <a:tab pos="2975926" algn="l"/>
              </a:tabLst>
            </a:pPr>
            <a:r>
              <a:rPr lang="en-GB" sz="2800" dirty="0">
                <a:latin typeface="Courier"/>
              </a:rPr>
              <a:t>-r</a:t>
            </a:r>
            <a:r>
              <a:rPr lang="en-GB" sz="2800" dirty="0"/>
              <a:t>	list only </a:t>
            </a:r>
            <a:r>
              <a:rPr lang="en-GB" sz="2800" b="1" dirty="0">
                <a:solidFill>
                  <a:srgbClr val="FF0000"/>
                </a:solidFill>
              </a:rPr>
              <a:t>r</a:t>
            </a:r>
            <a:r>
              <a:rPr lang="en-GB" sz="2800" dirty="0"/>
              <a:t>unning jobs</a:t>
            </a:r>
          </a:p>
          <a:p>
            <a:pPr lvl="2">
              <a:buFont typeface="Courier New" pitchFamily="49" charset="0"/>
              <a:buChar char="o"/>
              <a:tabLst>
                <a:tab pos="2975926" algn="l"/>
              </a:tabLst>
            </a:pPr>
            <a:r>
              <a:rPr lang="en-GB" sz="2800" dirty="0">
                <a:latin typeface="Courier"/>
              </a:rPr>
              <a:t>-f</a:t>
            </a:r>
            <a:r>
              <a:rPr lang="en-GB" sz="2800" dirty="0"/>
              <a:t> &lt;</a:t>
            </a:r>
            <a:r>
              <a:rPr lang="en-GB" sz="2800" dirty="0" err="1"/>
              <a:t>jobID</a:t>
            </a:r>
            <a:r>
              <a:rPr lang="en-GB" sz="2800" dirty="0"/>
              <a:t>&gt;	detailed overview of one job</a:t>
            </a: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800" b="1" dirty="0" err="1"/>
              <a:t>qdel</a:t>
            </a:r>
            <a:r>
              <a:rPr lang="en-GB" sz="2800" dirty="0"/>
              <a:t> &lt;</a:t>
            </a:r>
            <a:r>
              <a:rPr lang="en-GB" sz="2800" dirty="0" err="1"/>
              <a:t>jobID</a:t>
            </a:r>
            <a:r>
              <a:rPr lang="en-GB" sz="2800" dirty="0"/>
              <a:t>&gt;	 </a:t>
            </a:r>
            <a:r>
              <a:rPr lang="en-GB" sz="2800" dirty="0" smtClean="0"/>
              <a:t>(delete </a:t>
            </a:r>
            <a:r>
              <a:rPr lang="en-GB" sz="2800" dirty="0"/>
              <a:t>a submitted </a:t>
            </a:r>
            <a:r>
              <a:rPr lang="en-GB" sz="2800" dirty="0" smtClean="0"/>
              <a:t>job)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6323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sz="quarter" idx="13"/>
          </p:nvPr>
        </p:nvSpPr>
        <p:spPr>
          <a:xfrm>
            <a:off x="1200001" y="1543703"/>
            <a:ext cx="10495044" cy="5098102"/>
          </a:xfrm>
        </p:spPr>
        <p:txBody>
          <a:bodyPr>
            <a:normAutofit fontScale="70000" lnSpcReduction="20000"/>
          </a:bodyPr>
          <a:lstStyle/>
          <a:p>
            <a:pPr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200" dirty="0">
                <a:latin typeface="+mn-lt"/>
              </a:rPr>
              <a:t>Examples</a:t>
            </a: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200" dirty="0">
                <a:latin typeface="+mn-lt"/>
                <a:cs typeface="Courier New" pitchFamily="49" charset="0"/>
              </a:rPr>
              <a:t>Interactive computation (text mode)</a:t>
            </a:r>
          </a:p>
          <a:p>
            <a:pPr marL="671983" lvl="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8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800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 -I -l nodes=1:ppn=2,mem=250mb,walltime=00:10:00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933" dirty="0">
              <a:latin typeface="Courier New" pitchFamily="49" charset="0"/>
              <a:cs typeface="Courier New" pitchFamily="49" charset="0"/>
            </a:endParaRP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: waiting for job 17629375.dccn-l029.dccn.nl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: job 17629375.dccn-l029.dccn.nl ready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----------------------------------------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Begin PBS Prologue Tue Oct 16 14:00:09 CEST 2018 1539691209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Job ID:			17629375.dccn-l029.dccn.nl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Username:	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edwger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Group:			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tg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Asked resources: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nodes=1:ppn=2,mem=250mb,walltime=00:10:00,neednodes=1:ppn=2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Queue:			interactive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Nodes:			dccn-c012.dccn.nl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----------------------------------------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Limiting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memory+swap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to 262144000 bytes ...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End PBS Prologue Tue Oct 16 14:00:09 CEST 2018 1539691209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----------------------------------------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Job info started...</a:t>
            </a:r>
          </a:p>
          <a:p>
            <a:pPr marL="671983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edwger@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dccn-c012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:~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9608" y="3802130"/>
            <a:ext cx="971107" cy="29062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139608" y="4471980"/>
            <a:ext cx="6492950" cy="7025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2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00000" y="432002"/>
            <a:ext cx="10080000" cy="328295"/>
          </a:xfrm>
        </p:spPr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Using the Torque/Moab HPC cluster</a:t>
            </a:r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6539" y="1437950"/>
            <a:ext cx="10758119" cy="49448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3200" dirty="0"/>
              <a:t>Examples</a:t>
            </a: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533" dirty="0">
                <a:cs typeface="Courier New" pitchFamily="49" charset="0"/>
              </a:rPr>
              <a:t>Batch job submission</a:t>
            </a: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$ echo '/bin/hostname –f' |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–l \ nodes=1:ppn=1,mem=128mb,walltime=00:10:00</a:t>
            </a:r>
          </a:p>
          <a:p>
            <a:pPr lvl="2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–l nodes=1:ppn=1,mem=128mb,walltime=00:10:00 \ ${PWD}/my_analysis.sh</a:t>
            </a:r>
          </a:p>
          <a:p>
            <a:pPr lvl="2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$ echo "${PWD}/my_analysis.sh 001" |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-N 's001' \ –l nodes=1:ppn=1,mem=128mb,walltime=00:10:00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200000" y="432002"/>
            <a:ext cx="10080000" cy="328295"/>
          </a:xfrm>
        </p:spPr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0"/>
            <a:ext cx="10080000" cy="451405"/>
          </a:xfrm>
        </p:spPr>
        <p:txBody>
          <a:bodyPr/>
          <a:lstStyle/>
          <a:p>
            <a:r>
              <a:rPr lang="en-GB" dirty="0" smtClean="0"/>
              <a:t>Using the Torque/Moab HPC cluster</a:t>
            </a:r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19963" y="1315406"/>
            <a:ext cx="10684695" cy="5432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Examples</a:t>
            </a:r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400" dirty="0">
                <a:cs typeface="Courier New" pitchFamily="49" charset="0"/>
              </a:rPr>
              <a:t>Special Resource Requirements (node features/properties)</a:t>
            </a: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 –l 'nodes=1:</a:t>
            </a:r>
            <a:r>
              <a:rPr lang="en-GB" sz="2133" b="1" dirty="0">
                <a:latin typeface="Courier New" pitchFamily="49" charset="0"/>
                <a:cs typeface="Courier New" pitchFamily="49" charset="0"/>
              </a:rPr>
              <a:t>ppn=4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,mem=4gb,walltime=00:10:00' \ ${PWD}/my_analysis.sh</a:t>
            </a: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 –l '</a:t>
            </a:r>
            <a:r>
              <a:rPr lang="en-GB" sz="2133" b="1" dirty="0">
                <a:latin typeface="Courier New" pitchFamily="49" charset="0"/>
                <a:cs typeface="Courier New" pitchFamily="49" charset="0"/>
              </a:rPr>
              <a:t>file=500gb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,walltime=12:00:00,mem=4gb' \</a:t>
            </a:r>
            <a:br>
              <a:rPr lang="en-GB" sz="2133" dirty="0">
                <a:latin typeface="Courier New" pitchFamily="49" charset="0"/>
                <a:cs typeface="Courier New" pitchFamily="49" charset="0"/>
              </a:rPr>
            </a:br>
            <a:r>
              <a:rPr lang="en-GB" sz="2133" dirty="0">
                <a:latin typeface="Courier New" pitchFamily="49" charset="0"/>
                <a:cs typeface="Courier New" pitchFamily="49" charset="0"/>
              </a:rPr>
              <a:t>${PWD}/my_analysis.sh</a:t>
            </a: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 –l 'nodes=1:</a:t>
            </a:r>
            <a:r>
              <a:rPr lang="en-GB" sz="2133" b="1" dirty="0">
                <a:latin typeface="Courier New" pitchFamily="49" charset="0"/>
                <a:cs typeface="Courier New" pitchFamily="49" charset="0"/>
              </a:rPr>
              <a:t>intel:network10GigE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,mem=4gb, \ 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=00:10:00' ${PWD}/my_analysis.sh</a:t>
            </a: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qsub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 –I –l 'nodes=1:</a:t>
            </a:r>
            <a:r>
              <a:rPr lang="en-GB" sz="2133" b="1" dirty="0">
                <a:latin typeface="Courier New" pitchFamily="49" charset="0"/>
                <a:cs typeface="Courier New" pitchFamily="49" charset="0"/>
              </a:rPr>
              <a:t>gpus=1,feature=</a:t>
            </a:r>
            <a:r>
              <a:rPr lang="en-GB" sz="2133" b="1" dirty="0" err="1">
                <a:latin typeface="Courier New" pitchFamily="49" charset="0"/>
                <a:cs typeface="Courier New" pitchFamily="49" charset="0"/>
              </a:rPr>
              <a:t>cuda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, \ 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=1:00:00,mem=4gb,reqattr=</a:t>
            </a:r>
            <a:r>
              <a:rPr lang="en-GB" sz="2133" b="1" dirty="0" err="1">
                <a:latin typeface="Courier New" pitchFamily="49" charset="0"/>
                <a:cs typeface="Courier New" pitchFamily="49" charset="0"/>
              </a:rPr>
              <a:t>cudacap</a:t>
            </a:r>
            <a:r>
              <a:rPr lang="en-GB" sz="2133" b="1" dirty="0">
                <a:latin typeface="Courier New" pitchFamily="49" charset="0"/>
                <a:cs typeface="Courier New" pitchFamily="49" charset="0"/>
              </a:rPr>
              <a:t>&gt;=5.0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335992" lvl="2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00" dirty="0"/>
          </a:p>
          <a:p>
            <a:pPr marL="0" lvl="1" indent="-287993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400" dirty="0">
                <a:cs typeface="Courier New" pitchFamily="49" charset="0"/>
              </a:rPr>
              <a:t>List node info (state/utilization/features/properties)</a:t>
            </a: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checknode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] [ALL</a:t>
            </a:r>
            <a:r>
              <a:rPr lang="en-GB" sz="2133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2133" dirty="0" err="1" smtClean="0">
                <a:latin typeface="Courier New" pitchFamily="49" charset="0"/>
                <a:cs typeface="Courier New" pitchFamily="49" charset="0"/>
              </a:rPr>
              <a:t>hpcutil</a:t>
            </a:r>
            <a:r>
              <a:rPr lang="en-GB" sz="2133" dirty="0" smtClean="0">
                <a:latin typeface="Courier New" pitchFamily="49" charset="0"/>
                <a:cs typeface="Courier New" pitchFamily="49" charset="0"/>
              </a:rPr>
              <a:t> cluster nodes status </a:t>
            </a:r>
            <a:r>
              <a:rPr lang="en-GB" sz="2133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sz="2133" dirty="0" err="1">
                <a:latin typeface="Courier New" pitchFamily="49" charset="0"/>
                <a:cs typeface="Courier New" pitchFamily="49" charset="0"/>
              </a:rPr>
              <a:t>nodename</a:t>
            </a:r>
            <a:r>
              <a:rPr lang="en-GB" sz="2133" dirty="0" smtClean="0">
                <a:latin typeface="Courier New" pitchFamily="49" charset="0"/>
                <a:cs typeface="Courier New" pitchFamily="49" charset="0"/>
              </a:rPr>
              <a:t>] [ALL]</a:t>
            </a:r>
          </a:p>
          <a:p>
            <a:pPr marL="671983" lvl="2" indent="-335992">
              <a:buFont typeface="Courier New" panose="02070309020205020404" pitchFamily="49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09030" y="1440000"/>
            <a:ext cx="10738503" cy="54180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Troubleshooting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67" dirty="0"/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Exceeding Memory limitations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Job completed successfully but not expected results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Check epilogue messages in your output file: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----------------------------------------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Begin PBS Epilogue Wed Oct 17 11:13:20 CEST 2018 1539767600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Job ID:			17635418.dccn-l029.dccn.nl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b="1" dirty="0">
                <a:latin typeface="Courier"/>
              </a:rPr>
              <a:t>Job Exit Code:	137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Username:		</a:t>
            </a:r>
            <a:r>
              <a:rPr lang="en-GB" sz="1867" dirty="0" err="1">
                <a:latin typeface="Courier"/>
              </a:rPr>
              <a:t>edwger</a:t>
            </a:r>
            <a:endParaRPr lang="en-GB" sz="1867" dirty="0">
              <a:latin typeface="Courier"/>
            </a:endParaRP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Group:			</a:t>
            </a:r>
            <a:r>
              <a:rPr lang="en-GB" sz="1867" dirty="0" err="1">
                <a:latin typeface="Courier"/>
              </a:rPr>
              <a:t>tg</a:t>
            </a:r>
            <a:endParaRPr lang="en-GB" sz="1867" dirty="0">
              <a:latin typeface="Courier"/>
            </a:endParaRP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Job Name:		MATLAB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Session:		13957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Asked resources:	</a:t>
            </a:r>
            <a:r>
              <a:rPr lang="en-GB" sz="1867" dirty="0" err="1">
                <a:latin typeface="Courier"/>
              </a:rPr>
              <a:t>walltime</a:t>
            </a:r>
            <a:r>
              <a:rPr lang="en-GB" sz="1867" dirty="0">
                <a:latin typeface="Courier"/>
              </a:rPr>
              <a:t>=00:05:00,</a:t>
            </a:r>
            <a:r>
              <a:rPr lang="en-GB" sz="1867" b="1" dirty="0">
                <a:latin typeface="Courier"/>
              </a:rPr>
              <a:t>mem=1gb</a:t>
            </a:r>
            <a:r>
              <a:rPr lang="en-GB" sz="1867" dirty="0">
                <a:latin typeface="Courier"/>
              </a:rPr>
              <a:t>,nodes=1,neednodes=1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Used resources:	</a:t>
            </a:r>
            <a:r>
              <a:rPr lang="en-GB" sz="1867" dirty="0" err="1">
                <a:latin typeface="Courier"/>
              </a:rPr>
              <a:t>cput</a:t>
            </a:r>
            <a:r>
              <a:rPr lang="en-GB" sz="1867" dirty="0">
                <a:latin typeface="Courier"/>
              </a:rPr>
              <a:t>=00:00:42,walltime=00:01:47,</a:t>
            </a:r>
            <a:r>
              <a:rPr lang="en-GB" sz="1867" b="1" dirty="0">
                <a:latin typeface="Courier"/>
              </a:rPr>
              <a:t>mem=1074147328b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Queue:			interactive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Nodes:			dccn-c011.dccn.nl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End PBS Epilogue Wed Oct 17 11:13:20 CEST 2018 1539767600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10096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8617" y="1384265"/>
            <a:ext cx="10738503" cy="5053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933" dirty="0"/>
              <a:t>Troubleshooting</a:t>
            </a:r>
          </a:p>
          <a:p>
            <a:pPr marL="0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067" dirty="0"/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Exceeding Memory limitations (exit code 137)</a:t>
            </a:r>
          </a:p>
          <a:p>
            <a:pPr marL="0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667" dirty="0"/>
              <a:t>False positive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Job completed successfully but not expected results</a:t>
            </a:r>
          </a:p>
          <a:p>
            <a:pPr marL="533387" lvl="1" indent="-287993">
              <a:buFont typeface="Arial" panose="020B0604020202020204" pitchFamily="34" charset="0"/>
              <a:buChar char="–"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2133" dirty="0"/>
              <a:t>MyScript.sh: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$ </a:t>
            </a:r>
            <a:r>
              <a:rPr lang="en-GB" sz="1867" dirty="0" err="1">
                <a:latin typeface="Courier"/>
              </a:rPr>
              <a:t>qsub</a:t>
            </a:r>
            <a:r>
              <a:rPr lang="en-GB" sz="1867" dirty="0">
                <a:latin typeface="Courier"/>
              </a:rPr>
              <a:t> -l </a:t>
            </a:r>
            <a:r>
              <a:rPr lang="en-GB" sz="1867" dirty="0" err="1">
                <a:latin typeface="Courier"/>
              </a:rPr>
              <a:t>walltime</a:t>
            </a:r>
            <a:r>
              <a:rPr lang="en-GB" sz="1867" dirty="0">
                <a:latin typeface="Courier"/>
              </a:rPr>
              <a:t>=00:10:00,mem=100mb -q batch MyScript.sh</a:t>
            </a:r>
          </a:p>
          <a:p>
            <a:pPr marL="245394" lvl="1" indent="0">
              <a:buNone/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"/>
              </a:rPr>
              <a:t>12130389.dccn-l029.dccn.nl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266" y="4449500"/>
            <a:ext cx="10135734" cy="1391633"/>
          </a:xfrm>
          <a:prstGeom prst="rect">
            <a:avLst/>
          </a:prstGeom>
          <a:noFill/>
        </p:spPr>
        <p:txBody>
          <a:bodyPr wrap="square" lIns="0" tIns="120000" rIns="0" bIns="120000" rtlCol="0">
            <a:spAutoFit/>
          </a:bodyPr>
          <a:lstStyle/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1867" dirty="0" err="1">
                <a:latin typeface="Courier New" pitchFamily="49" charset="0"/>
                <a:cs typeface="Courier New" pitchFamily="49" charset="0"/>
              </a:rPr>
              <a:t>qstat</a:t>
            </a:r>
            <a:endParaRPr lang="en-GB" sz="1867" dirty="0">
              <a:latin typeface="Courier New" pitchFamily="49" charset="0"/>
              <a:cs typeface="Courier New" pitchFamily="49" charset="0"/>
            </a:endParaRPr>
          </a:p>
          <a:p>
            <a:pPr marL="287993" indent="-335992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 New" pitchFamily="49" charset="0"/>
                <a:cs typeface="Courier New" pitchFamily="49" charset="0"/>
              </a:rPr>
              <a:t>	job id                Name          User            Time Use </a:t>
            </a:r>
            <a:r>
              <a:rPr lang="en-GB" sz="1867" b="1" dirty="0">
                <a:latin typeface="Courier New" pitchFamily="49" charset="0"/>
                <a:cs typeface="Courier New" pitchFamily="49" charset="0"/>
              </a:rPr>
              <a:t>S </a:t>
            </a:r>
            <a:r>
              <a:rPr lang="en-GB" sz="1867" dirty="0">
                <a:latin typeface="Courier New" pitchFamily="49" charset="0"/>
                <a:cs typeface="Courier New" pitchFamily="49" charset="0"/>
              </a:rPr>
              <a:t>Queue</a:t>
            </a:r>
          </a:p>
          <a:p>
            <a:pPr marL="287993" indent="-335992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 New" pitchFamily="49" charset="0"/>
                <a:cs typeface="Courier New" pitchFamily="49" charset="0"/>
              </a:rPr>
              <a:t>	--------------------- ------------- --------------- -------- - </a:t>
            </a:r>
            <a:r>
              <a:rPr lang="en-GB" sz="1867" dirty="0" smtClean="0">
                <a:latin typeface="Courier New" pitchFamily="49" charset="0"/>
                <a:cs typeface="Courier New" pitchFamily="49" charset="0"/>
              </a:rPr>
              <a:t>-----</a:t>
            </a:r>
            <a:endParaRPr lang="en-GB" sz="1867" dirty="0">
              <a:latin typeface="Courier New" pitchFamily="49" charset="0"/>
              <a:cs typeface="Courier New" pitchFamily="49" charset="0"/>
            </a:endParaRPr>
          </a:p>
          <a:p>
            <a:pPr marL="287993" indent="-335992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>
                <a:latin typeface="Courier New" pitchFamily="49" charset="0"/>
                <a:cs typeface="Courier New" pitchFamily="49" charset="0"/>
              </a:rPr>
              <a:t>	12130389.dccn-l029    MyScript.sh   </a:t>
            </a:r>
            <a:r>
              <a:rPr lang="en-GB" sz="1867" dirty="0" err="1">
                <a:latin typeface="Courier New" pitchFamily="49" charset="0"/>
                <a:cs typeface="Courier New" pitchFamily="49" charset="0"/>
              </a:rPr>
              <a:t>edwger</a:t>
            </a:r>
            <a:r>
              <a:rPr lang="en-GB" sz="1867" dirty="0">
                <a:latin typeface="Courier New" pitchFamily="49" charset="0"/>
                <a:cs typeface="Courier New" pitchFamily="49" charset="0"/>
              </a:rPr>
              <a:t>          00:03:00</a:t>
            </a:r>
            <a:r>
              <a:rPr lang="en-GB" sz="1867" b="1" dirty="0">
                <a:latin typeface="Courier New" pitchFamily="49" charset="0"/>
                <a:cs typeface="Courier New" pitchFamily="49" charset="0"/>
              </a:rPr>
              <a:t> C</a:t>
            </a:r>
            <a:r>
              <a:rPr lang="en-GB" sz="1867" dirty="0">
                <a:latin typeface="Courier New" pitchFamily="49" charset="0"/>
                <a:cs typeface="Courier New" pitchFamily="49" charset="0"/>
              </a:rPr>
              <a:t> batch</a:t>
            </a:r>
            <a:endParaRPr lang="en-GB" sz="1867" dirty="0">
              <a:latin typeface="Courier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HPC workshop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>
          <a:xfrm>
            <a:off x="1200000" y="864001"/>
            <a:ext cx="10080000" cy="992964"/>
          </a:xfrm>
        </p:spPr>
        <p:txBody>
          <a:bodyPr/>
          <a:lstStyle/>
          <a:p>
            <a:r>
              <a:rPr lang="en-GB" dirty="0"/>
              <a:t>Using the Torque/Moab HPC cluster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31874" y="3471707"/>
            <a:ext cx="3257703" cy="3115566"/>
          </a:xfrm>
          <a:prstGeom prst="rect">
            <a:avLst/>
          </a:prstGeom>
          <a:noFill/>
        </p:spPr>
        <p:txBody>
          <a:bodyPr wrap="square" lIns="0" tIns="120000" rIns="0" bIns="120000" rtlCol="0">
            <a:spAutoFit/>
          </a:bodyPr>
          <a:lstStyle/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#!/bin/bash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echo "Hello!!"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cd ~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 err="1"/>
              <a:t>pwd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cd </a:t>
            </a:r>
            <a:r>
              <a:rPr lang="en-GB" sz="1867" dirty="0" err="1"/>
              <a:t>noexistingdir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/bin/cat </a:t>
            </a:r>
            <a:r>
              <a:rPr lang="en-GB" sz="1867" dirty="0" err="1"/>
              <a:t>noexistingfile</a:t>
            </a: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echo "Goodbye!!"</a:t>
            </a:r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endParaRPr lang="en-GB" sz="1867" dirty="0"/>
          </a:p>
          <a:p>
            <a:pPr marL="245394" lvl="1">
              <a:tabLst>
                <a:tab pos="594769" algn="l"/>
                <a:tab pos="1193770" algn="l"/>
                <a:tab pos="1792773" algn="l"/>
                <a:tab pos="2391774" algn="l"/>
                <a:tab pos="2990776" algn="l"/>
                <a:tab pos="3589777" algn="l"/>
                <a:tab pos="4188779" algn="l"/>
                <a:tab pos="4787780" algn="l"/>
                <a:tab pos="5386783" algn="l"/>
                <a:tab pos="5985784" algn="l"/>
                <a:tab pos="6584786" algn="l"/>
                <a:tab pos="7183787" algn="l"/>
                <a:tab pos="7782789" algn="l"/>
                <a:tab pos="8381790" algn="l"/>
                <a:tab pos="8980793" algn="l"/>
                <a:tab pos="9579794" algn="l"/>
                <a:tab pos="10178796" algn="l"/>
                <a:tab pos="10777797" algn="l"/>
                <a:tab pos="11376800" algn="l"/>
                <a:tab pos="11975801" algn="l"/>
                <a:tab pos="12547286" algn="l"/>
                <a:tab pos="13512462" algn="l"/>
              </a:tabLst>
            </a:pPr>
            <a:r>
              <a:rPr lang="en-GB" sz="1867" dirty="0"/>
              <a:t>exit 0;</a:t>
            </a:r>
            <a:endParaRPr lang="nl-NL" sz="2133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928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3" accel="38000" decel="38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45679E-6 L -2.77778E-7 -0.1086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3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4.79167E-6 -0.0953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4" grpId="2"/>
    </p:bldLst>
  </p:timing>
</p:sld>
</file>

<file path=ppt/theme/theme1.xml><?xml version="1.0" encoding="utf-8"?>
<a:theme xmlns:a="http://schemas.openxmlformats.org/drawingml/2006/main" name="Donders-BASIC">
  <a:themeElements>
    <a:clrScheme name="Donders-Institute">
      <a:dk1>
        <a:sysClr val="windowText" lastClr="000000"/>
      </a:dk1>
      <a:lt1>
        <a:sysClr val="window" lastClr="FFFFFF"/>
      </a:lt1>
      <a:dk2>
        <a:srgbClr val="BE311A"/>
      </a:dk2>
      <a:lt2>
        <a:srgbClr val="FFFFFF"/>
      </a:lt2>
      <a:accent1>
        <a:srgbClr val="8E0000"/>
      </a:accent1>
      <a:accent2>
        <a:srgbClr val="BE311A"/>
      </a:accent2>
      <a:accent3>
        <a:srgbClr val="FF0000"/>
      </a:accent3>
      <a:accent4>
        <a:srgbClr val="FF7000"/>
      </a:accent4>
      <a:accent5>
        <a:srgbClr val="FFC300"/>
      </a:accent5>
      <a:accent6>
        <a:srgbClr val="FFFF00"/>
      </a:accent6>
      <a:hlink>
        <a:srgbClr val="BE311A"/>
      </a:hlink>
      <a:folHlink>
        <a:srgbClr val="FF0000"/>
      </a:folHlink>
    </a:clrScheme>
    <a:fontScheme name="Office - klassiek 2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90000" rIns="0" bIns="90000" rtlCol="0">
        <a:spAutoFit/>
      </a:bodyPr>
      <a:lstStyle>
        <a:defPPr indent="-180000">
          <a:buFont typeface="Lucida Grande"/>
          <a:buChar char="–"/>
          <a:defRPr sz="1600" dirty="0" err="1" smtClean="0">
            <a:latin typeface="+mj-lt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1348</Words>
  <Application>Microsoft Office PowerPoint</Application>
  <PresentationFormat>Widescreen</PresentationFormat>
  <Paragraphs>277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</vt:lpstr>
      <vt:lpstr>Courier New</vt:lpstr>
      <vt:lpstr>Lucida Grande</vt:lpstr>
      <vt:lpstr>Times New Roman</vt:lpstr>
      <vt:lpstr>Donders-BASIC</vt:lpstr>
      <vt:lpstr>                          Welcome  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  <vt:lpstr>Online HPC workshop</vt:lpstr>
    </vt:vector>
  </TitlesOfParts>
  <Company>Donders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Online HPC workshop</dc:title>
  <dc:creator>Edward Gerrits</dc:creator>
  <cp:lastModifiedBy>Edward Gerrits</cp:lastModifiedBy>
  <cp:revision>42</cp:revision>
  <dcterms:created xsi:type="dcterms:W3CDTF">2021-01-06T09:33:47Z</dcterms:created>
  <dcterms:modified xsi:type="dcterms:W3CDTF">2021-01-07T10:28:47Z</dcterms:modified>
</cp:coreProperties>
</file>