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2" r:id="rId3"/>
    <p:sldId id="273" r:id="rId4"/>
    <p:sldId id="274" r:id="rId5"/>
    <p:sldId id="260" r:id="rId6"/>
    <p:sldId id="264" r:id="rId7"/>
    <p:sldId id="266" r:id="rId8"/>
    <p:sldId id="275" r:id="rId9"/>
    <p:sldId id="267" r:id="rId10"/>
    <p:sldId id="268"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60"/>
  </p:normalViewPr>
  <p:slideViewPr>
    <p:cSldViewPr snapToGrid="0">
      <p:cViewPr>
        <p:scale>
          <a:sx n="80" d="100"/>
          <a:sy n="80" d="100"/>
        </p:scale>
        <p:origin x="510" y="2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4404E91-23E9-4ED7-B529-F6C3DDF3925F}" type="datetimeFigureOut">
              <a:rPr lang="es-ES" smtClean="0"/>
              <a:t>31/10/2023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6A6EF17-893B-494A-9F72-CEE7ED052B45}" type="slidenum">
              <a:rPr lang="es-ES" smtClean="0"/>
              <a:t>‹Nº›</a:t>
            </a:fld>
            <a:endParaRPr lang="es-ES"/>
          </a:p>
        </p:txBody>
      </p:sp>
    </p:spTree>
    <p:extLst>
      <p:ext uri="{BB962C8B-B14F-4D97-AF65-F5344CB8AC3E}">
        <p14:creationId xmlns:p14="http://schemas.microsoft.com/office/powerpoint/2010/main" val="1080392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4404E91-23E9-4ED7-B529-F6C3DDF3925F}" type="datetimeFigureOut">
              <a:rPr lang="es-ES" smtClean="0"/>
              <a:t>31/10/2023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6A6EF17-893B-494A-9F72-CEE7ED052B45}" type="slidenum">
              <a:rPr lang="es-ES" smtClean="0"/>
              <a:t>‹Nº›</a:t>
            </a:fld>
            <a:endParaRPr lang="es-ES"/>
          </a:p>
        </p:txBody>
      </p:sp>
    </p:spTree>
    <p:extLst>
      <p:ext uri="{BB962C8B-B14F-4D97-AF65-F5344CB8AC3E}">
        <p14:creationId xmlns:p14="http://schemas.microsoft.com/office/powerpoint/2010/main" val="4236124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4404E91-23E9-4ED7-B529-F6C3DDF3925F}" type="datetimeFigureOut">
              <a:rPr lang="es-ES" smtClean="0"/>
              <a:t>31/10/2023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6A6EF17-893B-494A-9F72-CEE7ED052B45}" type="slidenum">
              <a:rPr lang="es-ES" smtClean="0"/>
              <a:t>‹Nº›</a:t>
            </a:fld>
            <a:endParaRPr lang="es-ES"/>
          </a:p>
        </p:txBody>
      </p:sp>
    </p:spTree>
    <p:extLst>
      <p:ext uri="{BB962C8B-B14F-4D97-AF65-F5344CB8AC3E}">
        <p14:creationId xmlns:p14="http://schemas.microsoft.com/office/powerpoint/2010/main" val="2261836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4404E91-23E9-4ED7-B529-F6C3DDF3925F}" type="datetimeFigureOut">
              <a:rPr lang="es-ES" smtClean="0"/>
              <a:t>31/10/2023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6A6EF17-893B-494A-9F72-CEE7ED052B45}" type="slidenum">
              <a:rPr lang="es-ES" smtClean="0"/>
              <a:t>‹Nº›</a:t>
            </a:fld>
            <a:endParaRPr lang="es-ES"/>
          </a:p>
        </p:txBody>
      </p:sp>
    </p:spTree>
    <p:extLst>
      <p:ext uri="{BB962C8B-B14F-4D97-AF65-F5344CB8AC3E}">
        <p14:creationId xmlns:p14="http://schemas.microsoft.com/office/powerpoint/2010/main" val="1221595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4404E91-23E9-4ED7-B529-F6C3DDF3925F}" type="datetimeFigureOut">
              <a:rPr lang="es-ES" smtClean="0"/>
              <a:t>31/10/2023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6A6EF17-893B-494A-9F72-CEE7ED052B45}" type="slidenum">
              <a:rPr lang="es-ES" smtClean="0"/>
              <a:t>‹Nº›</a:t>
            </a:fld>
            <a:endParaRPr lang="es-ES"/>
          </a:p>
        </p:txBody>
      </p:sp>
    </p:spTree>
    <p:extLst>
      <p:ext uri="{BB962C8B-B14F-4D97-AF65-F5344CB8AC3E}">
        <p14:creationId xmlns:p14="http://schemas.microsoft.com/office/powerpoint/2010/main" val="3477061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4404E91-23E9-4ED7-B529-F6C3DDF3925F}" type="datetimeFigureOut">
              <a:rPr lang="es-ES" smtClean="0"/>
              <a:t>31/10/2023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6A6EF17-893B-494A-9F72-CEE7ED052B45}" type="slidenum">
              <a:rPr lang="es-ES" smtClean="0"/>
              <a:t>‹Nº›</a:t>
            </a:fld>
            <a:endParaRPr lang="es-ES"/>
          </a:p>
        </p:txBody>
      </p:sp>
    </p:spTree>
    <p:extLst>
      <p:ext uri="{BB962C8B-B14F-4D97-AF65-F5344CB8AC3E}">
        <p14:creationId xmlns:p14="http://schemas.microsoft.com/office/powerpoint/2010/main" val="3795088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4404E91-23E9-4ED7-B529-F6C3DDF3925F}" type="datetimeFigureOut">
              <a:rPr lang="es-ES" smtClean="0"/>
              <a:t>31/10/2023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D6A6EF17-893B-494A-9F72-CEE7ED052B45}" type="slidenum">
              <a:rPr lang="es-ES" smtClean="0"/>
              <a:t>‹Nº›</a:t>
            </a:fld>
            <a:endParaRPr lang="es-ES"/>
          </a:p>
        </p:txBody>
      </p:sp>
    </p:spTree>
    <p:extLst>
      <p:ext uri="{BB962C8B-B14F-4D97-AF65-F5344CB8AC3E}">
        <p14:creationId xmlns:p14="http://schemas.microsoft.com/office/powerpoint/2010/main" val="1013596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4404E91-23E9-4ED7-B529-F6C3DDF3925F}" type="datetimeFigureOut">
              <a:rPr lang="es-ES" smtClean="0"/>
              <a:t>31/10/2023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D6A6EF17-893B-494A-9F72-CEE7ED052B45}" type="slidenum">
              <a:rPr lang="es-ES" smtClean="0"/>
              <a:t>‹Nº›</a:t>
            </a:fld>
            <a:endParaRPr lang="es-ES"/>
          </a:p>
        </p:txBody>
      </p:sp>
    </p:spTree>
    <p:extLst>
      <p:ext uri="{BB962C8B-B14F-4D97-AF65-F5344CB8AC3E}">
        <p14:creationId xmlns:p14="http://schemas.microsoft.com/office/powerpoint/2010/main" val="1894345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404E91-23E9-4ED7-B529-F6C3DDF3925F}" type="datetimeFigureOut">
              <a:rPr lang="es-ES" smtClean="0"/>
              <a:t>31/10/2023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D6A6EF17-893B-494A-9F72-CEE7ED052B45}" type="slidenum">
              <a:rPr lang="es-ES" smtClean="0"/>
              <a:t>‹Nº›</a:t>
            </a:fld>
            <a:endParaRPr lang="es-ES"/>
          </a:p>
        </p:txBody>
      </p:sp>
    </p:spTree>
    <p:extLst>
      <p:ext uri="{BB962C8B-B14F-4D97-AF65-F5344CB8AC3E}">
        <p14:creationId xmlns:p14="http://schemas.microsoft.com/office/powerpoint/2010/main" val="2487486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4404E91-23E9-4ED7-B529-F6C3DDF3925F}" type="datetimeFigureOut">
              <a:rPr lang="es-ES" smtClean="0"/>
              <a:t>31/10/2023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6A6EF17-893B-494A-9F72-CEE7ED052B45}" type="slidenum">
              <a:rPr lang="es-ES" smtClean="0"/>
              <a:t>‹Nº›</a:t>
            </a:fld>
            <a:endParaRPr lang="es-ES"/>
          </a:p>
        </p:txBody>
      </p:sp>
    </p:spTree>
    <p:extLst>
      <p:ext uri="{BB962C8B-B14F-4D97-AF65-F5344CB8AC3E}">
        <p14:creationId xmlns:p14="http://schemas.microsoft.com/office/powerpoint/2010/main" val="683939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4404E91-23E9-4ED7-B529-F6C3DDF3925F}" type="datetimeFigureOut">
              <a:rPr lang="es-ES" smtClean="0"/>
              <a:t>31/10/2023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6A6EF17-893B-494A-9F72-CEE7ED052B45}" type="slidenum">
              <a:rPr lang="es-ES" smtClean="0"/>
              <a:t>‹Nº›</a:t>
            </a:fld>
            <a:endParaRPr lang="es-ES"/>
          </a:p>
        </p:txBody>
      </p:sp>
    </p:spTree>
    <p:extLst>
      <p:ext uri="{BB962C8B-B14F-4D97-AF65-F5344CB8AC3E}">
        <p14:creationId xmlns:p14="http://schemas.microsoft.com/office/powerpoint/2010/main" val="1834412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404E91-23E9-4ED7-B529-F6C3DDF3925F}" type="datetimeFigureOut">
              <a:rPr lang="es-ES" smtClean="0"/>
              <a:t>31/10/2023</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A6EF17-893B-494A-9F72-CEE7ED052B45}" type="slidenum">
              <a:rPr lang="es-ES" smtClean="0"/>
              <a:t>‹Nº›</a:t>
            </a:fld>
            <a:endParaRPr lang="es-ES"/>
          </a:p>
        </p:txBody>
      </p:sp>
    </p:spTree>
    <p:extLst>
      <p:ext uri="{BB962C8B-B14F-4D97-AF65-F5344CB8AC3E}">
        <p14:creationId xmlns:p14="http://schemas.microsoft.com/office/powerpoint/2010/main" val="35421586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EBE7DCE-BA14-668E-AF94-33A35CF938D9}"/>
              </a:ext>
            </a:extLst>
          </p:cNvPr>
          <p:cNvSpPr/>
          <p:nvPr/>
        </p:nvSpPr>
        <p:spPr>
          <a:xfrm>
            <a:off x="0" y="0"/>
            <a:ext cx="12192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F088DB40-D32E-D67E-4DAF-D59260EAC3F7}"/>
              </a:ext>
            </a:extLst>
          </p:cNvPr>
          <p:cNvSpPr>
            <a:spLocks noGrp="1"/>
          </p:cNvSpPr>
          <p:nvPr>
            <p:ph type="ctrTitle"/>
          </p:nvPr>
        </p:nvSpPr>
        <p:spPr>
          <a:xfrm>
            <a:off x="871268" y="1122363"/>
            <a:ext cx="6745857" cy="2387600"/>
          </a:xfrm>
        </p:spPr>
        <p:txBody>
          <a:bodyPr>
            <a:normAutofit/>
          </a:bodyPr>
          <a:lstStyle/>
          <a:p>
            <a:r>
              <a:rPr lang="es-ES" sz="3600" b="0" i="0" dirty="0">
                <a:solidFill>
                  <a:schemeClr val="bg1"/>
                </a:solidFill>
                <a:effectLst/>
              </a:rPr>
              <a:t>Perspectivas y Predicciones del Precio de Acciones de Apple:</a:t>
            </a:r>
            <a:br>
              <a:rPr lang="es-ES" sz="3600" b="0" i="0" dirty="0">
                <a:solidFill>
                  <a:schemeClr val="bg1"/>
                </a:solidFill>
                <a:effectLst/>
              </a:rPr>
            </a:br>
            <a:r>
              <a:rPr lang="es-ES" sz="3600" b="0" i="0" dirty="0">
                <a:solidFill>
                  <a:schemeClr val="bg1"/>
                </a:solidFill>
                <a:effectLst/>
              </a:rPr>
              <a:t>Un Estudio Analítico</a:t>
            </a:r>
            <a:endParaRPr lang="es-ES" sz="3600" dirty="0">
              <a:solidFill>
                <a:schemeClr val="bg1"/>
              </a:solidFill>
            </a:endParaRPr>
          </a:p>
        </p:txBody>
      </p:sp>
      <p:sp>
        <p:nvSpPr>
          <p:cNvPr id="3" name="Subtítulo 2">
            <a:extLst>
              <a:ext uri="{FF2B5EF4-FFF2-40B4-BE49-F238E27FC236}">
                <a16:creationId xmlns:a16="http://schemas.microsoft.com/office/drawing/2014/main" id="{A3343398-669D-8BC9-F27B-6901CD76AF16}"/>
              </a:ext>
            </a:extLst>
          </p:cNvPr>
          <p:cNvSpPr>
            <a:spLocks noGrp="1"/>
          </p:cNvSpPr>
          <p:nvPr>
            <p:ph type="subTitle" idx="1"/>
          </p:nvPr>
        </p:nvSpPr>
        <p:spPr>
          <a:xfrm>
            <a:off x="871268" y="3602038"/>
            <a:ext cx="6745857" cy="1655762"/>
          </a:xfrm>
        </p:spPr>
        <p:txBody>
          <a:bodyPr/>
          <a:lstStyle/>
          <a:p>
            <a:endParaRPr lang="es-ES" dirty="0"/>
          </a:p>
          <a:p>
            <a:r>
              <a:rPr lang="es-ES" dirty="0">
                <a:solidFill>
                  <a:schemeClr val="bg1"/>
                </a:solidFill>
              </a:rPr>
              <a:t>Por Pablo Donaire</a:t>
            </a:r>
          </a:p>
        </p:txBody>
      </p:sp>
      <p:pic>
        <p:nvPicPr>
          <p:cNvPr id="1028" name="Picture 4" descr="Apple Store in 5th Avenue : Updated 2023 Guide to Make an Appointment">
            <a:extLst>
              <a:ext uri="{FF2B5EF4-FFF2-40B4-BE49-F238E27FC236}">
                <a16:creationId xmlns:a16="http://schemas.microsoft.com/office/drawing/2014/main" id="{EFC71BC4-D5C4-5C2E-2BFC-49B029D4389A}"/>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7139" r="12508"/>
          <a:stretch/>
        </p:blipFill>
        <p:spPr bwMode="auto">
          <a:xfrm>
            <a:off x="8405004" y="0"/>
            <a:ext cx="3786996"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pple Store Logo PNG vector in SVG, PDF, AI, CDR format">
            <a:extLst>
              <a:ext uri="{FF2B5EF4-FFF2-40B4-BE49-F238E27FC236}">
                <a16:creationId xmlns:a16="http://schemas.microsoft.com/office/drawing/2014/main" id="{E4C6E98B-BEA2-90D2-3D8F-243A0FA807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0991" t="15065" r="30631" b="24065"/>
          <a:stretch/>
        </p:blipFill>
        <p:spPr bwMode="auto">
          <a:xfrm>
            <a:off x="3978112" y="183521"/>
            <a:ext cx="526892" cy="627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948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64D4F5D2-1D9E-F598-6720-DEC274212E20}"/>
              </a:ext>
            </a:extLst>
          </p:cNvPr>
          <p:cNvSpPr txBox="1">
            <a:spLocks/>
          </p:cNvSpPr>
          <p:nvPr/>
        </p:nvSpPr>
        <p:spPr>
          <a:xfrm>
            <a:off x="1469986" y="365125"/>
            <a:ext cx="988381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solidFill>
                  <a:srgbClr val="000000"/>
                </a:solidFill>
              </a:rPr>
              <a:t>Análisis Exploratorio</a:t>
            </a:r>
            <a:endParaRPr lang="es-ES" dirty="0"/>
          </a:p>
        </p:txBody>
      </p:sp>
      <p:pic>
        <p:nvPicPr>
          <p:cNvPr id="6" name="Picture 4" descr="Conjunto simple de círculo negro con números del 0 al 10 dentro de la  ilustración vectorial | Vector Premium">
            <a:extLst>
              <a:ext uri="{FF2B5EF4-FFF2-40B4-BE49-F238E27FC236}">
                <a16:creationId xmlns:a16="http://schemas.microsoft.com/office/drawing/2014/main" id="{3F7BF031-E78D-F266-7A2A-C00FE8ED3F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41" t="39399" r="71894" b="39224"/>
          <a:stretch/>
        </p:blipFill>
        <p:spPr bwMode="auto">
          <a:xfrm>
            <a:off x="846826" y="702560"/>
            <a:ext cx="623982" cy="618510"/>
          </a:xfrm>
          <a:prstGeom prst="rect">
            <a:avLst/>
          </a:prstGeom>
          <a:noFill/>
          <a:extLst>
            <a:ext uri="{909E8E84-426E-40DD-AFC4-6F175D3DCCD1}">
              <a14:hiddenFill xmlns:a14="http://schemas.microsoft.com/office/drawing/2010/main">
                <a:solidFill>
                  <a:srgbClr val="FFFFFF"/>
                </a:solidFill>
              </a14:hiddenFill>
            </a:ext>
          </a:extLst>
        </p:spPr>
      </p:pic>
      <p:pic>
        <p:nvPicPr>
          <p:cNvPr id="21" name="Imagen 20">
            <a:extLst>
              <a:ext uri="{FF2B5EF4-FFF2-40B4-BE49-F238E27FC236}">
                <a16:creationId xmlns:a16="http://schemas.microsoft.com/office/drawing/2014/main" id="{EF7C7098-9EF6-9884-D9E2-4292D6584906}"/>
              </a:ext>
            </a:extLst>
          </p:cNvPr>
          <p:cNvPicPr>
            <a:picLocks noChangeAspect="1"/>
          </p:cNvPicPr>
          <p:nvPr/>
        </p:nvPicPr>
        <p:blipFill>
          <a:blip r:embed="rId3"/>
          <a:stretch>
            <a:fillRect/>
          </a:stretch>
        </p:blipFill>
        <p:spPr>
          <a:xfrm>
            <a:off x="0" y="1658505"/>
            <a:ext cx="11842750" cy="3265636"/>
          </a:xfrm>
          <a:prstGeom prst="rect">
            <a:avLst/>
          </a:prstGeom>
        </p:spPr>
      </p:pic>
      <p:sp>
        <p:nvSpPr>
          <p:cNvPr id="22" name="Rectángulo 21">
            <a:extLst>
              <a:ext uri="{FF2B5EF4-FFF2-40B4-BE49-F238E27FC236}">
                <a16:creationId xmlns:a16="http://schemas.microsoft.com/office/drawing/2014/main" id="{33E66836-93CC-2421-0E33-9E16F2592EA1}"/>
              </a:ext>
            </a:extLst>
          </p:cNvPr>
          <p:cNvSpPr/>
          <p:nvPr/>
        </p:nvSpPr>
        <p:spPr>
          <a:xfrm>
            <a:off x="11723914" y="0"/>
            <a:ext cx="468086"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ES"/>
          </a:p>
        </p:txBody>
      </p:sp>
      <p:pic>
        <p:nvPicPr>
          <p:cNvPr id="23" name="Picture 2" descr="Logo Apple Official PNG transparente - StickPNG">
            <a:extLst>
              <a:ext uri="{FF2B5EF4-FFF2-40B4-BE49-F238E27FC236}">
                <a16:creationId xmlns:a16="http://schemas.microsoft.com/office/drawing/2014/main" id="{EDC00900-4BF5-80B4-97DE-EA1416804F14}"/>
              </a:ext>
            </a:extLst>
          </p:cNvPr>
          <p:cNvPicPr>
            <a:picLocks noChangeAspect="1" noChangeArrowheads="1"/>
          </p:cNvPicPr>
          <p:nvPr/>
        </p:nvPicPr>
        <p:blipFill>
          <a:blip r:embed="rId4">
            <a:alphaModFix amt="5000"/>
            <a:extLst>
              <a:ext uri="{28A0092B-C50C-407E-A947-70E740481C1C}">
                <a14:useLocalDpi xmlns:a14="http://schemas.microsoft.com/office/drawing/2010/main" val="0"/>
              </a:ext>
            </a:extLst>
          </a:blip>
          <a:srcRect/>
          <a:stretch>
            <a:fillRect/>
          </a:stretch>
        </p:blipFill>
        <p:spPr bwMode="auto">
          <a:xfrm>
            <a:off x="10354492" y="39868"/>
            <a:ext cx="1184365" cy="1184365"/>
          </a:xfrm>
          <a:prstGeom prst="rect">
            <a:avLst/>
          </a:prstGeom>
          <a:noFill/>
          <a:extLst>
            <a:ext uri="{909E8E84-426E-40DD-AFC4-6F175D3DCCD1}">
              <a14:hiddenFill xmlns:a14="http://schemas.microsoft.com/office/drawing/2010/main">
                <a:solidFill>
                  <a:srgbClr val="FFFFFF"/>
                </a:solidFill>
              </a14:hiddenFill>
            </a:ext>
          </a:extLst>
        </p:spPr>
      </p:pic>
      <p:sp>
        <p:nvSpPr>
          <p:cNvPr id="2" name="Marcador de contenido 2">
            <a:extLst>
              <a:ext uri="{FF2B5EF4-FFF2-40B4-BE49-F238E27FC236}">
                <a16:creationId xmlns:a16="http://schemas.microsoft.com/office/drawing/2014/main" id="{3F945C5C-C556-A1A4-3F2B-3D93BB14993C}"/>
              </a:ext>
            </a:extLst>
          </p:cNvPr>
          <p:cNvSpPr txBox="1">
            <a:spLocks/>
          </p:cNvSpPr>
          <p:nvPr/>
        </p:nvSpPr>
        <p:spPr>
          <a:xfrm>
            <a:off x="614232" y="5358413"/>
            <a:ext cx="10614286" cy="925986"/>
          </a:xfrm>
          <a:prstGeom prst="roundRect">
            <a:avLst/>
          </a:prstGeom>
          <a:solidFill>
            <a:schemeClr val="tx1"/>
          </a:solidFill>
          <a:ln w="12700" cap="flat" cmpd="sng" algn="ctr">
            <a:noFill/>
            <a:prstDash val="solid"/>
            <a:miter lim="800000"/>
          </a:ln>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s-ES" sz="1600" dirty="0">
                <a:solidFill>
                  <a:schemeClr val="bg1"/>
                </a:solidFill>
              </a:rPr>
              <a:t>Este gráfico de caja de bigotes de los precios de los últimos 10 años viene a confirmar que se acepta la hipótesis de la moda del precio de Apple, la cual efectiva se encuentra entre USD 0 y USD 50. Además, se puede apreciar que efectivamente GOOGLE es la acción que tiene el precio histórico más alto, incluso mucho mayor a APPLE. </a:t>
            </a:r>
          </a:p>
        </p:txBody>
      </p:sp>
    </p:spTree>
    <p:extLst>
      <p:ext uri="{BB962C8B-B14F-4D97-AF65-F5344CB8AC3E}">
        <p14:creationId xmlns:p14="http://schemas.microsoft.com/office/powerpoint/2010/main" val="2306356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3E4542-15B5-8C64-EC12-659BA3416EED}"/>
              </a:ext>
            </a:extLst>
          </p:cNvPr>
          <p:cNvSpPr>
            <a:spLocks noGrp="1"/>
          </p:cNvSpPr>
          <p:nvPr>
            <p:ph type="title"/>
          </p:nvPr>
        </p:nvSpPr>
        <p:spPr>
          <a:xfrm>
            <a:off x="1469986" y="365125"/>
            <a:ext cx="9883814" cy="1325563"/>
          </a:xfrm>
        </p:spPr>
        <p:txBody>
          <a:bodyPr/>
          <a:lstStyle/>
          <a:p>
            <a:r>
              <a:rPr lang="es-ES" sz="4400" b="0" i="0" u="none" strike="noStrike" dirty="0" err="1">
                <a:solidFill>
                  <a:srgbClr val="000000"/>
                </a:solidFill>
                <a:effectLst/>
              </a:rPr>
              <a:t>Insights</a:t>
            </a:r>
            <a:endParaRPr lang="es-ES" dirty="0"/>
          </a:p>
        </p:txBody>
      </p:sp>
      <p:sp>
        <p:nvSpPr>
          <p:cNvPr id="3" name="Marcador de contenido 2">
            <a:extLst>
              <a:ext uri="{FF2B5EF4-FFF2-40B4-BE49-F238E27FC236}">
                <a16:creationId xmlns:a16="http://schemas.microsoft.com/office/drawing/2014/main" id="{7F047B2C-7776-7E59-D6B1-66E4D27D4155}"/>
              </a:ext>
            </a:extLst>
          </p:cNvPr>
          <p:cNvSpPr>
            <a:spLocks noGrp="1"/>
          </p:cNvSpPr>
          <p:nvPr>
            <p:ph idx="1"/>
          </p:nvPr>
        </p:nvSpPr>
        <p:spPr/>
        <p:txBody>
          <a:bodyPr>
            <a:normAutofit fontScale="92500"/>
          </a:bodyPr>
          <a:lstStyle/>
          <a:p>
            <a:pPr>
              <a:buFont typeface="Wingdings" panose="05000000000000000000" pitchFamily="2" charset="2"/>
              <a:buChar char="§"/>
            </a:pPr>
            <a:r>
              <a:rPr lang="es-ES" sz="2000" b="0" i="0" dirty="0">
                <a:effectLst/>
              </a:rPr>
              <a:t>Tener en consideración que los resultados y correlaciones observados no siempre indican una causa y efecto directo. Por lo tanto, tomar decisiones basadas únicamente en el análisis puede ser riesgoso.</a:t>
            </a:r>
          </a:p>
          <a:p>
            <a:pPr>
              <a:buFont typeface="Wingdings" panose="05000000000000000000" pitchFamily="2" charset="2"/>
              <a:buChar char="§"/>
            </a:pPr>
            <a:r>
              <a:rPr lang="es-ES" sz="2000" dirty="0"/>
              <a:t>Existe un gran desafío por delante para establecer el modelo de predicción más adecuado debido que al intentar estimar el precio de una acción está muy presente la volatilidad. </a:t>
            </a:r>
          </a:p>
          <a:p>
            <a:pPr>
              <a:buFont typeface="Wingdings" panose="05000000000000000000" pitchFamily="2" charset="2"/>
              <a:buChar char="§"/>
            </a:pPr>
            <a:r>
              <a:rPr lang="es-ES" sz="2000" dirty="0"/>
              <a:t>Se pretende mejorar esta investigación con una estimación del precio de Apple con un algoritmo de aprendizaje automático, específicamente con </a:t>
            </a:r>
            <a:r>
              <a:rPr lang="es-ES" sz="2000" dirty="0" err="1"/>
              <a:t>XGBoost</a:t>
            </a:r>
            <a:r>
              <a:rPr lang="es-ES" sz="2000" dirty="0"/>
              <a:t> que, según la literatura, es uno de los modelos más adecuados para este tipo de desafío. </a:t>
            </a:r>
          </a:p>
          <a:p>
            <a:pPr>
              <a:buFont typeface="Wingdings" panose="05000000000000000000" pitchFamily="2" charset="2"/>
              <a:buChar char="§"/>
            </a:pPr>
            <a:r>
              <a:rPr lang="es-ES" sz="2000" dirty="0"/>
              <a:t>Se está investigando qué otras variables se pueden incluir, en base a un fondo de inversión, el tiempo puede llegar a ser una variable a considera en el futuro.</a:t>
            </a:r>
          </a:p>
          <a:p>
            <a:pPr>
              <a:buFont typeface="Wingdings" panose="05000000000000000000" pitchFamily="2" charset="2"/>
              <a:buChar char="§"/>
            </a:pPr>
            <a:r>
              <a:rPr lang="es-ES" sz="2000" dirty="0"/>
              <a:t>Esta investigación será la base para seguir trabajando en futuros proyectos, incorporando más variables que puedan incidir en el precio de Apple y enriquecer aún más el modelo que se va a desarrollar. </a:t>
            </a:r>
          </a:p>
          <a:p>
            <a:pPr>
              <a:buFont typeface="Wingdings" panose="05000000000000000000" pitchFamily="2" charset="2"/>
              <a:buChar char="§"/>
            </a:pPr>
            <a:r>
              <a:rPr lang="es-ES" sz="2000" dirty="0"/>
              <a:t>Luego del fin de este proyecto, se recomienda contratar a un desarrollador para automatizar esta estimación y sea más fácil realizar la estimación, incluso en tiempo real.</a:t>
            </a:r>
          </a:p>
        </p:txBody>
      </p:sp>
      <p:sp>
        <p:nvSpPr>
          <p:cNvPr id="4" name="Rectángulo 3">
            <a:extLst>
              <a:ext uri="{FF2B5EF4-FFF2-40B4-BE49-F238E27FC236}">
                <a16:creationId xmlns:a16="http://schemas.microsoft.com/office/drawing/2014/main" id="{9B4005FE-94F3-DC2A-58B2-BE72CB367C61}"/>
              </a:ext>
            </a:extLst>
          </p:cNvPr>
          <p:cNvSpPr/>
          <p:nvPr/>
        </p:nvSpPr>
        <p:spPr>
          <a:xfrm>
            <a:off x="11723914" y="0"/>
            <a:ext cx="468086"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 name="Picture 2" descr="Logo Apple Official PNG transparente - StickPNG">
            <a:extLst>
              <a:ext uri="{FF2B5EF4-FFF2-40B4-BE49-F238E27FC236}">
                <a16:creationId xmlns:a16="http://schemas.microsoft.com/office/drawing/2014/main" id="{1EBCC6BE-51D3-A17E-343F-B9BD7992816F}"/>
              </a:ext>
            </a:extLst>
          </p:cNvPr>
          <p:cNvPicPr>
            <a:picLocks noChangeAspect="1" noChangeArrowheads="1"/>
          </p:cNvPicPr>
          <p:nvPr/>
        </p:nvPicPr>
        <p:blipFill>
          <a:blip r:embed="rId2">
            <a:alphaModFix amt="5000"/>
            <a:extLst>
              <a:ext uri="{28A0092B-C50C-407E-A947-70E740481C1C}">
                <a14:useLocalDpi xmlns:a14="http://schemas.microsoft.com/office/drawing/2010/main" val="0"/>
              </a:ext>
            </a:extLst>
          </a:blip>
          <a:srcRect/>
          <a:stretch>
            <a:fillRect/>
          </a:stretch>
        </p:blipFill>
        <p:spPr bwMode="auto">
          <a:xfrm>
            <a:off x="10354492" y="39868"/>
            <a:ext cx="1184365" cy="118436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onjunto simple de círculo negro con números del 0 al 10 dentro de la  ilustración vectorial | Vector Premium">
            <a:extLst>
              <a:ext uri="{FF2B5EF4-FFF2-40B4-BE49-F238E27FC236}">
                <a16:creationId xmlns:a16="http://schemas.microsoft.com/office/drawing/2014/main" id="{16697026-A1B6-7901-DF59-7CFA7FB473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355" t="13024" r="27810" b="64745"/>
          <a:stretch/>
        </p:blipFill>
        <p:spPr bwMode="auto">
          <a:xfrm>
            <a:off x="838200" y="681037"/>
            <a:ext cx="631786" cy="64325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onjunto simple de círculo negro con números del 0 al 10 dentro de la  ilustración vectorial | Vector Premium">
            <a:extLst>
              <a:ext uri="{FF2B5EF4-FFF2-40B4-BE49-F238E27FC236}">
                <a16:creationId xmlns:a16="http://schemas.microsoft.com/office/drawing/2014/main" id="{086BDE43-87E1-5D43-6AC8-092BB1614B9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055" t="13024" r="4566" b="64895"/>
          <a:stretch/>
        </p:blipFill>
        <p:spPr bwMode="auto">
          <a:xfrm>
            <a:off x="801396" y="681037"/>
            <a:ext cx="705394" cy="63889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onjunto simple de círculo negro con números del 0 al 10 dentro de la  ilustración vectorial | Vector Premium">
            <a:extLst>
              <a:ext uri="{FF2B5EF4-FFF2-40B4-BE49-F238E27FC236}">
                <a16:creationId xmlns:a16="http://schemas.microsoft.com/office/drawing/2014/main" id="{DDC3BAB7-7D3C-808A-6A74-F54C4E6A4B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139" t="39235" r="50026" b="38534"/>
          <a:stretch/>
        </p:blipFill>
        <p:spPr bwMode="auto">
          <a:xfrm>
            <a:off x="839185" y="685527"/>
            <a:ext cx="631785" cy="64325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onjunto simple de círculo negro con números del 0 al 10 dentro de la  ilustración vectorial | Vector Premium">
            <a:extLst>
              <a:ext uri="{FF2B5EF4-FFF2-40B4-BE49-F238E27FC236}">
                <a16:creationId xmlns:a16="http://schemas.microsoft.com/office/drawing/2014/main" id="{17A0E95F-CF44-811A-A5DB-C5B1DEA56D9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139" t="39235" r="50026" b="38534"/>
          <a:stretch/>
        </p:blipFill>
        <p:spPr bwMode="auto">
          <a:xfrm>
            <a:off x="829491" y="698898"/>
            <a:ext cx="631785" cy="643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607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3E4542-15B5-8C64-EC12-659BA3416EED}"/>
              </a:ext>
            </a:extLst>
          </p:cNvPr>
          <p:cNvSpPr>
            <a:spLocks noGrp="1"/>
          </p:cNvSpPr>
          <p:nvPr>
            <p:ph type="title"/>
          </p:nvPr>
        </p:nvSpPr>
        <p:spPr/>
        <p:txBody>
          <a:bodyPr/>
          <a:lstStyle/>
          <a:p>
            <a:r>
              <a:rPr lang="es-ES" dirty="0"/>
              <a:t>Índice</a:t>
            </a:r>
          </a:p>
        </p:txBody>
      </p:sp>
      <p:sp>
        <p:nvSpPr>
          <p:cNvPr id="3" name="Marcador de contenido 2">
            <a:extLst>
              <a:ext uri="{FF2B5EF4-FFF2-40B4-BE49-F238E27FC236}">
                <a16:creationId xmlns:a16="http://schemas.microsoft.com/office/drawing/2014/main" id="{7F047B2C-7776-7E59-D6B1-66E4D27D4155}"/>
              </a:ext>
            </a:extLst>
          </p:cNvPr>
          <p:cNvSpPr>
            <a:spLocks noGrp="1"/>
          </p:cNvSpPr>
          <p:nvPr>
            <p:ph idx="1"/>
          </p:nvPr>
        </p:nvSpPr>
        <p:spPr>
          <a:xfrm>
            <a:off x="1596962" y="1825625"/>
            <a:ext cx="9756837" cy="4351338"/>
          </a:xfrm>
        </p:spPr>
        <p:txBody>
          <a:bodyPr>
            <a:normAutofit/>
          </a:bodyPr>
          <a:lstStyle/>
          <a:p>
            <a:pPr marL="0" indent="0" rtl="0">
              <a:spcBef>
                <a:spcPts val="0"/>
              </a:spcBef>
              <a:spcAft>
                <a:spcPts val="0"/>
              </a:spcAft>
              <a:buNone/>
            </a:pPr>
            <a:r>
              <a:rPr lang="es-ES" sz="3200" b="0" i="0" u="none" strike="noStrike" dirty="0">
                <a:solidFill>
                  <a:srgbClr val="000000"/>
                </a:solidFill>
                <a:effectLst/>
              </a:rPr>
              <a:t>Contexto y Audiencia</a:t>
            </a:r>
            <a:endParaRPr lang="es-ES" sz="4400" b="0" dirty="0">
              <a:effectLst/>
            </a:endParaRPr>
          </a:p>
          <a:p>
            <a:pPr marL="0" indent="0" rtl="0">
              <a:spcBef>
                <a:spcPts val="0"/>
              </a:spcBef>
              <a:spcAft>
                <a:spcPts val="0"/>
              </a:spcAft>
              <a:buNone/>
            </a:pPr>
            <a:endParaRPr lang="es-ES" sz="3200" b="0" i="0" u="none" strike="noStrike" dirty="0">
              <a:solidFill>
                <a:srgbClr val="000000"/>
              </a:solidFill>
              <a:effectLst/>
            </a:endParaRPr>
          </a:p>
          <a:p>
            <a:pPr marL="0" indent="0" rtl="0">
              <a:spcBef>
                <a:spcPts val="0"/>
              </a:spcBef>
              <a:spcAft>
                <a:spcPts val="0"/>
              </a:spcAft>
              <a:buNone/>
            </a:pPr>
            <a:r>
              <a:rPr lang="es-ES" sz="3200" b="0" i="0" u="none" strike="noStrike" dirty="0">
                <a:solidFill>
                  <a:srgbClr val="000000"/>
                </a:solidFill>
                <a:effectLst/>
              </a:rPr>
              <a:t>Hipótesis/Preguntas de Interés</a:t>
            </a:r>
            <a:endParaRPr lang="es-ES" sz="4400" b="0" dirty="0">
              <a:effectLst/>
            </a:endParaRPr>
          </a:p>
          <a:p>
            <a:pPr marL="0" indent="0" rtl="0">
              <a:spcBef>
                <a:spcPts val="0"/>
              </a:spcBef>
              <a:spcAft>
                <a:spcPts val="0"/>
              </a:spcAft>
              <a:buNone/>
            </a:pPr>
            <a:endParaRPr lang="es-ES" sz="3200" b="0" i="0" u="none" strike="noStrike" dirty="0">
              <a:solidFill>
                <a:srgbClr val="000000"/>
              </a:solidFill>
              <a:effectLst/>
            </a:endParaRPr>
          </a:p>
          <a:p>
            <a:pPr marL="0" indent="0" rtl="0">
              <a:spcBef>
                <a:spcPts val="0"/>
              </a:spcBef>
              <a:spcAft>
                <a:spcPts val="0"/>
              </a:spcAft>
              <a:buNone/>
            </a:pPr>
            <a:r>
              <a:rPr lang="es-ES" sz="3200" b="0" i="0" u="none" strike="noStrike" dirty="0" err="1">
                <a:solidFill>
                  <a:srgbClr val="000000"/>
                </a:solidFill>
                <a:effectLst/>
              </a:rPr>
              <a:t>Metadata</a:t>
            </a:r>
            <a:endParaRPr lang="es-ES" sz="3200" b="0" i="0" u="none" strike="noStrike" dirty="0">
              <a:solidFill>
                <a:srgbClr val="000000"/>
              </a:solidFill>
              <a:effectLst/>
            </a:endParaRPr>
          </a:p>
          <a:p>
            <a:pPr marL="0" indent="0" rtl="0">
              <a:spcBef>
                <a:spcPts val="0"/>
              </a:spcBef>
              <a:spcAft>
                <a:spcPts val="0"/>
              </a:spcAft>
              <a:buNone/>
            </a:pPr>
            <a:endParaRPr lang="es-ES" sz="3200" b="0" i="0" u="none" strike="noStrike" dirty="0">
              <a:solidFill>
                <a:srgbClr val="000000"/>
              </a:solidFill>
              <a:effectLst/>
            </a:endParaRPr>
          </a:p>
          <a:p>
            <a:pPr marL="0" indent="0" rtl="0">
              <a:spcBef>
                <a:spcPts val="0"/>
              </a:spcBef>
              <a:spcAft>
                <a:spcPts val="0"/>
              </a:spcAft>
              <a:buNone/>
            </a:pPr>
            <a:r>
              <a:rPr lang="es-ES" sz="3200" b="0" i="0" u="none" strike="noStrike" dirty="0">
                <a:solidFill>
                  <a:srgbClr val="000000"/>
                </a:solidFill>
                <a:effectLst/>
              </a:rPr>
              <a:t>Análisis Exploratorio</a:t>
            </a:r>
            <a:endParaRPr lang="es-ES" sz="3200" i="0" u="none" strike="noStrike" dirty="0">
              <a:solidFill>
                <a:srgbClr val="000000"/>
              </a:solidFill>
            </a:endParaRPr>
          </a:p>
          <a:p>
            <a:pPr marL="0" indent="0" rtl="0">
              <a:spcBef>
                <a:spcPts val="0"/>
              </a:spcBef>
              <a:spcAft>
                <a:spcPts val="0"/>
              </a:spcAft>
              <a:buNone/>
            </a:pPr>
            <a:endParaRPr lang="es-ES" sz="3200" b="0" i="0" u="none" strike="noStrike" dirty="0">
              <a:solidFill>
                <a:srgbClr val="000000"/>
              </a:solidFill>
              <a:effectLst/>
            </a:endParaRPr>
          </a:p>
          <a:p>
            <a:pPr marL="0" indent="0" rtl="0">
              <a:spcBef>
                <a:spcPts val="0"/>
              </a:spcBef>
              <a:spcAft>
                <a:spcPts val="0"/>
              </a:spcAft>
              <a:buNone/>
            </a:pPr>
            <a:r>
              <a:rPr lang="es-ES" sz="3200" b="0" i="0" u="none" strike="noStrike" dirty="0" err="1">
                <a:solidFill>
                  <a:srgbClr val="000000"/>
                </a:solidFill>
                <a:effectLst/>
              </a:rPr>
              <a:t>Insights</a:t>
            </a:r>
            <a:endParaRPr lang="es-ES" sz="3200" dirty="0"/>
          </a:p>
        </p:txBody>
      </p:sp>
      <p:sp>
        <p:nvSpPr>
          <p:cNvPr id="4" name="Rectángulo 3">
            <a:extLst>
              <a:ext uri="{FF2B5EF4-FFF2-40B4-BE49-F238E27FC236}">
                <a16:creationId xmlns:a16="http://schemas.microsoft.com/office/drawing/2014/main" id="{9B4005FE-94F3-DC2A-58B2-BE72CB367C61}"/>
              </a:ext>
            </a:extLst>
          </p:cNvPr>
          <p:cNvSpPr/>
          <p:nvPr/>
        </p:nvSpPr>
        <p:spPr>
          <a:xfrm>
            <a:off x="11723914" y="0"/>
            <a:ext cx="468086"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 name="Picture 2" descr="Logo Apple Official PNG transparente - StickPNG">
            <a:extLst>
              <a:ext uri="{FF2B5EF4-FFF2-40B4-BE49-F238E27FC236}">
                <a16:creationId xmlns:a16="http://schemas.microsoft.com/office/drawing/2014/main" id="{1EBCC6BE-51D3-A17E-343F-B9BD7992816F}"/>
              </a:ext>
            </a:extLst>
          </p:cNvPr>
          <p:cNvPicPr>
            <a:picLocks noChangeAspect="1" noChangeArrowheads="1"/>
          </p:cNvPicPr>
          <p:nvPr/>
        </p:nvPicPr>
        <p:blipFill>
          <a:blip r:embed="rId2">
            <a:alphaModFix amt="5000"/>
            <a:extLst>
              <a:ext uri="{28A0092B-C50C-407E-A947-70E740481C1C}">
                <a14:useLocalDpi xmlns:a14="http://schemas.microsoft.com/office/drawing/2010/main" val="0"/>
              </a:ext>
            </a:extLst>
          </a:blip>
          <a:srcRect/>
          <a:stretch>
            <a:fillRect/>
          </a:stretch>
        </p:blipFill>
        <p:spPr bwMode="auto">
          <a:xfrm>
            <a:off x="10354492" y="39868"/>
            <a:ext cx="1184365" cy="118436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Conjunto simple de círculo negro con números del 0 al 10 dentro de la  ilustración vectorial | Vector Premium">
            <a:extLst>
              <a:ext uri="{FF2B5EF4-FFF2-40B4-BE49-F238E27FC236}">
                <a16:creationId xmlns:a16="http://schemas.microsoft.com/office/drawing/2014/main" id="{7CD99F6D-83AC-9D52-7D1A-6DAA96BDED8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139" t="39235" r="50026" b="38534"/>
          <a:stretch/>
        </p:blipFill>
        <p:spPr bwMode="auto">
          <a:xfrm>
            <a:off x="965035" y="5274923"/>
            <a:ext cx="631785" cy="64325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onjunto simple de círculo negro con números del 0 al 10 dentro de la  ilustración vectorial | Vector Premium">
            <a:extLst>
              <a:ext uri="{FF2B5EF4-FFF2-40B4-BE49-F238E27FC236}">
                <a16:creationId xmlns:a16="http://schemas.microsoft.com/office/drawing/2014/main" id="{126E51DE-CAA5-10F8-0B97-A213F8A0F8A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541" t="39399" r="71894" b="39224"/>
          <a:stretch/>
        </p:blipFill>
        <p:spPr bwMode="auto">
          <a:xfrm>
            <a:off x="973933" y="4405641"/>
            <a:ext cx="623982" cy="61851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Conjunto simple de círculo negro con números del 0 al 10 dentro de la  ilustración vectorial | Vector Premium">
            <a:extLst>
              <a:ext uri="{FF2B5EF4-FFF2-40B4-BE49-F238E27FC236}">
                <a16:creationId xmlns:a16="http://schemas.microsoft.com/office/drawing/2014/main" id="{496DDDF6-BE26-258B-57CD-D446805B21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165" t="13024" r="50000" b="64745"/>
          <a:stretch/>
        </p:blipFill>
        <p:spPr bwMode="auto">
          <a:xfrm>
            <a:off x="958759" y="1728788"/>
            <a:ext cx="631785" cy="64325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Conjunto simple de círculo negro con números del 0 al 10 dentro de la  ilustración vectorial | Vector Premium">
            <a:extLst>
              <a:ext uri="{FF2B5EF4-FFF2-40B4-BE49-F238E27FC236}">
                <a16:creationId xmlns:a16="http://schemas.microsoft.com/office/drawing/2014/main" id="{2B484D2B-0443-774B-FEA7-717609B7A77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355" t="13024" r="27810" b="64745"/>
          <a:stretch/>
        </p:blipFill>
        <p:spPr bwMode="auto">
          <a:xfrm>
            <a:off x="965177" y="2619240"/>
            <a:ext cx="631786" cy="64325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Conjunto simple de círculo negro con números del 0 al 10 dentro de la  ilustración vectorial | Vector Premium">
            <a:extLst>
              <a:ext uri="{FF2B5EF4-FFF2-40B4-BE49-F238E27FC236}">
                <a16:creationId xmlns:a16="http://schemas.microsoft.com/office/drawing/2014/main" id="{02B44E62-86EC-BDCA-A338-5B64488F57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055" t="13024" r="4566" b="64895"/>
          <a:stretch/>
        </p:blipFill>
        <p:spPr bwMode="auto">
          <a:xfrm>
            <a:off x="926278" y="3494892"/>
            <a:ext cx="705394" cy="638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484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3E4542-15B5-8C64-EC12-659BA3416EED}"/>
              </a:ext>
            </a:extLst>
          </p:cNvPr>
          <p:cNvSpPr>
            <a:spLocks noGrp="1"/>
          </p:cNvSpPr>
          <p:nvPr>
            <p:ph type="title"/>
          </p:nvPr>
        </p:nvSpPr>
        <p:spPr>
          <a:xfrm>
            <a:off x="1460558" y="365125"/>
            <a:ext cx="9893241" cy="1325563"/>
          </a:xfrm>
        </p:spPr>
        <p:txBody>
          <a:bodyPr/>
          <a:lstStyle/>
          <a:p>
            <a:r>
              <a:rPr lang="es-ES" sz="4400" b="0" i="0" u="none" strike="noStrike" dirty="0">
                <a:solidFill>
                  <a:srgbClr val="000000"/>
                </a:solidFill>
                <a:effectLst/>
              </a:rPr>
              <a:t>Contexto y Audiencia</a:t>
            </a:r>
            <a:endParaRPr lang="es-ES" dirty="0"/>
          </a:p>
        </p:txBody>
      </p:sp>
      <p:sp>
        <p:nvSpPr>
          <p:cNvPr id="4" name="Rectángulo 3">
            <a:extLst>
              <a:ext uri="{FF2B5EF4-FFF2-40B4-BE49-F238E27FC236}">
                <a16:creationId xmlns:a16="http://schemas.microsoft.com/office/drawing/2014/main" id="{9B4005FE-94F3-DC2A-58B2-BE72CB367C61}"/>
              </a:ext>
            </a:extLst>
          </p:cNvPr>
          <p:cNvSpPr/>
          <p:nvPr/>
        </p:nvSpPr>
        <p:spPr>
          <a:xfrm>
            <a:off x="11723914" y="0"/>
            <a:ext cx="468086"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 name="Picture 2" descr="Logo Apple Official PNG transparente - StickPNG">
            <a:extLst>
              <a:ext uri="{FF2B5EF4-FFF2-40B4-BE49-F238E27FC236}">
                <a16:creationId xmlns:a16="http://schemas.microsoft.com/office/drawing/2014/main" id="{1EBCC6BE-51D3-A17E-343F-B9BD7992816F}"/>
              </a:ext>
            </a:extLst>
          </p:cNvPr>
          <p:cNvPicPr>
            <a:picLocks noChangeAspect="1" noChangeArrowheads="1"/>
          </p:cNvPicPr>
          <p:nvPr/>
        </p:nvPicPr>
        <p:blipFill>
          <a:blip r:embed="rId2">
            <a:alphaModFix amt="5000"/>
            <a:extLst>
              <a:ext uri="{28A0092B-C50C-407E-A947-70E740481C1C}">
                <a14:useLocalDpi xmlns:a14="http://schemas.microsoft.com/office/drawing/2010/main" val="0"/>
              </a:ext>
            </a:extLst>
          </a:blip>
          <a:srcRect/>
          <a:stretch>
            <a:fillRect/>
          </a:stretch>
        </p:blipFill>
        <p:spPr bwMode="auto">
          <a:xfrm>
            <a:off x="10354492" y="39868"/>
            <a:ext cx="1184365" cy="118436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onjunto simple de círculo negro con números del 0 al 10 dentro de la  ilustración vectorial | Vector Premium">
            <a:extLst>
              <a:ext uri="{FF2B5EF4-FFF2-40B4-BE49-F238E27FC236}">
                <a16:creationId xmlns:a16="http://schemas.microsoft.com/office/drawing/2014/main" id="{2979E9C2-1998-FC76-7D91-4D2F31B4D0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165" t="13024" r="50000" b="64745"/>
          <a:stretch/>
        </p:blipFill>
        <p:spPr bwMode="auto">
          <a:xfrm>
            <a:off x="837399" y="681037"/>
            <a:ext cx="631785" cy="643252"/>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esquinas redondeadas 6">
            <a:extLst>
              <a:ext uri="{FF2B5EF4-FFF2-40B4-BE49-F238E27FC236}">
                <a16:creationId xmlns:a16="http://schemas.microsoft.com/office/drawing/2014/main" id="{7A5AD3F8-DB3E-540D-62E8-75B6124B322C}"/>
              </a:ext>
            </a:extLst>
          </p:cNvPr>
          <p:cNvSpPr/>
          <p:nvPr/>
        </p:nvSpPr>
        <p:spPr>
          <a:xfrm>
            <a:off x="837399" y="1828800"/>
            <a:ext cx="10516400" cy="1518249"/>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endParaRPr lang="es-ES" sz="1300" b="1" i="0" dirty="0">
              <a:solidFill>
                <a:schemeClr val="tx1"/>
              </a:solidFill>
              <a:effectLst/>
            </a:endParaRPr>
          </a:p>
          <a:p>
            <a:pPr marL="0" indent="0">
              <a:buNone/>
            </a:pPr>
            <a:r>
              <a:rPr lang="es-ES" sz="1300" b="1" i="0" dirty="0">
                <a:solidFill>
                  <a:schemeClr val="tx1"/>
                </a:solidFill>
                <a:effectLst/>
              </a:rPr>
              <a:t>Abstrac</a:t>
            </a:r>
          </a:p>
          <a:p>
            <a:pPr marL="0" indent="0">
              <a:buNone/>
            </a:pPr>
            <a:r>
              <a:rPr lang="es-ES" sz="1300" b="0" i="0" dirty="0">
                <a:solidFill>
                  <a:schemeClr val="tx1"/>
                </a:solidFill>
                <a:effectLst/>
              </a:rPr>
              <a:t>Este proyecto busca predecir el precio futuro de las acciones de Apple utilizando datos históricos de los últimos 10 años y varios factores influyentes, como el rendimiento de otras grandes empresas tecnológicas, el índice VIX y los bonos de EE. UU. a 2 y 30 años. Está dirigido a inversores y profesionales financieros interesados en tomar decisiones informadas. Además, se tienen en cuenta eventos macroeconómicos y tecnológicos que han impactado en la valoración de las acciones de Apple en la última década. Aunque las proyecciones se basan en datos históricos y no garantizan resultados precisos, ofrecen información valiosa, aunque se advierte sobre la imprevisibilidad de los mercados financieros y la posible influencia de eventos inesperados en las predicciones.</a:t>
            </a:r>
          </a:p>
          <a:p>
            <a:pPr algn="ctr"/>
            <a:endParaRPr lang="es-ES" dirty="0"/>
          </a:p>
        </p:txBody>
      </p:sp>
      <p:sp>
        <p:nvSpPr>
          <p:cNvPr id="8" name="Rectángulo: esquinas redondeadas 7">
            <a:extLst>
              <a:ext uri="{FF2B5EF4-FFF2-40B4-BE49-F238E27FC236}">
                <a16:creationId xmlns:a16="http://schemas.microsoft.com/office/drawing/2014/main" id="{5DD7D6B3-5F46-0B05-6298-8954D8F88AD8}"/>
              </a:ext>
            </a:extLst>
          </p:cNvPr>
          <p:cNvSpPr/>
          <p:nvPr/>
        </p:nvSpPr>
        <p:spPr>
          <a:xfrm>
            <a:off x="837397" y="3857311"/>
            <a:ext cx="10516400" cy="1518249"/>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s-ES" sz="1300" b="1" i="0" dirty="0">
                <a:solidFill>
                  <a:schemeClr val="tx1"/>
                </a:solidFill>
                <a:effectLst/>
              </a:rPr>
              <a:t>Contexto Comercial</a:t>
            </a:r>
          </a:p>
          <a:p>
            <a:pPr algn="l"/>
            <a:r>
              <a:rPr lang="es-ES" sz="1300" b="0" i="0" dirty="0">
                <a:solidFill>
                  <a:schemeClr val="tx1"/>
                </a:solidFill>
                <a:effectLst/>
              </a:rPr>
              <a:t>Apple, Inc. fundada en 1976 por Steve Jobs, Steve Wozniak y Ronald Wayne, es un gigante tecnológico global que ha revolucionado la industria con productos icónicos como el iPhone, iPad y MacBook. Su enfoque en la innovación, diseño elegante y experiencia de usuario ha posicionado a Apple como líder en tecnología de consumo y ha influido en la cultura digital. La marca representa estatus y calidad, generando una base de clientes leales. Además, su sólida presencia en el mercado bursátil y su constante desarrollo tecnológico han convertido a Apple en una referencia crucial en la economía global y en el sector tecnológico.</a:t>
            </a:r>
          </a:p>
          <a:p>
            <a:pPr algn="ctr"/>
            <a:endParaRPr lang="es-ES" dirty="0"/>
          </a:p>
        </p:txBody>
      </p:sp>
    </p:spTree>
    <p:extLst>
      <p:ext uri="{BB962C8B-B14F-4D97-AF65-F5344CB8AC3E}">
        <p14:creationId xmlns:p14="http://schemas.microsoft.com/office/powerpoint/2010/main" val="1831020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3E4542-15B5-8C64-EC12-659BA3416EED}"/>
              </a:ext>
            </a:extLst>
          </p:cNvPr>
          <p:cNvSpPr>
            <a:spLocks noGrp="1"/>
          </p:cNvSpPr>
          <p:nvPr>
            <p:ph type="title"/>
          </p:nvPr>
        </p:nvSpPr>
        <p:spPr>
          <a:xfrm>
            <a:off x="1460558" y="365125"/>
            <a:ext cx="9893241" cy="1325563"/>
          </a:xfrm>
        </p:spPr>
        <p:txBody>
          <a:bodyPr/>
          <a:lstStyle/>
          <a:p>
            <a:r>
              <a:rPr lang="es-ES" sz="4400" b="0" i="0" u="none" strike="noStrike" dirty="0">
                <a:solidFill>
                  <a:srgbClr val="000000"/>
                </a:solidFill>
                <a:effectLst/>
              </a:rPr>
              <a:t>Contexto y Audiencia</a:t>
            </a:r>
            <a:endParaRPr lang="es-ES" dirty="0"/>
          </a:p>
        </p:txBody>
      </p:sp>
      <p:sp>
        <p:nvSpPr>
          <p:cNvPr id="4" name="Rectángulo 3">
            <a:extLst>
              <a:ext uri="{FF2B5EF4-FFF2-40B4-BE49-F238E27FC236}">
                <a16:creationId xmlns:a16="http://schemas.microsoft.com/office/drawing/2014/main" id="{9B4005FE-94F3-DC2A-58B2-BE72CB367C61}"/>
              </a:ext>
            </a:extLst>
          </p:cNvPr>
          <p:cNvSpPr/>
          <p:nvPr/>
        </p:nvSpPr>
        <p:spPr>
          <a:xfrm>
            <a:off x="11723914" y="0"/>
            <a:ext cx="468086"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 name="Picture 2" descr="Logo Apple Official PNG transparente - StickPNG">
            <a:extLst>
              <a:ext uri="{FF2B5EF4-FFF2-40B4-BE49-F238E27FC236}">
                <a16:creationId xmlns:a16="http://schemas.microsoft.com/office/drawing/2014/main" id="{1EBCC6BE-51D3-A17E-343F-B9BD7992816F}"/>
              </a:ext>
            </a:extLst>
          </p:cNvPr>
          <p:cNvPicPr>
            <a:picLocks noChangeAspect="1" noChangeArrowheads="1"/>
          </p:cNvPicPr>
          <p:nvPr/>
        </p:nvPicPr>
        <p:blipFill>
          <a:blip r:embed="rId2">
            <a:alphaModFix amt="5000"/>
            <a:extLst>
              <a:ext uri="{28A0092B-C50C-407E-A947-70E740481C1C}">
                <a14:useLocalDpi xmlns:a14="http://schemas.microsoft.com/office/drawing/2010/main" val="0"/>
              </a:ext>
            </a:extLst>
          </a:blip>
          <a:srcRect/>
          <a:stretch>
            <a:fillRect/>
          </a:stretch>
        </p:blipFill>
        <p:spPr bwMode="auto">
          <a:xfrm>
            <a:off x="10354492" y="39868"/>
            <a:ext cx="1184365" cy="118436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onjunto simple de círculo negro con números del 0 al 10 dentro de la  ilustración vectorial | Vector Premium">
            <a:extLst>
              <a:ext uri="{FF2B5EF4-FFF2-40B4-BE49-F238E27FC236}">
                <a16:creationId xmlns:a16="http://schemas.microsoft.com/office/drawing/2014/main" id="{2979E9C2-1998-FC76-7D91-4D2F31B4D0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165" t="13024" r="50000" b="64745"/>
          <a:stretch/>
        </p:blipFill>
        <p:spPr bwMode="auto">
          <a:xfrm>
            <a:off x="837399" y="681037"/>
            <a:ext cx="631785" cy="643252"/>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esquinas redondeadas 6">
            <a:extLst>
              <a:ext uri="{FF2B5EF4-FFF2-40B4-BE49-F238E27FC236}">
                <a16:creationId xmlns:a16="http://schemas.microsoft.com/office/drawing/2014/main" id="{7A5AD3F8-DB3E-540D-62E8-75B6124B322C}"/>
              </a:ext>
            </a:extLst>
          </p:cNvPr>
          <p:cNvSpPr/>
          <p:nvPr/>
        </p:nvSpPr>
        <p:spPr>
          <a:xfrm>
            <a:off x="837399" y="1828800"/>
            <a:ext cx="10516400" cy="1518249"/>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s-ES" sz="1300" b="0" i="0" dirty="0">
              <a:solidFill>
                <a:schemeClr val="tx1"/>
              </a:solidFill>
              <a:effectLst/>
            </a:endParaRPr>
          </a:p>
          <a:p>
            <a:pPr algn="l"/>
            <a:r>
              <a:rPr lang="es-ES" sz="1300" b="1" i="0" dirty="0">
                <a:solidFill>
                  <a:schemeClr val="tx1"/>
                </a:solidFill>
                <a:effectLst/>
              </a:rPr>
              <a:t>Problema comercial </a:t>
            </a:r>
          </a:p>
          <a:p>
            <a:pPr algn="l"/>
            <a:r>
              <a:rPr lang="es-ES" sz="1300" b="0" i="0" dirty="0">
                <a:solidFill>
                  <a:schemeClr val="tx1"/>
                </a:solidFill>
                <a:effectLst/>
              </a:rPr>
              <a:t>El problema de investigación que motiva este estudio radica en la complejidad y la volatilidad inherente a los mercados financieros, especialmente en relación con la proyección del precio de las acciones. A pesar de los esfuerzos por desarrollar modelos predictivos y utilizar variables clave, la incertidumbre persiste. La falta de claridad sobre cómo influirán factores como el rendimiento de otras empresas tecnológicas, la volatilidad del mercado y los cambios en los rendimientos de bonos de EE. UU. en el precio de las acciones de Apple representa un desafío significativo para los inversores y analistas. Esta investigación busca abordar esta problemática al identificar patrones históricos y relaciones entre variables para mejorar la capacidad de proyección y toma de decisiones de inversión en el ámbito financiero.</a:t>
            </a:r>
          </a:p>
          <a:p>
            <a:pPr algn="ctr"/>
            <a:endParaRPr lang="es-ES" dirty="0"/>
          </a:p>
        </p:txBody>
      </p:sp>
      <p:sp>
        <p:nvSpPr>
          <p:cNvPr id="8" name="Rectángulo: esquinas redondeadas 7">
            <a:extLst>
              <a:ext uri="{FF2B5EF4-FFF2-40B4-BE49-F238E27FC236}">
                <a16:creationId xmlns:a16="http://schemas.microsoft.com/office/drawing/2014/main" id="{5DD7D6B3-5F46-0B05-6298-8954D8F88AD8}"/>
              </a:ext>
            </a:extLst>
          </p:cNvPr>
          <p:cNvSpPr/>
          <p:nvPr/>
        </p:nvSpPr>
        <p:spPr>
          <a:xfrm>
            <a:off x="837397" y="3615773"/>
            <a:ext cx="10516400" cy="1518249"/>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s-ES" sz="1300" b="0" i="0" dirty="0">
              <a:solidFill>
                <a:schemeClr val="tx1"/>
              </a:solidFill>
              <a:effectLst/>
            </a:endParaRPr>
          </a:p>
          <a:p>
            <a:pPr algn="l"/>
            <a:r>
              <a:rPr lang="es-ES" sz="1300" b="1" i="0" dirty="0">
                <a:solidFill>
                  <a:schemeClr val="tx1"/>
                </a:solidFill>
                <a:effectLst/>
              </a:rPr>
              <a:t>Objetivo</a:t>
            </a:r>
          </a:p>
          <a:p>
            <a:pPr algn="l"/>
            <a:r>
              <a:rPr lang="es-ES" sz="1300" b="0" i="0" dirty="0">
                <a:solidFill>
                  <a:schemeClr val="tx1"/>
                </a:solidFill>
                <a:effectLst/>
              </a:rPr>
              <a:t>El objetivo de esta investigación es estimar el precio de cierre de la acción de Apple a partir de diferentes variables, como las acciones de Microsoft, Samsung y Google, quienes son competidores directos de Apple. Cualquier situación o acción que realice la competencia puede afectar al precio de Apple. Se espera que estos competidores tengan una correlación positiva con respecto a Apple. También se considera el índice VIX, que corresponde al índice de volatilidad del mercado de opciones PUT de Chicago. Por último, se consideran los bonos a 2 y 30 años de EEUU, ya que están </a:t>
            </a:r>
            <a:r>
              <a:rPr lang="es-ES" sz="1300" b="0" i="0" dirty="0" err="1">
                <a:solidFill>
                  <a:schemeClr val="tx1"/>
                </a:solidFill>
                <a:effectLst/>
              </a:rPr>
              <a:t>implicitamente</a:t>
            </a:r>
            <a:r>
              <a:rPr lang="es-ES" sz="1300" b="0" i="0" dirty="0">
                <a:solidFill>
                  <a:schemeClr val="tx1"/>
                </a:solidFill>
                <a:effectLst/>
              </a:rPr>
              <a:t> asociados a la inflación del país debido a que están relacionados con una tasa de interés. Dependiendo de la rentabilidad que ofrezcan estos bonos, pueden impactar en el mercado bursátil, pasando de renta variable a renta fija. Es decir, se espera que tengan una correlación negativa.</a:t>
            </a:r>
          </a:p>
          <a:p>
            <a:pPr algn="ctr"/>
            <a:endParaRPr lang="es-ES" dirty="0"/>
          </a:p>
        </p:txBody>
      </p:sp>
      <p:sp>
        <p:nvSpPr>
          <p:cNvPr id="3" name="Rectángulo: esquinas redondeadas 2">
            <a:extLst>
              <a:ext uri="{FF2B5EF4-FFF2-40B4-BE49-F238E27FC236}">
                <a16:creationId xmlns:a16="http://schemas.microsoft.com/office/drawing/2014/main" id="{8602F87C-93AC-107B-7D61-5E02363EEBFC}"/>
              </a:ext>
            </a:extLst>
          </p:cNvPr>
          <p:cNvSpPr/>
          <p:nvPr/>
        </p:nvSpPr>
        <p:spPr>
          <a:xfrm>
            <a:off x="837397" y="5402746"/>
            <a:ext cx="10516400" cy="877080"/>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s-ES" sz="1300" b="0" i="0" dirty="0">
              <a:solidFill>
                <a:schemeClr val="tx1"/>
              </a:solidFill>
              <a:effectLst/>
            </a:endParaRPr>
          </a:p>
          <a:p>
            <a:pPr algn="l"/>
            <a:r>
              <a:rPr lang="es-ES" sz="1300" b="1" i="0" dirty="0">
                <a:solidFill>
                  <a:schemeClr val="tx1"/>
                </a:solidFill>
                <a:effectLst/>
              </a:rPr>
              <a:t>Cliente-Usuario</a:t>
            </a:r>
          </a:p>
          <a:p>
            <a:pPr algn="l"/>
            <a:r>
              <a:rPr lang="es-ES" sz="1300" b="0" i="0" dirty="0">
                <a:solidFill>
                  <a:schemeClr val="tx1"/>
                </a:solidFill>
                <a:effectLst/>
              </a:rPr>
              <a:t>El cliente de esta investigación es un fondo de inversión privado especializado en operación </a:t>
            </a:r>
            <a:r>
              <a:rPr lang="es-ES" sz="1300" b="0" i="0" dirty="0" err="1">
                <a:solidFill>
                  <a:schemeClr val="tx1"/>
                </a:solidFill>
                <a:effectLst/>
              </a:rPr>
              <a:t>put</a:t>
            </a:r>
            <a:r>
              <a:rPr lang="es-ES" sz="1300" b="0" i="0" dirty="0">
                <a:solidFill>
                  <a:schemeClr val="tx1"/>
                </a:solidFill>
                <a:effectLst/>
              </a:rPr>
              <a:t> y </a:t>
            </a:r>
            <a:r>
              <a:rPr lang="es-ES" sz="1300" b="0" i="0" dirty="0" err="1">
                <a:solidFill>
                  <a:schemeClr val="tx1"/>
                </a:solidFill>
                <a:effectLst/>
              </a:rPr>
              <a:t>call</a:t>
            </a:r>
            <a:r>
              <a:rPr lang="es-ES" sz="1300" b="0" i="0" dirty="0">
                <a:solidFill>
                  <a:schemeClr val="tx1"/>
                </a:solidFill>
                <a:effectLst/>
              </a:rPr>
              <a:t> en acciones, índices y </a:t>
            </a:r>
            <a:r>
              <a:rPr lang="es-ES" sz="1300" b="0" i="0" dirty="0" err="1">
                <a:solidFill>
                  <a:schemeClr val="tx1"/>
                </a:solidFill>
                <a:effectLst/>
              </a:rPr>
              <a:t>commodities</a:t>
            </a:r>
            <a:r>
              <a:rPr lang="es-ES" sz="1300" b="0" i="0" dirty="0">
                <a:solidFill>
                  <a:schemeClr val="tx1"/>
                </a:solidFill>
                <a:effectLst/>
              </a:rPr>
              <a:t>. El usuario de este estudio es un experimentado portfolio manager quien lo empleará como una herramienta extra para la toma de decisiones en transacciones de la acción de Apple.</a:t>
            </a:r>
            <a:endParaRPr lang="es-ES" dirty="0"/>
          </a:p>
          <a:p>
            <a:pPr algn="ctr"/>
            <a:endParaRPr lang="es-ES" dirty="0"/>
          </a:p>
        </p:txBody>
      </p:sp>
    </p:spTree>
    <p:extLst>
      <p:ext uri="{BB962C8B-B14F-4D97-AF65-F5344CB8AC3E}">
        <p14:creationId xmlns:p14="http://schemas.microsoft.com/office/powerpoint/2010/main" val="3565032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3E4542-15B5-8C64-EC12-659BA3416EED}"/>
              </a:ext>
            </a:extLst>
          </p:cNvPr>
          <p:cNvSpPr>
            <a:spLocks noGrp="1"/>
          </p:cNvSpPr>
          <p:nvPr>
            <p:ph type="title"/>
          </p:nvPr>
        </p:nvSpPr>
        <p:spPr>
          <a:xfrm>
            <a:off x="1469986" y="365125"/>
            <a:ext cx="9883814" cy="1325563"/>
          </a:xfrm>
        </p:spPr>
        <p:txBody>
          <a:bodyPr/>
          <a:lstStyle/>
          <a:p>
            <a:r>
              <a:rPr lang="es-ES" dirty="0"/>
              <a:t>Hipótesis</a:t>
            </a:r>
          </a:p>
        </p:txBody>
      </p:sp>
      <p:sp>
        <p:nvSpPr>
          <p:cNvPr id="4" name="Rectángulo 3">
            <a:extLst>
              <a:ext uri="{FF2B5EF4-FFF2-40B4-BE49-F238E27FC236}">
                <a16:creationId xmlns:a16="http://schemas.microsoft.com/office/drawing/2014/main" id="{9B4005FE-94F3-DC2A-58B2-BE72CB367C61}"/>
              </a:ext>
            </a:extLst>
          </p:cNvPr>
          <p:cNvSpPr/>
          <p:nvPr/>
        </p:nvSpPr>
        <p:spPr>
          <a:xfrm>
            <a:off x="11723914" y="0"/>
            <a:ext cx="468086"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 name="Picture 2" descr="Logo Apple Official PNG transparente - StickPNG">
            <a:extLst>
              <a:ext uri="{FF2B5EF4-FFF2-40B4-BE49-F238E27FC236}">
                <a16:creationId xmlns:a16="http://schemas.microsoft.com/office/drawing/2014/main" id="{1EBCC6BE-51D3-A17E-343F-B9BD7992816F}"/>
              </a:ext>
            </a:extLst>
          </p:cNvPr>
          <p:cNvPicPr>
            <a:picLocks noChangeAspect="1" noChangeArrowheads="1"/>
          </p:cNvPicPr>
          <p:nvPr/>
        </p:nvPicPr>
        <p:blipFill>
          <a:blip r:embed="rId2">
            <a:alphaModFix amt="5000"/>
            <a:extLst>
              <a:ext uri="{28A0092B-C50C-407E-A947-70E740481C1C}">
                <a14:useLocalDpi xmlns:a14="http://schemas.microsoft.com/office/drawing/2010/main" val="0"/>
              </a:ext>
            </a:extLst>
          </a:blip>
          <a:srcRect/>
          <a:stretch>
            <a:fillRect/>
          </a:stretch>
        </p:blipFill>
        <p:spPr bwMode="auto">
          <a:xfrm>
            <a:off x="10354492" y="39868"/>
            <a:ext cx="1184365" cy="118436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onjunto simple de círculo negro con números del 0 al 10 dentro de la  ilustración vectorial | Vector Premium">
            <a:extLst>
              <a:ext uri="{FF2B5EF4-FFF2-40B4-BE49-F238E27FC236}">
                <a16:creationId xmlns:a16="http://schemas.microsoft.com/office/drawing/2014/main" id="{16697026-A1B6-7901-DF59-7CFA7FB473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355" t="13024" r="27810" b="64745"/>
          <a:stretch/>
        </p:blipFill>
        <p:spPr bwMode="auto">
          <a:xfrm>
            <a:off x="838200" y="681037"/>
            <a:ext cx="631786" cy="643252"/>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esquinas redondeadas 6">
            <a:extLst>
              <a:ext uri="{FF2B5EF4-FFF2-40B4-BE49-F238E27FC236}">
                <a16:creationId xmlns:a16="http://schemas.microsoft.com/office/drawing/2014/main" id="{713894E6-0167-12B3-3E41-BB39F3711D01}"/>
              </a:ext>
            </a:extLst>
          </p:cNvPr>
          <p:cNvSpPr/>
          <p:nvPr/>
        </p:nvSpPr>
        <p:spPr>
          <a:xfrm>
            <a:off x="837400" y="1809171"/>
            <a:ext cx="10516400" cy="898170"/>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s-ES" sz="1300" b="1" i="0" dirty="0">
              <a:solidFill>
                <a:schemeClr val="tx1"/>
              </a:solidFill>
              <a:effectLst/>
            </a:endParaRPr>
          </a:p>
          <a:p>
            <a:pPr algn="l"/>
            <a:r>
              <a:rPr lang="es-ES" sz="2000" b="0" i="0" dirty="0">
                <a:solidFill>
                  <a:schemeClr val="tx1">
                    <a:lumMod val="95000"/>
                    <a:lumOff val="5000"/>
                  </a:schemeClr>
                </a:solidFill>
                <a:effectLst/>
              </a:rPr>
              <a:t>Las variables elegidas para realizar la estimación en este proyecto tienen una correlación superior al 60%.</a:t>
            </a:r>
          </a:p>
          <a:p>
            <a:pPr algn="ctr"/>
            <a:endParaRPr lang="es-ES" dirty="0"/>
          </a:p>
        </p:txBody>
      </p:sp>
      <p:sp>
        <p:nvSpPr>
          <p:cNvPr id="8" name="Rectángulo: esquinas redondeadas 7">
            <a:extLst>
              <a:ext uri="{FF2B5EF4-FFF2-40B4-BE49-F238E27FC236}">
                <a16:creationId xmlns:a16="http://schemas.microsoft.com/office/drawing/2014/main" id="{C887314E-B50A-3D7B-757C-0BBC42784EE1}"/>
              </a:ext>
            </a:extLst>
          </p:cNvPr>
          <p:cNvSpPr/>
          <p:nvPr/>
        </p:nvSpPr>
        <p:spPr>
          <a:xfrm>
            <a:off x="837400" y="2857379"/>
            <a:ext cx="10516400" cy="722530"/>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s-ES" sz="2000" b="0" i="0" dirty="0">
                <a:solidFill>
                  <a:schemeClr val="tx1">
                    <a:lumMod val="95000"/>
                    <a:lumOff val="5000"/>
                  </a:schemeClr>
                </a:solidFill>
                <a:effectLst/>
              </a:rPr>
              <a:t>Apple es la compañía con más volumen transado en el mercado bursátil.</a:t>
            </a:r>
          </a:p>
        </p:txBody>
      </p:sp>
      <p:sp>
        <p:nvSpPr>
          <p:cNvPr id="9" name="Rectángulo: esquinas redondeadas 8">
            <a:extLst>
              <a:ext uri="{FF2B5EF4-FFF2-40B4-BE49-F238E27FC236}">
                <a16:creationId xmlns:a16="http://schemas.microsoft.com/office/drawing/2014/main" id="{C26B7CCF-1AE0-261E-1CC0-9607F6F6B241}"/>
              </a:ext>
            </a:extLst>
          </p:cNvPr>
          <p:cNvSpPr/>
          <p:nvPr/>
        </p:nvSpPr>
        <p:spPr>
          <a:xfrm>
            <a:off x="837400" y="3730103"/>
            <a:ext cx="10516400" cy="722531"/>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s-ES" sz="2000" b="0" i="0" dirty="0">
                <a:solidFill>
                  <a:schemeClr val="tx1">
                    <a:lumMod val="95000"/>
                    <a:lumOff val="5000"/>
                  </a:schemeClr>
                </a:solidFill>
                <a:effectLst/>
              </a:rPr>
              <a:t>Existe una correlación positiva superior al 0.7 entre GOOGLE Y APPLE.</a:t>
            </a:r>
          </a:p>
        </p:txBody>
      </p:sp>
      <p:sp>
        <p:nvSpPr>
          <p:cNvPr id="10" name="Rectángulo: esquinas redondeadas 9">
            <a:extLst>
              <a:ext uri="{FF2B5EF4-FFF2-40B4-BE49-F238E27FC236}">
                <a16:creationId xmlns:a16="http://schemas.microsoft.com/office/drawing/2014/main" id="{6FB7E995-EE0D-5522-2E93-EAD89B2FEB1F}"/>
              </a:ext>
            </a:extLst>
          </p:cNvPr>
          <p:cNvSpPr/>
          <p:nvPr/>
        </p:nvSpPr>
        <p:spPr>
          <a:xfrm>
            <a:off x="837400" y="4614807"/>
            <a:ext cx="10516400" cy="722531"/>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s-ES" sz="2000" b="0" i="0" dirty="0">
                <a:solidFill>
                  <a:schemeClr val="tx1">
                    <a:lumMod val="95000"/>
                    <a:lumOff val="5000"/>
                  </a:schemeClr>
                </a:solidFill>
                <a:effectLst/>
              </a:rPr>
              <a:t>Apple tiene el precio de cierre histórico más alto de frente a GOOGLE, Microsoft, Samsung, Intel y el índice VIX.</a:t>
            </a:r>
          </a:p>
        </p:txBody>
      </p:sp>
      <p:sp>
        <p:nvSpPr>
          <p:cNvPr id="11" name="Rectángulo: esquinas redondeadas 10">
            <a:extLst>
              <a:ext uri="{FF2B5EF4-FFF2-40B4-BE49-F238E27FC236}">
                <a16:creationId xmlns:a16="http://schemas.microsoft.com/office/drawing/2014/main" id="{648F45AC-C855-5A9F-876F-660F9B312596}"/>
              </a:ext>
            </a:extLst>
          </p:cNvPr>
          <p:cNvSpPr/>
          <p:nvPr/>
        </p:nvSpPr>
        <p:spPr>
          <a:xfrm>
            <a:off x="837400" y="5535902"/>
            <a:ext cx="10516400" cy="721629"/>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s-ES" sz="2000" b="0" i="0" dirty="0">
                <a:solidFill>
                  <a:schemeClr val="tx1">
                    <a:lumMod val="95000"/>
                    <a:lumOff val="5000"/>
                  </a:schemeClr>
                </a:solidFill>
                <a:effectLst/>
              </a:rPr>
              <a:t>La moda de Apple se encuentra entre USD 0 y USD 50.</a:t>
            </a:r>
          </a:p>
        </p:txBody>
      </p:sp>
    </p:spTree>
    <p:extLst>
      <p:ext uri="{BB962C8B-B14F-4D97-AF65-F5344CB8AC3E}">
        <p14:creationId xmlns:p14="http://schemas.microsoft.com/office/powerpoint/2010/main" val="2270442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3E4542-15B5-8C64-EC12-659BA3416EED}"/>
              </a:ext>
            </a:extLst>
          </p:cNvPr>
          <p:cNvSpPr>
            <a:spLocks noGrp="1"/>
          </p:cNvSpPr>
          <p:nvPr>
            <p:ph type="title"/>
          </p:nvPr>
        </p:nvSpPr>
        <p:spPr>
          <a:xfrm>
            <a:off x="1469986" y="365125"/>
            <a:ext cx="9883814" cy="1325563"/>
          </a:xfrm>
        </p:spPr>
        <p:txBody>
          <a:bodyPr/>
          <a:lstStyle/>
          <a:p>
            <a:r>
              <a:rPr lang="es-ES" sz="4400" b="0" i="0" u="none" strike="noStrike" dirty="0" err="1">
                <a:solidFill>
                  <a:srgbClr val="000000"/>
                </a:solidFill>
                <a:effectLst/>
              </a:rPr>
              <a:t>Metadata</a:t>
            </a:r>
            <a:endParaRPr lang="es-ES" dirty="0"/>
          </a:p>
        </p:txBody>
      </p:sp>
      <p:sp>
        <p:nvSpPr>
          <p:cNvPr id="3" name="Marcador de contenido 2">
            <a:extLst>
              <a:ext uri="{FF2B5EF4-FFF2-40B4-BE49-F238E27FC236}">
                <a16:creationId xmlns:a16="http://schemas.microsoft.com/office/drawing/2014/main" id="{7F047B2C-7776-7E59-D6B1-66E4D27D4155}"/>
              </a:ext>
            </a:extLst>
          </p:cNvPr>
          <p:cNvSpPr>
            <a:spLocks noGrp="1"/>
          </p:cNvSpPr>
          <p:nvPr>
            <p:ph idx="1"/>
          </p:nvPr>
        </p:nvSpPr>
        <p:spPr/>
        <p:txBody>
          <a:bodyPr>
            <a:normAutofit/>
          </a:bodyPr>
          <a:lstStyle/>
          <a:p>
            <a:pPr marL="0" indent="0" algn="l">
              <a:buNone/>
            </a:pPr>
            <a:r>
              <a:rPr lang="es-ES" sz="1600" b="0" i="0" dirty="0">
                <a:effectLst/>
              </a:rPr>
              <a:t>El </a:t>
            </a:r>
            <a:r>
              <a:rPr lang="es-ES" sz="1600" b="0" i="0" dirty="0" err="1">
                <a:effectLst/>
              </a:rPr>
              <a:t>dataset</a:t>
            </a:r>
            <a:r>
              <a:rPr lang="es-ES" sz="1600" b="0" i="0" dirty="0">
                <a:effectLst/>
              </a:rPr>
              <a:t> corresponde a datos de Apple, Microsoft, Samsung, Google, VIX, Bono de EEUU a 2 años y a 30 años, de los últimos 10 años, de los cuales solo corresponden a fechas que están presentes para todos, es decir, si una acción no estuvo en cotización en un día, se eliminó dicha fecha para todos los demás. Donde:</a:t>
            </a:r>
          </a:p>
          <a:p>
            <a:pPr algn="l">
              <a:buFont typeface="Arial" panose="020B0604020202020204" pitchFamily="34" charset="0"/>
              <a:buChar char="•"/>
            </a:pPr>
            <a:r>
              <a:rPr lang="es-ES" sz="1600" b="0" i="0" dirty="0">
                <a:effectLst/>
              </a:rPr>
              <a:t>x = (a: </a:t>
            </a:r>
            <a:r>
              <a:rPr lang="es-ES" sz="1600" b="0" i="0" dirty="0" err="1">
                <a:effectLst/>
              </a:rPr>
              <a:t>apple</a:t>
            </a:r>
            <a:r>
              <a:rPr lang="es-ES" sz="1600" b="0" i="0" dirty="0">
                <a:effectLst/>
              </a:rPr>
              <a:t>, m: </a:t>
            </a:r>
            <a:r>
              <a:rPr lang="es-ES" sz="1600" b="0" i="0" dirty="0" err="1">
                <a:effectLst/>
              </a:rPr>
              <a:t>microsoft</a:t>
            </a:r>
            <a:r>
              <a:rPr lang="es-ES" sz="1600" b="0" i="0" dirty="0">
                <a:effectLst/>
              </a:rPr>
              <a:t>, s: Samsung, g: Google, v: VIX, 2: Bono de EEUU a 2 años, 30: Bono de EEUU a 30 años)</a:t>
            </a:r>
          </a:p>
          <a:p>
            <a:pPr algn="l">
              <a:buFont typeface="Arial" panose="020B0604020202020204" pitchFamily="34" charset="0"/>
              <a:buChar char="•"/>
            </a:pPr>
            <a:r>
              <a:rPr lang="es-ES" sz="1600" b="0" i="0" dirty="0" err="1">
                <a:effectLst/>
              </a:rPr>
              <a:t>Open_x</a:t>
            </a:r>
            <a:r>
              <a:rPr lang="es-ES" sz="1600" b="0" i="0" dirty="0">
                <a:effectLst/>
              </a:rPr>
              <a:t>: corresponde a precio de apertura del instrumento x</a:t>
            </a:r>
          </a:p>
          <a:p>
            <a:pPr algn="l">
              <a:buFont typeface="Arial" panose="020B0604020202020204" pitchFamily="34" charset="0"/>
              <a:buChar char="•"/>
            </a:pPr>
            <a:r>
              <a:rPr lang="es-ES" sz="1600" b="0" i="0" dirty="0" err="1">
                <a:effectLst/>
              </a:rPr>
              <a:t>High_x</a:t>
            </a:r>
            <a:r>
              <a:rPr lang="es-ES" sz="1600" b="0" i="0" dirty="0">
                <a:effectLst/>
              </a:rPr>
              <a:t>: Corresponde a precio más alto del del instrumento x.</a:t>
            </a:r>
          </a:p>
          <a:p>
            <a:pPr algn="l">
              <a:buFont typeface="Arial" panose="020B0604020202020204" pitchFamily="34" charset="0"/>
              <a:buChar char="•"/>
            </a:pPr>
            <a:r>
              <a:rPr lang="es-ES" sz="1600" b="0" i="0" dirty="0" err="1">
                <a:effectLst/>
              </a:rPr>
              <a:t>Low_x</a:t>
            </a:r>
            <a:r>
              <a:rPr lang="es-ES" sz="1600" b="0" i="0" dirty="0">
                <a:effectLst/>
              </a:rPr>
              <a:t>: Corresponde a precio más bajo del instrumento x.</a:t>
            </a:r>
          </a:p>
          <a:p>
            <a:pPr algn="l">
              <a:buFont typeface="Arial" panose="020B0604020202020204" pitchFamily="34" charset="0"/>
              <a:buChar char="•"/>
            </a:pPr>
            <a:r>
              <a:rPr lang="es-ES" sz="1600" b="0" i="0" dirty="0" err="1">
                <a:effectLst/>
              </a:rPr>
              <a:t>Close_x</a:t>
            </a:r>
            <a:r>
              <a:rPr lang="es-ES" sz="1600" b="0" i="0" dirty="0">
                <a:effectLst/>
              </a:rPr>
              <a:t>: Corresponde a precio de cierre del instrumento x.</a:t>
            </a:r>
          </a:p>
          <a:p>
            <a:pPr algn="l">
              <a:buFont typeface="Arial" panose="020B0604020202020204" pitchFamily="34" charset="0"/>
              <a:buChar char="•"/>
            </a:pPr>
            <a:r>
              <a:rPr lang="es-ES" sz="1600" b="0" i="0" dirty="0" err="1">
                <a:effectLst/>
              </a:rPr>
              <a:t>Adj</a:t>
            </a:r>
            <a:r>
              <a:rPr lang="es-ES" sz="1600" b="0" i="0" dirty="0">
                <a:effectLst/>
              </a:rPr>
              <a:t> </a:t>
            </a:r>
            <a:r>
              <a:rPr lang="es-ES" sz="1600" b="0" i="0" dirty="0" err="1">
                <a:effectLst/>
              </a:rPr>
              <a:t>Close_x</a:t>
            </a:r>
            <a:r>
              <a:rPr lang="es-ES" sz="1600" b="0" i="0" dirty="0">
                <a:effectLst/>
              </a:rPr>
              <a:t>: Corresponde a precio de cierre ajustado por el empresa o institución del instrumento x.</a:t>
            </a:r>
          </a:p>
          <a:p>
            <a:pPr algn="l">
              <a:buFont typeface="Arial" panose="020B0604020202020204" pitchFamily="34" charset="0"/>
              <a:buChar char="•"/>
            </a:pPr>
            <a:r>
              <a:rPr lang="es-ES" sz="1600" b="0" i="0" dirty="0" err="1">
                <a:effectLst/>
              </a:rPr>
              <a:t>Volumen_x</a:t>
            </a:r>
            <a:r>
              <a:rPr lang="es-ES" sz="1600" b="0" i="0" dirty="0">
                <a:effectLst/>
              </a:rPr>
              <a:t>: Corresponde al volumen transado del instrumento x.</a:t>
            </a:r>
          </a:p>
          <a:p>
            <a:pPr algn="l">
              <a:buFont typeface="Arial" panose="020B0604020202020204" pitchFamily="34" charset="0"/>
              <a:buChar char="•"/>
            </a:pPr>
            <a:r>
              <a:rPr lang="es-ES" sz="1600" b="0" i="0" dirty="0">
                <a:effectLst/>
              </a:rPr>
              <a:t>% </a:t>
            </a:r>
            <a:r>
              <a:rPr lang="es-ES" sz="1600" b="0" i="0" dirty="0" err="1">
                <a:effectLst/>
              </a:rPr>
              <a:t>var_x</a:t>
            </a:r>
            <a:r>
              <a:rPr lang="es-ES" sz="1600" b="0" i="0" dirty="0">
                <a:effectLst/>
              </a:rPr>
              <a:t>: Corresponde a la variación porcentual de precio de cierre del instrumento x.</a:t>
            </a:r>
          </a:p>
          <a:p>
            <a:pPr marL="0" indent="0" algn="l">
              <a:buNone/>
            </a:pPr>
            <a:r>
              <a:rPr lang="es-ES" sz="1600" dirty="0"/>
              <a:t>Además, para completar esta investigación se accedió a la API de </a:t>
            </a:r>
            <a:r>
              <a:rPr lang="es-ES" sz="1600" dirty="0" err="1"/>
              <a:t>Yahoo</a:t>
            </a:r>
            <a:r>
              <a:rPr lang="es-ES" sz="1600" dirty="0"/>
              <a:t> </a:t>
            </a:r>
            <a:r>
              <a:rPr lang="es-ES" sz="1600" dirty="0" err="1"/>
              <a:t>finance</a:t>
            </a:r>
            <a:r>
              <a:rPr lang="es-ES" sz="1600" dirty="0"/>
              <a:t> para incorporar una nueva variable, la acción de INTEL debido a su relevancia en el mundo </a:t>
            </a:r>
            <a:r>
              <a:rPr lang="es-ES" sz="1600" dirty="0" err="1"/>
              <a:t>tech</a:t>
            </a:r>
            <a:r>
              <a:rPr lang="es-ES" sz="1600" dirty="0"/>
              <a:t>.</a:t>
            </a:r>
            <a:endParaRPr lang="es-ES" sz="1600" b="0" i="0" dirty="0">
              <a:effectLst/>
            </a:endParaRPr>
          </a:p>
        </p:txBody>
      </p:sp>
      <p:sp>
        <p:nvSpPr>
          <p:cNvPr id="4" name="Rectángulo 3">
            <a:extLst>
              <a:ext uri="{FF2B5EF4-FFF2-40B4-BE49-F238E27FC236}">
                <a16:creationId xmlns:a16="http://schemas.microsoft.com/office/drawing/2014/main" id="{9B4005FE-94F3-DC2A-58B2-BE72CB367C61}"/>
              </a:ext>
            </a:extLst>
          </p:cNvPr>
          <p:cNvSpPr/>
          <p:nvPr/>
        </p:nvSpPr>
        <p:spPr>
          <a:xfrm>
            <a:off x="11723914" y="0"/>
            <a:ext cx="468086"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 name="Picture 2" descr="Logo Apple Official PNG transparente - StickPNG">
            <a:extLst>
              <a:ext uri="{FF2B5EF4-FFF2-40B4-BE49-F238E27FC236}">
                <a16:creationId xmlns:a16="http://schemas.microsoft.com/office/drawing/2014/main" id="{1EBCC6BE-51D3-A17E-343F-B9BD7992816F}"/>
              </a:ext>
            </a:extLst>
          </p:cNvPr>
          <p:cNvPicPr>
            <a:picLocks noChangeAspect="1" noChangeArrowheads="1"/>
          </p:cNvPicPr>
          <p:nvPr/>
        </p:nvPicPr>
        <p:blipFill>
          <a:blip r:embed="rId2">
            <a:alphaModFix amt="5000"/>
            <a:extLst>
              <a:ext uri="{28A0092B-C50C-407E-A947-70E740481C1C}">
                <a14:useLocalDpi xmlns:a14="http://schemas.microsoft.com/office/drawing/2010/main" val="0"/>
              </a:ext>
            </a:extLst>
          </a:blip>
          <a:srcRect/>
          <a:stretch>
            <a:fillRect/>
          </a:stretch>
        </p:blipFill>
        <p:spPr bwMode="auto">
          <a:xfrm>
            <a:off x="10354492" y="39868"/>
            <a:ext cx="1184365" cy="118436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onjunto simple de círculo negro con números del 0 al 10 dentro de la  ilustración vectorial | Vector Premium">
            <a:extLst>
              <a:ext uri="{FF2B5EF4-FFF2-40B4-BE49-F238E27FC236}">
                <a16:creationId xmlns:a16="http://schemas.microsoft.com/office/drawing/2014/main" id="{16697026-A1B6-7901-DF59-7CFA7FB473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355" t="13024" r="27810" b="64745"/>
          <a:stretch/>
        </p:blipFill>
        <p:spPr bwMode="auto">
          <a:xfrm>
            <a:off x="838200" y="681037"/>
            <a:ext cx="631786" cy="64325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onjunto simple de círculo negro con números del 0 al 10 dentro de la  ilustración vectorial | Vector Premium">
            <a:extLst>
              <a:ext uri="{FF2B5EF4-FFF2-40B4-BE49-F238E27FC236}">
                <a16:creationId xmlns:a16="http://schemas.microsoft.com/office/drawing/2014/main" id="{086BDE43-87E1-5D43-6AC8-092BB1614B9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055" t="13024" r="4566" b="64895"/>
          <a:stretch/>
        </p:blipFill>
        <p:spPr bwMode="auto">
          <a:xfrm>
            <a:off x="801396" y="681037"/>
            <a:ext cx="705394" cy="638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512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4DC60ED-C0A6-30B3-EF5A-948F55A0C5C1}"/>
              </a:ext>
            </a:extLst>
          </p:cNvPr>
          <p:cNvSpPr>
            <a:spLocks noGrp="1"/>
          </p:cNvSpPr>
          <p:nvPr>
            <p:ph sz="half" idx="1"/>
          </p:nvPr>
        </p:nvSpPr>
        <p:spPr>
          <a:xfrm>
            <a:off x="838199" y="5737412"/>
            <a:ext cx="10630647" cy="809438"/>
          </a:xfrm>
          <a:prstGeom prst="roundRect">
            <a:avLst/>
          </a:prstGeom>
          <a:solidFill>
            <a:schemeClr val="tx1"/>
          </a:solidFill>
        </p:spPr>
        <p:txBody>
          <a:bodyPr>
            <a:normAutofit/>
          </a:bodyPr>
          <a:lstStyle/>
          <a:p>
            <a:pPr marL="0" indent="0">
              <a:buNone/>
            </a:pPr>
            <a:r>
              <a:rPr lang="es-ES" sz="1800" dirty="0">
                <a:solidFill>
                  <a:schemeClr val="bg1"/>
                </a:solidFill>
              </a:rPr>
              <a:t>Tanto en la matriz  de correlación como en la prueba estadística se concluye que no todas las variables tuviesen una correlación positiva superior al 60%, debido a que el VIX, INTEL y los bonos no cumplieron.</a:t>
            </a:r>
          </a:p>
        </p:txBody>
      </p:sp>
      <p:sp>
        <p:nvSpPr>
          <p:cNvPr id="5" name="Título 1">
            <a:extLst>
              <a:ext uri="{FF2B5EF4-FFF2-40B4-BE49-F238E27FC236}">
                <a16:creationId xmlns:a16="http://schemas.microsoft.com/office/drawing/2014/main" id="{64D4F5D2-1D9E-F598-6720-DEC274212E20}"/>
              </a:ext>
            </a:extLst>
          </p:cNvPr>
          <p:cNvSpPr txBox="1">
            <a:spLocks/>
          </p:cNvSpPr>
          <p:nvPr/>
        </p:nvSpPr>
        <p:spPr>
          <a:xfrm>
            <a:off x="1469986" y="365125"/>
            <a:ext cx="988381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solidFill>
                  <a:srgbClr val="000000"/>
                </a:solidFill>
              </a:rPr>
              <a:t>Análisis Exploratorio</a:t>
            </a:r>
            <a:endParaRPr lang="es-ES" dirty="0"/>
          </a:p>
        </p:txBody>
      </p:sp>
      <p:pic>
        <p:nvPicPr>
          <p:cNvPr id="6" name="Picture 4" descr="Conjunto simple de círculo negro con números del 0 al 10 dentro de la  ilustración vectorial | Vector Premium">
            <a:extLst>
              <a:ext uri="{FF2B5EF4-FFF2-40B4-BE49-F238E27FC236}">
                <a16:creationId xmlns:a16="http://schemas.microsoft.com/office/drawing/2014/main" id="{3F7BF031-E78D-F266-7A2A-C00FE8ED3F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41" t="39399" r="71894" b="39224"/>
          <a:stretch/>
        </p:blipFill>
        <p:spPr bwMode="auto">
          <a:xfrm>
            <a:off x="846826" y="702560"/>
            <a:ext cx="623982" cy="618510"/>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7">
            <a:extLst>
              <a:ext uri="{FF2B5EF4-FFF2-40B4-BE49-F238E27FC236}">
                <a16:creationId xmlns:a16="http://schemas.microsoft.com/office/drawing/2014/main" id="{6670F767-A506-25B8-3F38-08681E621ABD}"/>
              </a:ext>
            </a:extLst>
          </p:cNvPr>
          <p:cNvSpPr/>
          <p:nvPr/>
        </p:nvSpPr>
        <p:spPr>
          <a:xfrm>
            <a:off x="11723914" y="0"/>
            <a:ext cx="468086"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ES"/>
          </a:p>
        </p:txBody>
      </p:sp>
      <p:pic>
        <p:nvPicPr>
          <p:cNvPr id="9" name="Picture 2" descr="Logo Apple Official PNG transparente - StickPNG">
            <a:extLst>
              <a:ext uri="{FF2B5EF4-FFF2-40B4-BE49-F238E27FC236}">
                <a16:creationId xmlns:a16="http://schemas.microsoft.com/office/drawing/2014/main" id="{54EAB014-458E-4C21-7248-96AE78E9E83F}"/>
              </a:ext>
            </a:extLst>
          </p:cNvPr>
          <p:cNvPicPr>
            <a:picLocks noChangeAspect="1" noChangeArrowheads="1"/>
          </p:cNvPicPr>
          <p:nvPr/>
        </p:nvPicPr>
        <p:blipFill>
          <a:blip r:embed="rId3">
            <a:alphaModFix amt="5000"/>
            <a:extLst>
              <a:ext uri="{28A0092B-C50C-407E-A947-70E740481C1C}">
                <a14:useLocalDpi xmlns:a14="http://schemas.microsoft.com/office/drawing/2010/main" val="0"/>
              </a:ext>
            </a:extLst>
          </a:blip>
          <a:srcRect/>
          <a:stretch>
            <a:fillRect/>
          </a:stretch>
        </p:blipFill>
        <p:spPr bwMode="auto">
          <a:xfrm>
            <a:off x="10354492" y="39868"/>
            <a:ext cx="1184365" cy="118436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74B8585D-0468-1541-F44C-1AAA935777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958" y="1456006"/>
            <a:ext cx="4404779" cy="4052096"/>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n 12">
            <a:extLst>
              <a:ext uri="{FF2B5EF4-FFF2-40B4-BE49-F238E27FC236}">
                <a16:creationId xmlns:a16="http://schemas.microsoft.com/office/drawing/2014/main" id="{D38ED23D-130B-5220-8B9B-8978FA6BF0B6}"/>
              </a:ext>
            </a:extLst>
          </p:cNvPr>
          <p:cNvPicPr>
            <a:picLocks noChangeAspect="1"/>
          </p:cNvPicPr>
          <p:nvPr/>
        </p:nvPicPr>
        <p:blipFill rotWithShape="1">
          <a:blip r:embed="rId5"/>
          <a:srcRect l="687" t="3678" r="22107" b="4370"/>
          <a:stretch/>
        </p:blipFill>
        <p:spPr>
          <a:xfrm>
            <a:off x="5609048" y="2378636"/>
            <a:ext cx="5859798" cy="1628815"/>
          </a:xfrm>
          <a:prstGeom prst="rect">
            <a:avLst/>
          </a:prstGeom>
        </p:spPr>
      </p:pic>
    </p:spTree>
    <p:extLst>
      <p:ext uri="{BB962C8B-B14F-4D97-AF65-F5344CB8AC3E}">
        <p14:creationId xmlns:p14="http://schemas.microsoft.com/office/powerpoint/2010/main" val="3651957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4DC60ED-C0A6-30B3-EF5A-948F55A0C5C1}"/>
              </a:ext>
            </a:extLst>
          </p:cNvPr>
          <p:cNvSpPr>
            <a:spLocks noGrp="1"/>
          </p:cNvSpPr>
          <p:nvPr>
            <p:ph sz="half" idx="1"/>
          </p:nvPr>
        </p:nvSpPr>
        <p:spPr>
          <a:xfrm>
            <a:off x="838200" y="5600700"/>
            <a:ext cx="10385612" cy="946150"/>
          </a:xfrm>
          <a:prstGeom prst="roundRect">
            <a:avLst/>
          </a:prstGeom>
          <a:solidFill>
            <a:schemeClr val="tx1"/>
          </a:solidFill>
        </p:spPr>
        <p:txBody>
          <a:bodyPr>
            <a:normAutofit/>
          </a:bodyPr>
          <a:lstStyle/>
          <a:p>
            <a:pPr marL="0" indent="0">
              <a:buNone/>
            </a:pPr>
            <a:r>
              <a:rPr lang="es-ES" sz="1600" dirty="0">
                <a:solidFill>
                  <a:schemeClr val="bg1"/>
                </a:solidFill>
              </a:rPr>
              <a:t>La hipótesis planteada respecto al volumen transado, en el caso del gráfico para el año 2023, se puede confirmar debido a que Apple predomina en dicho año. Y al realizar la prueba de t-</a:t>
            </a:r>
            <a:r>
              <a:rPr lang="es-ES" sz="1600" dirty="0" err="1">
                <a:solidFill>
                  <a:schemeClr val="bg1"/>
                </a:solidFill>
              </a:rPr>
              <a:t>student</a:t>
            </a:r>
            <a:r>
              <a:rPr lang="es-ES" sz="1600" dirty="0">
                <a:solidFill>
                  <a:schemeClr val="bg1"/>
                </a:solidFill>
              </a:rPr>
              <a:t> también reafirma en la estadística descriptiva para el año 2023. </a:t>
            </a:r>
          </a:p>
        </p:txBody>
      </p:sp>
      <p:sp>
        <p:nvSpPr>
          <p:cNvPr id="5" name="Título 1">
            <a:extLst>
              <a:ext uri="{FF2B5EF4-FFF2-40B4-BE49-F238E27FC236}">
                <a16:creationId xmlns:a16="http://schemas.microsoft.com/office/drawing/2014/main" id="{64D4F5D2-1D9E-F598-6720-DEC274212E20}"/>
              </a:ext>
            </a:extLst>
          </p:cNvPr>
          <p:cNvSpPr txBox="1">
            <a:spLocks/>
          </p:cNvSpPr>
          <p:nvPr/>
        </p:nvSpPr>
        <p:spPr>
          <a:xfrm>
            <a:off x="1469986" y="365125"/>
            <a:ext cx="988381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solidFill>
                  <a:srgbClr val="000000"/>
                </a:solidFill>
              </a:rPr>
              <a:t>Análisis Exploratorio</a:t>
            </a:r>
            <a:endParaRPr lang="es-ES" dirty="0"/>
          </a:p>
        </p:txBody>
      </p:sp>
      <p:pic>
        <p:nvPicPr>
          <p:cNvPr id="6" name="Picture 4" descr="Conjunto simple de círculo negro con números del 0 al 10 dentro de la  ilustración vectorial | Vector Premium">
            <a:extLst>
              <a:ext uri="{FF2B5EF4-FFF2-40B4-BE49-F238E27FC236}">
                <a16:creationId xmlns:a16="http://schemas.microsoft.com/office/drawing/2014/main" id="{3F7BF031-E78D-F266-7A2A-C00FE8ED3F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41" t="39399" r="71894" b="39224"/>
          <a:stretch/>
        </p:blipFill>
        <p:spPr bwMode="auto">
          <a:xfrm>
            <a:off x="846826" y="702560"/>
            <a:ext cx="623982" cy="618510"/>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a:extLst>
              <a:ext uri="{FF2B5EF4-FFF2-40B4-BE49-F238E27FC236}">
                <a16:creationId xmlns:a16="http://schemas.microsoft.com/office/drawing/2014/main" id="{665C3079-7901-700C-1F09-30284895C4AA}"/>
              </a:ext>
            </a:extLst>
          </p:cNvPr>
          <p:cNvPicPr>
            <a:picLocks noChangeAspect="1"/>
          </p:cNvPicPr>
          <p:nvPr/>
        </p:nvPicPr>
        <p:blipFill rotWithShape="1">
          <a:blip r:embed="rId3"/>
          <a:srcRect l="17034" t="3406" r="20073" b="10901"/>
          <a:stretch/>
        </p:blipFill>
        <p:spPr>
          <a:xfrm>
            <a:off x="1023300" y="1836459"/>
            <a:ext cx="2921171" cy="2881010"/>
          </a:xfrm>
          <a:prstGeom prst="rect">
            <a:avLst/>
          </a:prstGeom>
        </p:spPr>
      </p:pic>
      <p:sp>
        <p:nvSpPr>
          <p:cNvPr id="8" name="Rectángulo 7">
            <a:extLst>
              <a:ext uri="{FF2B5EF4-FFF2-40B4-BE49-F238E27FC236}">
                <a16:creationId xmlns:a16="http://schemas.microsoft.com/office/drawing/2014/main" id="{6670F767-A506-25B8-3F38-08681E621ABD}"/>
              </a:ext>
            </a:extLst>
          </p:cNvPr>
          <p:cNvSpPr/>
          <p:nvPr/>
        </p:nvSpPr>
        <p:spPr>
          <a:xfrm>
            <a:off x="11723914" y="0"/>
            <a:ext cx="468086"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ES"/>
          </a:p>
        </p:txBody>
      </p:sp>
      <p:pic>
        <p:nvPicPr>
          <p:cNvPr id="9" name="Picture 2" descr="Logo Apple Official PNG transparente - StickPNG">
            <a:extLst>
              <a:ext uri="{FF2B5EF4-FFF2-40B4-BE49-F238E27FC236}">
                <a16:creationId xmlns:a16="http://schemas.microsoft.com/office/drawing/2014/main" id="{54EAB014-458E-4C21-7248-96AE78E9E83F}"/>
              </a:ext>
            </a:extLst>
          </p:cNvPr>
          <p:cNvPicPr>
            <a:picLocks noChangeAspect="1" noChangeArrowheads="1"/>
          </p:cNvPicPr>
          <p:nvPr/>
        </p:nvPicPr>
        <p:blipFill>
          <a:blip r:embed="rId4">
            <a:alphaModFix amt="5000"/>
            <a:extLst>
              <a:ext uri="{28A0092B-C50C-407E-A947-70E740481C1C}">
                <a14:useLocalDpi xmlns:a14="http://schemas.microsoft.com/office/drawing/2010/main" val="0"/>
              </a:ext>
            </a:extLst>
          </a:blip>
          <a:srcRect/>
          <a:stretch>
            <a:fillRect/>
          </a:stretch>
        </p:blipFill>
        <p:spPr bwMode="auto">
          <a:xfrm>
            <a:off x="10354492" y="39868"/>
            <a:ext cx="1184365" cy="118436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a:extLst>
              <a:ext uri="{FF2B5EF4-FFF2-40B4-BE49-F238E27FC236}">
                <a16:creationId xmlns:a16="http://schemas.microsoft.com/office/drawing/2014/main" id="{0318C609-3772-E9EB-C4A3-073153ED68F2}"/>
              </a:ext>
            </a:extLst>
          </p:cNvPr>
          <p:cNvPicPr>
            <a:picLocks noChangeAspect="1"/>
          </p:cNvPicPr>
          <p:nvPr/>
        </p:nvPicPr>
        <p:blipFill rotWithShape="1">
          <a:blip r:embed="rId5"/>
          <a:srcRect l="376" t="5893"/>
          <a:stretch/>
        </p:blipFill>
        <p:spPr>
          <a:xfrm>
            <a:off x="4941364" y="2330928"/>
            <a:ext cx="6458090" cy="1325563"/>
          </a:xfrm>
          <a:prstGeom prst="rect">
            <a:avLst/>
          </a:prstGeom>
        </p:spPr>
      </p:pic>
      <p:pic>
        <p:nvPicPr>
          <p:cNvPr id="12" name="Imagen 11">
            <a:extLst>
              <a:ext uri="{FF2B5EF4-FFF2-40B4-BE49-F238E27FC236}">
                <a16:creationId xmlns:a16="http://schemas.microsoft.com/office/drawing/2014/main" id="{356D3441-6E75-20DE-ACB4-8A0D66C43A93}"/>
              </a:ext>
            </a:extLst>
          </p:cNvPr>
          <p:cNvPicPr>
            <a:picLocks noChangeAspect="1"/>
          </p:cNvPicPr>
          <p:nvPr/>
        </p:nvPicPr>
        <p:blipFill rotWithShape="1">
          <a:blip r:embed="rId3"/>
          <a:srcRect l="87168" t="13778" r="353" b="63116"/>
          <a:stretch/>
        </p:blipFill>
        <p:spPr>
          <a:xfrm>
            <a:off x="3750316" y="2993709"/>
            <a:ext cx="866588" cy="1161410"/>
          </a:xfrm>
          <a:prstGeom prst="rect">
            <a:avLst/>
          </a:prstGeom>
        </p:spPr>
      </p:pic>
    </p:spTree>
    <p:extLst>
      <p:ext uri="{BB962C8B-B14F-4D97-AF65-F5344CB8AC3E}">
        <p14:creationId xmlns:p14="http://schemas.microsoft.com/office/powerpoint/2010/main" val="2626317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a:extLst>
              <a:ext uri="{FF2B5EF4-FFF2-40B4-BE49-F238E27FC236}">
                <a16:creationId xmlns:a16="http://schemas.microsoft.com/office/drawing/2014/main" id="{1F36C5D4-D93E-C904-3676-CE27D5988AF4}"/>
              </a:ext>
            </a:extLst>
          </p:cNvPr>
          <p:cNvSpPr>
            <a:spLocks noGrp="1"/>
          </p:cNvSpPr>
          <p:nvPr>
            <p:ph sz="half" idx="2"/>
          </p:nvPr>
        </p:nvSpPr>
        <p:spPr>
          <a:xfrm>
            <a:off x="6307167" y="6312227"/>
            <a:ext cx="5181600" cy="361296"/>
          </a:xfrm>
        </p:spPr>
        <p:txBody>
          <a:bodyPr>
            <a:normAutofit fontScale="92500" lnSpcReduction="10000"/>
          </a:bodyPr>
          <a:lstStyle/>
          <a:p>
            <a:pPr marL="0" indent="0">
              <a:buNone/>
            </a:pPr>
            <a:r>
              <a:rPr lang="es-ES" sz="1100" dirty="0"/>
              <a:t>Nota: No se consideró Samsung debido a que se transa en Won surcoreano (KRW) y no el Dólar como los demás.</a:t>
            </a:r>
          </a:p>
        </p:txBody>
      </p:sp>
      <p:sp>
        <p:nvSpPr>
          <p:cNvPr id="5" name="Título 1">
            <a:extLst>
              <a:ext uri="{FF2B5EF4-FFF2-40B4-BE49-F238E27FC236}">
                <a16:creationId xmlns:a16="http://schemas.microsoft.com/office/drawing/2014/main" id="{64D4F5D2-1D9E-F598-6720-DEC274212E20}"/>
              </a:ext>
            </a:extLst>
          </p:cNvPr>
          <p:cNvSpPr txBox="1">
            <a:spLocks/>
          </p:cNvSpPr>
          <p:nvPr/>
        </p:nvSpPr>
        <p:spPr>
          <a:xfrm>
            <a:off x="1469986" y="365125"/>
            <a:ext cx="988381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solidFill>
                  <a:srgbClr val="000000"/>
                </a:solidFill>
              </a:rPr>
              <a:t>Análisis Exploratorio</a:t>
            </a:r>
            <a:endParaRPr lang="es-ES" dirty="0"/>
          </a:p>
        </p:txBody>
      </p:sp>
      <p:pic>
        <p:nvPicPr>
          <p:cNvPr id="6" name="Picture 4" descr="Conjunto simple de círculo negro con números del 0 al 10 dentro de la  ilustración vectorial | Vector Premium">
            <a:extLst>
              <a:ext uri="{FF2B5EF4-FFF2-40B4-BE49-F238E27FC236}">
                <a16:creationId xmlns:a16="http://schemas.microsoft.com/office/drawing/2014/main" id="{3F7BF031-E78D-F266-7A2A-C00FE8ED3F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41" t="39399" r="71894" b="39224"/>
          <a:stretch/>
        </p:blipFill>
        <p:spPr bwMode="auto">
          <a:xfrm>
            <a:off x="846826" y="702560"/>
            <a:ext cx="623982" cy="61851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BEAF1F85-2985-120A-E99E-CF4779138CF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744" b="74523"/>
          <a:stretch/>
        </p:blipFill>
        <p:spPr bwMode="auto">
          <a:xfrm>
            <a:off x="815831" y="2195498"/>
            <a:ext cx="4282192" cy="42740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B5C94313-FDF8-8915-025D-F1A20D89A1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5282"/>
          <a:stretch/>
        </p:blipFill>
        <p:spPr bwMode="auto">
          <a:xfrm>
            <a:off x="1126604" y="2028123"/>
            <a:ext cx="4282192" cy="18785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843C96A1-F292-919C-CA16-7801612864C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2636" b="-373"/>
          <a:stretch/>
        </p:blipFill>
        <p:spPr bwMode="auto">
          <a:xfrm>
            <a:off x="815831" y="2599675"/>
            <a:ext cx="4282192" cy="706250"/>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7">
            <a:extLst>
              <a:ext uri="{FF2B5EF4-FFF2-40B4-BE49-F238E27FC236}">
                <a16:creationId xmlns:a16="http://schemas.microsoft.com/office/drawing/2014/main" id="{688C68A3-1E5C-A6C9-57D6-B38416B22EFD}"/>
              </a:ext>
            </a:extLst>
          </p:cNvPr>
          <p:cNvSpPr/>
          <p:nvPr/>
        </p:nvSpPr>
        <p:spPr>
          <a:xfrm>
            <a:off x="2660870" y="2227929"/>
            <a:ext cx="395288" cy="70625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Imagen 10">
            <a:extLst>
              <a:ext uri="{FF2B5EF4-FFF2-40B4-BE49-F238E27FC236}">
                <a16:creationId xmlns:a16="http://schemas.microsoft.com/office/drawing/2014/main" id="{5381D186-20EA-AE3B-8A16-83F3BA05E84B}"/>
              </a:ext>
            </a:extLst>
          </p:cNvPr>
          <p:cNvPicPr>
            <a:picLocks noChangeAspect="1"/>
          </p:cNvPicPr>
          <p:nvPr/>
        </p:nvPicPr>
        <p:blipFill>
          <a:blip r:embed="rId4"/>
          <a:stretch>
            <a:fillRect/>
          </a:stretch>
        </p:blipFill>
        <p:spPr>
          <a:xfrm>
            <a:off x="5880331" y="1600465"/>
            <a:ext cx="5848910" cy="2076185"/>
          </a:xfrm>
          <a:prstGeom prst="rect">
            <a:avLst/>
          </a:prstGeom>
        </p:spPr>
      </p:pic>
      <p:cxnSp>
        <p:nvCxnSpPr>
          <p:cNvPr id="13" name="Conector recto 12">
            <a:extLst>
              <a:ext uri="{FF2B5EF4-FFF2-40B4-BE49-F238E27FC236}">
                <a16:creationId xmlns:a16="http://schemas.microsoft.com/office/drawing/2014/main" id="{F7039D94-E7BA-31AE-52D4-8F2CE7905DDD}"/>
              </a:ext>
            </a:extLst>
          </p:cNvPr>
          <p:cNvCxnSpPr>
            <a:cxnSpLocks/>
          </p:cNvCxnSpPr>
          <p:nvPr/>
        </p:nvCxnSpPr>
        <p:spPr>
          <a:xfrm flipV="1">
            <a:off x="6212698" y="3194050"/>
            <a:ext cx="5185552" cy="51089"/>
          </a:xfrm>
          <a:prstGeom prst="line">
            <a:avLst/>
          </a:prstGeom>
          <a:ln>
            <a:solidFill>
              <a:srgbClr val="7030A0"/>
            </a:solidFill>
            <a:prstDash val="dash"/>
          </a:ln>
        </p:spPr>
        <p:style>
          <a:lnRef idx="1">
            <a:schemeClr val="accent2"/>
          </a:lnRef>
          <a:fillRef idx="0">
            <a:schemeClr val="accent2"/>
          </a:fillRef>
          <a:effectRef idx="0">
            <a:schemeClr val="accent2"/>
          </a:effectRef>
          <a:fontRef idx="minor">
            <a:schemeClr val="tx1"/>
          </a:fontRef>
        </p:style>
      </p:cxnSp>
      <p:sp>
        <p:nvSpPr>
          <p:cNvPr id="15" name="CuadroTexto 14">
            <a:extLst>
              <a:ext uri="{FF2B5EF4-FFF2-40B4-BE49-F238E27FC236}">
                <a16:creationId xmlns:a16="http://schemas.microsoft.com/office/drawing/2014/main" id="{806E7299-9ED4-0CEA-2173-DD16136D4D0B}"/>
              </a:ext>
            </a:extLst>
          </p:cNvPr>
          <p:cNvSpPr txBox="1"/>
          <p:nvPr/>
        </p:nvSpPr>
        <p:spPr>
          <a:xfrm>
            <a:off x="11353800" y="3086328"/>
            <a:ext cx="471534" cy="215444"/>
          </a:xfrm>
          <a:prstGeom prst="rect">
            <a:avLst/>
          </a:prstGeom>
          <a:noFill/>
        </p:spPr>
        <p:txBody>
          <a:bodyPr wrap="square" rtlCol="0">
            <a:spAutoFit/>
          </a:bodyPr>
          <a:lstStyle/>
          <a:p>
            <a:r>
              <a:rPr lang="es-ES" sz="800" dirty="0"/>
              <a:t>44,04</a:t>
            </a:r>
            <a:endParaRPr lang="es-ES" dirty="0"/>
          </a:p>
        </p:txBody>
      </p:sp>
      <p:sp>
        <p:nvSpPr>
          <p:cNvPr id="9" name="Rectángulo 8">
            <a:extLst>
              <a:ext uri="{FF2B5EF4-FFF2-40B4-BE49-F238E27FC236}">
                <a16:creationId xmlns:a16="http://schemas.microsoft.com/office/drawing/2014/main" id="{AC8498CE-0B93-F456-C864-E30E6AF3D764}"/>
              </a:ext>
            </a:extLst>
          </p:cNvPr>
          <p:cNvSpPr/>
          <p:nvPr/>
        </p:nvSpPr>
        <p:spPr>
          <a:xfrm>
            <a:off x="11723914" y="0"/>
            <a:ext cx="468086"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ES"/>
          </a:p>
        </p:txBody>
      </p:sp>
      <p:pic>
        <p:nvPicPr>
          <p:cNvPr id="10" name="Picture 2" descr="Logo Apple Official PNG transparente - StickPNG">
            <a:extLst>
              <a:ext uri="{FF2B5EF4-FFF2-40B4-BE49-F238E27FC236}">
                <a16:creationId xmlns:a16="http://schemas.microsoft.com/office/drawing/2014/main" id="{E301B67D-58BD-9176-7AF3-E893DC73406F}"/>
              </a:ext>
            </a:extLst>
          </p:cNvPr>
          <p:cNvPicPr>
            <a:picLocks noChangeAspect="1" noChangeArrowheads="1"/>
          </p:cNvPicPr>
          <p:nvPr/>
        </p:nvPicPr>
        <p:blipFill>
          <a:blip r:embed="rId5">
            <a:alphaModFix amt="5000"/>
            <a:extLst>
              <a:ext uri="{28A0092B-C50C-407E-A947-70E740481C1C}">
                <a14:useLocalDpi xmlns:a14="http://schemas.microsoft.com/office/drawing/2010/main" val="0"/>
              </a:ext>
            </a:extLst>
          </a:blip>
          <a:srcRect/>
          <a:stretch>
            <a:fillRect/>
          </a:stretch>
        </p:blipFill>
        <p:spPr bwMode="auto">
          <a:xfrm>
            <a:off x="10354492" y="39868"/>
            <a:ext cx="1184365" cy="1184365"/>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F4DC60ED-C0A6-30B3-EF5A-948F55A0C5C1}"/>
              </a:ext>
            </a:extLst>
          </p:cNvPr>
          <p:cNvSpPr>
            <a:spLocks noGrp="1"/>
          </p:cNvSpPr>
          <p:nvPr>
            <p:ph sz="half" idx="1"/>
          </p:nvPr>
        </p:nvSpPr>
        <p:spPr>
          <a:xfrm>
            <a:off x="818704" y="4383703"/>
            <a:ext cx="5181600" cy="842963"/>
          </a:xfrm>
          <a:prstGeom prst="roundRect">
            <a:avLst/>
          </a:prstGeom>
          <a:solidFill>
            <a:schemeClr val="tx1"/>
          </a:solidFill>
          <a:ln>
            <a:noFill/>
          </a:ln>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0" indent="0" algn="l">
              <a:buNone/>
            </a:pPr>
            <a:r>
              <a:rPr lang="es-ES" sz="1400" b="0" i="0" dirty="0">
                <a:solidFill>
                  <a:schemeClr val="bg1"/>
                </a:solidFill>
                <a:effectLst/>
              </a:rPr>
              <a:t>Este gráfico es un extracto de la matriz de correlación anterior con la finalidad de dar respuesta a la hipótesis sobre que existe una correlación positiva superior al 0.7 entre GOOGLE Y APPLE. Frente a los resultados se rechaza debido que existe una correlación de 0.56.</a:t>
            </a:r>
          </a:p>
        </p:txBody>
      </p:sp>
      <p:sp>
        <p:nvSpPr>
          <p:cNvPr id="18" name="Marcador de contenido 2">
            <a:extLst>
              <a:ext uri="{FF2B5EF4-FFF2-40B4-BE49-F238E27FC236}">
                <a16:creationId xmlns:a16="http://schemas.microsoft.com/office/drawing/2014/main" id="{D9521C21-752C-0873-94CC-1E2C7C783744}"/>
              </a:ext>
            </a:extLst>
          </p:cNvPr>
          <p:cNvSpPr txBox="1">
            <a:spLocks/>
          </p:cNvSpPr>
          <p:nvPr/>
        </p:nvSpPr>
        <p:spPr>
          <a:xfrm>
            <a:off x="6271309" y="4386595"/>
            <a:ext cx="5181600" cy="1790368"/>
          </a:xfrm>
          <a:prstGeom prst="roundRect">
            <a:avLst/>
          </a:prstGeom>
          <a:solidFill>
            <a:schemeClr val="tx1"/>
          </a:solidFill>
          <a:ln w="12700" cap="flat" cmpd="sng" algn="ctr">
            <a:noFill/>
            <a:prstDash val="solid"/>
            <a:miter lim="800000"/>
          </a:ln>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s-ES" sz="1400" dirty="0">
                <a:solidFill>
                  <a:schemeClr val="bg1"/>
                </a:solidFill>
              </a:rPr>
              <a:t>El gráfico busca realizar una comparación de los precios de cierre de los diferentes índices y a su vez, dar respuesta a la hipótesis que Apple tiene el precio histórico más alto. No obstante, al analizar el gráfico se concluye que GOOGLE tiene el precio histórico más alto. </a:t>
            </a:r>
          </a:p>
          <a:p>
            <a:pPr marL="0" indent="0">
              <a:buNone/>
            </a:pPr>
            <a:r>
              <a:rPr lang="es-ES" sz="1400" dirty="0">
                <a:solidFill>
                  <a:schemeClr val="bg1"/>
                </a:solidFill>
              </a:rPr>
              <a:t>Además, la línea morada representa el precio medio (USD 44,04) de los últimos 10 años, por lo tanto, se pude concluir que efectivamente la moda del precio de Apple se encuentra entre USD 0 y USD 50.</a:t>
            </a:r>
          </a:p>
        </p:txBody>
      </p:sp>
      <p:pic>
        <p:nvPicPr>
          <p:cNvPr id="20" name="Imagen 19">
            <a:extLst>
              <a:ext uri="{FF2B5EF4-FFF2-40B4-BE49-F238E27FC236}">
                <a16:creationId xmlns:a16="http://schemas.microsoft.com/office/drawing/2014/main" id="{B057A2C4-A6FC-0C0D-2776-4E6285B0E291}"/>
              </a:ext>
            </a:extLst>
          </p:cNvPr>
          <p:cNvPicPr>
            <a:picLocks noChangeAspect="1"/>
          </p:cNvPicPr>
          <p:nvPr/>
        </p:nvPicPr>
        <p:blipFill>
          <a:blip r:embed="rId6"/>
          <a:stretch>
            <a:fillRect/>
          </a:stretch>
        </p:blipFill>
        <p:spPr>
          <a:xfrm>
            <a:off x="1124445" y="3347554"/>
            <a:ext cx="4659793" cy="706250"/>
          </a:xfrm>
          <a:prstGeom prst="rect">
            <a:avLst/>
          </a:prstGeom>
        </p:spPr>
      </p:pic>
    </p:spTree>
    <p:extLst>
      <p:ext uri="{BB962C8B-B14F-4D97-AF65-F5344CB8AC3E}">
        <p14:creationId xmlns:p14="http://schemas.microsoft.com/office/powerpoint/2010/main" val="166015842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1254</TotalTime>
  <Words>1494</Words>
  <Application>Microsoft Office PowerPoint</Application>
  <PresentationFormat>Panorámica</PresentationFormat>
  <Paragraphs>66</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Calibri Light</vt:lpstr>
      <vt:lpstr>Wingdings</vt:lpstr>
      <vt:lpstr>Tema de Office</vt:lpstr>
      <vt:lpstr>Perspectivas y Predicciones del Precio de Acciones de Apple: Un Estudio Analítico</vt:lpstr>
      <vt:lpstr>Índice</vt:lpstr>
      <vt:lpstr>Contexto y Audiencia</vt:lpstr>
      <vt:lpstr>Contexto y Audiencia</vt:lpstr>
      <vt:lpstr>Hipótesis</vt:lpstr>
      <vt:lpstr>Metadata</vt:lpstr>
      <vt:lpstr>Presentación de PowerPoint</vt:lpstr>
      <vt:lpstr>Presentación de PowerPoint</vt:lpstr>
      <vt:lpstr>Presentación de PowerPoint</vt:lpstr>
      <vt:lpstr>Presentación de PowerPoint</vt:lpstr>
      <vt:lpstr>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Perspectivas y Predicciones del Precio de Acciones de Apple: Un Estudio Analítico</dc:title>
  <dc:creator>pablo ignacio donaire gonzalez</dc:creator>
  <cp:lastModifiedBy>pablo ignacio donaire gonzalez</cp:lastModifiedBy>
  <cp:revision>7</cp:revision>
  <cp:lastPrinted>2023-10-25T22:19:00Z</cp:lastPrinted>
  <dcterms:created xsi:type="dcterms:W3CDTF">2023-10-24T21:19:28Z</dcterms:created>
  <dcterms:modified xsi:type="dcterms:W3CDTF">2023-10-31T20:22:24Z</dcterms:modified>
</cp:coreProperties>
</file>