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4AD"/>
    <a:srgbClr val="C30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50" d="100"/>
          <a:sy n="50" d="100"/>
        </p:scale>
        <p:origin x="208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66C4C-2BB0-426D-A08C-917956156C46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FCEEB-4851-42EA-BF81-9E11BC4B1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0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AA67-90BC-2479-3286-F14E944AF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641A7-8C7A-4EBD-10BE-E495FA38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5382-CF65-EF4A-97F2-BFDC5957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E4A25-216C-805C-0D90-DA405E57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B7C7-B770-C904-DC4E-76E90BB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1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1EAE0-A88C-BD9B-4163-A9F53E54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5BBA9-E83D-7D83-FFA3-244397365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F7FDB-BA2C-500D-28F5-6B508A2D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4727-125D-1EA0-AA1E-6741337D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3FECC-3EAE-559B-BC5C-5D47D6E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B45EB-A722-0E85-088F-B7E6119FB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4A65-30AC-7755-2893-46F24488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2354-F124-74C1-17A4-743D46ACF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3CFE-B20A-6E9D-6F34-E08BA54C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125AE-EBF8-0F8A-1AD0-73737C3A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3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6AF8-5034-E951-A2AF-23F32B11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3395-8C25-BAC4-97B8-B279FB478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22237-4DA7-5E8D-59D8-27E4F13E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2110-4980-AEB3-4093-EF38A903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F7DC-4561-C4E9-C1FD-6393666E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93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03FE-39BC-84EE-EB10-69B7CF42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79727-8EC2-504B-BCA0-EE15A798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DFAD5-90FC-14AE-98DB-0C12EC7B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8C9CB-DD0F-ABDD-1219-8AD92017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3744D-2F91-C9AA-F774-85B8B203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26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1B75-586F-0E07-2D3F-843594E8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AC72-AD91-081E-6018-DFD33C351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24F8-0A17-93BF-9A79-62577621A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0C8F1-03BB-1B66-C574-3779050B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812B8-A0BD-DE1A-6FCB-DE38E3AF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45E83-29E6-B692-0FD9-D2C0C13B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FBF9-7433-A252-68EB-8FA9B036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C453A-3AFF-E86A-A003-4FF5A778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5AF16-03EA-CA44-CFB4-8399B199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82201-1818-03DE-944C-97D242C1A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EC0C8-5800-1D4B-CCB8-7DFD5592C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D2903-9A11-5F99-30F7-0CD6B38B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DC744-503C-B0A8-4F6F-14D24691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22DA9-296D-CF9C-F9A0-622BC9B0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E038-1644-35A5-30C8-C3A2C402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9A745-0314-BDBC-7B79-0133C568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6A8E8-3FBF-1B40-3E48-6A83886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B64F-E866-D88D-7607-890921BC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91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2BB7-7414-F4DC-47CD-FEAE5C3E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31383-A03D-12A0-F69A-45738E28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05E2B-F9E2-F33C-F18F-7D5DBC5F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0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811B-82F0-44A3-905D-F2AD1CAD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CCC3-31A2-9DC8-7B06-6A95192BC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B1AAF-305B-7960-67B4-6E7105A62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B56EA-D9A2-C39A-29E6-54407EA5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356B-20AA-ED97-8741-66161781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046C3-2A81-84FF-435A-8D3987C0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9429-11B9-C725-65A1-1E992B24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CF807-C6CC-397A-73AA-0F9A444A2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42FBD-E36D-550E-9398-C3D9A9E8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83C83-EB6D-74A2-C695-53102632F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B25D8-41FC-81B1-A032-39766FC3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90069-B8F0-3277-DBEA-3B7B4E88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9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A903C9-DA6D-5321-9C06-EAB2582C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AAF0-E89A-D471-B2C8-4A42DBD78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CD5E9-FA72-744F-7188-FED3C475C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C18C-87C1-41DA-B26D-E1999C0F888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E14B5-2D24-FA2E-18D8-F371576C4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3ED0-D9E4-468B-F961-F09188BE7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2954-3DE8-4859-873B-11E5DEDCA8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0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A5667F-0074-1121-4CDF-5A111BED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302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C5DA60-4ACF-8CD0-992B-270EDD079CEF}"/>
              </a:ext>
            </a:extLst>
          </p:cNvPr>
          <p:cNvSpPr txBox="1"/>
          <p:nvPr/>
        </p:nvSpPr>
        <p:spPr>
          <a:xfrm>
            <a:off x="2893671" y="393539"/>
            <a:ext cx="8437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Algerian" panose="04020705040A02060702" pitchFamily="82" charset="0"/>
              </a:rPr>
              <a:t>CHALLENGES FACED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F6E4E-DDB1-0108-D818-D3E2F372387F}"/>
              </a:ext>
            </a:extLst>
          </p:cNvPr>
          <p:cNvSpPr txBox="1"/>
          <p:nvPr/>
        </p:nvSpPr>
        <p:spPr>
          <a:xfrm>
            <a:off x="1122744" y="1446835"/>
            <a:ext cx="96764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ptos" panose="020B0004020202020204" pitchFamily="34" charset="0"/>
              </a:rPr>
              <a:t>• Collecting large, high-quality    datasets.</a:t>
            </a:r>
          </a:p>
          <a:p>
            <a:r>
              <a:rPr lang="en-US" sz="4800" dirty="0">
                <a:solidFill>
                  <a:srgbClr val="C00000"/>
                </a:solidFill>
                <a:latin typeface="Aptos" panose="020B0004020202020204" pitchFamily="34" charset="0"/>
              </a:rPr>
              <a:t>• Variation in lighting &amp; angles during     photography.</a:t>
            </a:r>
          </a:p>
          <a:p>
            <a:r>
              <a:rPr lang="en-US" sz="4800" dirty="0">
                <a:solidFill>
                  <a:srgbClr val="7030A0"/>
                </a:solidFill>
                <a:latin typeface="Aptos" panose="020B0004020202020204" pitchFamily="34" charset="0"/>
              </a:rPr>
              <a:t>• Need for offline support in rural     areas</a:t>
            </a:r>
            <a:r>
              <a:rPr lang="en-US" sz="4800" dirty="0">
                <a:latin typeface="Aptos" panose="020B0004020202020204" pitchFamily="34" charset="0"/>
              </a:rPr>
              <a:t>.</a:t>
            </a:r>
            <a:endParaRPr lang="en-IN" sz="4800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644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37A3599-6AFE-F5A6-4D35-6D14C0366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7635" y="0"/>
            <a:ext cx="12419635" cy="74517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D63C3F-AA02-950B-5A7E-07EC2A23A5D7}"/>
              </a:ext>
            </a:extLst>
          </p:cNvPr>
          <p:cNvSpPr txBox="1"/>
          <p:nvPr/>
        </p:nvSpPr>
        <p:spPr>
          <a:xfrm>
            <a:off x="3472405" y="405114"/>
            <a:ext cx="9387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u="sng" dirty="0"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6D07B-C364-0777-3EFD-778ACB7372B6}"/>
              </a:ext>
            </a:extLst>
          </p:cNvPr>
          <p:cNvSpPr txBox="1"/>
          <p:nvPr/>
        </p:nvSpPr>
        <p:spPr>
          <a:xfrm>
            <a:off x="146612" y="1261642"/>
            <a:ext cx="825275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Narrow" panose="020B0606020202030204" pitchFamily="34" charset="0"/>
              </a:rPr>
              <a:t>• </a:t>
            </a:r>
            <a:r>
              <a:rPr lang="en-US" sz="4400" dirty="0">
                <a:solidFill>
                  <a:srgbClr val="FF0000"/>
                </a:solidFill>
                <a:latin typeface="Arial Narrow" panose="020B0606020202030204" pitchFamily="34" charset="0"/>
              </a:rPr>
              <a:t>Expand database to 20,000+ images</a:t>
            </a:r>
            <a:r>
              <a:rPr lang="en-US" sz="44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4400" dirty="0">
                <a:latin typeface="Arial Narrow" panose="020B0606020202030204" pitchFamily="34" charset="0"/>
              </a:rPr>
              <a:t>• Add recognition of cross-breeds &amp; rare breeds.</a:t>
            </a:r>
          </a:p>
          <a:p>
            <a:r>
              <a:rPr lang="en-US" sz="4400" dirty="0">
                <a:latin typeface="Arial Narrow" panose="020B0606020202030204" pitchFamily="34" charset="0"/>
              </a:rPr>
              <a:t>• </a:t>
            </a:r>
            <a:r>
              <a:rPr lang="en-US" sz="4400" dirty="0">
                <a:solidFill>
                  <a:srgbClr val="00B0F0"/>
                </a:solidFill>
                <a:latin typeface="Arial Narrow" panose="020B0606020202030204" pitchFamily="34" charset="0"/>
              </a:rPr>
              <a:t>Integrate veterinary advice &amp; milk yield prediction.</a:t>
            </a:r>
          </a:p>
          <a:p>
            <a:r>
              <a:rPr lang="en-US" sz="4400" dirty="0">
                <a:latin typeface="Arial Narrow" panose="020B0606020202030204" pitchFamily="34" charset="0"/>
              </a:rPr>
              <a:t>• </a:t>
            </a:r>
            <a:r>
              <a:rPr lang="en-US" sz="4400" dirty="0">
                <a:solidFill>
                  <a:srgbClr val="00B050"/>
                </a:solidFill>
                <a:latin typeface="Arial Narrow" panose="020B0606020202030204" pitchFamily="34" charset="0"/>
              </a:rPr>
              <a:t>Partner with government for large-scale adoption.</a:t>
            </a:r>
            <a:endParaRPr lang="en-IN" sz="44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29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2B3DA6-913C-1016-D3D8-789C305832B4}"/>
              </a:ext>
            </a:extLst>
          </p:cNvPr>
          <p:cNvGrpSpPr/>
          <p:nvPr/>
        </p:nvGrpSpPr>
        <p:grpSpPr>
          <a:xfrm>
            <a:off x="-7904618" y="344792"/>
            <a:ext cx="7974956" cy="2662177"/>
            <a:chOff x="2419109" y="1908500"/>
            <a:chExt cx="7974956" cy="2662177"/>
          </a:xfrm>
        </p:grpSpPr>
        <p:sp>
          <p:nvSpPr>
            <p:cNvPr id="2" name="Arrow: Notched Right 1">
              <a:extLst>
                <a:ext uri="{FF2B5EF4-FFF2-40B4-BE49-F238E27FC236}">
                  <a16:creationId xmlns:a16="http://schemas.microsoft.com/office/drawing/2014/main" id="{035569EF-7016-55D8-DF31-DD93D0FF3E42}"/>
                </a:ext>
              </a:extLst>
            </p:cNvPr>
            <p:cNvSpPr/>
            <p:nvPr/>
          </p:nvSpPr>
          <p:spPr>
            <a:xfrm>
              <a:off x="2419109" y="1908500"/>
              <a:ext cx="7708739" cy="2662177"/>
            </a:xfrm>
            <a:prstGeom prst="notched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E7576D9-03EC-93CB-6CA7-B6823E097474}"/>
                </a:ext>
              </a:extLst>
            </p:cNvPr>
            <p:cNvSpPr txBox="1"/>
            <p:nvPr/>
          </p:nvSpPr>
          <p:spPr>
            <a:xfrm>
              <a:off x="4120587" y="2777924"/>
              <a:ext cx="62734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>
                  <a:solidFill>
                    <a:schemeClr val="bg1"/>
                  </a:solidFill>
                  <a:latin typeface="Algerian" panose="04020705040A02060702" pitchFamily="82" charset="0"/>
                </a:rPr>
                <a:t>CONCLUSION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0C8E291-6C2F-3603-F6D5-DBA14FB9C3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13317-0AD6-3472-3FD4-4921A32ED6ED}"/>
              </a:ext>
            </a:extLst>
          </p:cNvPr>
          <p:cNvSpPr txBox="1"/>
          <p:nvPr/>
        </p:nvSpPr>
        <p:spPr>
          <a:xfrm>
            <a:off x="1325880" y="3429000"/>
            <a:ext cx="9890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1.Developed an AI-powered mobile app that identifies Indian cattle &amp; buffalo breeds with 87% accuracy.</a:t>
            </a:r>
          </a:p>
          <a:p>
            <a:r>
              <a:rPr lang="en-US" sz="3200" b="1" dirty="0"/>
              <a:t>2.Farmers can easily capture photos to get breed details, boosting productivity and income.</a:t>
            </a:r>
          </a:p>
          <a:p>
            <a:r>
              <a:rPr lang="en-US" sz="3200" b="1" dirty="0"/>
              <a:t>3.Scalable solution with potential for nationwide adoption through expanded datasets and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3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49 -0.01504 L 0.85182 -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A350E7AE-840D-AAD6-F3DF-B503BAFCD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CF299BA-2BE9-A45D-1EDC-F626CB443322}"/>
              </a:ext>
            </a:extLst>
          </p:cNvPr>
          <p:cNvSpPr/>
          <p:nvPr/>
        </p:nvSpPr>
        <p:spPr>
          <a:xfrm>
            <a:off x="0" y="2"/>
            <a:ext cx="12191997" cy="6857998"/>
          </a:xfrm>
          <a:custGeom>
            <a:avLst/>
            <a:gdLst>
              <a:gd name="connsiteX0" fmla="*/ 8669397 w 12191997"/>
              <a:gd name="connsiteY0" fmla="*/ 4467826 h 6857998"/>
              <a:gd name="connsiteX1" fmla="*/ 7806658 w 12191997"/>
              <a:gd name="connsiteY1" fmla="*/ 4856736 h 6857998"/>
              <a:gd name="connsiteX2" fmla="*/ 7806658 w 12191997"/>
              <a:gd name="connsiteY2" fmla="*/ 6023464 h 6857998"/>
              <a:gd name="connsiteX3" fmla="*/ 8669397 w 12191997"/>
              <a:gd name="connsiteY3" fmla="*/ 6412373 h 6857998"/>
              <a:gd name="connsiteX4" fmla="*/ 9532137 w 12191997"/>
              <a:gd name="connsiteY4" fmla="*/ 6023464 h 6857998"/>
              <a:gd name="connsiteX5" fmla="*/ 9532137 w 12191997"/>
              <a:gd name="connsiteY5" fmla="*/ 4856736 h 6857998"/>
              <a:gd name="connsiteX6" fmla="*/ 6822875 w 12191997"/>
              <a:gd name="connsiteY6" fmla="*/ 4467826 h 6857998"/>
              <a:gd name="connsiteX7" fmla="*/ 5960135 w 12191997"/>
              <a:gd name="connsiteY7" fmla="*/ 4856736 h 6857998"/>
              <a:gd name="connsiteX8" fmla="*/ 5960135 w 12191997"/>
              <a:gd name="connsiteY8" fmla="*/ 6023464 h 6857998"/>
              <a:gd name="connsiteX9" fmla="*/ 6822875 w 12191997"/>
              <a:gd name="connsiteY9" fmla="*/ 6412373 h 6857998"/>
              <a:gd name="connsiteX10" fmla="*/ 7685614 w 12191997"/>
              <a:gd name="connsiteY10" fmla="*/ 6023464 h 6857998"/>
              <a:gd name="connsiteX11" fmla="*/ 7685614 w 12191997"/>
              <a:gd name="connsiteY11" fmla="*/ 4856736 h 6857998"/>
              <a:gd name="connsiteX12" fmla="*/ 10490845 w 12191997"/>
              <a:gd name="connsiteY12" fmla="*/ 4450523 h 6857998"/>
              <a:gd name="connsiteX13" fmla="*/ 9628105 w 12191997"/>
              <a:gd name="connsiteY13" fmla="*/ 4839433 h 6857998"/>
              <a:gd name="connsiteX14" fmla="*/ 9628105 w 12191997"/>
              <a:gd name="connsiteY14" fmla="*/ 6006161 h 6857998"/>
              <a:gd name="connsiteX15" fmla="*/ 10490845 w 12191997"/>
              <a:gd name="connsiteY15" fmla="*/ 6395070 h 6857998"/>
              <a:gd name="connsiteX16" fmla="*/ 11353584 w 12191997"/>
              <a:gd name="connsiteY16" fmla="*/ 6006161 h 6857998"/>
              <a:gd name="connsiteX17" fmla="*/ 11353584 w 12191997"/>
              <a:gd name="connsiteY17" fmla="*/ 4839433 h 6857998"/>
              <a:gd name="connsiteX18" fmla="*/ 9562841 w 12191997"/>
              <a:gd name="connsiteY18" fmla="*/ 2856084 h 6857998"/>
              <a:gd name="connsiteX19" fmla="*/ 8700101 w 12191997"/>
              <a:gd name="connsiteY19" fmla="*/ 3244993 h 6857998"/>
              <a:gd name="connsiteX20" fmla="*/ 8700101 w 12191997"/>
              <a:gd name="connsiteY20" fmla="*/ 4411720 h 6857998"/>
              <a:gd name="connsiteX21" fmla="*/ 9562841 w 12191997"/>
              <a:gd name="connsiteY21" fmla="*/ 4800629 h 6857998"/>
              <a:gd name="connsiteX22" fmla="*/ 10425580 w 12191997"/>
              <a:gd name="connsiteY22" fmla="*/ 4411720 h 6857998"/>
              <a:gd name="connsiteX23" fmla="*/ 10425580 w 12191997"/>
              <a:gd name="connsiteY23" fmla="*/ 3244993 h 6857998"/>
              <a:gd name="connsiteX24" fmla="*/ 7736197 w 12191997"/>
              <a:gd name="connsiteY24" fmla="*/ 2856082 h 6857998"/>
              <a:gd name="connsiteX25" fmla="*/ 6873457 w 12191997"/>
              <a:gd name="connsiteY25" fmla="*/ 3244991 h 6857998"/>
              <a:gd name="connsiteX26" fmla="*/ 6873457 w 12191997"/>
              <a:gd name="connsiteY26" fmla="*/ 4411719 h 6857998"/>
              <a:gd name="connsiteX27" fmla="*/ 7736197 w 12191997"/>
              <a:gd name="connsiteY27" fmla="*/ 4800628 h 6857998"/>
              <a:gd name="connsiteX28" fmla="*/ 8598936 w 12191997"/>
              <a:gd name="connsiteY28" fmla="*/ 4411719 h 6857998"/>
              <a:gd name="connsiteX29" fmla="*/ 8598936 w 12191997"/>
              <a:gd name="connsiteY29" fmla="*/ 3244991 h 6857998"/>
              <a:gd name="connsiteX30" fmla="*/ 10425579 w 12191997"/>
              <a:gd name="connsiteY30" fmla="*/ 1244339 h 6857998"/>
              <a:gd name="connsiteX31" fmla="*/ 9562840 w 12191997"/>
              <a:gd name="connsiteY31" fmla="*/ 1633248 h 6857998"/>
              <a:gd name="connsiteX32" fmla="*/ 9562840 w 12191997"/>
              <a:gd name="connsiteY32" fmla="*/ 2799975 h 6857998"/>
              <a:gd name="connsiteX33" fmla="*/ 10425579 w 12191997"/>
              <a:gd name="connsiteY33" fmla="*/ 3188886 h 6857998"/>
              <a:gd name="connsiteX34" fmla="*/ 11288319 w 12191997"/>
              <a:gd name="connsiteY34" fmla="*/ 2799975 h 6857998"/>
              <a:gd name="connsiteX35" fmla="*/ 11288319 w 12191997"/>
              <a:gd name="connsiteY35" fmla="*/ 1633248 h 6857998"/>
              <a:gd name="connsiteX36" fmla="*/ 8629049 w 12191997"/>
              <a:gd name="connsiteY36" fmla="*/ 1244339 h 6857998"/>
              <a:gd name="connsiteX37" fmla="*/ 7766310 w 12191997"/>
              <a:gd name="connsiteY37" fmla="*/ 1633248 h 6857998"/>
              <a:gd name="connsiteX38" fmla="*/ 7766310 w 12191997"/>
              <a:gd name="connsiteY38" fmla="*/ 2799975 h 6857998"/>
              <a:gd name="connsiteX39" fmla="*/ 8629049 w 12191997"/>
              <a:gd name="connsiteY39" fmla="*/ 3188886 h 6857998"/>
              <a:gd name="connsiteX40" fmla="*/ 9491789 w 12191997"/>
              <a:gd name="connsiteY40" fmla="*/ 2799975 h 6857998"/>
              <a:gd name="connsiteX41" fmla="*/ 9491789 w 12191997"/>
              <a:gd name="connsiteY41" fmla="*/ 1633248 h 6857998"/>
              <a:gd name="connsiteX42" fmla="*/ 6822875 w 12191997"/>
              <a:gd name="connsiteY42" fmla="*/ 1244337 h 6857998"/>
              <a:gd name="connsiteX43" fmla="*/ 5960135 w 12191997"/>
              <a:gd name="connsiteY43" fmla="*/ 1633246 h 6857998"/>
              <a:gd name="connsiteX44" fmla="*/ 5960135 w 12191997"/>
              <a:gd name="connsiteY44" fmla="*/ 2799974 h 6857998"/>
              <a:gd name="connsiteX45" fmla="*/ 6822875 w 12191997"/>
              <a:gd name="connsiteY45" fmla="*/ 3188884 h 6857998"/>
              <a:gd name="connsiteX46" fmla="*/ 7685614 w 12191997"/>
              <a:gd name="connsiteY46" fmla="*/ 2799974 h 6857998"/>
              <a:gd name="connsiteX47" fmla="*/ 7685614 w 12191997"/>
              <a:gd name="connsiteY47" fmla="*/ 1633246 h 6857998"/>
              <a:gd name="connsiteX48" fmla="*/ 12126383 w 12191997"/>
              <a:gd name="connsiteY48" fmla="*/ 0 h 6857998"/>
              <a:gd name="connsiteX49" fmla="*/ 12191997 w 12191997"/>
              <a:gd name="connsiteY49" fmla="*/ 0 h 6857998"/>
              <a:gd name="connsiteX50" fmla="*/ 12191997 w 12191997"/>
              <a:gd name="connsiteY50" fmla="*/ 29577 h 6857998"/>
              <a:gd name="connsiteX51" fmla="*/ 0 w 12191997"/>
              <a:gd name="connsiteY51" fmla="*/ 0 h 6857998"/>
              <a:gd name="connsiteX52" fmla="*/ 6959540 w 12191997"/>
              <a:gd name="connsiteY52" fmla="*/ 0 h 6857998"/>
              <a:gd name="connsiteX53" fmla="*/ 6873457 w 12191997"/>
              <a:gd name="connsiteY53" fmla="*/ 38804 h 6857998"/>
              <a:gd name="connsiteX54" fmla="*/ 6873457 w 12191997"/>
              <a:gd name="connsiteY54" fmla="*/ 1205533 h 6857998"/>
              <a:gd name="connsiteX55" fmla="*/ 7736197 w 12191997"/>
              <a:gd name="connsiteY55" fmla="*/ 1594442 h 6857998"/>
              <a:gd name="connsiteX56" fmla="*/ 8598936 w 12191997"/>
              <a:gd name="connsiteY56" fmla="*/ 1205533 h 6857998"/>
              <a:gd name="connsiteX57" fmla="*/ 8598936 w 12191997"/>
              <a:gd name="connsiteY57" fmla="*/ 38804 h 6857998"/>
              <a:gd name="connsiteX58" fmla="*/ 8512854 w 12191997"/>
              <a:gd name="connsiteY58" fmla="*/ 0 h 6857998"/>
              <a:gd name="connsiteX59" fmla="*/ 8765714 w 12191997"/>
              <a:gd name="connsiteY59" fmla="*/ 0 h 6857998"/>
              <a:gd name="connsiteX60" fmla="*/ 8679631 w 12191997"/>
              <a:gd name="connsiteY60" fmla="*/ 38805 h 6857998"/>
              <a:gd name="connsiteX61" fmla="*/ 8679631 w 12191997"/>
              <a:gd name="connsiteY61" fmla="*/ 1205533 h 6857998"/>
              <a:gd name="connsiteX62" fmla="*/ 9542371 w 12191997"/>
              <a:gd name="connsiteY62" fmla="*/ 1594442 h 6857998"/>
              <a:gd name="connsiteX63" fmla="*/ 10405110 w 12191997"/>
              <a:gd name="connsiteY63" fmla="*/ 1205533 h 6857998"/>
              <a:gd name="connsiteX64" fmla="*/ 10405110 w 12191997"/>
              <a:gd name="connsiteY64" fmla="*/ 38805 h 6857998"/>
              <a:gd name="connsiteX65" fmla="*/ 10319028 w 12191997"/>
              <a:gd name="connsiteY65" fmla="*/ 0 h 6857998"/>
              <a:gd name="connsiteX66" fmla="*/ 10573070 w 12191997"/>
              <a:gd name="connsiteY66" fmla="*/ 0 h 6857998"/>
              <a:gd name="connsiteX67" fmla="*/ 10486987 w 12191997"/>
              <a:gd name="connsiteY67" fmla="*/ 38805 h 6857998"/>
              <a:gd name="connsiteX68" fmla="*/ 10486987 w 12191997"/>
              <a:gd name="connsiteY68" fmla="*/ 1205533 h 6857998"/>
              <a:gd name="connsiteX69" fmla="*/ 11349727 w 12191997"/>
              <a:gd name="connsiteY69" fmla="*/ 1594442 h 6857998"/>
              <a:gd name="connsiteX70" fmla="*/ 12191997 w 12191997"/>
              <a:gd name="connsiteY70" fmla="*/ 1214760 h 6857998"/>
              <a:gd name="connsiteX71" fmla="*/ 12191997 w 12191997"/>
              <a:gd name="connsiteY71" fmla="*/ 1267140 h 6857998"/>
              <a:gd name="connsiteX72" fmla="*/ 11379840 w 12191997"/>
              <a:gd name="connsiteY72" fmla="*/ 1633248 h 6857998"/>
              <a:gd name="connsiteX73" fmla="*/ 11379840 w 12191997"/>
              <a:gd name="connsiteY73" fmla="*/ 2799975 h 6857998"/>
              <a:gd name="connsiteX74" fmla="*/ 12191997 w 12191997"/>
              <a:gd name="connsiteY74" fmla="*/ 3166083 h 6857998"/>
              <a:gd name="connsiteX75" fmla="*/ 12191997 w 12191997"/>
              <a:gd name="connsiteY75" fmla="*/ 3235765 h 6857998"/>
              <a:gd name="connsiteX76" fmla="*/ 11349727 w 12191997"/>
              <a:gd name="connsiteY76" fmla="*/ 2856081 h 6857998"/>
              <a:gd name="connsiteX77" fmla="*/ 10486987 w 12191997"/>
              <a:gd name="connsiteY77" fmla="*/ 3244991 h 6857998"/>
              <a:gd name="connsiteX78" fmla="*/ 10486987 w 12191997"/>
              <a:gd name="connsiteY78" fmla="*/ 4411718 h 6857998"/>
              <a:gd name="connsiteX79" fmla="*/ 11349727 w 12191997"/>
              <a:gd name="connsiteY79" fmla="*/ 4800627 h 6857998"/>
              <a:gd name="connsiteX80" fmla="*/ 12191997 w 12191997"/>
              <a:gd name="connsiteY80" fmla="*/ 4420945 h 6857998"/>
              <a:gd name="connsiteX81" fmla="*/ 12191997 w 12191997"/>
              <a:gd name="connsiteY81" fmla="*/ 4471440 h 6857998"/>
              <a:gd name="connsiteX82" fmla="*/ 11375657 w 12191997"/>
              <a:gd name="connsiteY82" fmla="*/ 4839433 h 6857998"/>
              <a:gd name="connsiteX83" fmla="*/ 11375657 w 12191997"/>
              <a:gd name="connsiteY83" fmla="*/ 6006161 h 6857998"/>
              <a:gd name="connsiteX84" fmla="*/ 12191997 w 12191997"/>
              <a:gd name="connsiteY84" fmla="*/ 6374154 h 6857998"/>
              <a:gd name="connsiteX85" fmla="*/ 12191997 w 12191997"/>
              <a:gd name="connsiteY85" fmla="*/ 6857998 h 6857998"/>
              <a:gd name="connsiteX86" fmla="*/ 12185620 w 12191997"/>
              <a:gd name="connsiteY86" fmla="*/ 6857998 h 6857998"/>
              <a:gd name="connsiteX87" fmla="*/ 12185620 w 12191997"/>
              <a:gd name="connsiteY87" fmla="*/ 6451177 h 6857998"/>
              <a:gd name="connsiteX88" fmla="*/ 11322881 w 12191997"/>
              <a:gd name="connsiteY88" fmla="*/ 6062267 h 6857998"/>
              <a:gd name="connsiteX89" fmla="*/ 10460141 w 12191997"/>
              <a:gd name="connsiteY89" fmla="*/ 6451177 h 6857998"/>
              <a:gd name="connsiteX90" fmla="*/ 10460141 w 12191997"/>
              <a:gd name="connsiteY90" fmla="*/ 6857998 h 6857998"/>
              <a:gd name="connsiteX91" fmla="*/ 10405109 w 12191997"/>
              <a:gd name="connsiteY91" fmla="*/ 6857998 h 6857998"/>
              <a:gd name="connsiteX92" fmla="*/ 10405109 w 12191997"/>
              <a:gd name="connsiteY92" fmla="*/ 6451177 h 6857998"/>
              <a:gd name="connsiteX93" fmla="*/ 9542369 w 12191997"/>
              <a:gd name="connsiteY93" fmla="*/ 6062267 h 6857998"/>
              <a:gd name="connsiteX94" fmla="*/ 8679630 w 12191997"/>
              <a:gd name="connsiteY94" fmla="*/ 6451177 h 6857998"/>
              <a:gd name="connsiteX95" fmla="*/ 8679630 w 12191997"/>
              <a:gd name="connsiteY95" fmla="*/ 6857998 h 6857998"/>
              <a:gd name="connsiteX96" fmla="*/ 8618815 w 12191997"/>
              <a:gd name="connsiteY96" fmla="*/ 6857998 h 6857998"/>
              <a:gd name="connsiteX97" fmla="*/ 8618815 w 12191997"/>
              <a:gd name="connsiteY97" fmla="*/ 6497447 h 6857998"/>
              <a:gd name="connsiteX98" fmla="*/ 7756076 w 12191997"/>
              <a:gd name="connsiteY98" fmla="*/ 6108537 h 6857998"/>
              <a:gd name="connsiteX99" fmla="*/ 6893336 w 12191997"/>
              <a:gd name="connsiteY99" fmla="*/ 6497447 h 6857998"/>
              <a:gd name="connsiteX100" fmla="*/ 6893336 w 12191997"/>
              <a:gd name="connsiteY100" fmla="*/ 6857998 h 6857998"/>
              <a:gd name="connsiteX101" fmla="*/ 0 w 12191997"/>
              <a:gd name="connsiteY101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7" h="6857998">
                <a:moveTo>
                  <a:pt x="8669397" y="4467826"/>
                </a:moveTo>
                <a:lnTo>
                  <a:pt x="7806658" y="4856736"/>
                </a:lnTo>
                <a:lnTo>
                  <a:pt x="7806658" y="6023464"/>
                </a:lnTo>
                <a:lnTo>
                  <a:pt x="8669397" y="6412373"/>
                </a:lnTo>
                <a:lnTo>
                  <a:pt x="9532137" y="6023464"/>
                </a:lnTo>
                <a:lnTo>
                  <a:pt x="9532137" y="4856736"/>
                </a:lnTo>
                <a:close/>
                <a:moveTo>
                  <a:pt x="6822875" y="4467826"/>
                </a:moveTo>
                <a:lnTo>
                  <a:pt x="5960135" y="4856736"/>
                </a:lnTo>
                <a:lnTo>
                  <a:pt x="5960135" y="6023464"/>
                </a:lnTo>
                <a:lnTo>
                  <a:pt x="6822875" y="6412373"/>
                </a:lnTo>
                <a:lnTo>
                  <a:pt x="7685614" y="6023464"/>
                </a:lnTo>
                <a:lnTo>
                  <a:pt x="7685614" y="4856736"/>
                </a:lnTo>
                <a:close/>
                <a:moveTo>
                  <a:pt x="10490845" y="4450523"/>
                </a:moveTo>
                <a:lnTo>
                  <a:pt x="9628105" y="4839433"/>
                </a:lnTo>
                <a:lnTo>
                  <a:pt x="9628105" y="6006161"/>
                </a:lnTo>
                <a:lnTo>
                  <a:pt x="10490845" y="6395070"/>
                </a:lnTo>
                <a:lnTo>
                  <a:pt x="11353584" y="6006161"/>
                </a:lnTo>
                <a:lnTo>
                  <a:pt x="11353584" y="4839433"/>
                </a:lnTo>
                <a:close/>
                <a:moveTo>
                  <a:pt x="9562841" y="2856084"/>
                </a:moveTo>
                <a:lnTo>
                  <a:pt x="8700101" y="3244993"/>
                </a:lnTo>
                <a:lnTo>
                  <a:pt x="8700101" y="4411720"/>
                </a:lnTo>
                <a:lnTo>
                  <a:pt x="9562841" y="4800629"/>
                </a:lnTo>
                <a:lnTo>
                  <a:pt x="10425580" y="4411720"/>
                </a:lnTo>
                <a:lnTo>
                  <a:pt x="10425580" y="3244993"/>
                </a:lnTo>
                <a:close/>
                <a:moveTo>
                  <a:pt x="7736197" y="2856082"/>
                </a:moveTo>
                <a:lnTo>
                  <a:pt x="6873457" y="3244991"/>
                </a:lnTo>
                <a:lnTo>
                  <a:pt x="6873457" y="4411719"/>
                </a:lnTo>
                <a:lnTo>
                  <a:pt x="7736197" y="4800628"/>
                </a:lnTo>
                <a:lnTo>
                  <a:pt x="8598936" y="4411719"/>
                </a:lnTo>
                <a:lnTo>
                  <a:pt x="8598936" y="3244991"/>
                </a:lnTo>
                <a:close/>
                <a:moveTo>
                  <a:pt x="10425579" y="1244339"/>
                </a:moveTo>
                <a:lnTo>
                  <a:pt x="9562840" y="1633248"/>
                </a:lnTo>
                <a:lnTo>
                  <a:pt x="9562840" y="2799975"/>
                </a:lnTo>
                <a:lnTo>
                  <a:pt x="10425579" y="3188886"/>
                </a:lnTo>
                <a:lnTo>
                  <a:pt x="11288319" y="2799975"/>
                </a:lnTo>
                <a:lnTo>
                  <a:pt x="11288319" y="1633248"/>
                </a:lnTo>
                <a:close/>
                <a:moveTo>
                  <a:pt x="8629049" y="1244339"/>
                </a:moveTo>
                <a:lnTo>
                  <a:pt x="7766310" y="1633248"/>
                </a:lnTo>
                <a:lnTo>
                  <a:pt x="7766310" y="2799975"/>
                </a:lnTo>
                <a:lnTo>
                  <a:pt x="8629049" y="3188886"/>
                </a:lnTo>
                <a:lnTo>
                  <a:pt x="9491789" y="2799975"/>
                </a:lnTo>
                <a:lnTo>
                  <a:pt x="9491789" y="1633248"/>
                </a:lnTo>
                <a:close/>
                <a:moveTo>
                  <a:pt x="6822875" y="1244337"/>
                </a:moveTo>
                <a:lnTo>
                  <a:pt x="5960135" y="1633246"/>
                </a:lnTo>
                <a:lnTo>
                  <a:pt x="5960135" y="2799974"/>
                </a:lnTo>
                <a:lnTo>
                  <a:pt x="6822875" y="3188884"/>
                </a:lnTo>
                <a:lnTo>
                  <a:pt x="7685614" y="2799974"/>
                </a:lnTo>
                <a:lnTo>
                  <a:pt x="7685614" y="1633246"/>
                </a:lnTo>
                <a:close/>
                <a:moveTo>
                  <a:pt x="12126383" y="0"/>
                </a:moveTo>
                <a:lnTo>
                  <a:pt x="12191997" y="0"/>
                </a:lnTo>
                <a:lnTo>
                  <a:pt x="12191997" y="29577"/>
                </a:lnTo>
                <a:close/>
                <a:moveTo>
                  <a:pt x="0" y="0"/>
                </a:moveTo>
                <a:lnTo>
                  <a:pt x="6959540" y="0"/>
                </a:lnTo>
                <a:lnTo>
                  <a:pt x="6873457" y="38804"/>
                </a:lnTo>
                <a:lnTo>
                  <a:pt x="6873457" y="1205533"/>
                </a:lnTo>
                <a:lnTo>
                  <a:pt x="7736197" y="1594442"/>
                </a:lnTo>
                <a:lnTo>
                  <a:pt x="8598936" y="1205533"/>
                </a:lnTo>
                <a:lnTo>
                  <a:pt x="8598936" y="38804"/>
                </a:lnTo>
                <a:lnTo>
                  <a:pt x="8512854" y="0"/>
                </a:lnTo>
                <a:lnTo>
                  <a:pt x="8765714" y="0"/>
                </a:lnTo>
                <a:lnTo>
                  <a:pt x="8679631" y="38805"/>
                </a:lnTo>
                <a:lnTo>
                  <a:pt x="8679631" y="1205533"/>
                </a:lnTo>
                <a:lnTo>
                  <a:pt x="9542371" y="1594442"/>
                </a:lnTo>
                <a:lnTo>
                  <a:pt x="10405110" y="1205533"/>
                </a:lnTo>
                <a:lnTo>
                  <a:pt x="10405110" y="38805"/>
                </a:lnTo>
                <a:lnTo>
                  <a:pt x="10319028" y="0"/>
                </a:lnTo>
                <a:lnTo>
                  <a:pt x="10573070" y="0"/>
                </a:lnTo>
                <a:lnTo>
                  <a:pt x="10486987" y="38805"/>
                </a:lnTo>
                <a:lnTo>
                  <a:pt x="10486987" y="1205533"/>
                </a:lnTo>
                <a:lnTo>
                  <a:pt x="11349727" y="1594442"/>
                </a:lnTo>
                <a:lnTo>
                  <a:pt x="12191997" y="1214760"/>
                </a:lnTo>
                <a:lnTo>
                  <a:pt x="12191997" y="1267140"/>
                </a:lnTo>
                <a:lnTo>
                  <a:pt x="11379840" y="1633248"/>
                </a:lnTo>
                <a:lnTo>
                  <a:pt x="11379840" y="2799975"/>
                </a:lnTo>
                <a:lnTo>
                  <a:pt x="12191997" y="3166083"/>
                </a:lnTo>
                <a:lnTo>
                  <a:pt x="12191997" y="3235765"/>
                </a:lnTo>
                <a:lnTo>
                  <a:pt x="11349727" y="2856081"/>
                </a:lnTo>
                <a:lnTo>
                  <a:pt x="10486987" y="3244991"/>
                </a:lnTo>
                <a:lnTo>
                  <a:pt x="10486987" y="4411718"/>
                </a:lnTo>
                <a:lnTo>
                  <a:pt x="11349727" y="4800627"/>
                </a:lnTo>
                <a:lnTo>
                  <a:pt x="12191997" y="4420945"/>
                </a:lnTo>
                <a:lnTo>
                  <a:pt x="12191997" y="4471440"/>
                </a:lnTo>
                <a:lnTo>
                  <a:pt x="11375657" y="4839433"/>
                </a:lnTo>
                <a:lnTo>
                  <a:pt x="11375657" y="6006161"/>
                </a:lnTo>
                <a:lnTo>
                  <a:pt x="12191997" y="6374154"/>
                </a:lnTo>
                <a:lnTo>
                  <a:pt x="12191997" y="6857998"/>
                </a:lnTo>
                <a:lnTo>
                  <a:pt x="12185620" y="6857998"/>
                </a:lnTo>
                <a:lnTo>
                  <a:pt x="12185620" y="6451177"/>
                </a:lnTo>
                <a:lnTo>
                  <a:pt x="11322881" y="6062267"/>
                </a:lnTo>
                <a:lnTo>
                  <a:pt x="10460141" y="6451177"/>
                </a:lnTo>
                <a:lnTo>
                  <a:pt x="10460141" y="6857998"/>
                </a:lnTo>
                <a:lnTo>
                  <a:pt x="10405109" y="6857998"/>
                </a:lnTo>
                <a:lnTo>
                  <a:pt x="10405109" y="6451177"/>
                </a:lnTo>
                <a:lnTo>
                  <a:pt x="9542369" y="6062267"/>
                </a:lnTo>
                <a:lnTo>
                  <a:pt x="8679630" y="6451177"/>
                </a:lnTo>
                <a:lnTo>
                  <a:pt x="8679630" y="6857998"/>
                </a:lnTo>
                <a:lnTo>
                  <a:pt x="8618815" y="6857998"/>
                </a:lnTo>
                <a:lnTo>
                  <a:pt x="8618815" y="6497447"/>
                </a:lnTo>
                <a:lnTo>
                  <a:pt x="7756076" y="6108537"/>
                </a:lnTo>
                <a:lnTo>
                  <a:pt x="6893336" y="6497447"/>
                </a:lnTo>
                <a:lnTo>
                  <a:pt x="689333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CE8165-A64F-8C40-4567-AAE593B8F3D1}"/>
              </a:ext>
            </a:extLst>
          </p:cNvPr>
          <p:cNvSpPr txBox="1"/>
          <p:nvPr/>
        </p:nvSpPr>
        <p:spPr>
          <a:xfrm>
            <a:off x="1088020" y="451412"/>
            <a:ext cx="56368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FFFF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CF4410-4AB4-9066-77CB-67EC5C28F467}"/>
              </a:ext>
            </a:extLst>
          </p:cNvPr>
          <p:cNvSpPr txBox="1"/>
          <p:nvPr/>
        </p:nvSpPr>
        <p:spPr>
          <a:xfrm>
            <a:off x="219918" y="1159298"/>
            <a:ext cx="563687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• Farmers in India struggle to identify cattle &amp; buffalo breeds.</a:t>
            </a:r>
          </a:p>
          <a:p>
            <a:r>
              <a:rPr lang="en-US" sz="4000" dirty="0">
                <a:solidFill>
                  <a:schemeClr val="bg1"/>
                </a:solidFill>
              </a:rPr>
              <a:t>• Breed identification affects milk yield, disease resistance &amp;     income.</a:t>
            </a:r>
          </a:p>
          <a:p>
            <a:r>
              <a:rPr lang="en-US" sz="4000" dirty="0">
                <a:solidFill>
                  <a:schemeClr val="bg1"/>
                </a:solidFill>
              </a:rPr>
              <a:t>• Lack of tools leads </a:t>
            </a:r>
            <a:r>
              <a:rPr lang="en-US" sz="4000" dirty="0"/>
              <a:t>to </a:t>
            </a:r>
            <a:r>
              <a:rPr lang="en-US" sz="4000" dirty="0">
                <a:solidFill>
                  <a:schemeClr val="bg1"/>
                </a:solidFill>
              </a:rPr>
              <a:t>poor </a:t>
            </a:r>
            <a:r>
              <a:rPr lang="en-US" sz="3600" dirty="0">
                <a:solidFill>
                  <a:schemeClr val="bg1"/>
                </a:solidFill>
              </a:rPr>
              <a:t>breeding &amp; financial losses.</a:t>
            </a:r>
            <a:endParaRPr lang="en-IN" sz="36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0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A9995D5-09A8-977D-99A8-CA21D05B60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5964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B7CF966-F88C-BE73-494F-EF02F3A3F3A5}"/>
              </a:ext>
            </a:extLst>
          </p:cNvPr>
          <p:cNvGrpSpPr/>
          <p:nvPr/>
        </p:nvGrpSpPr>
        <p:grpSpPr>
          <a:xfrm>
            <a:off x="-2153920" y="1615440"/>
            <a:ext cx="2865120" cy="1036320"/>
            <a:chOff x="0" y="1778000"/>
            <a:chExt cx="2865120" cy="1036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BE6C02-B4AE-7CBC-7591-4004039DE155}"/>
                </a:ext>
              </a:extLst>
            </p:cNvPr>
            <p:cNvSpPr/>
            <p:nvPr/>
          </p:nvSpPr>
          <p:spPr>
            <a:xfrm>
              <a:off x="0" y="1778000"/>
              <a:ext cx="2865120" cy="1036320"/>
            </a:xfrm>
            <a:prstGeom prst="rect">
              <a:avLst/>
            </a:prstGeom>
            <a:solidFill>
              <a:srgbClr val="C30D9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E84F4378-93D1-ED00-85D2-40096B1D0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50720" y="189992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FF1E6D-FA02-490E-E441-9FE7DB173C2B}"/>
                </a:ext>
              </a:extLst>
            </p:cNvPr>
            <p:cNvSpPr txBox="1"/>
            <p:nvPr/>
          </p:nvSpPr>
          <p:spPr>
            <a:xfrm>
              <a:off x="203200" y="2103120"/>
              <a:ext cx="174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/>
                <a:t>BUILD AI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2A7ECB-C8B6-1356-A016-7C81B86C1FC6}"/>
              </a:ext>
            </a:extLst>
          </p:cNvPr>
          <p:cNvGrpSpPr/>
          <p:nvPr/>
        </p:nvGrpSpPr>
        <p:grpSpPr>
          <a:xfrm>
            <a:off x="-2153920" y="2636520"/>
            <a:ext cx="2865120" cy="1041400"/>
            <a:chOff x="0" y="2809240"/>
            <a:chExt cx="2865120" cy="1041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8601D4-DD48-464D-D7F6-534BE8E71FCD}"/>
                </a:ext>
              </a:extLst>
            </p:cNvPr>
            <p:cNvSpPr/>
            <p:nvPr/>
          </p:nvSpPr>
          <p:spPr>
            <a:xfrm>
              <a:off x="0" y="2814320"/>
              <a:ext cx="2865120" cy="103632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Graphic 8" descr="Employee badge with solid fill">
              <a:extLst>
                <a:ext uri="{FF2B5EF4-FFF2-40B4-BE49-F238E27FC236}">
                  <a16:creationId xmlns:a16="http://schemas.microsoft.com/office/drawing/2014/main" id="{55AD916B-EA99-8CBD-3FE7-536566B5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50720" y="280924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19C28-FE84-3DEC-3670-E07E70AE14A6}"/>
                </a:ext>
              </a:extLst>
            </p:cNvPr>
            <p:cNvSpPr txBox="1"/>
            <p:nvPr/>
          </p:nvSpPr>
          <p:spPr>
            <a:xfrm>
              <a:off x="203200" y="2997200"/>
              <a:ext cx="174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DEVELOP AN </a:t>
              </a:r>
            </a:p>
            <a:p>
              <a:pPr algn="ctr"/>
              <a:r>
                <a:rPr lang="en-IN" dirty="0"/>
                <a:t>ANDROID APP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05E564-985A-6F6C-BD87-98920C0FB6EC}"/>
              </a:ext>
            </a:extLst>
          </p:cNvPr>
          <p:cNvGrpSpPr/>
          <p:nvPr/>
        </p:nvGrpSpPr>
        <p:grpSpPr>
          <a:xfrm>
            <a:off x="-2153920" y="3677920"/>
            <a:ext cx="2865120" cy="1036320"/>
            <a:chOff x="0" y="3850640"/>
            <a:chExt cx="2865120" cy="10363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35CC08-80EA-B2C9-FB31-D689669C2139}"/>
                </a:ext>
              </a:extLst>
            </p:cNvPr>
            <p:cNvSpPr/>
            <p:nvPr/>
          </p:nvSpPr>
          <p:spPr>
            <a:xfrm>
              <a:off x="0" y="3850640"/>
              <a:ext cx="2865120" cy="103632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C02D7BBD-435D-2AA6-554C-1E3419938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50720" y="3911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E608DA-A21D-0E8C-F3A1-3332B5EAB403}"/>
                </a:ext>
              </a:extLst>
            </p:cNvPr>
            <p:cNvSpPr txBox="1"/>
            <p:nvPr/>
          </p:nvSpPr>
          <p:spPr>
            <a:xfrm>
              <a:off x="203200" y="4114800"/>
              <a:ext cx="174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IMPROVE PRODUCTIVITY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0625AC0-D8FF-C1B6-E4F6-8AD333913B96}"/>
              </a:ext>
            </a:extLst>
          </p:cNvPr>
          <p:cNvSpPr txBox="1"/>
          <p:nvPr/>
        </p:nvSpPr>
        <p:spPr>
          <a:xfrm>
            <a:off x="4018280" y="897434"/>
            <a:ext cx="687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002060"/>
                </a:solidFill>
                <a:latin typeface="Algerian" panose="04020705040A02060702" pitchFamily="82" charset="0"/>
              </a:rPr>
              <a:t>BUILD AN </a:t>
            </a:r>
            <a:r>
              <a:rPr lang="en-IN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AI- POWERED</a:t>
            </a:r>
            <a:r>
              <a:rPr lang="en-IN" sz="3600" b="1" dirty="0">
                <a:solidFill>
                  <a:srgbClr val="002060"/>
                </a:solidFill>
                <a:latin typeface="Algerian" panose="04020705040A02060702" pitchFamily="82" charset="0"/>
              </a:rPr>
              <a:t> SYSTEM TO IDENTIFY INDIAN CATTLE  &amp; BUFFALOES BREEDS</a:t>
            </a:r>
          </a:p>
        </p:txBody>
      </p:sp>
    </p:spTree>
    <p:extLst>
      <p:ext uri="{BB962C8B-B14F-4D97-AF65-F5344CB8AC3E}">
        <p14:creationId xmlns:p14="http://schemas.microsoft.com/office/powerpoint/2010/main" val="919054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83 -1.11111E-6 L 0.1761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5A7F-E9B7-61FF-0449-74B8D5EB5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8CC88A8-6233-EEA4-6F04-BB13CE1EF9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120" y="22550"/>
            <a:ext cx="12263120" cy="685901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8470F1D-4C60-1895-0773-21FD928BC064}"/>
              </a:ext>
            </a:extLst>
          </p:cNvPr>
          <p:cNvGrpSpPr/>
          <p:nvPr/>
        </p:nvGrpSpPr>
        <p:grpSpPr>
          <a:xfrm>
            <a:off x="-2133600" y="1473200"/>
            <a:ext cx="2865120" cy="1036320"/>
            <a:chOff x="0" y="1778000"/>
            <a:chExt cx="2865120" cy="1036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5EAB3A-50BA-2CC6-3EA5-F1952EF8809F}"/>
                </a:ext>
              </a:extLst>
            </p:cNvPr>
            <p:cNvSpPr/>
            <p:nvPr/>
          </p:nvSpPr>
          <p:spPr>
            <a:xfrm>
              <a:off x="0" y="1778000"/>
              <a:ext cx="2865120" cy="1036320"/>
            </a:xfrm>
            <a:prstGeom prst="rect">
              <a:avLst/>
            </a:prstGeom>
            <a:solidFill>
              <a:srgbClr val="C30D9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5167AB1D-070A-841C-52F3-EE421ADE4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50720" y="189992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0EC425-4756-26FC-822B-56A04E8042CA}"/>
                </a:ext>
              </a:extLst>
            </p:cNvPr>
            <p:cNvSpPr txBox="1"/>
            <p:nvPr/>
          </p:nvSpPr>
          <p:spPr>
            <a:xfrm>
              <a:off x="203200" y="2103120"/>
              <a:ext cx="174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/>
                <a:t>BUILD AI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72F6F6C-060D-24AC-4254-E949F565F8A7}"/>
              </a:ext>
            </a:extLst>
          </p:cNvPr>
          <p:cNvGrpSpPr/>
          <p:nvPr/>
        </p:nvGrpSpPr>
        <p:grpSpPr>
          <a:xfrm>
            <a:off x="-2133600" y="2491542"/>
            <a:ext cx="2865120" cy="1050389"/>
            <a:chOff x="0" y="2786182"/>
            <a:chExt cx="2865120" cy="10503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30847EC-5A10-6BD4-0E56-3E1259E901B8}"/>
                </a:ext>
              </a:extLst>
            </p:cNvPr>
            <p:cNvSpPr/>
            <p:nvPr/>
          </p:nvSpPr>
          <p:spPr>
            <a:xfrm>
              <a:off x="0" y="2800251"/>
              <a:ext cx="2865120" cy="103632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Graphic 8" descr="Employee badge with solid fill">
              <a:extLst>
                <a:ext uri="{FF2B5EF4-FFF2-40B4-BE49-F238E27FC236}">
                  <a16:creationId xmlns:a16="http://schemas.microsoft.com/office/drawing/2014/main" id="{FB157ED4-E928-458E-DC60-DE41D1071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38960" y="2786182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9E5609-5990-FBF5-2EE0-B4034B1FB9B1}"/>
                </a:ext>
              </a:extLst>
            </p:cNvPr>
            <p:cNvSpPr txBox="1"/>
            <p:nvPr/>
          </p:nvSpPr>
          <p:spPr>
            <a:xfrm>
              <a:off x="203200" y="2997200"/>
              <a:ext cx="174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DEVELOP AN </a:t>
              </a:r>
            </a:p>
            <a:p>
              <a:pPr algn="ctr"/>
              <a:r>
                <a:rPr lang="en-IN" dirty="0"/>
                <a:t>ANDROID APP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243BE5-5C2B-DCCF-2861-AC0166E7EDDE}"/>
              </a:ext>
            </a:extLst>
          </p:cNvPr>
          <p:cNvGrpSpPr/>
          <p:nvPr/>
        </p:nvGrpSpPr>
        <p:grpSpPr>
          <a:xfrm>
            <a:off x="-2133600" y="3545840"/>
            <a:ext cx="2865120" cy="1036320"/>
            <a:chOff x="0" y="3850640"/>
            <a:chExt cx="2865120" cy="10363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2B95E6-96E1-A09E-02ED-040B833B89E6}"/>
                </a:ext>
              </a:extLst>
            </p:cNvPr>
            <p:cNvSpPr/>
            <p:nvPr/>
          </p:nvSpPr>
          <p:spPr>
            <a:xfrm>
              <a:off x="0" y="3850640"/>
              <a:ext cx="2865120" cy="103632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65C54694-0E34-CEC9-AC48-4655130BB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50720" y="3911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A627D5-1C23-C72F-F37F-91C622C547F2}"/>
                </a:ext>
              </a:extLst>
            </p:cNvPr>
            <p:cNvSpPr txBox="1"/>
            <p:nvPr/>
          </p:nvSpPr>
          <p:spPr>
            <a:xfrm>
              <a:off x="203200" y="4114800"/>
              <a:ext cx="174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IMPROVE PRODUCTIVITY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2FC6357-A8D0-E500-CB7F-3584EEFF3D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683" y="3773222"/>
            <a:ext cx="7220317" cy="3093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B8F3B0-89DB-5B5F-9A2B-B721B5F4A107}"/>
              </a:ext>
            </a:extLst>
          </p:cNvPr>
          <p:cNvSpPr txBox="1"/>
          <p:nvPr/>
        </p:nvSpPr>
        <p:spPr>
          <a:xfrm>
            <a:off x="4971683" y="3797404"/>
            <a:ext cx="7097578" cy="309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CREATE  A </a:t>
            </a:r>
            <a:r>
              <a:rPr lang="en-IN" sz="4800" dirty="0">
                <a:solidFill>
                  <a:srgbClr val="FF0000"/>
                </a:solidFill>
                <a:latin typeface="Algerian" panose="04020705040A02060702" pitchFamily="82" charset="0"/>
              </a:rPr>
              <a:t>MOBILE APP </a:t>
            </a:r>
            <a:r>
              <a:rPr lang="en-IN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TO USE EASILY FOR THE FARMERS TO IDENTIFY THE BREEDS</a:t>
            </a:r>
          </a:p>
        </p:txBody>
      </p:sp>
    </p:spTree>
    <p:extLst>
      <p:ext uri="{BB962C8B-B14F-4D97-AF65-F5344CB8AC3E}">
        <p14:creationId xmlns:p14="http://schemas.microsoft.com/office/powerpoint/2010/main" val="126208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 -4.81481E-6 L 0.1737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B2A8-05E8-77D0-DAEB-4231CD68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F0BF39-0CA8-C94E-CAFC-B78D61A0BF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" y="-49897"/>
            <a:ext cx="12283440" cy="690789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E6B9E89-34C9-3E14-1E13-2BB395C9C3A5}"/>
              </a:ext>
            </a:extLst>
          </p:cNvPr>
          <p:cNvGrpSpPr/>
          <p:nvPr/>
        </p:nvGrpSpPr>
        <p:grpSpPr>
          <a:xfrm>
            <a:off x="-2042160" y="1473200"/>
            <a:ext cx="2865120" cy="1036320"/>
            <a:chOff x="0" y="1778000"/>
            <a:chExt cx="2865120" cy="10363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6F1581-F551-11EE-BFED-E7BD126C84DC}"/>
                </a:ext>
              </a:extLst>
            </p:cNvPr>
            <p:cNvSpPr/>
            <p:nvPr/>
          </p:nvSpPr>
          <p:spPr>
            <a:xfrm>
              <a:off x="0" y="1778000"/>
              <a:ext cx="2865120" cy="1036320"/>
            </a:xfrm>
            <a:prstGeom prst="rect">
              <a:avLst/>
            </a:prstGeom>
            <a:solidFill>
              <a:srgbClr val="C30D9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pic>
          <p:nvPicPr>
            <p:cNvPr id="7" name="Graphic 6" descr="Bullseye with solid fill">
              <a:extLst>
                <a:ext uri="{FF2B5EF4-FFF2-40B4-BE49-F238E27FC236}">
                  <a16:creationId xmlns:a16="http://schemas.microsoft.com/office/drawing/2014/main" id="{909C52FC-D8D6-5C9C-A181-F5B24C942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50720" y="189992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396EAB-B048-0604-48F5-5AD0E9EC2751}"/>
                </a:ext>
              </a:extLst>
            </p:cNvPr>
            <p:cNvSpPr txBox="1"/>
            <p:nvPr/>
          </p:nvSpPr>
          <p:spPr>
            <a:xfrm>
              <a:off x="203200" y="2103120"/>
              <a:ext cx="1747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dirty="0"/>
                <a:t>BUILD AI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B4D12-CE9C-2244-541A-6E16CAE860D8}"/>
              </a:ext>
            </a:extLst>
          </p:cNvPr>
          <p:cNvGrpSpPr/>
          <p:nvPr/>
        </p:nvGrpSpPr>
        <p:grpSpPr>
          <a:xfrm>
            <a:off x="-2042160" y="2504440"/>
            <a:ext cx="2865120" cy="1041400"/>
            <a:chOff x="0" y="2809240"/>
            <a:chExt cx="2865120" cy="1041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F3B09B-8FE3-8343-424F-AC0018963567}"/>
                </a:ext>
              </a:extLst>
            </p:cNvPr>
            <p:cNvSpPr/>
            <p:nvPr/>
          </p:nvSpPr>
          <p:spPr>
            <a:xfrm>
              <a:off x="0" y="2814320"/>
              <a:ext cx="2865120" cy="103632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Graphic 8" descr="Employee badge with solid fill">
              <a:extLst>
                <a:ext uri="{FF2B5EF4-FFF2-40B4-BE49-F238E27FC236}">
                  <a16:creationId xmlns:a16="http://schemas.microsoft.com/office/drawing/2014/main" id="{71FB49E8-3FAA-64B5-9B4A-6292719B5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50720" y="2809240"/>
              <a:ext cx="914400" cy="914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0D87DE-3753-A6AF-0277-987E98E85BF5}"/>
                </a:ext>
              </a:extLst>
            </p:cNvPr>
            <p:cNvSpPr txBox="1"/>
            <p:nvPr/>
          </p:nvSpPr>
          <p:spPr>
            <a:xfrm>
              <a:off x="203200" y="2997200"/>
              <a:ext cx="174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DEVELOP AN </a:t>
              </a:r>
            </a:p>
            <a:p>
              <a:pPr algn="ctr"/>
              <a:r>
                <a:rPr lang="en-IN" dirty="0"/>
                <a:t>ANDROID APP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B95E12-2F3E-15A5-950F-CCFE05AE2135}"/>
              </a:ext>
            </a:extLst>
          </p:cNvPr>
          <p:cNvGrpSpPr/>
          <p:nvPr/>
        </p:nvGrpSpPr>
        <p:grpSpPr>
          <a:xfrm>
            <a:off x="-2042160" y="3439161"/>
            <a:ext cx="2865120" cy="1036320"/>
            <a:chOff x="0" y="3850640"/>
            <a:chExt cx="2865120" cy="10363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E35CC7-C11B-1C01-A128-51BE7C145C14}"/>
                </a:ext>
              </a:extLst>
            </p:cNvPr>
            <p:cNvSpPr/>
            <p:nvPr/>
          </p:nvSpPr>
          <p:spPr>
            <a:xfrm>
              <a:off x="0" y="3850640"/>
              <a:ext cx="2865120" cy="103632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E0FC4CC5-AF99-F135-CD3E-2535B0D8B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950720" y="3911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60F5B6-52C1-C6AB-6701-B857E7073865}"/>
                </a:ext>
              </a:extLst>
            </p:cNvPr>
            <p:cNvSpPr txBox="1"/>
            <p:nvPr/>
          </p:nvSpPr>
          <p:spPr>
            <a:xfrm>
              <a:off x="203200" y="4114800"/>
              <a:ext cx="1747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IMPROVE PRODUCTIVITY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6581C0E-E365-EE7A-8913-3D4CDB21AD1A}"/>
              </a:ext>
            </a:extLst>
          </p:cNvPr>
          <p:cNvSpPr txBox="1"/>
          <p:nvPr/>
        </p:nvSpPr>
        <p:spPr>
          <a:xfrm>
            <a:off x="1656080" y="1307405"/>
            <a:ext cx="11231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rial Black" panose="020B0A04020102020204" pitchFamily="34" charset="0"/>
              </a:rPr>
              <a:t>IMPROVING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PRODUCTIVITY</a:t>
            </a:r>
            <a:r>
              <a:rPr lang="en-IN" sz="5400" dirty="0">
                <a:latin typeface="Arial Black" panose="020B0A04020102020204" pitchFamily="34" charset="0"/>
              </a:rPr>
              <a:t>,</a:t>
            </a:r>
            <a:r>
              <a:rPr lang="en-IN" sz="5400" dirty="0">
                <a:solidFill>
                  <a:srgbClr val="00B0F0"/>
                </a:solidFill>
                <a:latin typeface="Arial Black" panose="020B0A04020102020204" pitchFamily="34" charset="0"/>
              </a:rPr>
              <a:t>DECISION MAKING </a:t>
            </a:r>
            <a:r>
              <a:rPr lang="en-IN" sz="5400" dirty="0">
                <a:latin typeface="Arial Black" panose="020B0A04020102020204" pitchFamily="34" charset="0"/>
              </a:rPr>
              <a:t>AND </a:t>
            </a:r>
            <a:r>
              <a:rPr lang="en-IN" sz="5400" dirty="0">
                <a:solidFill>
                  <a:srgbClr val="FFC000"/>
                </a:solidFill>
                <a:latin typeface="Arial Black" panose="020B0A04020102020204" pitchFamily="34" charset="0"/>
              </a:rPr>
              <a:t>FARMER INCOME</a:t>
            </a:r>
          </a:p>
        </p:txBody>
      </p:sp>
    </p:spTree>
    <p:extLst>
      <p:ext uri="{BB962C8B-B14F-4D97-AF65-F5344CB8AC3E}">
        <p14:creationId xmlns:p14="http://schemas.microsoft.com/office/powerpoint/2010/main" val="16877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55 0.01389 L 0.16745 0.013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95566-D2C6-F098-2B64-1FF88ED89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720" y="21312"/>
            <a:ext cx="813364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C0E4AB-2822-D44C-4F4D-7245EDBD2EA2}"/>
              </a:ext>
            </a:extLst>
          </p:cNvPr>
          <p:cNvSpPr txBox="1"/>
          <p:nvPr/>
        </p:nvSpPr>
        <p:spPr>
          <a:xfrm>
            <a:off x="472440" y="296793"/>
            <a:ext cx="787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rgbClr val="FF0000"/>
                </a:solidFill>
                <a:latin typeface="Algerian" panose="04020705040A02060702" pitchFamily="82" charset="0"/>
              </a:rPr>
              <a:t>DATA SET</a:t>
            </a:r>
            <a:r>
              <a:rPr lang="en-IN" sz="3600" dirty="0">
                <a:latin typeface="Algerian" panose="04020705040A02060702" pitchFamily="82" charset="0"/>
              </a:rPr>
              <a:t>&amp; </a:t>
            </a:r>
            <a:r>
              <a:rPr lang="en-IN" sz="3600" u="sng" dirty="0">
                <a:solidFill>
                  <a:schemeClr val="accent1"/>
                </a:solidFill>
                <a:latin typeface="Algerian" panose="04020705040A02060702" pitchFamily="82" charset="0"/>
              </a:rPr>
              <a:t>DATA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38AC0-FCA6-E40E-9111-3C164588807A}"/>
              </a:ext>
            </a:extLst>
          </p:cNvPr>
          <p:cNvSpPr txBox="1"/>
          <p:nvPr/>
        </p:nvSpPr>
        <p:spPr>
          <a:xfrm>
            <a:off x="655320" y="1524000"/>
            <a:ext cx="51358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Collected 5,000+ images of major Indian breeds (Gir, Murrah, Sahiwal, etc.).</a:t>
            </a:r>
          </a:p>
          <a:p>
            <a:r>
              <a:rPr lang="en-US" sz="3600" dirty="0"/>
              <a:t>• Sources: open datasets, government portals, field photography.</a:t>
            </a:r>
          </a:p>
          <a:p>
            <a:r>
              <a:rPr lang="en-US" sz="3600" dirty="0"/>
              <a:t>• Images labeled with breed name for training.</a:t>
            </a:r>
            <a:endParaRPr lang="en-IN" sz="3600" dirty="0"/>
          </a:p>
          <a:p>
            <a:endParaRPr lang="en-IN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4563A3-A88C-DBED-C8B4-6CE115453008}"/>
              </a:ext>
            </a:extLst>
          </p:cNvPr>
          <p:cNvGrpSpPr/>
          <p:nvPr/>
        </p:nvGrpSpPr>
        <p:grpSpPr>
          <a:xfrm>
            <a:off x="472440" y="1351195"/>
            <a:ext cx="4968240" cy="5181600"/>
            <a:chOff x="655320" y="1402080"/>
            <a:chExt cx="4876800" cy="5181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9C9154-A998-8814-A103-04A57868B3B5}"/>
                </a:ext>
              </a:extLst>
            </p:cNvPr>
            <p:cNvSpPr/>
            <p:nvPr/>
          </p:nvSpPr>
          <p:spPr>
            <a:xfrm>
              <a:off x="655320" y="1402080"/>
              <a:ext cx="4876800" cy="5181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992F4-2B1A-A47F-8A7C-3ADB3A404954}"/>
                </a:ext>
              </a:extLst>
            </p:cNvPr>
            <p:cNvSpPr/>
            <p:nvPr/>
          </p:nvSpPr>
          <p:spPr>
            <a:xfrm>
              <a:off x="655320" y="1402080"/>
              <a:ext cx="4876800" cy="5181600"/>
            </a:xfrm>
            <a:prstGeom prst="rect">
              <a:avLst/>
            </a:prstGeom>
            <a:solidFill>
              <a:srgbClr val="C30D9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Graphic 8" descr="Boardroom with solid fill">
              <a:extLst>
                <a:ext uri="{FF2B5EF4-FFF2-40B4-BE49-F238E27FC236}">
                  <a16:creationId xmlns:a16="http://schemas.microsoft.com/office/drawing/2014/main" id="{3C717195-5057-1933-E650-C630FBB8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79320" y="2971800"/>
              <a:ext cx="16002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887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33819 L -0.00248 0.76157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11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82CD87-7483-A6CB-7C1A-A0D58C809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454358" cy="6865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4A4AE-8801-0FE0-B118-0A6F564011AA}"/>
              </a:ext>
            </a:extLst>
          </p:cNvPr>
          <p:cNvSpPr txBox="1"/>
          <p:nvPr/>
        </p:nvSpPr>
        <p:spPr>
          <a:xfrm>
            <a:off x="2349660" y="636609"/>
            <a:ext cx="8032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bg1"/>
                </a:solidFill>
                <a:latin typeface="Arial Black" panose="020B0A04020102020204" pitchFamily="34" charset="0"/>
              </a:rPr>
              <a:t>AI 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ADBF-86C7-5DA1-8B6C-7162A3ADB325}"/>
              </a:ext>
            </a:extLst>
          </p:cNvPr>
          <p:cNvSpPr txBox="1"/>
          <p:nvPr/>
        </p:nvSpPr>
        <p:spPr>
          <a:xfrm>
            <a:off x="1207625" y="3935392"/>
            <a:ext cx="1098437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C0C0C0"/>
                </a:highlight>
                <a:latin typeface="Bahnschrift" panose="020B0502040204020203" pitchFamily="34" charset="0"/>
              </a:rPr>
              <a:t>• </a:t>
            </a:r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Used Convolutional Neural Networks (CNNs).</a:t>
            </a:r>
          </a:p>
          <a:p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• Model trained to detect horn shape, coat color, body size.</a:t>
            </a:r>
          </a:p>
          <a:p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• Accuracy achieved: 87% on validation dataset.</a:t>
            </a:r>
            <a:endParaRPr lang="en-IN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82724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F9F828-4CE1-E727-997B-2E2D783987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9" y="2321147"/>
            <a:ext cx="7786852" cy="45368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82E276-6AC6-823F-5A06-14D68740A2F0}"/>
              </a:ext>
            </a:extLst>
          </p:cNvPr>
          <p:cNvSpPr/>
          <p:nvPr/>
        </p:nvSpPr>
        <p:spPr>
          <a:xfrm>
            <a:off x="8553691" y="393539"/>
            <a:ext cx="3426106" cy="60188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8E44A-CA14-D471-15CC-9DE9B5354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691" y="306729"/>
            <a:ext cx="3541853" cy="6296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14AC21-FF19-F565-2CE2-8D3E777D8A9A}"/>
              </a:ext>
            </a:extLst>
          </p:cNvPr>
          <p:cNvSpPr txBox="1"/>
          <p:nvPr/>
        </p:nvSpPr>
        <p:spPr>
          <a:xfrm>
            <a:off x="96456" y="521498"/>
            <a:ext cx="910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6"/>
                </a:solidFill>
                <a:latin typeface="Algerian" panose="04020705040A02060702" pitchFamily="82" charset="0"/>
              </a:rPr>
              <a:t>MOBILE APPLICATION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B7BA49-9697-4357-CE1C-FE58CF7974AB}"/>
              </a:ext>
            </a:extLst>
          </p:cNvPr>
          <p:cNvSpPr txBox="1"/>
          <p:nvPr/>
        </p:nvSpPr>
        <p:spPr>
          <a:xfrm>
            <a:off x="171551" y="1444153"/>
            <a:ext cx="11848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• </a:t>
            </a:r>
            <a:r>
              <a:rPr lang="en-IN" sz="3600" b="1" dirty="0">
                <a:latin typeface="Arial Narrow" panose="020B0606020202030204" pitchFamily="34" charset="0"/>
              </a:rPr>
              <a:t>Built a lightweight Android app.</a:t>
            </a:r>
          </a:p>
          <a:p>
            <a:r>
              <a:rPr lang="en-IN" sz="3600" b="1" dirty="0">
                <a:latin typeface="Arial Narrow" panose="020B0606020202030204" pitchFamily="34" charset="0"/>
              </a:rPr>
              <a:t>• Farmer clicks photo ? App identifies breed.</a:t>
            </a:r>
          </a:p>
          <a:p>
            <a:r>
              <a:rPr lang="en-IN" sz="3600" b="1" dirty="0">
                <a:latin typeface="Arial Narrow" panose="020B0606020202030204" pitchFamily="34" charset="0"/>
              </a:rPr>
              <a:t>• Provides breed info: milk yield, traits, </a:t>
            </a:r>
          </a:p>
          <a:p>
            <a:r>
              <a:rPr lang="en-IN" sz="3600" b="1" dirty="0">
                <a:latin typeface="Arial Narrow" panose="020B0606020202030204" pitchFamily="34" charset="0"/>
              </a:rPr>
              <a:t>   disease resistance.</a:t>
            </a:r>
          </a:p>
          <a:p>
            <a:r>
              <a:rPr lang="en-IN" sz="3600" b="1" dirty="0">
                <a:latin typeface="Arial Narrow" panose="020B0606020202030204" pitchFamily="34" charset="0"/>
              </a:rPr>
              <a:t>• Supports multiple languages.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763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D695C2-390C-4FDC-7274-49046E9BF7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B50E9-0A79-B9B6-8EAA-012896A7E2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"/>
            <a:ext cx="7171481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A5781773-80E5-E23A-F072-D4CF692EDAED}"/>
              </a:ext>
            </a:extLst>
          </p:cNvPr>
          <p:cNvSpPr/>
          <p:nvPr/>
        </p:nvSpPr>
        <p:spPr>
          <a:xfrm>
            <a:off x="2951543" y="-2"/>
            <a:ext cx="6308203" cy="1689905"/>
          </a:xfrm>
          <a:prstGeom prst="flowChartPreparation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2229F-F388-D30B-1852-9685C61D177E}"/>
              </a:ext>
            </a:extLst>
          </p:cNvPr>
          <p:cNvSpPr txBox="1"/>
          <p:nvPr/>
        </p:nvSpPr>
        <p:spPr>
          <a:xfrm>
            <a:off x="3566160" y="290423"/>
            <a:ext cx="595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rgbClr val="002060"/>
                </a:solidFill>
                <a:latin typeface="Algerian" panose="04020705040A02060702" pitchFamily="82" charset="0"/>
              </a:rPr>
              <a:t>TESTING &amp;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4ACBD-53B7-7146-C43F-13E464788641}"/>
              </a:ext>
            </a:extLst>
          </p:cNvPr>
          <p:cNvSpPr txBox="1"/>
          <p:nvPr/>
        </p:nvSpPr>
        <p:spPr>
          <a:xfrm>
            <a:off x="2294198" y="2712476"/>
            <a:ext cx="79170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 Rounded MT Bold" panose="020F0704030504030204" pitchFamily="34" charset="0"/>
              </a:rPr>
              <a:t>• </a:t>
            </a:r>
            <a:r>
              <a:rPr lang="en-US" sz="36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Pilot tested with 50 farmers in Gujarat &amp; Haryana.</a:t>
            </a:r>
          </a:p>
          <a:p>
            <a:pPr algn="ctr"/>
            <a:r>
              <a:rPr lang="en-US" sz="36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• Farmers could identify breeds with 85–90% success.</a:t>
            </a:r>
          </a:p>
          <a:p>
            <a:pPr algn="ctr"/>
            <a:r>
              <a:rPr lang="en-US" sz="36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• Feedback: app easy to use and time-saving</a:t>
            </a:r>
            <a:r>
              <a:rPr lang="en-US" sz="4000" dirty="0">
                <a:highlight>
                  <a:srgbClr val="C0C0C0"/>
                </a:highlight>
                <a:latin typeface="Arial Rounded MT Bold" panose="020F0704030504030204" pitchFamily="34" charset="0"/>
              </a:rPr>
              <a:t>.</a:t>
            </a:r>
            <a:endParaRPr lang="en-IN" sz="4000" dirty="0">
              <a:highlight>
                <a:srgbClr val="C0C0C0"/>
              </a:highligh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83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361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Algerian</vt:lpstr>
      <vt:lpstr>Aptos</vt:lpstr>
      <vt:lpstr>Arial</vt:lpstr>
      <vt:lpstr>Arial Black</vt:lpstr>
      <vt:lpstr>Arial Narrow</vt:lpstr>
      <vt:lpstr>Arial Rounded MT Bold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chaithu keny</dc:creator>
  <cp:lastModifiedBy>chaithu keny</cp:lastModifiedBy>
  <cp:revision>2</cp:revision>
  <dcterms:created xsi:type="dcterms:W3CDTF">2025-09-17T16:08:54Z</dcterms:created>
  <dcterms:modified xsi:type="dcterms:W3CDTF">2025-09-18T05:36:48Z</dcterms:modified>
</cp:coreProperties>
</file>