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9"/>
  </p:notesMasterIdLst>
  <p:sldIdLst>
    <p:sldId id="278" r:id="rId2"/>
    <p:sldId id="279" r:id="rId3"/>
    <p:sldId id="288" r:id="rId4"/>
    <p:sldId id="267" r:id="rId5"/>
    <p:sldId id="310" r:id="rId6"/>
    <p:sldId id="281" r:id="rId7"/>
    <p:sldId id="292" r:id="rId8"/>
    <p:sldId id="297" r:id="rId9"/>
    <p:sldId id="294" r:id="rId10"/>
    <p:sldId id="295" r:id="rId11"/>
    <p:sldId id="282" r:id="rId12"/>
    <p:sldId id="299" r:id="rId13"/>
    <p:sldId id="313" r:id="rId14"/>
    <p:sldId id="333" r:id="rId15"/>
    <p:sldId id="304" r:id="rId16"/>
    <p:sldId id="312" r:id="rId17"/>
    <p:sldId id="306" r:id="rId18"/>
    <p:sldId id="318" r:id="rId19"/>
    <p:sldId id="321" r:id="rId20"/>
    <p:sldId id="320" r:id="rId21"/>
    <p:sldId id="317" r:id="rId22"/>
    <p:sldId id="305" r:id="rId23"/>
    <p:sldId id="315" r:id="rId24"/>
    <p:sldId id="308" r:id="rId25"/>
    <p:sldId id="316" r:id="rId26"/>
    <p:sldId id="322" r:id="rId27"/>
    <p:sldId id="324" r:id="rId28"/>
    <p:sldId id="325" r:id="rId29"/>
    <p:sldId id="326" r:id="rId30"/>
    <p:sldId id="323" r:id="rId31"/>
    <p:sldId id="329" r:id="rId32"/>
    <p:sldId id="330" r:id="rId33"/>
    <p:sldId id="331" r:id="rId34"/>
    <p:sldId id="327" r:id="rId35"/>
    <p:sldId id="332" r:id="rId36"/>
    <p:sldId id="328" r:id="rId37"/>
    <p:sldId id="302" r:id="rId38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40"/>
      <p:bold r:id="rId41"/>
    </p:embeddedFont>
    <p:embeddedFont>
      <p:font typeface="Yoon 윤고딕 520_TT" panose="020B0600000101010101" charset="-127"/>
      <p:regular r:id="rId4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737"/>
    <a:srgbClr val="272123"/>
    <a:srgbClr val="AF9061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57" autoAdjust="0"/>
    <p:restoredTop sz="86063" autoAdjust="0"/>
  </p:normalViewPr>
  <p:slideViewPr>
    <p:cSldViewPr>
      <p:cViewPr varScale="1">
        <p:scale>
          <a:sx n="63" d="100"/>
          <a:sy n="63" d="100"/>
        </p:scale>
        <p:origin x="177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97AE8-817E-43F2-8E17-62EDFDD5A7AF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A1E06-9523-4D0F-B6D8-5CC386386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891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제목 설명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목차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423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545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887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gi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2607588"/>
            <a:ext cx="33330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COMP</a:t>
            </a:r>
          </a:p>
          <a:p>
            <a:r>
              <a:rPr lang="en-US" altLang="ko-KR" sz="4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project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560" y="2377916"/>
            <a:ext cx="3333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신동준 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조수한</a:t>
            </a:r>
            <a:endParaRPr lang="en-US" altLang="ko-KR" sz="11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059833" y="2226522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55852" y="1700808"/>
            <a:ext cx="39045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프로그램 목적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요구사항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개발 일정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개발 환경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DataBase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구조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프로그램 구조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UI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및 기능 설명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22842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6143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080000" y="900000"/>
            <a:ext cx="1800201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매출 관리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88114" y="1708519"/>
            <a:ext cx="712879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매출은 판매량과 매출액을 연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월로 구분하여 확인할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연 내 월간 매출 분포를 확인할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각 제품 구분 별 매출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1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위의 정보를 확인 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매출 관련 정보는 완료된 주문을 토대로 이루어진다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268162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772000" y="2888999"/>
            <a:ext cx="3600000" cy="980043"/>
            <a:chOff x="3720990" y="3152001"/>
            <a:chExt cx="1710368" cy="1086641"/>
          </a:xfrm>
        </p:grpSpPr>
        <p:sp>
          <p:nvSpPr>
            <p:cNvPr id="10" name="TextBox 9"/>
            <p:cNvSpPr txBox="1"/>
            <p:nvPr/>
          </p:nvSpPr>
          <p:spPr>
            <a:xfrm>
              <a:off x="3720990" y="3152001"/>
              <a:ext cx="1710368" cy="614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000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개발 일정</a:t>
              </a:r>
              <a:endParaRPr kumimoji="0" lang="en-US" altLang="ko-KR" sz="30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20990" y="3829138"/>
              <a:ext cx="1710368" cy="409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Calendar</a:t>
              </a:r>
              <a:endParaRPr kumimoji="0" lang="en-US" altLang="ko-KR" sz="18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89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Calendar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080000" y="900000"/>
            <a:ext cx="1800201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553170"/>
              </p:ext>
            </p:extLst>
          </p:nvPr>
        </p:nvGraphicFramePr>
        <p:xfrm>
          <a:off x="1440000" y="2331720"/>
          <a:ext cx="6588384" cy="452628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954040">
                  <a:extLst>
                    <a:ext uri="{9D8B030D-6E8A-4147-A177-3AD203B41FA5}">
                      <a16:colId xmlns:a16="http://schemas.microsoft.com/office/drawing/2014/main" val="1216206440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1010552086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1177101393"/>
                    </a:ext>
                  </a:extLst>
                </a:gridCol>
                <a:gridCol w="867199">
                  <a:extLst>
                    <a:ext uri="{9D8B030D-6E8A-4147-A177-3AD203B41FA5}">
                      <a16:colId xmlns:a16="http://schemas.microsoft.com/office/drawing/2014/main" val="3181440363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280150196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3133269368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1475204476"/>
                    </a:ext>
                  </a:extLst>
                </a:gridCol>
              </a:tblGrid>
              <a:tr h="6975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2019-11-04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2019-11-05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2019-11-06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2019-11-07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2019-11-08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2019-11-09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2019-11-10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extLst>
                  <a:ext uri="{0D108BD9-81ED-4DB2-BD59-A6C34878D82A}">
                    <a16:rowId xmlns:a16="http://schemas.microsoft.com/office/drawing/2014/main" val="302130873"/>
                  </a:ext>
                </a:extLst>
              </a:tr>
              <a:tr h="1118910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&amp;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주제 설정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목적 정의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요구 분석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(</a:t>
                      </a:r>
                      <a:r>
                        <a:rPr lang="ko-KR" sz="1100" b="1" kern="100" dirty="0">
                          <a:effectLst/>
                        </a:rPr>
                        <a:t>자료수집</a:t>
                      </a:r>
                      <a:r>
                        <a:rPr lang="en-US" sz="1100" b="1" kern="100" dirty="0">
                          <a:effectLst/>
                        </a:rPr>
                        <a:t>)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ko-KR" sz="1100" b="1" kern="100" dirty="0" smtClean="0">
                          <a:effectLst/>
                        </a:rPr>
                        <a:t>요구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분석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indent="123825"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(</a:t>
                      </a:r>
                      <a:r>
                        <a:rPr lang="ko-KR" sz="1100" b="1" kern="100" dirty="0">
                          <a:effectLst/>
                        </a:rPr>
                        <a:t>자료수집</a:t>
                      </a:r>
                      <a:r>
                        <a:rPr lang="en-US" sz="1100" b="1" kern="100" dirty="0">
                          <a:effectLst/>
                        </a:rPr>
                        <a:t>)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화면구성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인스턴스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</a:t>
                      </a:r>
                      <a:r>
                        <a:rPr lang="ko-KR" sz="1100" b="1" kern="100" dirty="0">
                          <a:effectLst/>
                        </a:rPr>
                        <a:t>예시 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ko-KR" sz="1100" b="1" kern="100" dirty="0" smtClean="0">
                          <a:effectLst/>
                        </a:rPr>
                        <a:t>요구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분석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정의서 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[</a:t>
                      </a:r>
                      <a:r>
                        <a:rPr lang="ko-KR" sz="1100" b="1" kern="100">
                          <a:effectLst/>
                        </a:rPr>
                        <a:t>신</a:t>
                      </a:r>
                      <a:r>
                        <a:rPr lang="en-US" sz="1100" b="1" kern="100">
                          <a:effectLst/>
                        </a:rPr>
                        <a:t>]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요구분석</a:t>
                      </a:r>
                    </a:p>
                    <a:p>
                      <a:pPr indent="123825"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(</a:t>
                      </a:r>
                      <a:r>
                        <a:rPr lang="ko-KR" sz="1100" b="1" kern="100">
                          <a:effectLst/>
                        </a:rPr>
                        <a:t>자료수집</a:t>
                      </a:r>
                      <a:r>
                        <a:rPr lang="en-US" sz="1100" b="1" kern="100">
                          <a:effectLst/>
                        </a:rPr>
                        <a:t>)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화면구성 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[</a:t>
                      </a:r>
                      <a:r>
                        <a:rPr lang="ko-KR" sz="1100" b="1" kern="100">
                          <a:effectLst/>
                        </a:rPr>
                        <a:t>조</a:t>
                      </a:r>
                      <a:r>
                        <a:rPr lang="en-US" sz="1100" b="1" kern="100">
                          <a:effectLst/>
                        </a:rPr>
                        <a:t>]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인스턴스</a:t>
                      </a:r>
                      <a:r>
                        <a:rPr lang="en-US" sz="1100" b="1" kern="100">
                          <a:effectLst/>
                        </a:rPr>
                        <a:t> 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  </a:t>
                      </a:r>
                      <a:r>
                        <a:rPr lang="ko-KR" sz="1100" b="1" kern="100">
                          <a:effectLst/>
                        </a:rPr>
                        <a:t>예시 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요구분석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 </a:t>
                      </a:r>
                      <a:r>
                        <a:rPr lang="ko-KR" sz="1100" b="1" kern="100">
                          <a:effectLst/>
                        </a:rPr>
                        <a:t>정의서 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테이블 명세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화면구성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</a:t>
                      </a:r>
                      <a:r>
                        <a:rPr lang="en-US" sz="1100" b="1" kern="100" dirty="0">
                          <a:effectLst/>
                        </a:rPr>
                        <a:t> ERD </a:t>
                      </a:r>
                      <a:r>
                        <a:rPr lang="ko-KR" sz="1100" b="1" kern="100" dirty="0">
                          <a:effectLst/>
                        </a:rPr>
                        <a:t>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ko-KR" sz="1100" b="1" kern="100" dirty="0" smtClean="0">
                          <a:effectLst/>
                        </a:rPr>
                        <a:t>요구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분석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정의서 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작성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∙테이블 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명세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[</a:t>
                      </a:r>
                      <a:r>
                        <a:rPr lang="ko-KR" sz="1100" b="1" kern="100">
                          <a:effectLst/>
                        </a:rPr>
                        <a:t>신</a:t>
                      </a:r>
                      <a:r>
                        <a:rPr lang="en-US" sz="1100" b="1" kern="100">
                          <a:effectLst/>
                        </a:rPr>
                        <a:t>]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</a:t>
                      </a:r>
                      <a:r>
                        <a:rPr lang="en-US" sz="1100" b="1" kern="100">
                          <a:effectLst/>
                        </a:rPr>
                        <a:t> ERD </a:t>
                      </a:r>
                      <a:r>
                        <a:rPr lang="ko-KR" sz="1100" b="1" kern="100">
                          <a:effectLst/>
                        </a:rPr>
                        <a:t>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논리적</a:t>
                      </a:r>
                      <a:r>
                        <a:rPr lang="en-US" sz="1100" b="1" kern="100">
                          <a:effectLst/>
                        </a:rPr>
                        <a:t> 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  </a:t>
                      </a:r>
                      <a:r>
                        <a:rPr lang="ko-KR" sz="1100" b="1" kern="100">
                          <a:effectLst/>
                        </a:rPr>
                        <a:t>모델링 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[</a:t>
                      </a:r>
                      <a:r>
                        <a:rPr lang="ko-KR" sz="1100" b="1" kern="100">
                          <a:effectLst/>
                        </a:rPr>
                        <a:t>조</a:t>
                      </a:r>
                      <a:r>
                        <a:rPr lang="en-US" sz="1100" b="1" kern="100">
                          <a:effectLst/>
                        </a:rPr>
                        <a:t>]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자료수집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[</a:t>
                      </a:r>
                      <a:r>
                        <a:rPr lang="ko-KR" sz="1100" b="1" kern="100">
                          <a:effectLst/>
                        </a:rPr>
                        <a:t>신</a:t>
                      </a:r>
                      <a:r>
                        <a:rPr lang="en-US" sz="1100" b="1" kern="100">
                          <a:effectLst/>
                        </a:rPr>
                        <a:t>]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</a:t>
                      </a:r>
                      <a:r>
                        <a:rPr lang="en-US" sz="1100" b="1" kern="100">
                          <a:effectLst/>
                        </a:rPr>
                        <a:t> ERD </a:t>
                      </a:r>
                      <a:r>
                        <a:rPr lang="ko-KR" sz="1100" b="1" kern="100">
                          <a:effectLst/>
                        </a:rPr>
                        <a:t>수정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논리적</a:t>
                      </a:r>
                      <a:r>
                        <a:rPr lang="en-US" sz="1100" b="1" kern="100">
                          <a:effectLst/>
                        </a:rPr>
                        <a:t> 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  </a:t>
                      </a:r>
                      <a:r>
                        <a:rPr lang="ko-KR" sz="1100" b="1" kern="100">
                          <a:effectLst/>
                        </a:rPr>
                        <a:t>모델링</a:t>
                      </a:r>
                      <a:r>
                        <a:rPr lang="en-US" sz="1100" b="1" kern="100">
                          <a:effectLst/>
                        </a:rPr>
                        <a:t> 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스토리보드</a:t>
                      </a: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 </a:t>
                      </a:r>
                      <a:r>
                        <a:rPr lang="ko-KR" sz="1100" b="1" kern="100">
                          <a:effectLst/>
                        </a:rPr>
                        <a:t>작성</a:t>
                      </a:r>
                      <a:r>
                        <a:rPr lang="en-US" sz="1100" b="1" kern="100">
                          <a:effectLst/>
                        </a:rPr>
                        <a:t/>
                      </a:r>
                      <a:br>
                        <a:rPr lang="en-US" sz="1100" b="1" kern="100">
                          <a:effectLst/>
                        </a:rPr>
                      </a:br>
                      <a:r>
                        <a:rPr lang="en-US" sz="1100" b="1" kern="100">
                          <a:effectLst/>
                        </a:rPr>
                        <a:t>[</a:t>
                      </a:r>
                      <a:r>
                        <a:rPr lang="ko-KR" sz="1100" b="1" kern="100">
                          <a:effectLst/>
                        </a:rPr>
                        <a:t>조</a:t>
                      </a:r>
                      <a:r>
                        <a:rPr lang="en-US" sz="1100" b="1" kern="100">
                          <a:effectLst/>
                        </a:rPr>
                        <a:t>]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자료수집</a:t>
                      </a: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 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 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물리적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</a:t>
                      </a:r>
                      <a:r>
                        <a:rPr lang="ko-KR" sz="1100" b="1" kern="100" dirty="0">
                          <a:effectLst/>
                        </a:rPr>
                        <a:t>모델링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ko-KR" sz="1100" b="1" kern="100" dirty="0" smtClean="0">
                          <a:effectLst/>
                        </a:rPr>
                        <a:t>스토리보드</a:t>
                      </a:r>
                      <a:r>
                        <a:rPr lang="en-US" altLang="ko-KR" sz="1100" b="1" kern="100" baseline="0" dirty="0" smtClean="0">
                          <a:effectLst/>
                        </a:rPr>
                        <a:t>  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baseline="0" dirty="0" smtClean="0">
                          <a:effectLst/>
                        </a:rPr>
                        <a:t>  </a:t>
                      </a:r>
                      <a:r>
                        <a:rPr lang="ko-KR" sz="1100" b="1" kern="100" dirty="0" smtClean="0">
                          <a:effectLst/>
                        </a:rPr>
                        <a:t>작성</a:t>
                      </a:r>
                      <a:r>
                        <a:rPr lang="en-US" sz="1100" b="1" kern="100" dirty="0">
                          <a:effectLst/>
                        </a:rPr>
                        <a:t/>
                      </a:r>
                      <a:br>
                        <a:rPr lang="en-US" sz="1100" b="1" kern="100" dirty="0">
                          <a:effectLst/>
                        </a:rPr>
                      </a:b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자료수집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프로젝트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기획서 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extLst>
                  <a:ext uri="{0D108BD9-81ED-4DB2-BD59-A6C34878D82A}">
                    <a16:rowId xmlns:a16="http://schemas.microsoft.com/office/drawing/2014/main" val="1204424997"/>
                  </a:ext>
                </a:extLst>
              </a:tr>
              <a:tr h="10061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2019-11-11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2019-11-12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2019-11-13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2019-11-14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2019-11-15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2019-11-16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2019-11-17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extLst>
                  <a:ext uri="{0D108BD9-81ED-4DB2-BD59-A6C34878D82A}">
                    <a16:rowId xmlns:a16="http://schemas.microsoft.com/office/drawing/2014/main" val="806001306"/>
                  </a:ext>
                </a:extLst>
              </a:tr>
              <a:tr h="1207355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ko-KR" sz="1100" b="1" kern="100" dirty="0" err="1">
                          <a:effectLst/>
                        </a:rPr>
                        <a:t>쿼리문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</a:t>
                      </a:r>
                      <a:r>
                        <a:rPr lang="ko-KR" sz="1100" b="1" kern="100" dirty="0">
                          <a:effectLst/>
                        </a:rPr>
                        <a:t>자동 생성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프로젝트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기획서 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[</a:t>
                      </a:r>
                      <a:r>
                        <a:rPr lang="ko-KR" sz="1100" b="1" kern="100">
                          <a:effectLst/>
                        </a:rPr>
                        <a:t>신</a:t>
                      </a:r>
                      <a:r>
                        <a:rPr lang="en-US" sz="1100" b="1" kern="100">
                          <a:effectLst/>
                        </a:rPr>
                        <a:t>]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</a:t>
                      </a:r>
                      <a:r>
                        <a:rPr lang="en-US" sz="1100" b="1" kern="100">
                          <a:effectLst/>
                        </a:rPr>
                        <a:t> Fx:Id </a:t>
                      </a:r>
                      <a:r>
                        <a:rPr lang="ko-KR" sz="1100" b="1" kern="100">
                          <a:effectLst/>
                        </a:rPr>
                        <a:t>정의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[</a:t>
                      </a:r>
                      <a:r>
                        <a:rPr lang="ko-KR" sz="1100" b="1" kern="100">
                          <a:effectLst/>
                        </a:rPr>
                        <a:t>조</a:t>
                      </a:r>
                      <a:r>
                        <a:rPr lang="en-US" sz="1100" b="1" kern="100">
                          <a:effectLst/>
                        </a:rPr>
                        <a:t>]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쿼리문</a:t>
                      </a:r>
                      <a:r>
                        <a:rPr lang="en-US" sz="1100" b="1" kern="100">
                          <a:effectLst/>
                        </a:rPr>
                        <a:t> 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  </a:t>
                      </a:r>
                      <a:r>
                        <a:rPr lang="ko-KR" sz="1100" b="1" kern="100">
                          <a:effectLst/>
                        </a:rPr>
                        <a:t>자동 생성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 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 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[</a:t>
                      </a:r>
                      <a:r>
                        <a:rPr lang="ko-KR" sz="1100" b="1" kern="100">
                          <a:effectLst/>
                        </a:rPr>
                        <a:t>조</a:t>
                      </a:r>
                      <a:r>
                        <a:rPr lang="en-US" sz="1100" b="1" kern="100">
                          <a:effectLst/>
                        </a:rPr>
                        <a:t>&amp;</a:t>
                      </a:r>
                      <a:r>
                        <a:rPr lang="ko-KR" sz="1100" b="1" kern="100">
                          <a:effectLst/>
                        </a:rPr>
                        <a:t>신</a:t>
                      </a:r>
                      <a:r>
                        <a:rPr lang="en-US" sz="1100" b="1" kern="100">
                          <a:effectLst/>
                        </a:rPr>
                        <a:t>]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테이블</a:t>
                      </a:r>
                      <a:r>
                        <a:rPr lang="en-US" sz="1100" b="1" kern="100">
                          <a:effectLst/>
                        </a:rPr>
                        <a:t> 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  </a:t>
                      </a:r>
                      <a:r>
                        <a:rPr lang="ko-KR" sz="1100" b="1" kern="100">
                          <a:effectLst/>
                        </a:rPr>
                        <a:t>스페이스 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  </a:t>
                      </a:r>
                      <a:r>
                        <a:rPr lang="ko-KR" sz="1100" b="1" kern="100">
                          <a:effectLst/>
                        </a:rPr>
                        <a:t>생성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유저 생성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  (ID / PW)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테이블</a:t>
                      </a:r>
                      <a:r>
                        <a:rPr lang="en-US" sz="1100" b="1" kern="100">
                          <a:effectLst/>
                        </a:rPr>
                        <a:t> 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  </a:t>
                      </a:r>
                      <a:r>
                        <a:rPr lang="ko-KR" sz="1100" b="1" kern="100">
                          <a:effectLst/>
                        </a:rPr>
                        <a:t>생성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샘플 레코드</a:t>
                      </a:r>
                      <a:r>
                        <a:rPr lang="en-US" sz="1100" b="1" kern="100">
                          <a:effectLst/>
                        </a:rPr>
                        <a:t> 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  (1</a:t>
                      </a:r>
                      <a:r>
                        <a:rPr lang="ko-KR" sz="1100" b="1" kern="100">
                          <a:effectLst/>
                        </a:rPr>
                        <a:t>개</a:t>
                      </a:r>
                      <a:r>
                        <a:rPr lang="en-US" sz="1100" b="1" kern="100">
                          <a:effectLst/>
                        </a:rPr>
                        <a:t>)</a:t>
                      </a:r>
                      <a:r>
                        <a:rPr lang="ko-KR" sz="1100" b="1" kern="100">
                          <a:effectLst/>
                        </a:rPr>
                        <a:t>입력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</a:t>
                      </a:r>
                      <a:r>
                        <a:rPr lang="en-US" sz="1100" b="1" kern="100" dirty="0">
                          <a:effectLst/>
                        </a:rPr>
                        <a:t> JavaFX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</a:t>
                      </a:r>
                      <a:r>
                        <a:rPr lang="ko-KR" sz="1100" b="1" kern="100" dirty="0">
                          <a:effectLst/>
                        </a:rPr>
                        <a:t>프로젝트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</a:t>
                      </a:r>
                      <a:r>
                        <a:rPr lang="ko-KR" sz="1100" b="1" kern="100" dirty="0">
                          <a:effectLst/>
                        </a:rPr>
                        <a:t>생성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외부</a:t>
                      </a:r>
                      <a:r>
                        <a:rPr lang="en-US" sz="1100" b="1" kern="100" dirty="0">
                          <a:effectLst/>
                        </a:rPr>
                        <a:t> API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</a:t>
                      </a:r>
                      <a:r>
                        <a:rPr lang="ko-KR" sz="1100" b="1" kern="100" dirty="0">
                          <a:effectLst/>
                        </a:rPr>
                        <a:t>연동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패키지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</a:t>
                      </a:r>
                      <a:r>
                        <a:rPr lang="ko-KR" sz="1100" b="1" kern="100" dirty="0">
                          <a:effectLst/>
                        </a:rPr>
                        <a:t>생성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</a:t>
                      </a:r>
                      <a:r>
                        <a:rPr lang="en-US" sz="1100" b="1" kern="100" dirty="0">
                          <a:effectLst/>
                        </a:rPr>
                        <a:t> FXML </a:t>
                      </a:r>
                      <a:r>
                        <a:rPr lang="ko-KR" sz="1100" b="1" kern="100" dirty="0">
                          <a:effectLst/>
                        </a:rPr>
                        <a:t>구현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</a:t>
                      </a:r>
                      <a:r>
                        <a:rPr lang="en-US" sz="1100" b="1" kern="100" dirty="0">
                          <a:effectLst/>
                        </a:rPr>
                        <a:t> VO </a:t>
                      </a:r>
                      <a:r>
                        <a:rPr lang="ko-KR" sz="1100" b="1" kern="100" dirty="0">
                          <a:effectLst/>
                        </a:rPr>
                        <a:t>구현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</a:t>
                      </a:r>
                      <a:r>
                        <a:rPr lang="en-US" sz="1100" b="1" kern="100" dirty="0">
                          <a:effectLst/>
                        </a:rPr>
                        <a:t> DAO </a:t>
                      </a:r>
                      <a:r>
                        <a:rPr lang="ko-KR" sz="1100" b="1" kern="100" dirty="0">
                          <a:effectLst/>
                        </a:rPr>
                        <a:t>구현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</a:t>
                      </a:r>
                      <a:r>
                        <a:rPr lang="en-US" sz="1100" b="1" kern="100" dirty="0">
                          <a:effectLst/>
                        </a:rPr>
                        <a:t> DAO </a:t>
                      </a:r>
                      <a:r>
                        <a:rPr lang="ko-KR" sz="1100" b="1" kern="100" dirty="0">
                          <a:effectLst/>
                        </a:rPr>
                        <a:t>구현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--------------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컨트롤러 구현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-</a:t>
                      </a:r>
                      <a:r>
                        <a:rPr lang="ko-KR" sz="1100" b="1" kern="100" dirty="0">
                          <a:effectLst/>
                        </a:rPr>
                        <a:t>로그인 구현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-</a:t>
                      </a:r>
                      <a:r>
                        <a:rPr lang="ko-KR" sz="1100" b="1" kern="100" dirty="0">
                          <a:effectLst/>
                        </a:rPr>
                        <a:t>판매</a:t>
                      </a:r>
                      <a:r>
                        <a:rPr lang="en-US" sz="1100" b="1" kern="100" dirty="0">
                          <a:effectLst/>
                        </a:rPr>
                        <a:t>UI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구현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(</a:t>
                      </a:r>
                      <a:r>
                        <a:rPr lang="ko-KR" sz="1100" b="1" kern="100" dirty="0" smtClean="0">
                          <a:effectLst/>
                        </a:rPr>
                        <a:t>제품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조회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],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주문하기</a:t>
                      </a: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])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컨트롤러 구현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-</a:t>
                      </a:r>
                      <a:r>
                        <a:rPr lang="ko-KR" sz="1100" b="1" kern="100" dirty="0">
                          <a:effectLst/>
                        </a:rPr>
                        <a:t>판매</a:t>
                      </a:r>
                      <a:r>
                        <a:rPr lang="en-US" sz="1100" b="1" kern="100" dirty="0">
                          <a:effectLst/>
                        </a:rPr>
                        <a:t>UI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구현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(</a:t>
                      </a:r>
                      <a:r>
                        <a:rPr lang="ko-KR" sz="1100" b="1" kern="100" dirty="0" smtClean="0">
                          <a:effectLst/>
                        </a:rPr>
                        <a:t>제품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조회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],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주문하기</a:t>
                      </a: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])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컨트롤러 구현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- </a:t>
                      </a:r>
                      <a:r>
                        <a:rPr lang="ko-KR" sz="1100" b="1" kern="100" dirty="0">
                          <a:effectLst/>
                        </a:rPr>
                        <a:t>관리</a:t>
                      </a:r>
                      <a:r>
                        <a:rPr lang="en-US" sz="1100" b="1" kern="100" dirty="0">
                          <a:effectLst/>
                        </a:rPr>
                        <a:t>UI </a:t>
                      </a:r>
                      <a:r>
                        <a:rPr lang="ko-KR" sz="1100" b="1" kern="100" dirty="0">
                          <a:effectLst/>
                        </a:rPr>
                        <a:t>구현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(</a:t>
                      </a:r>
                      <a:r>
                        <a:rPr lang="ko-KR" sz="1100" b="1" kern="100" dirty="0">
                          <a:effectLst/>
                        </a:rPr>
                        <a:t>정보관리</a:t>
                      </a: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], </a:t>
                      </a:r>
                      <a:r>
                        <a:rPr lang="ko-KR" sz="1100" b="1" kern="100" dirty="0" smtClean="0">
                          <a:effectLst/>
                        </a:rPr>
                        <a:t>재고관리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])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extLst>
                  <a:ext uri="{0D108BD9-81ED-4DB2-BD59-A6C34878D82A}">
                    <a16:rowId xmlns:a16="http://schemas.microsoft.com/office/drawing/2014/main" val="15611417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65573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872023"/>
              </p:ext>
            </p:extLst>
          </p:nvPr>
        </p:nvGraphicFramePr>
        <p:xfrm>
          <a:off x="1440000" y="0"/>
          <a:ext cx="6588384" cy="452628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954040">
                  <a:extLst>
                    <a:ext uri="{9D8B030D-6E8A-4147-A177-3AD203B41FA5}">
                      <a16:colId xmlns:a16="http://schemas.microsoft.com/office/drawing/2014/main" val="1216206440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1010552086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1177101393"/>
                    </a:ext>
                  </a:extLst>
                </a:gridCol>
                <a:gridCol w="867199">
                  <a:extLst>
                    <a:ext uri="{9D8B030D-6E8A-4147-A177-3AD203B41FA5}">
                      <a16:colId xmlns:a16="http://schemas.microsoft.com/office/drawing/2014/main" val="3181440363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280150196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3133269368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1475204476"/>
                    </a:ext>
                  </a:extLst>
                </a:gridCol>
              </a:tblGrid>
              <a:tr h="10061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2019-11-18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2019-11-19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2019-11-20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chemeClr val="tx1"/>
                          </a:solidFill>
                          <a:effectLst/>
                        </a:rPr>
                        <a:t>2019-11-21</a:t>
                      </a:r>
                      <a:endParaRPr lang="ko-KR" sz="1100" b="1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chemeClr val="tx1"/>
                          </a:solidFill>
                          <a:effectLst/>
                        </a:rPr>
                        <a:t>2019-11-22</a:t>
                      </a:r>
                      <a:endParaRPr lang="ko-KR" sz="1100" b="1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2019-11-23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2019-11-24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901854"/>
                  </a:ext>
                </a:extLst>
              </a:tr>
              <a:tr h="1207355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 smtClean="0">
                          <a:effectLst/>
                        </a:rPr>
                        <a:t>컨트롤러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구현</a:t>
                      </a: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sz="1100" b="1" kern="100" dirty="0" smtClean="0">
                          <a:effectLst/>
                        </a:rPr>
                        <a:t>관리</a:t>
                      </a:r>
                      <a:r>
                        <a:rPr lang="en-US" sz="1100" b="1" kern="100" dirty="0">
                          <a:effectLst/>
                        </a:rPr>
                        <a:t>UI </a:t>
                      </a:r>
                      <a:endParaRPr lang="en-US" sz="1100" b="1" kern="100" dirty="0" smtClean="0">
                        <a:effectLst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100" b="1" kern="100" dirty="0" smtClean="0">
                          <a:effectLst/>
                        </a:rPr>
                        <a:t>구현</a:t>
                      </a:r>
                      <a:r>
                        <a:rPr lang="en-US" sz="1100" b="1" kern="100" dirty="0" smtClean="0">
                          <a:effectLst/>
                        </a:rPr>
                        <a:t> </a:t>
                      </a: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b="1" kern="100" dirty="0" smtClean="0">
                          <a:effectLst/>
                        </a:rPr>
                        <a:t>(</a:t>
                      </a:r>
                      <a:r>
                        <a:rPr lang="ko-KR" sz="1100" b="1" kern="100" dirty="0" smtClean="0">
                          <a:effectLst/>
                        </a:rPr>
                        <a:t>주문하기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b="1" kern="100" dirty="0" smtClean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],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재고관리</a:t>
                      </a: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],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 smtClean="0">
                          <a:effectLst/>
                        </a:rPr>
                        <a:t>거래처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관리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])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제품 샘플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레코드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전체 </a:t>
                      </a:r>
                      <a:r>
                        <a:rPr lang="ko-KR" sz="1100" b="1" kern="100" dirty="0" smtClean="0">
                          <a:effectLst/>
                        </a:rPr>
                        <a:t>입력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 smtClean="0">
                          <a:effectLst/>
                        </a:rPr>
                        <a:t>컨트롤러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baseline="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구현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00" dirty="0" smtClean="0">
                          <a:effectLst/>
                        </a:rPr>
                        <a:t>- </a:t>
                      </a:r>
                      <a:r>
                        <a:rPr lang="ko-KR" sz="1100" b="1" kern="100" dirty="0" smtClean="0">
                          <a:effectLst/>
                        </a:rPr>
                        <a:t>관리</a:t>
                      </a:r>
                      <a:r>
                        <a:rPr lang="en-US" sz="1100" b="1" kern="100" dirty="0" smtClean="0">
                          <a:effectLst/>
                        </a:rPr>
                        <a:t>UI</a:t>
                      </a:r>
                      <a:endParaRPr lang="en-US" sz="1100" b="1" kern="100" baseline="0" dirty="0" smtClean="0">
                        <a:effectLst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100" b="1" kern="100" dirty="0" smtClean="0">
                          <a:effectLst/>
                        </a:rPr>
                        <a:t>구현 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b="1" kern="100" dirty="0" smtClean="0">
                          <a:effectLst/>
                        </a:rPr>
                        <a:t>(</a:t>
                      </a:r>
                      <a:r>
                        <a:rPr lang="ko-KR" sz="1100" b="1" kern="100" dirty="0" smtClean="0">
                          <a:effectLst/>
                        </a:rPr>
                        <a:t>고객관리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b="1" kern="100" dirty="0" smtClean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],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 smtClean="0">
                          <a:effectLst/>
                        </a:rPr>
                        <a:t>거래처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관리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])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컨트롤러 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구현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-</a:t>
                      </a:r>
                      <a:r>
                        <a:rPr lang="ko-KR" sz="1100" b="1" kern="100" dirty="0">
                          <a:effectLst/>
                        </a:rPr>
                        <a:t>관리</a:t>
                      </a:r>
                      <a:r>
                        <a:rPr lang="en-US" sz="1100" b="1" kern="100" dirty="0">
                          <a:effectLst/>
                        </a:rPr>
                        <a:t>UI </a:t>
                      </a:r>
                      <a:r>
                        <a:rPr lang="ko-KR" sz="1100" b="1" kern="100" dirty="0">
                          <a:effectLst/>
                        </a:rPr>
                        <a:t>구현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(</a:t>
                      </a:r>
                      <a:r>
                        <a:rPr lang="ko-KR" sz="1100" b="1" kern="100" dirty="0" smtClean="0">
                          <a:effectLst/>
                        </a:rPr>
                        <a:t>재고관리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],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고객관리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])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주문내역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재고관리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ko-KR" sz="1100" b="1" kern="100" dirty="0" smtClean="0">
                          <a:effectLst/>
                        </a:rPr>
                        <a:t>트리거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dirty="0" smtClean="0">
                          <a:effectLst/>
                        </a:rPr>
                        <a:t>  </a:t>
                      </a:r>
                      <a:r>
                        <a:rPr lang="ko-KR" sz="1100" b="1" kern="100" dirty="0" smtClean="0">
                          <a:effectLst/>
                        </a:rPr>
                        <a:t>생성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주문하기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∙나머지 </a:t>
                      </a:r>
                      <a:r>
                        <a:rPr lang="ko-KR" sz="1100" b="1" kern="100" dirty="0" smtClean="0">
                          <a:effectLst/>
                        </a:rPr>
                        <a:t>샘플</a:t>
                      </a:r>
                      <a:r>
                        <a:rPr lang="en-US" altLang="ko-KR" sz="1100" b="1" kern="100" baseline="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레코드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20</a:t>
                      </a:r>
                      <a:r>
                        <a:rPr lang="ko-KR" sz="1100" b="1" kern="100" dirty="0" smtClean="0">
                          <a:effectLst/>
                        </a:rPr>
                        <a:t>개씩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입력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주문내역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주문하기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ko-KR" sz="1100" b="1" kern="100" dirty="0" smtClean="0">
                          <a:effectLst/>
                        </a:rPr>
                        <a:t>매출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관리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ko-KR" sz="1100" b="1" kern="100" dirty="0" smtClean="0">
                          <a:effectLst/>
                        </a:rPr>
                        <a:t>주석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추가</a:t>
                      </a:r>
                      <a:r>
                        <a:rPr lang="en-US" sz="1100" b="1" kern="100" dirty="0">
                          <a:effectLst/>
                        </a:rPr>
                        <a:t>,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코드 </a:t>
                      </a: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다듬기</a:t>
                      </a:r>
                      <a:r>
                        <a:rPr lang="en-US" sz="1100" b="1" kern="100" dirty="0">
                          <a:effectLst/>
                        </a:rPr>
                        <a:t>,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테스트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ko-KR" sz="1100" b="1" kern="100" dirty="0" smtClean="0">
                          <a:effectLst/>
                        </a:rPr>
                        <a:t>매출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관리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ko-KR" sz="1100" b="1" kern="100" dirty="0" smtClean="0">
                          <a:effectLst/>
                        </a:rPr>
                        <a:t>주석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추가</a:t>
                      </a:r>
                      <a:r>
                        <a:rPr lang="en-US" sz="1100" b="1" kern="100" dirty="0">
                          <a:effectLst/>
                        </a:rPr>
                        <a:t>,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코드 </a:t>
                      </a: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다듬기</a:t>
                      </a:r>
                      <a:r>
                        <a:rPr lang="en-US" sz="1100" b="1" kern="100" dirty="0">
                          <a:effectLst/>
                        </a:rPr>
                        <a:t>,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테스트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ko-KR" sz="1100" b="1" kern="100" dirty="0" smtClean="0">
                          <a:effectLst/>
                        </a:rPr>
                        <a:t>매출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관리 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295804"/>
                  </a:ext>
                </a:extLst>
              </a:tr>
              <a:tr h="10061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2019-11-25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2019-11-26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2019-11-27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2019-11-28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2019-11-29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 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 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extLst>
                  <a:ext uri="{0D108BD9-81ED-4DB2-BD59-A6C34878D82A}">
                    <a16:rowId xmlns:a16="http://schemas.microsoft.com/office/drawing/2014/main" val="440239752"/>
                  </a:ext>
                </a:extLst>
              </a:tr>
              <a:tr h="1207355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</a:t>
                      </a:r>
                      <a:r>
                        <a:rPr lang="en-US" sz="1100" b="1" kern="100" dirty="0">
                          <a:effectLst/>
                        </a:rPr>
                        <a:t> UI </a:t>
                      </a:r>
                      <a:r>
                        <a:rPr lang="ko-KR" sz="1100" b="1" kern="100" dirty="0">
                          <a:effectLst/>
                        </a:rPr>
                        <a:t>작업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주문 샘플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데이터 입력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</a:t>
                      </a:r>
                      <a:r>
                        <a:rPr lang="en-US" sz="1100" b="1" kern="100" dirty="0">
                          <a:effectLst/>
                        </a:rPr>
                        <a:t> PPT </a:t>
                      </a:r>
                      <a:r>
                        <a:rPr lang="ko-KR" sz="1100" b="1" kern="100" dirty="0">
                          <a:effectLst/>
                        </a:rPr>
                        <a:t>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&amp;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화면 캡쳐</a:t>
                      </a:r>
                      <a:r>
                        <a:rPr lang="en-US" sz="1100" b="1" kern="100" dirty="0">
                          <a:effectLst/>
                        </a:rPr>
                        <a:t>,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문서 수정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일정 차트 </a:t>
                      </a: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프로그램 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1</a:t>
                      </a:r>
                      <a:r>
                        <a:rPr lang="ko-KR" sz="1100" b="1" kern="100" dirty="0">
                          <a:effectLst/>
                        </a:rPr>
                        <a:t>차 완성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테스트 및</a:t>
                      </a:r>
                    </a:p>
                    <a:p>
                      <a:pPr indent="123825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점검</a:t>
                      </a:r>
                      <a:r>
                        <a:rPr lang="en-US" sz="1100" b="1" kern="100" dirty="0">
                          <a:effectLst/>
                        </a:rPr>
                        <a:t>, </a:t>
                      </a:r>
                      <a:r>
                        <a:rPr lang="ko-KR" sz="1100" b="1" kern="100" dirty="0">
                          <a:effectLst/>
                        </a:rPr>
                        <a:t>수정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en-US" sz="1100" b="1" kern="100" dirty="0">
                          <a:effectLst/>
                        </a:rPr>
                        <a:t>PPT </a:t>
                      </a:r>
                      <a:r>
                        <a:rPr lang="ko-KR" sz="1100" b="1" kern="100" dirty="0">
                          <a:effectLst/>
                        </a:rPr>
                        <a:t>작성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&amp;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발표 대본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작성 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en-US" sz="1100" b="1" kern="100" dirty="0">
                          <a:effectLst/>
                        </a:rPr>
                        <a:t>(</a:t>
                      </a:r>
                      <a:r>
                        <a:rPr lang="ko-KR" sz="1100" b="1" kern="100" dirty="0">
                          <a:effectLst/>
                        </a:rPr>
                        <a:t>문서</a:t>
                      </a:r>
                      <a:r>
                        <a:rPr lang="en-US" sz="1100" b="1" kern="100" dirty="0">
                          <a:effectLst/>
                        </a:rPr>
                        <a:t>, </a:t>
                      </a:r>
                      <a:r>
                        <a:rPr lang="ko-KR" sz="1100" b="1" kern="100" dirty="0">
                          <a:effectLst/>
                        </a:rPr>
                        <a:t>코드</a:t>
                      </a:r>
                      <a:r>
                        <a:rPr lang="en-US" sz="1100" b="1" kern="100" dirty="0">
                          <a:effectLst/>
                        </a:rPr>
                        <a:t>,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대본</a:t>
                      </a:r>
                      <a:r>
                        <a:rPr lang="en-US" sz="1100" b="1" kern="100" dirty="0">
                          <a:effectLst/>
                        </a:rPr>
                        <a:t>) </a:t>
                      </a:r>
                      <a:r>
                        <a:rPr lang="ko-KR" sz="1100" b="1" kern="100" dirty="0">
                          <a:effectLst/>
                        </a:rPr>
                        <a:t>점검 </a:t>
                      </a: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및 마무리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리허설 및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</a:t>
                      </a:r>
                      <a:r>
                        <a:rPr lang="ko-KR" sz="1100" b="1" kern="100" dirty="0">
                          <a:effectLst/>
                        </a:rPr>
                        <a:t>최종안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프로젝트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발표일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extLst>
                  <a:ext uri="{0D108BD9-81ED-4DB2-BD59-A6C34878D82A}">
                    <a16:rowId xmlns:a16="http://schemas.microsoft.com/office/drawing/2014/main" val="1978111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9247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-9283" y="132346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46" name="직각 삼각형 45"/>
          <p:cNvSpPr/>
          <p:nvPr/>
        </p:nvSpPr>
        <p:spPr>
          <a:xfrm rot="5400000">
            <a:off x="702755" y="165353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Calendar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080000" y="900000"/>
            <a:ext cx="1800201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타임 라인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660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772000" y="2888999"/>
            <a:ext cx="3600000" cy="980043"/>
            <a:chOff x="3720990" y="3152001"/>
            <a:chExt cx="1710368" cy="1086641"/>
          </a:xfrm>
        </p:grpSpPr>
        <p:sp>
          <p:nvSpPr>
            <p:cNvPr id="7" name="TextBox 6"/>
            <p:cNvSpPr txBox="1"/>
            <p:nvPr/>
          </p:nvSpPr>
          <p:spPr>
            <a:xfrm>
              <a:off x="3720990" y="3152001"/>
              <a:ext cx="1710368" cy="614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000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개발 환경</a:t>
              </a:r>
              <a:endParaRPr kumimoji="0" lang="en-US" altLang="ko-KR" sz="30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0990" y="3829138"/>
              <a:ext cx="1710368" cy="409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Setting</a:t>
              </a:r>
              <a:endParaRPr kumimoji="0" lang="en-US" altLang="ko-KR" sz="18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932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Setting</a:t>
            </a:r>
            <a:endParaRPr lang="en-US" altLang="ko-KR" sz="14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89480" y="1700808"/>
            <a:ext cx="71287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운영체제 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: Windows 10 Home 64</a:t>
            </a: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비트</a:t>
            </a:r>
            <a:endParaRPr lang="en-US" altLang="ko-KR" sz="16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DBMS : Oracle </a:t>
            </a:r>
            <a:r>
              <a:rPr lang="en-US" altLang="ko-KR" sz="16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DataBase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11g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개발 및 설계 도구 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: Eclipse, </a:t>
            </a:r>
            <a:r>
              <a:rPr lang="en-US" altLang="ko-KR" sz="16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sql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developer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GitHub	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	 		</a:t>
            </a:r>
            <a:r>
              <a:rPr lang="en-US" altLang="ko-KR" sz="16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ERWin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Data </a:t>
            </a:r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Modeler, 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SceneBuilder-8.5.0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개발 언어 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: Java 1.8, JavaFX</a:t>
            </a:r>
          </a:p>
        </p:txBody>
      </p:sp>
    </p:spTree>
    <p:extLst>
      <p:ext uri="{BB962C8B-B14F-4D97-AF65-F5344CB8AC3E}">
        <p14:creationId xmlns:p14="http://schemas.microsoft.com/office/powerpoint/2010/main" val="75044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772000" y="2888999"/>
            <a:ext cx="3600000" cy="980043"/>
            <a:chOff x="3720990" y="3152001"/>
            <a:chExt cx="1710368" cy="1086641"/>
          </a:xfrm>
        </p:grpSpPr>
        <p:sp>
          <p:nvSpPr>
            <p:cNvPr id="7" name="TextBox 6"/>
            <p:cNvSpPr txBox="1"/>
            <p:nvPr/>
          </p:nvSpPr>
          <p:spPr>
            <a:xfrm>
              <a:off x="3720990" y="3152001"/>
              <a:ext cx="1710368" cy="614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3000" b="1" dirty="0" err="1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DataBase</a:t>
              </a:r>
              <a:r>
                <a:rPr lang="en-US" altLang="ko-KR" sz="3000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 </a:t>
              </a:r>
              <a:r>
                <a:rPr lang="ko-KR" altLang="en-US" sz="3000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구조</a:t>
              </a:r>
              <a:endParaRPr kumimoji="0" lang="en-US" altLang="ko-KR" sz="30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0990" y="3829138"/>
              <a:ext cx="1710368" cy="409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+mn-ea"/>
                  <a:cs typeface="+mn-cs"/>
                </a:rPr>
                <a:t>DB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969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DB Frame</a:t>
            </a:r>
            <a:endParaRPr lang="en-US" altLang="ko-KR" sz="14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ERD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620000"/>
            <a:ext cx="6261317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73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208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509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스토리 보드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DB Frame</a:t>
            </a:r>
            <a:endParaRPr lang="en-US" altLang="ko-KR" sz="14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103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772000" y="2888999"/>
            <a:ext cx="3600000" cy="980043"/>
            <a:chOff x="3720990" y="3152001"/>
            <a:chExt cx="1710368" cy="1086641"/>
          </a:xfrm>
        </p:grpSpPr>
        <p:sp>
          <p:nvSpPr>
            <p:cNvPr id="7" name="TextBox 6"/>
            <p:cNvSpPr txBox="1"/>
            <p:nvPr/>
          </p:nvSpPr>
          <p:spPr>
            <a:xfrm>
              <a:off x="3720990" y="3152001"/>
              <a:ext cx="1710368" cy="614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000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프로그램 목적</a:t>
              </a:r>
              <a:endParaRPr kumimoji="0" lang="en-US" altLang="ko-KR" sz="30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0990" y="3829138"/>
              <a:ext cx="1710368" cy="409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+mn-ea"/>
                  <a:cs typeface="+mn-cs"/>
                </a:rPr>
                <a:t>Program propose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080000" y="900000"/>
            <a:ext cx="284392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 모델 </a:t>
            </a:r>
            <a:r>
              <a:rPr lang="en-US" altLang="ko-KR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Logical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DB Frame</a:t>
            </a:r>
            <a:endParaRPr lang="en-US" altLang="ko-KR" sz="14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000" y="1620000"/>
            <a:ext cx="5653771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46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22842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6143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8000" y="882386"/>
            <a:ext cx="45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DB Frame</a:t>
            </a:r>
            <a:endParaRPr lang="en-US" altLang="ko-KR" sz="14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80000" y="900000"/>
            <a:ext cx="284392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 모델 </a:t>
            </a:r>
            <a:r>
              <a:rPr lang="en-US" altLang="ko-KR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Physical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000" y="1620000"/>
            <a:ext cx="6457593" cy="396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7504" y="27180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01082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772000" y="2888999"/>
            <a:ext cx="3600000" cy="980043"/>
            <a:chOff x="3720990" y="3152001"/>
            <a:chExt cx="1710368" cy="1086641"/>
          </a:xfrm>
        </p:grpSpPr>
        <p:sp>
          <p:nvSpPr>
            <p:cNvPr id="7" name="TextBox 6"/>
            <p:cNvSpPr txBox="1"/>
            <p:nvPr/>
          </p:nvSpPr>
          <p:spPr>
            <a:xfrm>
              <a:off x="3720990" y="3152001"/>
              <a:ext cx="1710368" cy="614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000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프로그램 구조</a:t>
              </a:r>
              <a:endParaRPr kumimoji="0" lang="en-US" altLang="ko-KR" sz="30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0990" y="3829138"/>
              <a:ext cx="1710368" cy="409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Program Structure</a:t>
              </a:r>
              <a:endParaRPr kumimoji="0" lang="en-US" altLang="ko-KR" sz="18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395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Program Structure</a:t>
            </a:r>
            <a:endParaRPr lang="en-US" altLang="ko-KR" sz="14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42200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772000" y="2888999"/>
            <a:ext cx="3600000" cy="980043"/>
            <a:chOff x="3720990" y="3152001"/>
            <a:chExt cx="1710368" cy="1086641"/>
          </a:xfrm>
        </p:grpSpPr>
        <p:sp>
          <p:nvSpPr>
            <p:cNvPr id="7" name="TextBox 6"/>
            <p:cNvSpPr txBox="1"/>
            <p:nvPr/>
          </p:nvSpPr>
          <p:spPr>
            <a:xfrm>
              <a:off x="3720990" y="3152001"/>
              <a:ext cx="1710368" cy="614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000" b="1" i="0" u="none" strike="noStrike" kern="1200" cap="none" spc="0" normalizeH="0" baseline="0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UI</a:t>
              </a:r>
              <a:r>
                <a:rPr kumimoji="0" lang="ko-KR" altLang="en-US" sz="3000" b="1" i="0" u="none" strike="noStrike" kern="1200" cap="none" spc="0" normalizeH="0" baseline="0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및 기능 설명 </a:t>
              </a:r>
              <a:endParaRPr kumimoji="0" lang="en-US" altLang="ko-KR" sz="30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0990" y="3829138"/>
              <a:ext cx="1710368" cy="409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UI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384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화면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556792"/>
            <a:ext cx="5992815" cy="4500000"/>
          </a:xfrm>
          <a:prstGeom prst="rect">
            <a:avLst/>
          </a:prstGeom>
        </p:spPr>
      </p:pic>
      <p:cxnSp>
        <p:nvCxnSpPr>
          <p:cNvPr id="30" name="직선 화살표 연결선 29"/>
          <p:cNvCxnSpPr>
            <a:stCxn id="31" idx="1"/>
          </p:cNvCxnSpPr>
          <p:nvPr/>
        </p:nvCxnSpPr>
        <p:spPr>
          <a:xfrm flipH="1">
            <a:off x="1835696" y="1968808"/>
            <a:ext cx="504056" cy="2003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339752" y="1824792"/>
            <a:ext cx="1224136" cy="288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프로그램 종료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5940152" y="5229200"/>
            <a:ext cx="864096" cy="50405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716016" y="5013176"/>
            <a:ext cx="1944216" cy="288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테마 색상을 변경한다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556792"/>
            <a:ext cx="6001801" cy="4500000"/>
          </a:xfrm>
          <a:prstGeom prst="rect">
            <a:avLst/>
          </a:prstGeom>
        </p:spPr>
      </p:pic>
      <p:cxnSp>
        <p:nvCxnSpPr>
          <p:cNvPr id="47" name="직선 화살표 연결선 46"/>
          <p:cNvCxnSpPr>
            <a:stCxn id="48" idx="1"/>
          </p:cNvCxnSpPr>
          <p:nvPr/>
        </p:nvCxnSpPr>
        <p:spPr>
          <a:xfrm flipH="1">
            <a:off x="2411760" y="1636537"/>
            <a:ext cx="929209" cy="352304"/>
          </a:xfrm>
          <a:prstGeom prst="straightConnector1">
            <a:avLst/>
          </a:prstGeom>
          <a:ln w="190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3340969" y="1096477"/>
            <a:ext cx="1440159" cy="10801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문의하기 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관리자 정보 팝업 된다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프로그램 정보 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-</a:t>
            </a:r>
          </a:p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프로그램 버전 정보 팝업 된다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.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851920" y="3220712"/>
            <a:ext cx="1296144" cy="26020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화살표 연결선 49"/>
          <p:cNvCxnSpPr>
            <a:stCxn id="51" idx="1"/>
            <a:endCxn id="49" idx="3"/>
          </p:cNvCxnSpPr>
          <p:nvPr/>
        </p:nvCxnSpPr>
        <p:spPr>
          <a:xfrm flipH="1">
            <a:off x="5148064" y="3046980"/>
            <a:ext cx="1606419" cy="30383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6754483" y="2743145"/>
            <a:ext cx="1542080" cy="60767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들어가고자 하는 탭 선택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52" name="직선 화살표 연결선 51"/>
          <p:cNvCxnSpPr>
            <a:stCxn id="53" idx="1"/>
          </p:cNvCxnSpPr>
          <p:nvPr/>
        </p:nvCxnSpPr>
        <p:spPr>
          <a:xfrm flipH="1" flipV="1">
            <a:off x="5436096" y="3645024"/>
            <a:ext cx="720080" cy="33783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6156176" y="3592439"/>
            <a:ext cx="2448272" cy="7808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ID/PW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를 성공적으로 입력 시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선택된 구분에 맞는 탭 화면을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출력한다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55" name="직선 화살표 연결선 54"/>
          <p:cNvCxnSpPr/>
          <p:nvPr/>
        </p:nvCxnSpPr>
        <p:spPr>
          <a:xfrm flipH="1">
            <a:off x="3747600" y="4195118"/>
            <a:ext cx="861413" cy="45801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그림 56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4392000"/>
            <a:ext cx="1947600" cy="2160000"/>
          </a:xfrm>
          <a:prstGeom prst="rect">
            <a:avLst/>
          </a:prstGeom>
        </p:spPr>
      </p:pic>
      <p:pic>
        <p:nvPicPr>
          <p:cNvPr id="58" name="그림 57"/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4392000"/>
            <a:ext cx="1947600" cy="2160000"/>
          </a:xfrm>
          <a:prstGeom prst="rect">
            <a:avLst/>
          </a:prstGeom>
        </p:spPr>
      </p:pic>
      <p:sp>
        <p:nvSpPr>
          <p:cNvPr id="59" name="모서리가 둥근 직사각형 58"/>
          <p:cNvSpPr/>
          <p:nvPr/>
        </p:nvSpPr>
        <p:spPr>
          <a:xfrm>
            <a:off x="2003180" y="4820594"/>
            <a:ext cx="1512167" cy="26020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/>
          <p:cNvCxnSpPr>
            <a:stCxn id="62" idx="2"/>
            <a:endCxn id="59" idx="0"/>
          </p:cNvCxnSpPr>
          <p:nvPr/>
        </p:nvCxnSpPr>
        <p:spPr>
          <a:xfrm flipH="1">
            <a:off x="2759264" y="2882916"/>
            <a:ext cx="357024" cy="193767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1868709" y="2464780"/>
            <a:ext cx="2495157" cy="4181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찾고자 하는 계정 </a:t>
            </a:r>
            <a:r>
              <a:rPr lang="ko-KR" altLang="en-US" sz="1200" b="1" smtClean="0">
                <a:solidFill>
                  <a:schemeClr val="bg1"/>
                </a:solidFill>
              </a:rPr>
              <a:t>정보 선택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63" name="직선 화살표 연결선 62"/>
          <p:cNvCxnSpPr>
            <a:stCxn id="64" idx="1"/>
          </p:cNvCxnSpPr>
          <p:nvPr/>
        </p:nvCxnSpPr>
        <p:spPr>
          <a:xfrm flipH="1">
            <a:off x="2987824" y="5748649"/>
            <a:ext cx="1469687" cy="48866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4457511" y="5539581"/>
            <a:ext cx="2495157" cy="4181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정보를 </a:t>
            </a:r>
            <a:r>
              <a:rPr lang="ko-KR" altLang="en-US" sz="1200" b="1" dirty="0">
                <a:solidFill>
                  <a:schemeClr val="bg1"/>
                </a:solidFill>
              </a:rPr>
              <a:t>성공적으로 입력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시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찾고자 하는 정보가 팝업 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2074486" y="5689297"/>
            <a:ext cx="1512167" cy="26020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화살표 연결선 70"/>
          <p:cNvCxnSpPr>
            <a:stCxn id="72" idx="1"/>
          </p:cNvCxnSpPr>
          <p:nvPr/>
        </p:nvCxnSpPr>
        <p:spPr>
          <a:xfrm flipH="1">
            <a:off x="3275856" y="4966255"/>
            <a:ext cx="1485579" cy="73125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4761435" y="4757187"/>
            <a:ext cx="2495157" cy="4181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PW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찾기 선택 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ID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를 추가로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입력 하기 위한 필드를 추가한다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29911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9" grpId="0" animBg="1"/>
      <p:bldP spid="48" grpId="0" animBg="1"/>
      <p:bldP spid="49" grpId="0" animBg="1"/>
      <p:bldP spid="51" grpId="0" animBg="1"/>
      <p:bldP spid="53" grpId="0" animBg="1"/>
      <p:bldP spid="59" grpId="0" animBg="1"/>
      <p:bldP spid="62" grpId="0" animBg="1"/>
      <p:bldP spid="64" grpId="0" animBg="1"/>
      <p:bldP spid="66" grpId="0" animBg="1"/>
      <p:bldP spid="7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각 삼각형 22"/>
          <p:cNvSpPr/>
          <p:nvPr/>
        </p:nvSpPr>
        <p:spPr>
          <a:xfrm rot="5400000">
            <a:off x="702755" y="16509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-9283" y="13208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000" y="1510045"/>
            <a:ext cx="6294467" cy="4715127"/>
          </a:xfrm>
          <a:prstGeom prst="rect">
            <a:avLst/>
          </a:prstGeom>
        </p:spPr>
      </p:pic>
      <p:cxnSp>
        <p:nvCxnSpPr>
          <p:cNvPr id="12" name="직선 화살표 연결선 11"/>
          <p:cNvCxnSpPr>
            <a:stCxn id="14" idx="1"/>
          </p:cNvCxnSpPr>
          <p:nvPr/>
        </p:nvCxnSpPr>
        <p:spPr>
          <a:xfrm flipH="1">
            <a:off x="2267644" y="1128600"/>
            <a:ext cx="1509115" cy="11461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1691680" y="2274740"/>
            <a:ext cx="1151928" cy="2810443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776759" y="817015"/>
            <a:ext cx="1776733" cy="6231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조회하고자 하는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제품의 종류</a:t>
            </a:r>
            <a:r>
              <a:rPr lang="en-US" altLang="ko-KR" sz="1200" b="1" dirty="0">
                <a:solidFill>
                  <a:schemeClr val="bg1"/>
                </a:solidFill>
              </a:rPr>
              <a:t>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선택한다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28" name="직선 화살표 연결선 27"/>
          <p:cNvCxnSpPr>
            <a:stCxn id="30" idx="1"/>
            <a:endCxn id="29" idx="0"/>
          </p:cNvCxnSpPr>
          <p:nvPr/>
        </p:nvCxnSpPr>
        <p:spPr>
          <a:xfrm flipH="1">
            <a:off x="5364089" y="5121188"/>
            <a:ext cx="1392104" cy="75608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4572001" y="5877272"/>
            <a:ext cx="1584176" cy="347900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756193" y="4437112"/>
            <a:ext cx="2064279" cy="13681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이전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다음 페이지에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제품이 더 있을 때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버튼을 누르면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이전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다음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제품들을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보여준다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 </a:t>
            </a: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이전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다음 탭에 제품이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없을 때 비활성화 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</p:spTree>
    <p:extLst>
      <p:ext uri="{BB962C8B-B14F-4D97-AF65-F5344CB8AC3E}">
        <p14:creationId xmlns:p14="http://schemas.microsoft.com/office/powerpoint/2010/main" val="57564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9" grpId="0" animBg="1"/>
      <p:bldP spid="3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000" y="1512000"/>
            <a:ext cx="6294467" cy="4715127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각 삼각형 22"/>
          <p:cNvSpPr/>
          <p:nvPr/>
        </p:nvSpPr>
        <p:spPr>
          <a:xfrm rot="5400000">
            <a:off x="702755" y="16509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-9283" y="13208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000" y="1512000"/>
            <a:ext cx="6293716" cy="4716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000" y="1512000"/>
            <a:ext cx="6293716" cy="471600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320000" y="720000"/>
            <a:ext cx="1980510" cy="65013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이전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다음 버튼을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클릭한 경우</a:t>
            </a:r>
            <a:endParaRPr lang="en-US" altLang="ko-KR" sz="1200" b="1" dirty="0" smtClean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320000" y="720000"/>
            <a:ext cx="1980510" cy="65013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제품의 종류를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클릭한 경우</a:t>
            </a:r>
            <a:endParaRPr lang="en-US" altLang="ko-KR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</p:spTree>
    <p:extLst>
      <p:ext uri="{BB962C8B-B14F-4D97-AF65-F5344CB8AC3E}">
        <p14:creationId xmlns:p14="http://schemas.microsoft.com/office/powerpoint/2010/main" val="383219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000" y="1510045"/>
            <a:ext cx="6294467" cy="4715127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각 삼각형 22"/>
          <p:cNvSpPr/>
          <p:nvPr/>
        </p:nvSpPr>
        <p:spPr>
          <a:xfrm rot="5400000">
            <a:off x="702755" y="16509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-9283" y="13208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175368" y="2060848"/>
            <a:ext cx="2412855" cy="1944216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11" idx="0"/>
            <a:endCxn id="13" idx="1"/>
          </p:cNvCxnSpPr>
          <p:nvPr/>
        </p:nvCxnSpPr>
        <p:spPr>
          <a:xfrm>
            <a:off x="5381796" y="2060848"/>
            <a:ext cx="1782492" cy="81973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7164288" y="2476174"/>
            <a:ext cx="1800200" cy="8088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이미지 클릭 시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해당 제품의 정보가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담긴 팝업 창 출력된다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70" y="2020103"/>
            <a:ext cx="2273008" cy="2991147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 flipH="1">
            <a:off x="5381795" y="2921324"/>
            <a:ext cx="1782493" cy="10837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3877531" y="4587941"/>
            <a:ext cx="735885" cy="378487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264188" y="5371997"/>
            <a:ext cx="1800200" cy="10060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선택한 제품의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이름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단가를 주문하기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탭의 각 제품 구성에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맞는 필드로 이동된다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 flipH="1" flipV="1">
            <a:off x="4613416" y="4808072"/>
            <a:ext cx="1686776" cy="908827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</p:spTree>
    <p:extLst>
      <p:ext uri="{BB962C8B-B14F-4D97-AF65-F5344CB8AC3E}">
        <p14:creationId xmlns:p14="http://schemas.microsoft.com/office/powerpoint/2010/main" val="391180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25" grpId="0" animBg="1"/>
      <p:bldP spid="2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각 삼각형 22"/>
          <p:cNvSpPr/>
          <p:nvPr/>
        </p:nvSpPr>
        <p:spPr>
          <a:xfrm rot="5400000">
            <a:off x="702755" y="16509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-9283" y="13208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642359"/>
            <a:ext cx="5819777" cy="4356912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3419872" y="3068960"/>
            <a:ext cx="1296144" cy="378487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629460" y="936792"/>
            <a:ext cx="1800200" cy="10060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제품 조회 탭에서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선택한 제품의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이름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가격이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자동으로 입력된다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4" name="직선 화살표 연결선 13"/>
          <p:cNvCxnSpPr>
            <a:stCxn id="13" idx="2"/>
          </p:cNvCxnSpPr>
          <p:nvPr/>
        </p:nvCxnSpPr>
        <p:spPr>
          <a:xfrm flipH="1">
            <a:off x="4067944" y="1942812"/>
            <a:ext cx="461616" cy="112614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6660233" y="2690473"/>
            <a:ext cx="779216" cy="306479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539348" y="764704"/>
            <a:ext cx="1993092" cy="10548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주문할 제품 수의 설정과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제품 가격을 설정한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제품 수만큼 변경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선택한 제품의 주문을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취소한다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25" name="직선 화살표 연결선 24"/>
          <p:cNvCxnSpPr>
            <a:stCxn id="19" idx="2"/>
          </p:cNvCxnSpPr>
          <p:nvPr/>
        </p:nvCxnSpPr>
        <p:spPr>
          <a:xfrm flipH="1">
            <a:off x="6977832" y="1819563"/>
            <a:ext cx="558062" cy="909927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1799692" y="2996952"/>
            <a:ext cx="1404156" cy="576064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419683" y="3692098"/>
            <a:ext cx="1584365" cy="8034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입력 받은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ID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를 체크하여 고객 정보를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가져온다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28" name="직선 화살표 연결선 27"/>
          <p:cNvCxnSpPr>
            <a:stCxn id="27" idx="1"/>
          </p:cNvCxnSpPr>
          <p:nvPr/>
        </p:nvCxnSpPr>
        <p:spPr>
          <a:xfrm flipH="1" flipV="1">
            <a:off x="2501771" y="3567560"/>
            <a:ext cx="917912" cy="52627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4275782" y="4712565"/>
            <a:ext cx="1584365" cy="57972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모든 주문 정보를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초기화 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 flipH="1">
            <a:off x="4211865" y="5292288"/>
            <a:ext cx="792183" cy="285159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6257657" y="4205699"/>
            <a:ext cx="1584365" cy="57972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입력된 모든 제품의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가격을 합산한다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41" name="직선 화살표 연결선 40"/>
          <p:cNvCxnSpPr>
            <a:stCxn id="40" idx="2"/>
          </p:cNvCxnSpPr>
          <p:nvPr/>
        </p:nvCxnSpPr>
        <p:spPr>
          <a:xfrm flipH="1">
            <a:off x="6729092" y="4785422"/>
            <a:ext cx="320748" cy="75192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1700480" y="4278584"/>
            <a:ext cx="1584365" cy="71084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입력된 주문 관련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정보를 토대로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주문을 신청한다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45" name="직선 화살표 연결선 44"/>
          <p:cNvCxnSpPr>
            <a:stCxn id="44" idx="2"/>
          </p:cNvCxnSpPr>
          <p:nvPr/>
        </p:nvCxnSpPr>
        <p:spPr>
          <a:xfrm flipH="1">
            <a:off x="2486821" y="4989430"/>
            <a:ext cx="5842" cy="31587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</p:spTree>
    <p:extLst>
      <p:ext uri="{BB962C8B-B14F-4D97-AF65-F5344CB8AC3E}">
        <p14:creationId xmlns:p14="http://schemas.microsoft.com/office/powerpoint/2010/main" val="378063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8" grpId="0" animBg="1"/>
      <p:bldP spid="19" grpId="0" animBg="1"/>
      <p:bldP spid="26" grpId="0" animBg="1"/>
      <p:bldP spid="27" grpId="0" animBg="1"/>
      <p:bldP spid="34" grpId="0" animBg="1"/>
      <p:bldP spid="40" grpId="0" animBg="1"/>
      <p:bldP spid="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80000" y="900000"/>
            <a:ext cx="1800201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주제 및 목적</a:t>
            </a:r>
            <a:endParaRPr lang="en-US" altLang="ko-KR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3608" y="2056900"/>
            <a:ext cx="74888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컴퓨터 부품 판매 업체에서 재고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거래처로부터의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입고 관련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</a:p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그리고 고객과 주문에 관련된 정보들의 관리의 자동화를 목적으로 사용하기 위해 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제작된 프로그램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n-ea"/>
              </a:rPr>
              <a:t>Program purpose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1367644" y="3212976"/>
            <a:ext cx="6840760" cy="2592288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8525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" y="1620000"/>
            <a:ext cx="6275971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30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" y="1620000"/>
            <a:ext cx="6275971" cy="4680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954" y="3068960"/>
            <a:ext cx="4435711" cy="2700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893" y="1898960"/>
            <a:ext cx="1508158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00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" y="1620000"/>
            <a:ext cx="6243778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68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" y="1620000"/>
            <a:ext cx="6251345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13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" y="1620000"/>
            <a:ext cx="6223043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00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" y="1620000"/>
            <a:ext cx="6264611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0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" y="1620000"/>
            <a:ext cx="6245673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46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Thank you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8740" y="2872597"/>
            <a:ext cx="2739393" cy="31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COMP project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신동준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조수한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-9283" y="132346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43608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n-ea"/>
              </a:rPr>
              <a:t>Program purpose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080000" y="900000"/>
            <a:ext cx="1800201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관리 기능</a:t>
            </a:r>
            <a:endParaRPr lang="en-US" altLang="ko-KR" b="1" dirty="0" smtClean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727090" y="1679322"/>
            <a:ext cx="2304256" cy="2094422"/>
            <a:chOff x="1331640" y="1766625"/>
            <a:chExt cx="2304256" cy="2094422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1331640" y="2112264"/>
              <a:ext cx="2304256" cy="174878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계정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및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고객명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이메일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주소 등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개인 정보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2112628" y="1766625"/>
              <a:ext cx="786348" cy="57499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고객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220072" y="1677061"/>
            <a:ext cx="2304256" cy="2094422"/>
            <a:chOff x="1331640" y="1766625"/>
            <a:chExt cx="2304256" cy="2094422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1331640" y="2112264"/>
              <a:ext cx="2304256" cy="174878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제품 구분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제품명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수량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단가 등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제품 관련 정보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2112628" y="1766625"/>
              <a:ext cx="786348" cy="57499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제품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1722650" y="4119383"/>
            <a:ext cx="2304256" cy="2094422"/>
            <a:chOff x="1331640" y="1766625"/>
            <a:chExt cx="2304256" cy="2094422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1331640" y="2112264"/>
              <a:ext cx="2304256" cy="174878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거래처명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전화번호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주소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및 계좌번호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등 거래처 정보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1907705" y="1766625"/>
              <a:ext cx="1165194" cy="57499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거래처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5268382" y="4119383"/>
            <a:ext cx="2304256" cy="2094422"/>
            <a:chOff x="1331640" y="1766625"/>
            <a:chExt cx="2304256" cy="2094422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1331640" y="2112264"/>
              <a:ext cx="2304256" cy="174878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각 재고 상태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입고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주문에 대한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내역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1813662" y="1766625"/>
              <a:ext cx="1368151" cy="57499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재고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, </a:t>
              </a:r>
            </a:p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입고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/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주문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직각 삼각형 45"/>
          <p:cNvSpPr/>
          <p:nvPr/>
        </p:nvSpPr>
        <p:spPr>
          <a:xfrm rot="5400000">
            <a:off x="702755" y="165353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83568" y="0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43608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Program purpose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080000" y="900000"/>
            <a:ext cx="1800201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기능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419872" y="1412776"/>
            <a:ext cx="2304256" cy="2094422"/>
            <a:chOff x="1331640" y="1766625"/>
            <a:chExt cx="2304256" cy="2094422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1331640" y="2112264"/>
              <a:ext cx="2304256" cy="174878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제품 조회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고객의 제품 주문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12628" y="1766625"/>
              <a:ext cx="786348" cy="57499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판매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2855328" y="4230000"/>
            <a:ext cx="750995" cy="750995"/>
          </a:xfrm>
          <a:prstGeom prst="rect">
            <a:avLst/>
          </a:prstGeom>
        </p:spPr>
      </p:pic>
      <p:sp>
        <p:nvSpPr>
          <p:cNvPr id="30" name="모서리가 둥근 직사각형 29"/>
          <p:cNvSpPr/>
          <p:nvPr/>
        </p:nvSpPr>
        <p:spPr>
          <a:xfrm>
            <a:off x="2520000" y="5184000"/>
            <a:ext cx="1440160" cy="538639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제품 조회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5580000" y="4230000"/>
            <a:ext cx="750995" cy="750995"/>
          </a:xfrm>
          <a:prstGeom prst="rect">
            <a:avLst/>
          </a:prstGeom>
        </p:spPr>
      </p:pic>
      <p:sp>
        <p:nvSpPr>
          <p:cNvPr id="44" name="모서리가 둥근 직사각형 43"/>
          <p:cNvSpPr/>
          <p:nvPr/>
        </p:nvSpPr>
        <p:spPr>
          <a:xfrm>
            <a:off x="5220000" y="5184000"/>
            <a:ext cx="1584176" cy="75330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주문내역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00" y="3960000"/>
            <a:ext cx="1260000" cy="126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0" y="3960000"/>
            <a:ext cx="1260000" cy="126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0" y="3960000"/>
            <a:ext cx="1260000" cy="12600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8" name="직각 삼각형 27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16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772000" y="2888999"/>
            <a:ext cx="3600000" cy="980043"/>
            <a:chOff x="3720990" y="3152001"/>
            <a:chExt cx="1710368" cy="1086641"/>
          </a:xfrm>
        </p:grpSpPr>
        <p:sp>
          <p:nvSpPr>
            <p:cNvPr id="7" name="TextBox 6"/>
            <p:cNvSpPr txBox="1"/>
            <p:nvPr/>
          </p:nvSpPr>
          <p:spPr>
            <a:xfrm>
              <a:off x="3720990" y="3152001"/>
              <a:ext cx="1710368" cy="614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000" b="1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요구사항</a:t>
              </a:r>
              <a:endParaRPr kumimoji="0" lang="en-US" altLang="ko-KR" sz="30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0990" y="3829138"/>
              <a:ext cx="1710368" cy="409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+mn-ea"/>
                  <a:cs typeface="+mn-cs"/>
                </a:rPr>
                <a:t>Requirements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65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Requirements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r>
              <a:rPr lang="en-US" altLang="ko-KR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</a:t>
            </a: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32616" y="1708519"/>
            <a:ext cx="71287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각 제품들은 제품 구분에 따라서 고유 번호를 받게 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제품들은 구분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이름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수량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단가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보증기간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크기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출시 일에 대한 정보를 입력 받고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크기의 경우 입력 받지 않을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각 제품들은 입고와 주문에 의해 재고 수에 영향을 받는다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각 제품들에 대한 정보는 등록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수정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삭제가 가능하다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568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208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509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Requirements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</a:t>
            </a:r>
            <a:r>
              <a:rPr lang="en-US" altLang="ko-KR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업체 관리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32616" y="1708519"/>
            <a:ext cx="712879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고객의 이름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ID, PW,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전화번호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주소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생년월일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이메일을 등록 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거래처의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이름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ID, PW,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전화번호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주소를 등록 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고객은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CPU, RAM, GPU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등 컴퓨터 부품과 모니터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마우스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등 주변 기기의 주문 신청을 할 수 있다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고객으로부터 주문 신청을 받을 수 있고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완료와 취소 처리를 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고객의 개인정보를 조회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등록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수정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삭제를 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거래처 명단을 등록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수정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삭제 하면서 관리할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재고 현황 조회와 입고 내역을 등록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삭제하면서 관리할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388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Requirements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80000" y="900000"/>
            <a:ext cx="1800201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 관리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32616" y="1708519"/>
            <a:ext cx="712879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고객은 제품 리스트에 있는 제품을 선택한 후 주문 신청을 하면 주문이 이루어진다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주문은 거래 구분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주문번호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고객 번호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등록일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총 주문 금액으로 이루어진다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고객의 주문 내역을 확인 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주문 완료 시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재고에 반영된다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주문 신청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취소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완료 시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고객에게 거래 진행 안내가 메일로 전송된다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621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1743</TotalTime>
  <Words>1354</Words>
  <Application>Microsoft Office PowerPoint</Application>
  <PresentationFormat>화면 슬라이드 쇼(4:3)</PresentationFormat>
  <Paragraphs>515</Paragraphs>
  <Slides>37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3" baseType="lpstr">
      <vt:lpstr>Wingdings</vt:lpstr>
      <vt:lpstr>맑은 고딕</vt:lpstr>
      <vt:lpstr>Arial</vt:lpstr>
      <vt:lpstr>Times New Roman</vt:lpstr>
      <vt:lpstr>Yoon 윤고딕 520_TT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user</cp:lastModifiedBy>
  <cp:revision>142</cp:revision>
  <dcterms:created xsi:type="dcterms:W3CDTF">2013-09-05T09:43:46Z</dcterms:created>
  <dcterms:modified xsi:type="dcterms:W3CDTF">2019-11-27T00:33:08Z</dcterms:modified>
</cp:coreProperties>
</file>