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78" r:id="rId2"/>
    <p:sldId id="279" r:id="rId3"/>
    <p:sldId id="288" r:id="rId4"/>
    <p:sldId id="267" r:id="rId5"/>
    <p:sldId id="310" r:id="rId6"/>
    <p:sldId id="281" r:id="rId7"/>
    <p:sldId id="292" r:id="rId8"/>
    <p:sldId id="297" r:id="rId9"/>
    <p:sldId id="294" r:id="rId10"/>
    <p:sldId id="295" r:id="rId11"/>
    <p:sldId id="282" r:id="rId12"/>
    <p:sldId id="333" r:id="rId13"/>
    <p:sldId id="299" r:id="rId14"/>
    <p:sldId id="313" r:id="rId15"/>
    <p:sldId id="304" r:id="rId16"/>
    <p:sldId id="312" r:id="rId17"/>
    <p:sldId id="306" r:id="rId18"/>
    <p:sldId id="318" r:id="rId19"/>
    <p:sldId id="321" r:id="rId20"/>
    <p:sldId id="320" r:id="rId21"/>
    <p:sldId id="338" r:id="rId22"/>
    <p:sldId id="305" r:id="rId23"/>
    <p:sldId id="315" r:id="rId24"/>
    <p:sldId id="336" r:id="rId25"/>
    <p:sldId id="337" r:id="rId26"/>
    <p:sldId id="308" r:id="rId27"/>
    <p:sldId id="316" r:id="rId28"/>
    <p:sldId id="322" r:id="rId29"/>
    <p:sldId id="324" r:id="rId30"/>
    <p:sldId id="325" r:id="rId31"/>
    <p:sldId id="326" r:id="rId32"/>
    <p:sldId id="323" r:id="rId33"/>
    <p:sldId id="329" r:id="rId34"/>
    <p:sldId id="330" r:id="rId35"/>
    <p:sldId id="331" r:id="rId36"/>
    <p:sldId id="327" r:id="rId37"/>
    <p:sldId id="334" r:id="rId38"/>
    <p:sldId id="332" r:id="rId39"/>
    <p:sldId id="328" r:id="rId40"/>
    <p:sldId id="340" r:id="rId41"/>
    <p:sldId id="339" r:id="rId42"/>
    <p:sldId id="302" r:id="rId43"/>
  </p:sldIdLst>
  <p:sldSz cx="9144000" cy="6858000" type="screen4x3"/>
  <p:notesSz cx="6858000" cy="9144000"/>
  <p:embeddedFontLst>
    <p:embeddedFont>
      <p:font typeface="맑은 고딕" pitchFamily="50" charset="-127"/>
      <p:regular r:id="rId45"/>
      <p:bold r:id="rId46"/>
    </p:embeddedFont>
    <p:embeddedFont>
      <p:font typeface="Yoon 윤고딕 520_TT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C1F22"/>
    <a:srgbClr val="373737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57" autoAdjust="0"/>
    <p:restoredTop sz="88386" autoAdjust="0"/>
  </p:normalViewPr>
  <p:slideViewPr>
    <p:cSldViewPr>
      <p:cViewPr varScale="1">
        <p:scale>
          <a:sx n="57" d="100"/>
          <a:sy n="57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7AE8-817E-43F2-8E17-62EDFDD5A7AF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1E06-9523-4D0F-B6D8-5CC386386A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889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부품 판매 및 관리 프로그램 발표</a:t>
            </a:r>
            <a:r>
              <a:rPr lang="en-US" altLang="ko-KR" dirty="0" smtClean="0"/>
              <a:t>/ </a:t>
            </a:r>
            <a:r>
              <a:rPr lang="ko-KR" altLang="en-US" dirty="0" smtClean="0"/>
              <a:t>목차</a:t>
            </a:r>
            <a:r>
              <a:rPr lang="ko-KR" altLang="en-US" baseline="0" dirty="0" smtClean="0"/>
              <a:t>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4423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 계획은 다음과 같이 설계를</a:t>
            </a:r>
            <a:r>
              <a:rPr lang="ko-KR" altLang="en-US" baseline="0" dirty="0" smtClean="0"/>
              <a:t> 했지만 실제 진행은 다음과 같았습니다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회색은 문서</a:t>
            </a:r>
            <a:r>
              <a:rPr lang="ko-KR" altLang="en-US" baseline="0" dirty="0" smtClean="0"/>
              <a:t> 및 데이터 설계 </a:t>
            </a:r>
            <a:r>
              <a:rPr lang="ko-KR" altLang="en-US" dirty="0" smtClean="0"/>
              <a:t>작업 전반의 진행 사항이고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하늘색은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환경 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보라색은 프로그래밍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테스트와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작업을 뜻합니다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918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설명 드린 일정의 세부 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0786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개발은 다음과 같은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 진행하였습니다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3445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583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논리적 모델링 구조는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0810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물리적 모델링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558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유스</a:t>
            </a:r>
            <a:r>
              <a:rPr lang="ko-KR" altLang="en-US" dirty="0" smtClean="0"/>
              <a:t> 케이스 구조 이하 생략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9375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컨트롤러는 다음과 같이 분류되어 제작되었습니다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83565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Uml</a:t>
            </a:r>
            <a:r>
              <a:rPr lang="ko-KR" altLang="en-US" dirty="0" smtClean="0"/>
              <a:t>의 전체적인 구조는 다음과 같으며 판매 부분은 이런 구조로 되어있고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045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</a:t>
            </a:r>
            <a:r>
              <a:rPr lang="ko-KR" altLang="en-US" baseline="0" dirty="0" smtClean="0"/>
              <a:t> 부분은 이러한 구성으로 되어있습니다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950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5231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65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8887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고객관리 탭은 재고관리 탭과 거의 동일한 기능이 구현되어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29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거래 완료와 거래 취소되었을 때 보내지는 이메일의 예제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62742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008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고객관리 탭과 동일한 구성으로 이루어져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169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프로그램에 대한 설명은 여기서 마치도록 하고 질문을 받는 시간을 가지도록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36738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더 이상 질문이 없으시면 발표를 마치겠습니다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55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 부품 주문 및 재고 관리를 위한</a:t>
            </a:r>
            <a:r>
              <a:rPr lang="ko-KR" altLang="en-US" baseline="0" dirty="0" smtClean="0"/>
              <a:t> 프로그램 제작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프로그램을 만들 때 컴퓨터 주문 사이트인 </a:t>
            </a:r>
            <a:r>
              <a:rPr lang="ko-KR" altLang="en-US" baseline="0" dirty="0" err="1" smtClean="0"/>
              <a:t>다나와를</a:t>
            </a:r>
            <a:r>
              <a:rPr lang="ko-KR" altLang="en-US" baseline="0" dirty="0" smtClean="0"/>
              <a:t> 모티브로 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954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 기능으로는 고객의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거래처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입고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주문 내역을 관리하는 기능을 갖고있습니다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28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판매기능으로는 제품 조회와 고객의 제품 주문</a:t>
            </a:r>
            <a:r>
              <a:rPr lang="ko-KR" altLang="en-US" baseline="0" dirty="0" smtClean="0"/>
              <a:t> 기능을 갖고있으며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고객이 제품을 조회하여 주문을 하고 이를 신청하면 관리자에게 전달됩니다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53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/</a:t>
            </a:r>
            <a:r>
              <a:rPr lang="ko-KR" altLang="en-US" baseline="0" dirty="0" smtClean="0"/>
              <a:t>재고 관리는 고유번호를 부여해서 등록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삭제를 구현하는 등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다음과 같은 사항을 요구하고있습니다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475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일부분만 떼어서 간략한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355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465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일부분만 떼어서 간략한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A1E06-9523-4D0F-B6D8-5CC386386A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086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7588"/>
            <a:ext cx="333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</a:t>
            </a:r>
          </a:p>
          <a:p>
            <a:r>
              <a:rPr lang="en-US" altLang="ko-KR" sz="4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37791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신동준 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조수한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3" y="222652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55851" y="1700808"/>
            <a:ext cx="2620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목적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요구사항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일정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환경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프로그램 구조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UI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및 기능 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후기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955273"/>
            <a:ext cx="333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Component Order </a:t>
            </a: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Management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88114" y="1708519"/>
            <a:ext cx="7128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매출은 판매량과 매출액을 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월로 구분하여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연 내 월간 매출 분포를 확인할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 구분 별 매출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위의 정보를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매출 관련 정보는 완료된 주문을 토대로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68162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10" name="TextBox 9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일정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Calendar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58963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2223" y="1489997"/>
            <a:ext cx="6675925" cy="42940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3510" y="1517908"/>
            <a:ext cx="6726076" cy="4320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267864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라인 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660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Calendar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6541184"/>
              </p:ext>
            </p:extLst>
          </p:nvPr>
        </p:nvGraphicFramePr>
        <p:xfrm>
          <a:off x="1440000" y="233172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xmlns="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xmlns="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475204476"/>
                    </a:ext>
                  </a:extLst>
                </a:gridCol>
              </a:tblGrid>
              <a:tr h="6975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2019-11-06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2019-11-07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2019-11-09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2019-11-10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30873"/>
                  </a:ext>
                </a:extLst>
              </a:tr>
              <a:tr h="111891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주제 설정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목적 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요구 분석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자료수집</a:t>
                      </a:r>
                      <a:r>
                        <a:rPr lang="en-US" sz="1100" b="1" kern="100" dirty="0">
                          <a:effectLst/>
                        </a:rPr>
                        <a:t>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인스턴스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예시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요구분석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테이블 명세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화면구성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ERD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요구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분석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정의서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∙테이블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명세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ERD </a:t>
                      </a:r>
                      <a:r>
                        <a:rPr lang="ko-KR" sz="1100" b="1" kern="10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논리적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모델링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스토리보드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</a:t>
                      </a:r>
                      <a:r>
                        <a:rPr lang="ko-KR" sz="1100" b="1" kern="100">
                          <a:effectLst/>
                        </a:rPr>
                        <a:t>작성</a:t>
                      </a:r>
                      <a:r>
                        <a:rPr lang="en-US" sz="1100" b="1" kern="100">
                          <a:effectLst/>
                        </a:rPr>
                        <a:t/>
                      </a:r>
                      <a:br>
                        <a:rPr lang="en-US" sz="1100" b="1" kern="100">
                          <a:effectLst/>
                        </a:rPr>
                      </a:b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자료수집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물리적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모델링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스토리보드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작성</a:t>
                      </a:r>
                      <a:r>
                        <a:rPr lang="en-US" sz="1100" b="1" kern="100" dirty="0">
                          <a:effectLst/>
                        </a:rPr>
                        <a:t/>
                      </a:r>
                      <a:br>
                        <a:rPr lang="en-US" sz="1100" b="1" kern="100" dirty="0">
                          <a:effectLst/>
                        </a:rPr>
                      </a:b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자료수집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1204424997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2019-11-11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2019-11-12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2019-11-13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2019-11-14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2019-11-15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2019-11-17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806001306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err="1">
                          <a:effectLst/>
                        </a:rPr>
                        <a:t>쿼리문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기획서 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</a:t>
                      </a:r>
                      <a:r>
                        <a:rPr lang="en-US" sz="1100" b="1" kern="100">
                          <a:effectLst/>
                        </a:rPr>
                        <a:t> Fx:Id </a:t>
                      </a:r>
                      <a:r>
                        <a:rPr lang="ko-KR" sz="1100" b="1" kern="100">
                          <a:effectLst/>
                        </a:rPr>
                        <a:t>정의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쿼리문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자동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[</a:t>
                      </a:r>
                      <a:r>
                        <a:rPr lang="ko-KR" sz="1100" b="1" kern="100">
                          <a:effectLst/>
                        </a:rPr>
                        <a:t>조</a:t>
                      </a:r>
                      <a:r>
                        <a:rPr lang="en-US" sz="1100" b="1" kern="100">
                          <a:effectLst/>
                        </a:rPr>
                        <a:t>&amp;</a:t>
                      </a:r>
                      <a:r>
                        <a:rPr lang="ko-KR" sz="1100" b="1" kern="100">
                          <a:effectLst/>
                        </a:rPr>
                        <a:t>신</a:t>
                      </a:r>
                      <a:r>
                        <a:rPr lang="en-US" sz="1100" b="1" kern="100">
                          <a:effectLst/>
                        </a:rPr>
                        <a:t>]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스페이스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유저 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(ID / PW)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테이블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</a:t>
                      </a:r>
                      <a:r>
                        <a:rPr lang="ko-KR" sz="1100" b="1" kern="10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>
                          <a:effectLst/>
                        </a:rPr>
                        <a:t>∙ 샘플 레코드</a:t>
                      </a:r>
                      <a:r>
                        <a:rPr lang="en-US" sz="1100" b="1" kern="100">
                          <a:effectLst/>
                        </a:rPr>
                        <a:t> </a:t>
                      </a:r>
                      <a:endParaRPr lang="ko-KR" sz="1100" b="1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  (1</a:t>
                      </a:r>
                      <a:r>
                        <a:rPr lang="ko-KR" sz="1100" b="1" kern="100">
                          <a:effectLst/>
                        </a:rPr>
                        <a:t>개</a:t>
                      </a:r>
                      <a:r>
                        <a:rPr lang="en-US" sz="1100" b="1" kern="100">
                          <a:effectLst/>
                        </a:rPr>
                        <a:t>)</a:t>
                      </a:r>
                      <a:r>
                        <a:rPr lang="ko-KR" sz="1100" b="1" kern="100">
                          <a:effectLst/>
                        </a:rPr>
                        <a:t>입력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JavaFX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외부</a:t>
                      </a:r>
                      <a:r>
                        <a:rPr lang="en-US" sz="1100" b="1" kern="100" dirty="0">
                          <a:effectLst/>
                        </a:rPr>
                        <a:t> API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연동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패키지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생성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FXML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VO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DAO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--------------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로그인 구현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판매</a:t>
                      </a:r>
                      <a:r>
                        <a:rPr lang="en-US" sz="1100" b="1" kern="100" dirty="0">
                          <a:effectLst/>
                        </a:rPr>
                        <a:t>UI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(</a:t>
                      </a:r>
                      <a:r>
                        <a:rPr lang="ko-KR" sz="1100" b="1" kern="100" dirty="0" smtClean="0">
                          <a:effectLst/>
                        </a:rPr>
                        <a:t>제품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조회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주문하기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 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정보관리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15611417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xmlns="" val="265573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2814161"/>
              </p:ext>
            </p:extLst>
          </p:nvPr>
        </p:nvGraphicFramePr>
        <p:xfrm>
          <a:off x="1440000" y="2514600"/>
          <a:ext cx="6588384" cy="20116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xmlns="" val="32992442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38490016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296753231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xmlns="" val="4136059562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256797147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4221942705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3245797509"/>
                    </a:ext>
                  </a:extLst>
                </a:gridCol>
              </a:tblGrid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3903378234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54861698"/>
              </p:ext>
            </p:extLst>
          </p:nvPr>
        </p:nvGraphicFramePr>
        <p:xfrm>
          <a:off x="1440000" y="0"/>
          <a:ext cx="6588384" cy="4526280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4040">
                  <a:extLst>
                    <a:ext uri="{9D8B030D-6E8A-4147-A177-3AD203B41FA5}">
                      <a16:colId xmlns:a16="http://schemas.microsoft.com/office/drawing/2014/main" xmlns="" val="1216206440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01055208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177101393"/>
                    </a:ext>
                  </a:extLst>
                </a:gridCol>
                <a:gridCol w="867199">
                  <a:extLst>
                    <a:ext uri="{9D8B030D-6E8A-4147-A177-3AD203B41FA5}">
                      <a16:colId xmlns:a16="http://schemas.microsoft.com/office/drawing/2014/main" xmlns="" val="3181440363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280150196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3133269368"/>
                    </a:ext>
                  </a:extLst>
                </a:gridCol>
                <a:gridCol w="953429">
                  <a:extLst>
                    <a:ext uri="{9D8B030D-6E8A-4147-A177-3AD203B41FA5}">
                      <a16:colId xmlns:a16="http://schemas.microsoft.com/office/drawing/2014/main" xmlns="" val="1475204476"/>
                    </a:ext>
                  </a:extLst>
                </a:gridCol>
              </a:tblGrid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2019-11-18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2019-11-19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2019-11-20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2019-11-21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tx1"/>
                          </a:solidFill>
                          <a:effectLst/>
                        </a:rPr>
                        <a:t>2019-11-22</a:t>
                      </a:r>
                      <a:endParaRPr lang="ko-KR" sz="1100" b="1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</a:rPr>
                        <a:t>2019-11-23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2019-11-24</a:t>
                      </a:r>
                      <a:endParaRPr lang="ko-KR" sz="11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5901854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marL="171450" indent="-171450" algn="l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endParaRPr lang="en-US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r>
                        <a:rPr lang="en-US" sz="1100" b="1" kern="100" dirty="0" smtClean="0">
                          <a:effectLst/>
                        </a:rPr>
                        <a:t> </a:t>
                      </a: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주문하기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재고관리</a:t>
                      </a: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제품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레코드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전체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컨트롤러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00" dirty="0" smtClean="0">
                          <a:effectLst/>
                        </a:rPr>
                        <a:t>-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r>
                        <a:rPr lang="en-US" sz="1100" b="1" kern="100" dirty="0" smtClean="0">
                          <a:effectLst/>
                        </a:rPr>
                        <a:t>UI</a:t>
                      </a:r>
                      <a:endParaRPr lang="en-US" sz="1100" b="1" kern="100" baseline="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100" b="1" kern="100" dirty="0" smtClean="0">
                          <a:effectLst/>
                        </a:rPr>
                        <a:t>구현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marL="0" indent="0" algn="l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effectLst/>
                        </a:rPr>
                        <a:t>거래처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컨트롤러 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구현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-</a:t>
                      </a:r>
                      <a:r>
                        <a:rPr lang="ko-KR" sz="1100" b="1" kern="100" dirty="0">
                          <a:effectLst/>
                        </a:rPr>
                        <a:t>관리</a:t>
                      </a:r>
                      <a:r>
                        <a:rPr lang="en-US" sz="1100" b="1" kern="100" dirty="0">
                          <a:effectLst/>
                        </a:rPr>
                        <a:t>UI </a:t>
                      </a:r>
                      <a:r>
                        <a:rPr lang="ko-KR" sz="1100" b="1" kern="100" dirty="0">
                          <a:effectLst/>
                        </a:rPr>
                        <a:t>구현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 smtClean="0">
                          <a:effectLst/>
                        </a:rPr>
                        <a:t>재고관리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고객관리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])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재고관리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트리거</a:t>
                      </a:r>
                      <a:endParaRPr lang="en-US" altLang="ko-KR" sz="1100" b="1" kern="100" dirty="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effectLst/>
                        </a:rPr>
                        <a:t>  </a:t>
                      </a:r>
                      <a:r>
                        <a:rPr lang="ko-KR" sz="1100" b="1" kern="100" dirty="0" smtClean="0">
                          <a:effectLst/>
                        </a:rPr>
                        <a:t>생성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∙나머지 </a:t>
                      </a:r>
                      <a:r>
                        <a:rPr lang="ko-KR" sz="1100" b="1" kern="100" dirty="0" smtClean="0">
                          <a:effectLst/>
                        </a:rPr>
                        <a:t>샘플</a:t>
                      </a:r>
                      <a:r>
                        <a:rPr lang="en-US" altLang="ko-KR" sz="1100" b="1" kern="100" baseline="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레코드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20</a:t>
                      </a:r>
                      <a:r>
                        <a:rPr lang="ko-KR" sz="1100" b="1" kern="100" dirty="0" smtClean="0">
                          <a:effectLst/>
                        </a:rPr>
                        <a:t>개씩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입력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주문내역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주문하기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주석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추가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다듬기</a:t>
                      </a:r>
                      <a:r>
                        <a:rPr lang="en-US" sz="1100" b="1" kern="100" dirty="0">
                          <a:effectLst/>
                        </a:rPr>
                        <a:t>,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ko-KR" sz="1100" b="1" kern="100" dirty="0" smtClean="0">
                          <a:effectLst/>
                        </a:rPr>
                        <a:t>매출</a:t>
                      </a:r>
                      <a:r>
                        <a:rPr lang="en-US" altLang="ko-KR" sz="1100" b="1" kern="100" dirty="0" smtClean="0">
                          <a:effectLst/>
                        </a:rPr>
                        <a:t> </a:t>
                      </a:r>
                      <a:r>
                        <a:rPr lang="ko-KR" sz="1100" b="1" kern="100" dirty="0" smtClean="0">
                          <a:effectLst/>
                        </a:rPr>
                        <a:t>관리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신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주석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추가</a:t>
                      </a:r>
                      <a:r>
                        <a:rPr lang="en-US" sz="1100" b="1" kern="100" smtClean="0">
                          <a:effectLst/>
                        </a:rPr>
                        <a:t>, 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코드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다듬기</a:t>
                      </a:r>
                      <a:r>
                        <a:rPr lang="en-US" sz="1100" b="1" kern="100" smtClean="0">
                          <a:effectLst/>
                        </a:rPr>
                        <a:t>,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테스트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[</a:t>
                      </a:r>
                      <a:r>
                        <a:rPr lang="ko-KR" sz="1100" b="1" kern="100" smtClean="0">
                          <a:effectLst/>
                        </a:rPr>
                        <a:t>조</a:t>
                      </a:r>
                      <a:r>
                        <a:rPr lang="en-US" sz="1100" b="1" kern="100" smtClean="0">
                          <a:effectLst/>
                        </a:rPr>
                        <a:t>]</a:t>
                      </a:r>
                      <a:endParaRPr lang="ko-KR" sz="1100" b="1" kern="100" smtClean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smtClean="0">
                          <a:effectLst/>
                        </a:rPr>
                        <a:t>∙ 매출</a:t>
                      </a:r>
                      <a:r>
                        <a:rPr lang="en-US" altLang="ko-KR" sz="1100" b="1" kern="100" smtClean="0">
                          <a:effectLst/>
                        </a:rPr>
                        <a:t> </a:t>
                      </a:r>
                      <a:r>
                        <a:rPr lang="ko-KR" sz="1100" b="1" kern="100" smtClean="0">
                          <a:effectLst/>
                        </a:rPr>
                        <a:t>관리 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295804"/>
                  </a:ext>
                </a:extLst>
              </a:tr>
              <a:tr h="10061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2019-11-25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2019-11-26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2019-11-27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2019-11-28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2019-11-29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smtClean="0">
                          <a:effectLst/>
                        </a:rPr>
                        <a:t> </a:t>
                      </a:r>
                      <a:endParaRPr lang="ko-KR" sz="11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440239752"/>
                  </a:ext>
                </a:extLst>
              </a:tr>
              <a:tr h="1207355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UI </a:t>
                      </a:r>
                      <a:r>
                        <a:rPr lang="ko-KR" sz="1100" b="1" kern="100" dirty="0">
                          <a:effectLst/>
                        </a:rPr>
                        <a:t>작업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주문 샘플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데이터 입력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</a:t>
                      </a:r>
                      <a:r>
                        <a:rPr lang="en-US" sz="1100" b="1" kern="100" dirty="0">
                          <a:effectLst/>
                        </a:rPr>
                        <a:t> 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화면 캡쳐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문서 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일정 차트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작성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프로그램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1</a:t>
                      </a:r>
                      <a:r>
                        <a:rPr lang="ko-KR" sz="1100" b="1" kern="100" dirty="0">
                          <a:effectLst/>
                        </a:rPr>
                        <a:t>차 완성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테스트 및</a:t>
                      </a:r>
                    </a:p>
                    <a:p>
                      <a:pPr indent="123825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점검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수정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PPT </a:t>
                      </a:r>
                      <a:r>
                        <a:rPr lang="ko-KR" sz="1100" b="1" kern="100" dirty="0">
                          <a:effectLst/>
                        </a:rPr>
                        <a:t>작성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[</a:t>
                      </a:r>
                      <a:r>
                        <a:rPr lang="ko-KR" sz="1100" b="1" kern="100" dirty="0">
                          <a:effectLst/>
                        </a:rPr>
                        <a:t>조</a:t>
                      </a:r>
                      <a:r>
                        <a:rPr lang="en-US" sz="1100" b="1" kern="100" dirty="0">
                          <a:effectLst/>
                        </a:rPr>
                        <a:t>&amp;</a:t>
                      </a:r>
                      <a:r>
                        <a:rPr lang="ko-KR" sz="1100" b="1" kern="100" dirty="0">
                          <a:effectLst/>
                        </a:rPr>
                        <a:t>신</a:t>
                      </a:r>
                      <a:r>
                        <a:rPr lang="en-US" sz="1100" b="1" kern="100" dirty="0">
                          <a:effectLst/>
                        </a:rPr>
                        <a:t>]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발표 대본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작성 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</a:t>
                      </a:r>
                      <a:r>
                        <a:rPr lang="en-US" sz="1100" b="1" kern="100" dirty="0">
                          <a:effectLst/>
                        </a:rPr>
                        <a:t>(</a:t>
                      </a:r>
                      <a:r>
                        <a:rPr lang="ko-KR" sz="1100" b="1" kern="100" dirty="0">
                          <a:effectLst/>
                        </a:rPr>
                        <a:t>문서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r>
                        <a:rPr lang="ko-KR" sz="1100" b="1" kern="100" dirty="0">
                          <a:effectLst/>
                        </a:rPr>
                        <a:t>코드</a:t>
                      </a:r>
                      <a:r>
                        <a:rPr lang="en-US" sz="1100" b="1" kern="100" dirty="0">
                          <a:effectLst/>
                        </a:rPr>
                        <a:t>,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</a:t>
                      </a:r>
                      <a:r>
                        <a:rPr lang="ko-KR" sz="1100" b="1" kern="100" dirty="0">
                          <a:effectLst/>
                        </a:rPr>
                        <a:t>대본</a:t>
                      </a:r>
                      <a:r>
                        <a:rPr lang="en-US" sz="1100" b="1" kern="100" dirty="0">
                          <a:effectLst/>
                        </a:rPr>
                        <a:t>) </a:t>
                      </a:r>
                      <a:r>
                        <a:rPr lang="ko-KR" sz="1100" b="1" kern="100" dirty="0">
                          <a:effectLst/>
                        </a:rPr>
                        <a:t>점검 </a:t>
                      </a:r>
                    </a:p>
                    <a:p>
                      <a:pPr indent="127000"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및 마무리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∙ 리허설 및</a:t>
                      </a:r>
                      <a:r>
                        <a:rPr lang="en-US" sz="1100" b="1" kern="100" dirty="0">
                          <a:effectLst/>
                        </a:rPr>
                        <a:t> </a:t>
                      </a:r>
                      <a:endParaRPr lang="ko-KR" sz="1100" b="1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  </a:t>
                      </a:r>
                      <a:r>
                        <a:rPr lang="ko-KR" sz="1100" b="1" kern="100" dirty="0">
                          <a:effectLst/>
                        </a:rPr>
                        <a:t>최종안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프로젝트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발표일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 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477" marR="39477" marT="0" marB="0"/>
                </a:tc>
                <a:extLst>
                  <a:ext uri="{0D108BD9-81ED-4DB2-BD59-A6C34878D82A}">
                    <a16:rowId xmlns:a16="http://schemas.microsoft.com/office/drawing/2014/main" xmlns="" val="197811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9247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개발 환경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Setting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1932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Setting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114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운영체제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Windows 10 Home 64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비트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DBMS : Oracle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DataBase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11g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및 설계 도구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Eclipse, 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sql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developer, GitHub			 	</a:t>
            </a:r>
            <a:r>
              <a:rPr lang="en-US" altLang="ko-KR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ERWin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Modeler,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SceneBuilder-8.5.0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언어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: Java 1.8, JavaFX</a:t>
            </a:r>
          </a:p>
        </p:txBody>
      </p:sp>
    </p:spTree>
    <p:extLst>
      <p:ext uri="{BB962C8B-B14F-4D97-AF65-F5344CB8AC3E}">
        <p14:creationId xmlns:p14="http://schemas.microsoft.com/office/powerpoint/2010/main" xmlns="" val="7504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000" b="1" dirty="0" err="1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DataBase</a:t>
              </a:r>
              <a:r>
                <a:rPr lang="en-US" altLang="ko-KR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 </a:t>
              </a: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DB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99693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ERD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0000" y="1620000"/>
            <a:ext cx="7399738" cy="46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xmlns="" val="160973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Logical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000" y="1620000"/>
            <a:ext cx="635783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103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목적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Program propose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모델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Physical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9200" y="1620000"/>
            <a:ext cx="766926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046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842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80000" y="900000"/>
            <a:ext cx="26999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UseCase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Diagram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DB Frame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000" y="1800000"/>
            <a:ext cx="7687605" cy="43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067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프로그램 구조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Program Structure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2395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MVC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192000" y="1980000"/>
            <a:ext cx="2501829" cy="3850387"/>
            <a:chOff x="908031" y="1988840"/>
            <a:chExt cx="2501829" cy="3850387"/>
          </a:xfrm>
        </p:grpSpPr>
        <p:grpSp>
          <p:nvGrpSpPr>
            <p:cNvPr id="29" name="그룹 28"/>
            <p:cNvGrpSpPr/>
            <p:nvPr/>
          </p:nvGrpSpPr>
          <p:grpSpPr>
            <a:xfrm>
              <a:off x="908031" y="1988840"/>
              <a:ext cx="2501829" cy="3850387"/>
              <a:chOff x="908031" y="1988840"/>
              <a:chExt cx="2501829" cy="3850387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Main/Controller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43202" y="2598867"/>
              <a:ext cx="2238159" cy="300424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864000" y="1980000"/>
            <a:ext cx="2501829" cy="3850387"/>
            <a:chOff x="3703962" y="1988840"/>
            <a:chExt cx="2501829" cy="3850387"/>
          </a:xfrm>
        </p:grpSpPr>
        <p:grpSp>
          <p:nvGrpSpPr>
            <p:cNvPr id="31" name="그룹 30"/>
            <p:cNvGrpSpPr/>
            <p:nvPr/>
          </p:nvGrpSpPr>
          <p:grpSpPr>
            <a:xfrm>
              <a:off x="3703962" y="1988840"/>
              <a:ext cx="2501829" cy="3850387"/>
              <a:chOff x="908031" y="1988840"/>
              <a:chExt cx="2501829" cy="3850387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Model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857680" y="2598867"/>
              <a:ext cx="2337469" cy="2809607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3528000" y="1980000"/>
            <a:ext cx="2501829" cy="3850387"/>
            <a:chOff x="6493221" y="1988840"/>
            <a:chExt cx="2501829" cy="3850387"/>
          </a:xfrm>
        </p:grpSpPr>
        <p:grpSp>
          <p:nvGrpSpPr>
            <p:cNvPr id="34" name="그룹 33"/>
            <p:cNvGrpSpPr/>
            <p:nvPr/>
          </p:nvGrpSpPr>
          <p:grpSpPr>
            <a:xfrm>
              <a:off x="6493221" y="1988840"/>
              <a:ext cx="2501829" cy="3850387"/>
              <a:chOff x="908031" y="1988840"/>
              <a:chExt cx="2501829" cy="3850387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14704" y="2300330"/>
                <a:ext cx="2495156" cy="3538897"/>
              </a:xfrm>
              <a:prstGeom prst="roundRect">
                <a:avLst/>
              </a:prstGeom>
              <a:solidFill>
                <a:srgbClr val="1C1F22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8031" y="1988840"/>
                <a:ext cx="2495157" cy="4181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bg1"/>
                    </a:solidFill>
                  </a:rPr>
                  <a:t>View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44123" y="2598867"/>
              <a:ext cx="2406697" cy="236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200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Program Structure</a:t>
            </a:r>
            <a:endParaRPr lang="en-US" altLang="ko-KR" sz="14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직각 삼각형 11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90" y="1080000"/>
            <a:ext cx="4211910" cy="52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9914" y="3955260"/>
            <a:ext cx="3744416" cy="19188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80000" y="900000"/>
            <a:ext cx="284392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3" y="3338440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전체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73716" y="1457894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Sales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879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H="1">
            <a:off x="-10852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80000"/>
            <a:ext cx="6515892" cy="522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1196752"/>
            <a:ext cx="1152128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Manage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3305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</a:t>
              </a: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및 기능 설명 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UI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4384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556792"/>
            <a:ext cx="5992815" cy="4500000"/>
          </a:xfrm>
          <a:prstGeom prst="rect">
            <a:avLst/>
          </a:prstGeom>
        </p:spPr>
      </p:pic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>
            <a:off x="1835696" y="1968808"/>
            <a:ext cx="504056" cy="200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339752" y="1824792"/>
            <a:ext cx="122413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종료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40152" y="5229200"/>
            <a:ext cx="864096" cy="5040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16016" y="5013176"/>
            <a:ext cx="1944216" cy="2880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테마 색상을 변경한다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556792"/>
            <a:ext cx="6001801" cy="450000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48" idx="1"/>
          </p:cNvCxnSpPr>
          <p:nvPr/>
        </p:nvCxnSpPr>
        <p:spPr>
          <a:xfrm flipH="1">
            <a:off x="2411760" y="1636537"/>
            <a:ext cx="929209" cy="352304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340969" y="1096477"/>
            <a:ext cx="1440159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문의하기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관리자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정보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프로그램 버전 정보 팝업 된다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.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51920" y="3220712"/>
            <a:ext cx="1296144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화살표 연결선 49"/>
          <p:cNvCxnSpPr>
            <a:stCxn id="51" idx="1"/>
            <a:endCxn id="49" idx="3"/>
          </p:cNvCxnSpPr>
          <p:nvPr/>
        </p:nvCxnSpPr>
        <p:spPr>
          <a:xfrm flipH="1">
            <a:off x="5148064" y="3046980"/>
            <a:ext cx="1606419" cy="30383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54483" y="2743145"/>
            <a:ext cx="1542080" cy="607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들어가고자 하는 탭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52" name="직선 화살표 연결선 51"/>
          <p:cNvCxnSpPr>
            <a:stCxn id="53" idx="1"/>
          </p:cNvCxnSpPr>
          <p:nvPr/>
        </p:nvCxnSpPr>
        <p:spPr>
          <a:xfrm flipH="1" flipV="1">
            <a:off x="5436096" y="3645024"/>
            <a:ext cx="720080" cy="33783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56176" y="3592439"/>
            <a:ext cx="2448272" cy="780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ID/PW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성공적으로 입력 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선택된 구분에 맞는 탭 화면을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출력한다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3747600" y="4195118"/>
            <a:ext cx="861413" cy="45801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pic>
        <p:nvPicPr>
          <p:cNvPr id="58" name="그림 57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0000" y="4392000"/>
            <a:ext cx="1947600" cy="216000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2003180" y="4820594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62" idx="2"/>
            <a:endCxn id="59" idx="0"/>
          </p:cNvCxnSpPr>
          <p:nvPr/>
        </p:nvCxnSpPr>
        <p:spPr>
          <a:xfrm flipH="1">
            <a:off x="2759264" y="2882916"/>
            <a:ext cx="357024" cy="193767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868709" y="2464780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계정 </a:t>
            </a:r>
            <a:r>
              <a:rPr lang="ko-KR" altLang="en-US" sz="1200" b="1" smtClean="0">
                <a:solidFill>
                  <a:schemeClr val="bg1"/>
                </a:solidFill>
              </a:rPr>
              <a:t>정보 선택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3" name="직선 화살표 연결선 62"/>
          <p:cNvCxnSpPr>
            <a:stCxn id="64" idx="1"/>
          </p:cNvCxnSpPr>
          <p:nvPr/>
        </p:nvCxnSpPr>
        <p:spPr>
          <a:xfrm flipH="1">
            <a:off x="2987824" y="5748649"/>
            <a:ext cx="1469687" cy="48866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457511" y="5539581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>
                <a:solidFill>
                  <a:schemeClr val="bg1"/>
                </a:solidFill>
              </a:rPr>
              <a:t>성공적으로 입력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정보가 팝업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86267" y="5692052"/>
            <a:ext cx="1512167" cy="2602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2" idx="1"/>
          </p:cNvCxnSpPr>
          <p:nvPr/>
        </p:nvCxnSpPr>
        <p:spPr>
          <a:xfrm flipH="1">
            <a:off x="3275856" y="4966255"/>
            <a:ext cx="1485579" cy="7312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761435" y="4757187"/>
            <a:ext cx="2495157" cy="418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PW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찾기 선택 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추가로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하기 위한 필드를 추가한다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229911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8" grpId="0" animBg="1"/>
      <p:bldP spid="49" grpId="0" animBg="1"/>
      <p:bldP spid="51" grpId="0" animBg="1"/>
      <p:bldP spid="53" grpId="0" animBg="1"/>
      <p:bldP spid="59" grpId="0" animBg="1"/>
      <p:bldP spid="62" grpId="0" animBg="1"/>
      <p:bldP spid="64" grpId="0" animBg="1"/>
      <p:bldP spid="66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2267644" y="1128600"/>
            <a:ext cx="1509115" cy="1146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691680" y="2274740"/>
            <a:ext cx="1151928" cy="281044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6759" y="817015"/>
            <a:ext cx="1776733" cy="6231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조회하고자 하는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선택한다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30" idx="1"/>
            <a:endCxn id="29" idx="0"/>
          </p:cNvCxnSpPr>
          <p:nvPr/>
        </p:nvCxnSpPr>
        <p:spPr>
          <a:xfrm flipH="1">
            <a:off x="5364089" y="5121188"/>
            <a:ext cx="1392104" cy="756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572001" y="5877272"/>
            <a:ext cx="1584176" cy="34790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756193" y="4437112"/>
            <a:ext cx="2064279" cy="13681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페이지에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제품이 더 있을 때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버튼을 누르면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제품들을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보여준다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탭에 제품이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없을 때 비활성화 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57564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000" y="1512000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000" y="1512000"/>
            <a:ext cx="6293716" cy="4716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다음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20000" y="720000"/>
            <a:ext cx="1980510" cy="6501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제품의 종류를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클릭한 경우</a:t>
            </a:r>
            <a:endParaRPr lang="en-US" altLang="ko-KR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83219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1619508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컴퓨터 부품 판매 업체에서 재고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거래처로부터의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입고 관련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그리고 고객과 주문에 관련된 정보들의 관리의 자동화를 목적으로 사용하기 위해 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제작된 프로그램</a:t>
            </a: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1367644" y="2564904"/>
            <a:ext cx="6840760" cy="2592288"/>
          </a:xfrm>
          <a:prstGeom prst="roundRect">
            <a:avLst>
              <a:gd name="adj" fmla="val 7939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87624" y="5363924"/>
            <a:ext cx="75616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고객이 구매를 원할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‘</a:t>
            </a:r>
            <a:r>
              <a:rPr lang="ko-KR" altLang="en-US" sz="1400" b="1" dirty="0" err="1" smtClean="0"/>
              <a:t>판매탭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제품 선택 창으로 주문을 돕고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고객의 아이디로 정보를 조회해서 주문 신청을 돕는다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err="1" smtClean="0"/>
              <a:t>판매자는</a:t>
            </a:r>
            <a:r>
              <a:rPr lang="ko-KR" altLang="en-US" sz="1400" b="1" dirty="0" smtClean="0"/>
              <a:t> 매장을 관리할 때는</a:t>
            </a:r>
            <a:r>
              <a:rPr lang="en-US" altLang="ko-KR" sz="1400" b="1" dirty="0" smtClean="0"/>
              <a:t>, ‘</a:t>
            </a:r>
            <a:r>
              <a:rPr lang="ko-KR" altLang="en-US" sz="1400" b="1" dirty="0" err="1" smtClean="0"/>
              <a:t>관리탭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으로 로그인해서 보다 간편하게 관리를 한다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2000" y="1510045"/>
            <a:ext cx="6294467" cy="471512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368" y="2060848"/>
            <a:ext cx="2412855" cy="194421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1" idx="0"/>
            <a:endCxn id="13" idx="1"/>
          </p:cNvCxnSpPr>
          <p:nvPr/>
        </p:nvCxnSpPr>
        <p:spPr>
          <a:xfrm>
            <a:off x="5381796" y="2060848"/>
            <a:ext cx="1782492" cy="8197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164288" y="2476174"/>
            <a:ext cx="1800200" cy="80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이미지 클릭 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해당 제품의 정보가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담긴 팝업 창 출력된다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08970" y="2020103"/>
            <a:ext cx="2273008" cy="299114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381795" y="2921324"/>
            <a:ext cx="1782493" cy="1083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877531" y="4587941"/>
            <a:ext cx="735885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4188" y="5371997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단가를 주문하기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탭의 각 제품 구성에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맞는 필드로 이동된다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4613416" y="4808072"/>
            <a:ext cx="1686776" cy="9088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1180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642359"/>
            <a:ext cx="5819777" cy="435691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419872" y="3068960"/>
            <a:ext cx="1296144" cy="37848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29460" y="936792"/>
            <a:ext cx="1800200" cy="1006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조회 탭에서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가격이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입력된다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</p:cNvCxnSpPr>
          <p:nvPr/>
        </p:nvCxnSpPr>
        <p:spPr>
          <a:xfrm flipH="1">
            <a:off x="4067944" y="1942812"/>
            <a:ext cx="461616" cy="112614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6660233" y="2690473"/>
            <a:ext cx="779216" cy="3064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39348" y="764704"/>
            <a:ext cx="1993092" cy="10548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주문할 제품 수의 설정과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가격을 설정한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수만큼 변경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선택한 제품의 주문을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취소한다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19" idx="2"/>
          </p:cNvCxnSpPr>
          <p:nvPr/>
        </p:nvCxnSpPr>
        <p:spPr>
          <a:xfrm flipH="1">
            <a:off x="6977832" y="1819563"/>
            <a:ext cx="558062" cy="9099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799692" y="2996952"/>
            <a:ext cx="1404156" cy="57606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19683" y="3692098"/>
            <a:ext cx="1584365" cy="8034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 받은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체크하여 고객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8" name="직선 화살표 연결선 27"/>
          <p:cNvCxnSpPr>
            <a:stCxn id="27" idx="1"/>
          </p:cNvCxnSpPr>
          <p:nvPr/>
        </p:nvCxnSpPr>
        <p:spPr>
          <a:xfrm flipH="1" flipV="1">
            <a:off x="2501771" y="3567560"/>
            <a:ext cx="917912" cy="5262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75782" y="4712565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모든 주문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초기화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211865" y="5292288"/>
            <a:ext cx="792183" cy="28515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257657" y="4205699"/>
            <a:ext cx="1584365" cy="5797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제품의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가격을 합산한다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>
            <a:stCxn id="40" idx="2"/>
          </p:cNvCxnSpPr>
          <p:nvPr/>
        </p:nvCxnSpPr>
        <p:spPr>
          <a:xfrm flipH="1">
            <a:off x="6729092" y="4785422"/>
            <a:ext cx="320748" cy="7519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700480" y="4278584"/>
            <a:ext cx="1584365" cy="710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주문 관련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정보를 토대로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주문을 신청한다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4" idx="2"/>
          </p:cNvCxnSpPr>
          <p:nvPr/>
        </p:nvCxnSpPr>
        <p:spPr>
          <a:xfrm flipH="1">
            <a:off x="2486821" y="4989430"/>
            <a:ext cx="5842" cy="3158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78063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6" grpId="0" animBg="1"/>
      <p:bldP spid="27" grpId="0" animBg="1"/>
      <p:bldP spid="34" grpId="0" animBg="1"/>
      <p:bldP spid="40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7597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691680" y="5661249"/>
            <a:ext cx="1512168" cy="21602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3"/>
          </p:cNvCxnSpPr>
          <p:nvPr/>
        </p:nvCxnSpPr>
        <p:spPr>
          <a:xfrm flipH="1">
            <a:off x="3203848" y="5315908"/>
            <a:ext cx="612068" cy="4533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27784" y="4713487"/>
            <a:ext cx="2376264" cy="6024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제품 정보를 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직선 화살표 연결선 19"/>
          <p:cNvCxnSpPr>
            <a:stCxn id="23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/>
          <p:cNvCxnSpPr>
            <a:stCxn id="3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 정보가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입력되고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버튼의 제어 상태가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변경돤다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0"/>
          </p:cNvCxnSpPr>
          <p:nvPr/>
        </p:nvCxnSpPr>
        <p:spPr>
          <a:xfrm flipV="1">
            <a:off x="2289683" y="3068960"/>
            <a:ext cx="212384" cy="37540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39509" y="3444364"/>
            <a:ext cx="2500348" cy="85507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제품 구분 선택 후 제품명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클릭 시 선택한 제품 구분에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따라서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고유번호를 부여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347864" y="2371237"/>
            <a:ext cx="3024336" cy="299735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9" idx="2"/>
            <a:endCxn id="37" idx="0"/>
          </p:cNvCxnSpPr>
          <p:nvPr/>
        </p:nvCxnSpPr>
        <p:spPr>
          <a:xfrm>
            <a:off x="4152306" y="2122595"/>
            <a:ext cx="707726" cy="2486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964174" y="1396615"/>
            <a:ext cx="2376264" cy="7259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찾고자 하는 제품을 특정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5" name="직선 화살표 연결선 44"/>
          <p:cNvCxnSpPr>
            <a:stCxn id="46" idx="2"/>
          </p:cNvCxnSpPr>
          <p:nvPr/>
        </p:nvCxnSpPr>
        <p:spPr>
          <a:xfrm flipH="1">
            <a:off x="7248303" y="2042312"/>
            <a:ext cx="136178" cy="51583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516216" y="1396615"/>
            <a:ext cx="1736530" cy="6456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관리를 위한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창을 띄운다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7230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 animBg="1"/>
      <p:bldP spid="31" grpId="0" animBg="1"/>
      <p:bldP spid="35" grpId="0" animBg="1"/>
      <p:bldP spid="37" grpId="0" animBg="1"/>
      <p:bldP spid="39" grpId="0" animBg="1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40000" y="1155841"/>
            <a:ext cx="6597442" cy="5144159"/>
            <a:chOff x="1440000" y="1155841"/>
            <a:chExt cx="6597442" cy="514415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40000" y="1620000"/>
              <a:ext cx="6275971" cy="46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01731" y="1155841"/>
              <a:ext cx="4435711" cy="2700000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83968" y="2472735"/>
            <a:ext cx="1129279" cy="26977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9" idx="2"/>
            <a:endCxn id="17" idx="3"/>
          </p:cNvCxnSpPr>
          <p:nvPr/>
        </p:nvCxnSpPr>
        <p:spPr>
          <a:xfrm flipH="1">
            <a:off x="5413247" y="1625541"/>
            <a:ext cx="406339" cy="9820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56875" y="900000"/>
            <a:ext cx="1725422" cy="725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재고 현황 탭에서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제품의 번호를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가져온다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/>
          <p:cNvCxnSpPr>
            <a:stCxn id="23" idx="0"/>
          </p:cNvCxnSpPr>
          <p:nvPr/>
        </p:nvCxnSpPr>
        <p:spPr>
          <a:xfrm flipV="1">
            <a:off x="2821793" y="2303077"/>
            <a:ext cx="1639255" cy="5567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97496" y="2859843"/>
            <a:ext cx="2048594" cy="857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클릭 시 거래처 목록 창을 가져와서 거래처를 선택하면 해당 거래처 번호를 자동으로 입력시킨다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752" y="4017675"/>
            <a:ext cx="1393200" cy="2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9" idx="0"/>
            <a:endCxn id="23" idx="2"/>
          </p:cNvCxnSpPr>
          <p:nvPr/>
        </p:nvCxnSpPr>
        <p:spPr>
          <a:xfrm flipH="1" flipV="1">
            <a:off x="2821793" y="3717453"/>
            <a:ext cx="214559" cy="3002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6764252" y="2859843"/>
            <a:ext cx="1004080" cy="85913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719284" y="3718981"/>
            <a:ext cx="2098095" cy="9341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입고 내역을 선택할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경우 자동으로 입력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18732" y="3122644"/>
            <a:ext cx="1301340" cy="58439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0"/>
            <a:endCxn id="41" idx="3"/>
          </p:cNvCxnSpPr>
          <p:nvPr/>
        </p:nvCxnSpPr>
        <p:spPr>
          <a:xfrm flipH="1" flipV="1">
            <a:off x="5220072" y="3414841"/>
            <a:ext cx="318359" cy="16828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9383" y="5097675"/>
            <a:ext cx="2098095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입고 내역을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삭제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1800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3" grpId="0" animBg="1"/>
      <p:bldP spid="29" grpId="0" animBg="1"/>
      <p:bldP spid="36" grpId="0" animBg="1"/>
      <p:bldP spid="41" grpId="0" animBg="1"/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43778" cy="4680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691680" y="2246280"/>
            <a:ext cx="1584176" cy="1758784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47864" y="2246280"/>
            <a:ext cx="1512168" cy="174427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05352" y="2197834"/>
            <a:ext cx="2346968" cy="1879238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05352" y="4221088"/>
            <a:ext cx="2346968" cy="1944216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2355" y="1940672"/>
            <a:ext cx="1959954" cy="5253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40020" y="1940672"/>
            <a:ext cx="1820117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판매량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3543" y="1965747"/>
            <a:ext cx="1959954" cy="5253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월간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67616" y="4086392"/>
            <a:ext cx="1820117" cy="529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월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별 연간 매출액 차트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54861" y="4090883"/>
            <a:ext cx="3285904" cy="2074422"/>
          </a:xfrm>
          <a:prstGeom prst="roundRect">
            <a:avLst>
              <a:gd name="adj" fmla="val 6642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073724" y="4086392"/>
            <a:ext cx="2548279" cy="565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부품 종류별 매출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위 테이블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1685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51345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1542266" y="558924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0"/>
          </p:cNvCxnSpPr>
          <p:nvPr/>
        </p:nvCxnSpPr>
        <p:spPr>
          <a:xfrm>
            <a:off x="1926032" y="519381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0960" y="455823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고객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수정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7461" y="2350538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4" idx="0"/>
            <a:endCxn id="31" idx="0"/>
          </p:cNvCxnSpPr>
          <p:nvPr/>
        </p:nvCxnSpPr>
        <p:spPr>
          <a:xfrm>
            <a:off x="4456175" y="979005"/>
            <a:ext cx="419660" cy="13715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191103" y="979005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고객의 정보를 </a:t>
            </a:r>
            <a:r>
              <a:rPr lang="ko-KR" altLang="en-US" sz="1200" b="1" dirty="0">
                <a:solidFill>
                  <a:schemeClr val="bg1"/>
                </a:solidFill>
              </a:rPr>
              <a:t>특정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키워드로 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직선 화살표 연결선 37"/>
          <p:cNvCxnSpPr>
            <a:stCxn id="39" idx="1"/>
          </p:cNvCxnSpPr>
          <p:nvPr/>
        </p:nvCxnSpPr>
        <p:spPr>
          <a:xfrm flipH="1" flipV="1">
            <a:off x="2627784" y="602726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557800" y="587727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1"/>
          </p:cNvCxnSpPr>
          <p:nvPr/>
        </p:nvCxnSpPr>
        <p:spPr>
          <a:xfrm flipH="1" flipV="1">
            <a:off x="5166122" y="420176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096138" y="405177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고객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입력시킨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버튼의 제어 상태가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변경된다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13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1" grpId="0" animBg="1"/>
      <p:bldP spid="34" grpId="0" animBg="1"/>
      <p:bldP spid="39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23043" cy="46800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2420888"/>
            <a:ext cx="1341763" cy="20868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20" idx="0"/>
            <a:endCxn id="18" idx="2"/>
          </p:cNvCxnSpPr>
          <p:nvPr/>
        </p:nvCxnSpPr>
        <p:spPr>
          <a:xfrm flipV="1">
            <a:off x="3832354" y="2629574"/>
            <a:ext cx="1698560" cy="10207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27784" y="365033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선택된 주문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번호를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자동으로 출력시킨다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7354" y="2540157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bg1"/>
                </a:solidFill>
              </a:rPr>
              <a:t>거래가 진행중인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354" y="4919926"/>
            <a:ext cx="2409139" cy="5250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거래가 완료되거나 취소된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주문 테이블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87345" y="2378255"/>
            <a:ext cx="1092967" cy="25131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6" idx="0"/>
            <a:endCxn id="23" idx="2"/>
          </p:cNvCxnSpPr>
          <p:nvPr/>
        </p:nvCxnSpPr>
        <p:spPr>
          <a:xfrm flipV="1">
            <a:off x="6458474" y="2629574"/>
            <a:ext cx="375355" cy="50406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3904" y="3133635"/>
            <a:ext cx="2409139" cy="1375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주문의 거래 구분을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완료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취소 상태로 전환 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이전 주문 내역 테이블로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이동시킨다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그리고 고객에게 처리 결과에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대한 안내 메일을 보낸다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00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9992" y="2763078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0754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완료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60432" y="2772000"/>
            <a:ext cx="3600000" cy="2340000"/>
          </a:xfrm>
          <a:prstGeom prst="roundRect">
            <a:avLst>
              <a:gd name="adj" fmla="val 6642"/>
            </a:avLst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70432" y="2232000"/>
            <a:ext cx="198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거래 취소 이메일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20072" y="4365104"/>
            <a:ext cx="2880320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64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64611" cy="468000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3750489" y="2780928"/>
            <a:ext cx="1613599" cy="2736304"/>
          </a:xfrm>
          <a:prstGeom prst="roundRect">
            <a:avLst>
              <a:gd name="adj" fmla="val 1082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2"/>
            <a:endCxn id="16" idx="1"/>
          </p:cNvCxnSpPr>
          <p:nvPr/>
        </p:nvCxnSpPr>
        <p:spPr>
          <a:xfrm>
            <a:off x="2601985" y="2996952"/>
            <a:ext cx="1148504" cy="11521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7415" y="234888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로그인과 이메일 전송에 이용될 정보가 입력된다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39953" y="5661248"/>
            <a:ext cx="792088" cy="36004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3"/>
            <a:endCxn id="30" idx="1"/>
          </p:cNvCxnSpPr>
          <p:nvPr/>
        </p:nvCxnSpPr>
        <p:spPr>
          <a:xfrm>
            <a:off x="3605082" y="5490426"/>
            <a:ext cx="534871" cy="3508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195943" y="5166390"/>
            <a:ext cx="2409139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프로그램 사용자의 정보를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수정한다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 (ID/PW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제외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180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탭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맑은 고딕" panose="020B0503020000020004" pitchFamily="50" charset="-127"/>
              </a:rPr>
              <a:t>UI Function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0000" y="1620000"/>
            <a:ext cx="6245673" cy="4680000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1578780" y="5509380"/>
            <a:ext cx="1733589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9" idx="2"/>
            <a:endCxn id="27" idx="0"/>
          </p:cNvCxnSpPr>
          <p:nvPr/>
        </p:nvCxnSpPr>
        <p:spPr>
          <a:xfrm>
            <a:off x="1962546" y="5113958"/>
            <a:ext cx="483029" cy="39542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7474" y="4478377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입력된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거래처 </a:t>
            </a:r>
            <a:r>
              <a:rPr lang="ko-KR" altLang="en-US" sz="1200" b="1" dirty="0">
                <a:solidFill>
                  <a:schemeClr val="bg1"/>
                </a:solidFill>
              </a:rPr>
              <a:t>정보를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등록 또는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</a:t>
            </a:r>
            <a:r>
              <a:rPr lang="ko-KR" altLang="en-US" sz="1200" b="1" dirty="0">
                <a:solidFill>
                  <a:schemeClr val="bg1"/>
                </a:solidFill>
              </a:rPr>
              <a:t>수정하거나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삭제 처리를 한다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333995" y="2335691"/>
            <a:ext cx="3136747" cy="29636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2" idx="2"/>
            <a:endCxn id="30" idx="0"/>
          </p:cNvCxnSpPr>
          <p:nvPr/>
        </p:nvCxnSpPr>
        <p:spPr>
          <a:xfrm>
            <a:off x="4482709" y="1599739"/>
            <a:ext cx="419660" cy="73595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217637" y="964158"/>
            <a:ext cx="2530143" cy="6355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찾고자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하는 거래처의 정보를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특정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키워드로 </a:t>
            </a:r>
            <a:r>
              <a:rPr lang="ko-KR" altLang="en-US" sz="1200" b="1" dirty="0">
                <a:solidFill>
                  <a:schemeClr val="bg1"/>
                </a:solidFill>
              </a:rPr>
              <a:t>검색하여 조회 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테이블에 출력시킨다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4" name="직선 화살표 연결선 33"/>
          <p:cNvCxnSpPr>
            <a:stCxn id="35" idx="1"/>
          </p:cNvCxnSpPr>
          <p:nvPr/>
        </p:nvCxnSpPr>
        <p:spPr>
          <a:xfrm flipH="1" flipV="1">
            <a:off x="2664298" y="5947400"/>
            <a:ext cx="930016" cy="17804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94314" y="5797412"/>
            <a:ext cx="2376264" cy="656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입력된 모든 정보들과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테이블 상태를 초기화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직선 화살표 연결선 35"/>
          <p:cNvCxnSpPr>
            <a:stCxn id="37" idx="1"/>
          </p:cNvCxnSpPr>
          <p:nvPr/>
        </p:nvCxnSpPr>
        <p:spPr>
          <a:xfrm flipH="1" flipV="1">
            <a:off x="5202636" y="4121903"/>
            <a:ext cx="930016" cy="29470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32652" y="3971914"/>
            <a:ext cx="2376264" cy="8893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선택한 거래처 정보를 자동으로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입력시킨 후 등록 버튼을 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비활성화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수정 삭제 버튼을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 활성화 시킨다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46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2" grpId="0" animBg="1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+mn-ea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관리 기능</a:t>
            </a:r>
            <a:endParaRPr lang="en-US" altLang="ko-KR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727090" y="1679322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모서리가 둥근 직사각형 3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계정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개인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고객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220072" y="1677061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구분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단가 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관련 정보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제품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722650" y="4119383"/>
            <a:ext cx="2304256" cy="2094422"/>
            <a:chOff x="1331640" y="1766625"/>
            <a:chExt cx="2304256" cy="209442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거래처명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전화번호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 계좌번호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 거래처 정보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907705" y="1766625"/>
              <a:ext cx="1165194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거래처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68382" y="4119383"/>
            <a:ext cx="2304256" cy="2094422"/>
            <a:chOff x="1331640" y="1766625"/>
            <a:chExt cx="2304256" cy="209442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모서리가 둥근 직사각형 41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재고 상태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주문에 대한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내역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13662" y="1766625"/>
              <a:ext cx="1368151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재고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입고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/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주문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직각 삼각형 45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284500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332656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72" y="1559766"/>
            <a:ext cx="51651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조수한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한 탭 다 </a:t>
            </a:r>
            <a:r>
              <a:rPr lang="ko-KR" altLang="en-US" sz="1400" b="1" dirty="0" err="1" smtClean="0"/>
              <a:t>끝낼려고</a:t>
            </a:r>
            <a:r>
              <a:rPr lang="ko-KR" altLang="en-US" sz="1400" b="1" dirty="0" smtClean="0"/>
              <a:t> 했더니 다른 </a:t>
            </a:r>
            <a:r>
              <a:rPr lang="ko-KR" altLang="en-US" sz="1400" b="1" dirty="0" err="1" smtClean="0"/>
              <a:t>쪽이랑</a:t>
            </a:r>
            <a:r>
              <a:rPr lang="ko-KR" altLang="en-US" sz="1400" b="1" dirty="0" smtClean="0"/>
              <a:t> 엮여 있었네요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이거 한 주안에 다 끝나는 건가요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왜 갑자기 </a:t>
            </a:r>
            <a:r>
              <a:rPr lang="ko-KR" altLang="en-US" sz="1400" b="1" dirty="0" err="1" smtClean="0"/>
              <a:t>당일날에</a:t>
            </a:r>
            <a:r>
              <a:rPr lang="ko-KR" altLang="en-US" sz="1400" b="1" dirty="0" smtClean="0"/>
              <a:t> 자리가 바뀌었죠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기획 산으로 간거 하산하느라 힘들었습니다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   시퀀스 </a:t>
            </a:r>
            <a:r>
              <a:rPr lang="ko-KR" altLang="en-US" sz="1400" b="1" dirty="0" err="1" smtClean="0"/>
              <a:t>만들어놨더니</a:t>
            </a:r>
            <a:r>
              <a:rPr lang="ko-KR" altLang="en-US" sz="1400" b="1" dirty="0" smtClean="0"/>
              <a:t> 결국 대부분을 </a:t>
            </a:r>
            <a:r>
              <a:rPr lang="ko-KR" altLang="en-US" sz="1400" b="1" dirty="0" err="1" smtClean="0"/>
              <a:t>지워버림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데이터 넣을 때 엑셀 있어서 살았습니다</a:t>
            </a:r>
            <a:endParaRPr lang="en-US" altLang="ko-KR" sz="1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8472" y="3429000"/>
            <a:ext cx="789190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신동준 </a:t>
            </a:r>
            <a:r>
              <a:rPr lang="en-US" altLang="ko-KR" sz="1400" b="1" dirty="0" smtClean="0"/>
              <a:t>: </a:t>
            </a:r>
          </a:p>
          <a:p>
            <a:r>
              <a:rPr lang="en-US" altLang="ko-KR" sz="1400" b="1" dirty="0" smtClean="0"/>
              <a:t>   1. ‘</a:t>
            </a:r>
            <a:r>
              <a:rPr lang="ko-KR" altLang="en-US" sz="1400" b="1" dirty="0" smtClean="0"/>
              <a:t>판매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제품조회</a:t>
            </a:r>
            <a:r>
              <a:rPr lang="en-US" altLang="ko-KR" sz="1400" b="1" dirty="0" smtClean="0"/>
              <a:t>’, ‘</a:t>
            </a:r>
            <a:r>
              <a:rPr lang="ko-KR" altLang="en-US" sz="1400" b="1" dirty="0" smtClean="0"/>
              <a:t>관리 </a:t>
            </a:r>
            <a:r>
              <a:rPr lang="en-US" altLang="ko-KR" sz="1400" b="1" dirty="0"/>
              <a:t>-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재고관리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14</a:t>
            </a:r>
            <a:r>
              <a:rPr lang="ko-KR" altLang="en-US" sz="1400" b="1" dirty="0" smtClean="0"/>
              <a:t>종류에 달하는 제품들의 등록</a:t>
            </a:r>
            <a:r>
              <a:rPr lang="en-US" altLang="ko-KR" sz="1400" b="1" dirty="0" smtClean="0"/>
              <a:t>, </a:t>
            </a:r>
          </a:p>
          <a:p>
            <a:r>
              <a:rPr lang="ko-KR" altLang="en-US" sz="1400" b="1" dirty="0" smtClean="0"/>
              <a:t>필드만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개를 넘어가는 상황에서 어떻게 해야 코드를 효율적으로 짤 수 있을지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2. ‘</a:t>
            </a:r>
            <a:r>
              <a:rPr lang="ko-KR" altLang="en-US" sz="1400" b="1" dirty="0" smtClean="0"/>
              <a:t>관리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– </a:t>
            </a:r>
            <a:r>
              <a:rPr lang="ko-KR" altLang="en-US" sz="1400" b="1" dirty="0" smtClean="0"/>
              <a:t>주문내역</a:t>
            </a:r>
            <a:r>
              <a:rPr lang="en-US" altLang="ko-KR" sz="1400" b="1" dirty="0" smtClean="0"/>
              <a:t>’</a:t>
            </a:r>
            <a:r>
              <a:rPr lang="ko-KR" altLang="en-US" sz="1400" b="1" dirty="0" smtClean="0"/>
              <a:t>에서 </a:t>
            </a:r>
            <a:r>
              <a:rPr lang="ko-KR" altLang="en-US" sz="1400" b="1" dirty="0" err="1" smtClean="0"/>
              <a:t>주문레코드</a:t>
            </a:r>
            <a:r>
              <a:rPr lang="ko-KR" altLang="en-US" sz="1400" b="1" dirty="0" smtClean="0"/>
              <a:t> 하나에 여러 내역 레코드들이 엮여 있는 상황인데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내역테이블에서 들어온 </a:t>
            </a:r>
            <a:r>
              <a:rPr lang="ko-KR" altLang="en-US" sz="1400" b="1" dirty="0" err="1" smtClean="0"/>
              <a:t>주문만큼만</a:t>
            </a:r>
            <a:r>
              <a:rPr lang="ko-KR" altLang="en-US" sz="1400" b="1" dirty="0" smtClean="0"/>
              <a:t> 여러 번 조회를 유동적으로 해야 하는 상황이어서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어떻게 해야 하나의 레코드로 조합해서 출력할 수 있을지 고민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3. </a:t>
            </a:r>
            <a:r>
              <a:rPr lang="ko-KR" altLang="en-US" sz="1400" b="1" dirty="0" smtClean="0"/>
              <a:t>주문을 신청 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내역레코드의 고유번호를 매번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로 시작하도록 구현하는 것에 대해 고민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4. </a:t>
            </a:r>
            <a:r>
              <a:rPr lang="ko-KR" altLang="en-US" sz="1400" b="1" dirty="0" smtClean="0"/>
              <a:t>이미지 클릭 시</a:t>
            </a:r>
            <a:r>
              <a:rPr lang="en-US" altLang="ko-KR" sz="1400" b="1" dirty="0" smtClean="0"/>
              <a:t>,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해당 정보를 조회해서 뿌려주도록 하는 문제와 포커스가 창을 벗어났을 때</a:t>
            </a:r>
            <a:r>
              <a:rPr lang="en-US" altLang="ko-KR" sz="1400" b="1" dirty="0" smtClean="0"/>
              <a:t>,</a:t>
            </a:r>
          </a:p>
          <a:p>
            <a:r>
              <a:rPr lang="ko-KR" altLang="en-US" sz="1400" b="1" dirty="0" smtClean="0"/>
              <a:t>꺼지도록 하기 위해 팝업을 사용한 점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5. </a:t>
            </a:r>
            <a:r>
              <a:rPr lang="ko-KR" altLang="en-US" sz="1400" b="1" dirty="0" smtClean="0"/>
              <a:t>제품 수량을 받기 위한 </a:t>
            </a:r>
            <a:r>
              <a:rPr lang="en-US" altLang="ko-KR" sz="1400" b="1" dirty="0" smtClean="0"/>
              <a:t>Spinner</a:t>
            </a:r>
            <a:r>
              <a:rPr lang="ko-KR" altLang="en-US" sz="1400" b="1" dirty="0" smtClean="0"/>
              <a:t>를 사용하는데 있어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각각의 제품에 해당하는 수량을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제어하는게 까다로웠다</a:t>
            </a:r>
            <a:r>
              <a:rPr lang="en-US" altLang="ko-KR" sz="1400" b="1" dirty="0" smtClean="0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xmlns="" val="202149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질문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Question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736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740" y="2872597"/>
            <a:ext cx="2739393" cy="31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COMP project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신동준 </a:t>
            </a: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|  </a:t>
            </a:r>
            <a:r>
              <a:rPr lang="ko-KR" altLang="en-US" sz="1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조수한</a:t>
            </a:r>
            <a:endParaRPr lang="en-US" altLang="ko-KR" sz="14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3568" y="0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Program purpose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기능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419872" y="1412776"/>
            <a:ext cx="2304256" cy="2094422"/>
            <a:chOff x="1331640" y="1766625"/>
            <a:chExt cx="2304256" cy="2094422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331640" y="2112264"/>
              <a:ext cx="2304256" cy="174878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제품 조회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고객의 제품 주문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12628" y="1766625"/>
              <a:ext cx="786348" cy="57499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</a:rPr>
                <a:t>판매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700000">
            <a:off x="2855328" y="4230000"/>
            <a:ext cx="750995" cy="75099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2520000" y="5184000"/>
            <a:ext cx="1440160" cy="53863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조회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700000">
            <a:off x="5580000" y="4230000"/>
            <a:ext cx="750995" cy="750995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220000" y="5184000"/>
            <a:ext cx="1584176" cy="75330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주문내역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0000" y="3960000"/>
            <a:ext cx="1260000" cy="12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0000" y="3960000"/>
            <a:ext cx="1260000" cy="12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40000" y="3960000"/>
            <a:ext cx="1260000" cy="126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8" name="직각 삼각형 27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416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72000" y="2888999"/>
            <a:ext cx="3600000" cy="980043"/>
            <a:chOff x="3720990" y="3152001"/>
            <a:chExt cx="1710368" cy="1086641"/>
          </a:xfrm>
        </p:grpSpPr>
        <p:sp>
          <p:nvSpPr>
            <p:cNvPr id="7" name="TextBox 6"/>
            <p:cNvSpPr txBox="1"/>
            <p:nvPr/>
          </p:nvSpPr>
          <p:spPr>
            <a:xfrm>
              <a:off x="3720990" y="3152001"/>
              <a:ext cx="1710368" cy="614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latin typeface="+mn-ea"/>
                </a:rPr>
                <a:t>요구사항</a:t>
              </a:r>
              <a:endParaRPr kumimoji="0" lang="en-US" altLang="ko-KR" sz="3000" b="1" i="0" u="none" strike="noStrike" kern="1200" cap="none" spc="0" normalizeH="0" baseline="0" noProof="0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20990" y="3829138"/>
              <a:ext cx="1710368" cy="409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solidFill>
                      <a:prstClr val="white">
                        <a:lumMod val="85000"/>
                        <a:alpha val="30000"/>
                      </a:prstClr>
                    </a:solidFill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865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32616" y="1708519"/>
            <a:ext cx="7128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제품 구분에 따라서 고유 번호를 받게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제품들은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단가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보증기간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출시 일에 대한 정보를 입력 받고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크기의 경우 입력 받지 않을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제품들은 입고와 주문에 의해 재고 수에 영향을 받는다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각 제품들에 대한 정보는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삭제가 가능하다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0568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80000" y="900000"/>
            <a:ext cx="2123848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</a:t>
            </a:r>
            <a:r>
              <a:rPr lang="en-US" altLang="ko-KR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2616" y="1708519"/>
            <a:ext cx="71287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이름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생년월일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이메일을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거래처의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이름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ID, PW,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전화번호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주소를 등록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CPU, RAM, GPU, RAM,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MainBoard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SSD, HDD,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파워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케이스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쿨러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SW,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키보드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스피커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모니터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마우스의 주문 신청을 할 수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고객으로부터 주문 신청을 받을 수 있고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완료와 취소 처리를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개인정보를 조회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삭제를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거래처 명단을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수정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 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 현황 조회와 입고 내역을 등록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삭제하면서 관리할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9388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rPr>
              <a:t>04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43607" y="138482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latin typeface="+mn-ea"/>
              </a:rPr>
              <a:t>Requirements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0000" y="900000"/>
            <a:ext cx="1800201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2616" y="1708519"/>
            <a:ext cx="712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고객은 제품 리스트에 있는 제품을 선택한 후 가입한 아이디를 사용해서 주문 신청을 하면 주문이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주문은 거래 구분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 번호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등록일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총 주문 금액으로 이루어진다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고객의 주문 내역을 확인 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완료 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재고에 반영된다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주문 신청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취소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완료 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고객에게 거래 진행 안내가 메일로 전송된다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86621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2268</Words>
  <Application>Microsoft Office PowerPoint</Application>
  <PresentationFormat>화면 슬라이드 쇼(4:3)</PresentationFormat>
  <Paragraphs>706</Paragraphs>
  <Slides>42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굴림</vt:lpstr>
      <vt:lpstr>Arial</vt:lpstr>
      <vt:lpstr>맑은 고딕</vt:lpstr>
      <vt:lpstr>Yoon 윤고딕 520_TT</vt:lpstr>
      <vt:lpstr>Wingdings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Customer</cp:lastModifiedBy>
  <cp:revision>197</cp:revision>
  <dcterms:created xsi:type="dcterms:W3CDTF">2013-09-05T09:43:46Z</dcterms:created>
  <dcterms:modified xsi:type="dcterms:W3CDTF">2019-11-29T04:24:35Z</dcterms:modified>
</cp:coreProperties>
</file>