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>
  <p:sldMasterIdLst>
    <p:sldMasterId id="2147483654" r:id="rId1"/>
  </p:sldMasterIdLst>
  <p:notesMasterIdLst>
    <p:notesMasterId r:id="rId3"/>
  </p:notesMasterIdLst>
  <p:handoutMasterIdLst>
    <p:handoutMasterId r:id="rId4"/>
  </p:handoutMasterIdLst>
  <p:sldIdLst>
    <p:sldId id="3541" r:id="rId2"/>
  </p:sldIdLst>
  <p:sldSz cx="11049000" cy="6858000"/>
  <p:notesSz cx="9866313" cy="6735763"/>
  <p:embeddedFontLst>
    <p:embeddedFont>
      <p:font typeface="Optima" panose="00000400000000000000" pitchFamily="2" charset="2"/>
      <p:regular r:id="rId5"/>
    </p:embeddedFont>
    <p:embeddedFont>
      <p:font typeface="맑은 고딕" panose="020B0503020000020004" pitchFamily="50" charset="-127"/>
      <p:regular r:id="rId6"/>
      <p:bold r:id="rId7"/>
    </p:embeddedFont>
    <p:embeddedFont>
      <p:font typeface="HY헤드라인M" panose="02030600000101010101" pitchFamily="18" charset="-127"/>
      <p:regular r:id="rId8"/>
    </p:embeddedFont>
    <p:embeddedFont>
      <p:font typeface="양재소슬체S" panose="02020603020101020101" pitchFamily="18" charset="-127"/>
      <p:regular r:id="rId9"/>
    </p:embeddedFont>
    <p:embeddedFont>
      <p:font typeface="가는각진제목체" panose="02030600000101010101" pitchFamily="18" charset="-127"/>
      <p:regular r:id="rId10"/>
    </p:embeddedFont>
  </p:embeddedFontLst>
  <p:custDataLst>
    <p:tags r:id="rId11"/>
  </p:custData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5FAFD"/>
    <a:srgbClr val="D5D000"/>
    <a:srgbClr val="C38649"/>
    <a:srgbClr val="D2A578"/>
    <a:srgbClr val="996633"/>
    <a:srgbClr val="DAD500"/>
    <a:srgbClr val="666633"/>
    <a:srgbClr val="80800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7" autoAdjust="0"/>
    <p:restoredTop sz="86406" autoAdjust="0"/>
  </p:normalViewPr>
  <p:slideViewPr>
    <p:cSldViewPr showGuides="1">
      <p:cViewPr>
        <p:scale>
          <a:sx n="100" d="100"/>
          <a:sy n="100" d="100"/>
        </p:scale>
        <p:origin x="-1422" y="-360"/>
      </p:cViewPr>
      <p:guideLst>
        <p:guide orient="horz"/>
        <p:guide orient="horz" pos="1434"/>
        <p:guide orient="horz" pos="527"/>
        <p:guide pos="3480"/>
      </p:guideLst>
    </p:cSldViewPr>
  </p:slideViewPr>
  <p:outlineViewPr>
    <p:cViewPr>
      <p:scale>
        <a:sx n="33" d="100"/>
        <a:sy n="33" d="100"/>
      </p:scale>
      <p:origin x="0" y="1063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2124"/>
    </p:cViewPr>
  </p:sorterViewPr>
  <p:notesViewPr>
    <p:cSldViewPr showGuides="1">
      <p:cViewPr varScale="1">
        <p:scale>
          <a:sx n="115" d="100"/>
          <a:sy n="115" d="100"/>
        </p:scale>
        <p:origin x="-2070" y="-108"/>
      </p:cViewPr>
      <p:guideLst>
        <p:guide orient="horz" pos="2122"/>
        <p:guide pos="3108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gs" Target="tags/tag1.xml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5609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4"/>
          </p:nvPr>
        </p:nvSpPr>
        <p:spPr bwMode="auto">
          <a:xfrm>
            <a:off x="0" y="6341757"/>
            <a:ext cx="3807581" cy="4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6" rIns="91311" bIns="45656" numCol="1" anchor="t" anchorCtr="0" compatLnSpc="1">
            <a:prstTxWarp prst="textNoShape">
              <a:avLst/>
            </a:prstTxWarp>
          </a:bodyPr>
          <a:lstStyle>
            <a:lvl1pPr algn="l" defTabSz="908145" eaLnBrk="0" latinLnBrk="1" hangingPunct="0">
              <a:spcBef>
                <a:spcPct val="0"/>
              </a:spcBef>
              <a:buClr>
                <a:schemeClr val="folHlink"/>
              </a:buClr>
              <a:defRPr kumimoji="1" sz="1000">
                <a:latin typeface="Optima" pitchFamily="2" charset="2"/>
              </a:defRPr>
            </a:lvl1pPr>
          </a:lstStyle>
          <a:p>
            <a:pPr>
              <a:defRPr/>
            </a:pPr>
            <a:r>
              <a:rPr lang="en-US" altLang="ko-KR"/>
              <a:t>© 2007 Valtech  Consulting Korea, All Right Reserved</a:t>
            </a:r>
          </a:p>
        </p:txBody>
      </p:sp>
    </p:spTree>
    <p:extLst>
      <p:ext uri="{BB962C8B-B14F-4D97-AF65-F5344CB8AC3E}">
        <p14:creationId xmlns:p14="http://schemas.microsoft.com/office/powerpoint/2010/main" val="26987907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7.jpeg"/><Relationship Id="rId5" Type="http://schemas.openxmlformats.org/officeDocument/2006/relationships/image" Target="../media/image2.gif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ooTit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0"/>
            <a:ext cx="5524500" cy="29249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24500" cy="29249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3" y="2923624"/>
            <a:ext cx="2140835" cy="39343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31" y="2924930"/>
            <a:ext cx="6768940" cy="39330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970" y="2924934"/>
            <a:ext cx="2140030" cy="39321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07970" y="2918556"/>
            <a:ext cx="7633060" cy="10208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>
            <a:lvl1pPr>
              <a:defRPr lang="ko-KR" altLang="en-US" sz="3200" kern="1200" dirty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</a:lstStyle>
          <a:p>
            <a:pPr lvl="0" algn="ctr" latinLnBrk="0">
              <a:spcBef>
                <a:spcPts val="0"/>
              </a:spcBef>
              <a:buClr>
                <a:srgbClr val="000000"/>
              </a:buClr>
            </a:pPr>
            <a:r>
              <a:rPr lang="ko-KR" altLang="en-US" dirty="0" smtClean="0"/>
              <a:t>과정 이름을 입력하세요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3724275" y="6237390"/>
            <a:ext cx="3600450" cy="36026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</a:lstStyle>
          <a:p>
            <a:pPr lvl="0"/>
            <a:r>
              <a:rPr lang="ko-KR" altLang="en-US" dirty="0" err="1" smtClean="0"/>
              <a:t>강사이름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056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oo TO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1340710"/>
            <a:ext cx="1065797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3436210" y="1772770"/>
            <a:ext cx="4176082" cy="559386"/>
          </a:xfrm>
          <a:prstGeom prst="rect">
            <a:avLst/>
          </a:prstGeo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square" lIns="98505" tIns="48388" rIns="98505" bIns="48388">
            <a:sp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lang="ko-KR" altLang="en-US" sz="2000" b="1" kern="1200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 smtClean="0"/>
              <a:t>장</a:t>
            </a:r>
            <a:r>
              <a:rPr lang="en-US" altLang="ko-KR" dirty="0" smtClean="0"/>
              <a:t>(chapter)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...</a:t>
            </a:r>
            <a:endParaRPr lang="ko-KR" altLang="en-US" dirty="0" smtClean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 bwMode="auto">
          <a:xfrm>
            <a:off x="0" y="6624355"/>
            <a:ext cx="201411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dirty="0" smtClean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올바른 성장과 따뜻한 나눔 </a:t>
            </a:r>
            <a:r>
              <a:rPr lang="en-US" altLang="ko-KR" sz="1000" b="0" dirty="0" smtClean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~</a:t>
            </a:r>
            <a:endParaRPr lang="ko-KR" altLang="en-US" sz="1000" b="0" dirty="0" smtClean="0">
              <a:solidFill>
                <a:srgbClr val="666633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99830" y="764447"/>
            <a:ext cx="9649340" cy="576263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 baseline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000000"/>
              </a:buClr>
              <a:buSzPct val="100000"/>
              <a:buFont typeface="Optima" pitchFamily="34" charset="0"/>
              <a:buNone/>
            </a:pPr>
            <a:r>
              <a:rPr lang="ko-KR" altLang="en-US" dirty="0" smtClean="0"/>
              <a:t>목차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라고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en-US" altLang="ko-KR" sz="1200" b="1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27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oo Sub-titl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직선 연결선 28"/>
          <p:cNvCxnSpPr/>
          <p:nvPr userDrawn="1"/>
        </p:nvCxnSpPr>
        <p:spPr bwMode="auto">
          <a:xfrm flipV="1">
            <a:off x="5524502" y="3507418"/>
            <a:ext cx="0" cy="3234042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3506273"/>
            <a:ext cx="1065797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5596012" y="3589128"/>
            <a:ext cx="5329238" cy="343942"/>
          </a:xfrm>
          <a:prstGeom prst="rect">
            <a:avLst/>
          </a:prstGeo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8505" tIns="48388" rIns="98505" bIns="48388">
            <a:spAutoFit/>
          </a:bodyPr>
          <a:lstStyle>
            <a:lvl1pPr marL="0" indent="0">
              <a:buFont typeface="Optima" panose="00000400000000000000" pitchFamily="2" charset="2"/>
              <a:buNone/>
              <a:defRPr lang="ko-KR" altLang="en-US" b="1" kern="1200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</a:pPr>
            <a:r>
              <a:rPr lang="en-US" altLang="ko-KR" dirty="0" smtClean="0"/>
              <a:t>1.1  </a:t>
            </a:r>
            <a:r>
              <a:rPr lang="ko-KR" altLang="en-US" dirty="0" smtClean="0"/>
              <a:t>절</a:t>
            </a:r>
            <a:r>
              <a:rPr lang="en-US" altLang="ko-KR" dirty="0" smtClean="0"/>
              <a:t>(section)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스타일로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4500" y="0"/>
            <a:ext cx="5522912" cy="29249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524500" cy="292493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 bwMode="auto">
          <a:xfrm>
            <a:off x="0" y="6624355"/>
            <a:ext cx="201411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dirty="0" smtClean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올바른 성장과 따뜻한 나눔 </a:t>
            </a:r>
            <a:r>
              <a:rPr lang="en-US" altLang="ko-KR" sz="1000" b="0" dirty="0" smtClean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~</a:t>
            </a:r>
            <a:endParaRPr lang="ko-KR" altLang="en-US" sz="1000" b="0" dirty="0" smtClean="0">
              <a:solidFill>
                <a:srgbClr val="666633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780" y="2924747"/>
            <a:ext cx="10029093" cy="576263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 baseline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000000"/>
              </a:buClr>
              <a:buSzPct val="100000"/>
              <a:buFont typeface="Optima" pitchFamily="34" charset="0"/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장</a:t>
            </a:r>
            <a:r>
              <a:rPr lang="en-US" altLang="ko-KR" dirty="0" smtClean="0"/>
              <a:t>(chapter)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... </a:t>
            </a:r>
            <a:r>
              <a:rPr lang="ko-KR" altLang="en-US" dirty="0" smtClean="0"/>
              <a:t>스타일로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en-US" altLang="ko-KR" sz="1200" b="1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5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oo Conten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 bwMode="auto">
          <a:xfrm>
            <a:off x="0" y="6624355"/>
            <a:ext cx="201411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dirty="0" smtClean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올바른 성장과 따뜻한 나눔 </a:t>
            </a:r>
            <a:r>
              <a:rPr lang="en-US" altLang="ko-KR" sz="1000" b="0" dirty="0" smtClean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~</a:t>
            </a:r>
            <a:endParaRPr lang="ko-KR" altLang="en-US" sz="1000" b="0" dirty="0" smtClean="0">
              <a:solidFill>
                <a:srgbClr val="666633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4" y="138094"/>
            <a:ext cx="9145325" cy="576263"/>
          </a:xfrm>
        </p:spPr>
        <p:txBody>
          <a:bodyPr lIns="36000" tIns="36000" rIns="36000" bIns="36000" anchor="ctr" anchorCtr="0"/>
          <a:lstStyle>
            <a:lvl1pPr>
              <a:defRPr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5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</a:endParaRPr>
          </a:p>
        </p:txBody>
      </p:sp>
      <p:sp>
        <p:nvSpPr>
          <p:cNvPr id="18" name="Line 10"/>
          <p:cNvSpPr>
            <a:spLocks noChangeShapeType="1"/>
          </p:cNvSpPr>
          <p:nvPr userDrawn="1"/>
        </p:nvSpPr>
        <p:spPr bwMode="auto">
          <a:xfrm>
            <a:off x="669471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1473816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39726" y="836613"/>
            <a:ext cx="10369549" cy="94063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8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6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6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5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en-US" altLang="ko-KR" sz="1200" b="1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0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oo EndOfDo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noFill/>
          <a:ln w="12700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토론 또는 </a:t>
            </a:r>
            <a:r>
              <a:rPr lang="en-US" altLang="ko-KR" dirty="0" smtClean="0"/>
              <a:t>End of Document.. </a:t>
            </a:r>
            <a:r>
              <a:rPr lang="ko-KR" altLang="en-US" dirty="0" smtClean="0"/>
              <a:t>라고 쓰세요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3778670" y="2349500"/>
            <a:ext cx="3491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감사합니다</a:t>
            </a:r>
            <a:r>
              <a:rPr lang="en-US" altLang="ko-KR" sz="54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...</a:t>
            </a:r>
            <a:endParaRPr lang="en-US" altLang="ko-KR" sz="54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4012290" y="3744336"/>
            <a:ext cx="4320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 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넥스트리컨설팅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주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) </a:t>
            </a:r>
          </a:p>
          <a:p>
            <a:pPr defTabSz="708025" eaLnBrk="0" latinLnBrk="0" hangingPunct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www.nextree.co.kr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가는각진제목체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 bwMode="auto">
          <a:xfrm>
            <a:off x="0" y="6624355"/>
            <a:ext cx="201411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dirty="0" smtClean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올바른 성장과 따뜻한 나눔 </a:t>
            </a:r>
            <a:r>
              <a:rPr lang="en-US" altLang="ko-KR" sz="1000" b="0" dirty="0" smtClean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~</a:t>
            </a:r>
            <a:endParaRPr lang="ko-KR" altLang="en-US" sz="1000" b="0" dirty="0" smtClean="0">
              <a:solidFill>
                <a:srgbClr val="666633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5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</a:endParaRP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669471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1473816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9726" y="836613"/>
            <a:ext cx="10369549" cy="68210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8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6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6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 smtClean="0"/>
              <a:t>토의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라고 쓰거나 </a:t>
            </a:r>
            <a:r>
              <a:rPr lang="ko-KR" altLang="en-US" dirty="0" err="1" smtClean="0"/>
              <a:t>비워두세요</a:t>
            </a:r>
            <a:r>
              <a:rPr lang="en-US" altLang="ko-KR" dirty="0" smtClean="0"/>
              <a:t>. </a:t>
            </a:r>
          </a:p>
          <a:p>
            <a:pPr lvl="0"/>
            <a:r>
              <a:rPr lang="ko-KR" altLang="en-US" dirty="0" smtClean="0"/>
              <a:t>질문과 대답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이라고 쓰거나 </a:t>
            </a:r>
            <a:r>
              <a:rPr lang="ko-KR" altLang="en-US" dirty="0" err="1" smtClean="0"/>
              <a:t>비워두세요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4011613" y="3429000"/>
            <a:ext cx="3097212" cy="288040"/>
          </a:xfrm>
          <a:prstGeom prst="rect">
            <a:avLst/>
          </a:prstGeom>
        </p:spPr>
        <p:txBody>
          <a:bodyPr lIns="90000" rIns="72000"/>
          <a:lstStyle>
            <a:lvl1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  <a:defRPr sz="1400" b="1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타이틀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)... </a:t>
            </a:r>
          </a:p>
        </p:txBody>
      </p:sp>
      <p:sp>
        <p:nvSpPr>
          <p:cNvPr id="16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en-US" altLang="ko-KR" sz="1200" b="1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0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80963" y="142852"/>
            <a:ext cx="1002909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 smtClean="0"/>
              <a:t>Click to edit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954" y="2133600"/>
            <a:ext cx="10029093" cy="411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text format of master</a:t>
            </a:r>
            <a:endParaRPr lang="en-US" altLang="zh-SG" smtClean="0"/>
          </a:p>
          <a:p>
            <a:pPr lvl="1"/>
            <a:r>
              <a:rPr lang="en-US" altLang="ko-KR" smtClean="0"/>
              <a:t>Second level</a:t>
            </a:r>
            <a:endParaRPr lang="en-US" altLang="zh-SG" smtClean="0"/>
          </a:p>
          <a:p>
            <a:pPr lvl="2"/>
            <a:r>
              <a:rPr lang="en-US" altLang="ko-KR" smtClean="0"/>
              <a:t>Third level</a:t>
            </a:r>
            <a:endParaRPr lang="en-US" altLang="zh-SG" smtClean="0"/>
          </a:p>
        </p:txBody>
      </p:sp>
      <p:sp>
        <p:nvSpPr>
          <p:cNvPr id="7" name="AcnStamp_ID_7" hidden="1"/>
          <p:cNvSpPr/>
          <p:nvPr>
            <p:custDataLst>
              <p:tags r:id="rId7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8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9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직사각형 7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 bwMode="auto">
          <a:xfrm>
            <a:off x="0" y="6597650"/>
            <a:ext cx="11047413" cy="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ot"/>
            <a:round/>
            <a:headEnd/>
            <a:tailEnd type="none" w="med" len="med"/>
          </a:ln>
          <a:effectLst/>
        </p:spPr>
      </p:cxnSp>
      <p:sp>
        <p:nvSpPr>
          <p:cNvPr id="11" name="직사각형 10"/>
          <p:cNvSpPr/>
          <p:nvPr userDrawn="1"/>
        </p:nvSpPr>
        <p:spPr bwMode="auto">
          <a:xfrm>
            <a:off x="0" y="6624355"/>
            <a:ext cx="201411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ko-KR" altLang="en-US" sz="1000" b="0" dirty="0" smtClean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올바른 성장과 따뜻한 나눔 </a:t>
            </a:r>
            <a:r>
              <a:rPr lang="en-US" altLang="ko-KR" sz="1000" b="0" dirty="0" smtClean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~</a:t>
            </a:r>
            <a:endParaRPr lang="ko-KR" altLang="en-US" sz="1000" b="0" dirty="0" smtClean="0">
              <a:solidFill>
                <a:srgbClr val="666633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3" r:id="rId1"/>
    <p:sldLayoutId id="2147485559" r:id="rId2"/>
    <p:sldLayoutId id="2147485560" r:id="rId3"/>
    <p:sldLayoutId id="2147485561" r:id="rId4"/>
    <p:sldLayoutId id="2147485562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개선 유형 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간결함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349702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11049000" y="883870"/>
            <a:ext cx="1908265" cy="2110741"/>
          </a:xfrm>
          <a:prstGeom prst="roundRect">
            <a:avLst>
              <a:gd name="adj" fmla="val 4832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Input Signal Processing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Optima" pitchFamily="2" charset="2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8332890" y="1651201"/>
            <a:ext cx="1368190" cy="1656230"/>
          </a:xfrm>
          <a:prstGeom prst="roundRect">
            <a:avLst>
              <a:gd name="adj" fmla="val 4136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이슈 및 개선 포인트</a:t>
            </a: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11193020" y="1410391"/>
            <a:ext cx="1080150" cy="28804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1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Abort Condition Check</a:t>
            </a:r>
            <a:endParaRPr lang="ko-KR" altLang="en-US" sz="1100" b="0" dirty="0" smtClean="0">
              <a:solidFill>
                <a:schemeClr val="tx1">
                  <a:lumMod val="85000"/>
                  <a:lumOff val="15000"/>
                </a:schemeClr>
              </a:solidFill>
              <a:latin typeface="Optima" pitchFamily="2" charset="2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11193020" y="1842451"/>
            <a:ext cx="1080150" cy="28804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System(S/W)</a:t>
            </a:r>
            <a:endParaRPr lang="ko-KR" altLang="en-US" sz="1100" b="0" smtClean="0">
              <a:solidFill>
                <a:schemeClr val="tx1">
                  <a:lumMod val="85000"/>
                  <a:lumOff val="15000"/>
                </a:schemeClr>
              </a:solidFill>
              <a:latin typeface="Optima" pitchFamily="2" charset="2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11193020" y="2274511"/>
            <a:ext cx="1080150" cy="28804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System(H/W)</a:t>
            </a:r>
            <a:endParaRPr lang="ko-KR" altLang="en-US" sz="1100" b="0" smtClean="0">
              <a:solidFill>
                <a:schemeClr val="tx1">
                  <a:lumMod val="85000"/>
                  <a:lumOff val="15000"/>
                </a:schemeClr>
              </a:solidFill>
              <a:latin typeface="Optima" pitchFamily="2" charset="2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8476910" y="1939241"/>
            <a:ext cx="1080150" cy="28804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Biz (</a:t>
            </a:r>
            <a:r>
              <a:rPr lang="ko-KR" altLang="en-US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미래요</a:t>
            </a:r>
            <a:r>
              <a:rPr lang="ko-KR" altLang="en-US" sz="1100" b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구</a:t>
            </a:r>
            <a:r>
              <a:rPr lang="en-US" altLang="ko-KR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)</a:t>
            </a:r>
            <a:endParaRPr lang="ko-KR" altLang="en-US" sz="1100" b="0" smtClean="0">
              <a:solidFill>
                <a:schemeClr val="tx1">
                  <a:lumMod val="85000"/>
                  <a:lumOff val="15000"/>
                </a:schemeClr>
              </a:solidFill>
              <a:latin typeface="Optima" pitchFamily="2" charset="2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8476910" y="2371301"/>
            <a:ext cx="1080150" cy="28804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1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SW </a:t>
            </a:r>
            <a:r>
              <a:rPr lang="ko-KR" altLang="en-US" sz="11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뷰</a:t>
            </a:r>
            <a:endParaRPr lang="ko-KR" altLang="en-US" sz="1100" b="0" dirty="0" smtClean="0">
              <a:solidFill>
                <a:schemeClr val="tx1">
                  <a:lumMod val="85000"/>
                  <a:lumOff val="15000"/>
                </a:schemeClr>
              </a:solidFill>
              <a:latin typeface="Optima" pitchFamily="2" charset="2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8476910" y="2803361"/>
            <a:ext cx="1080150" cy="28804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HW </a:t>
            </a:r>
            <a:r>
              <a:rPr lang="ko-KR" altLang="en-US" sz="1100" b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뷰</a:t>
            </a:r>
            <a:endParaRPr lang="ko-KR" altLang="en-US" sz="1100" b="0" smtClean="0">
              <a:solidFill>
                <a:schemeClr val="tx1">
                  <a:lumMod val="85000"/>
                  <a:lumOff val="15000"/>
                </a:schemeClr>
              </a:solidFill>
              <a:latin typeface="Optima" pitchFamily="2" charset="2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8330593" y="5054105"/>
            <a:ext cx="1368190" cy="1656230"/>
          </a:xfrm>
          <a:prstGeom prst="roundRect">
            <a:avLst>
              <a:gd name="adj" fmla="val 4832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현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황</a:t>
            </a:r>
            <a:endParaRPr lang="ko-KR" altLang="en-US" smtClean="0">
              <a:solidFill>
                <a:schemeClr val="tx1">
                  <a:lumMod val="85000"/>
                  <a:lumOff val="15000"/>
                </a:schemeClr>
              </a:solidFill>
              <a:latin typeface="Optima" pitchFamily="2" charset="2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8332890" y="3379441"/>
            <a:ext cx="1368190" cy="1656230"/>
          </a:xfrm>
          <a:prstGeom prst="roundRect">
            <a:avLst>
              <a:gd name="adj" fmla="val 4136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이슈 및 개선 포인트</a:t>
            </a:r>
          </a:p>
        </p:txBody>
      </p:sp>
      <p:sp>
        <p:nvSpPr>
          <p:cNvPr id="102" name="모서리가 둥근 직사각형 101"/>
          <p:cNvSpPr/>
          <p:nvPr/>
        </p:nvSpPr>
        <p:spPr bwMode="auto">
          <a:xfrm>
            <a:off x="8474613" y="5198125"/>
            <a:ext cx="1080150" cy="28804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Biz (</a:t>
            </a:r>
            <a:r>
              <a:rPr lang="ko-KR" altLang="en-US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기능</a:t>
            </a:r>
            <a:r>
              <a:rPr lang="en-US" altLang="ko-KR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/</a:t>
            </a:r>
            <a:r>
              <a:rPr lang="ko-KR" altLang="en-US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품질</a:t>
            </a:r>
            <a:r>
              <a:rPr lang="en-US" altLang="ko-KR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)</a:t>
            </a:r>
            <a:endParaRPr lang="ko-KR" altLang="en-US" sz="1100" b="0" smtClean="0">
              <a:solidFill>
                <a:schemeClr val="tx1">
                  <a:lumMod val="85000"/>
                  <a:lumOff val="15000"/>
                </a:schemeClr>
              </a:solidFill>
              <a:latin typeface="Optima" pitchFamily="2" charset="2"/>
            </a:endParaRPr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8474613" y="5630185"/>
            <a:ext cx="1080150" cy="28804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System(S/W)</a:t>
            </a:r>
            <a:endParaRPr lang="ko-KR" altLang="en-US" sz="1100" b="0" smtClean="0">
              <a:solidFill>
                <a:schemeClr val="tx1">
                  <a:lumMod val="85000"/>
                  <a:lumOff val="15000"/>
                </a:schemeClr>
              </a:solidFill>
              <a:latin typeface="Optima" pitchFamily="2" charset="2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8474613" y="6062245"/>
            <a:ext cx="1080150" cy="28804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System(H/W)</a:t>
            </a:r>
            <a:endParaRPr lang="ko-KR" altLang="en-US" sz="1100" b="0" smtClean="0">
              <a:solidFill>
                <a:schemeClr val="tx1">
                  <a:lumMod val="85000"/>
                  <a:lumOff val="15000"/>
                </a:schemeClr>
              </a:solidFill>
              <a:latin typeface="Optima" pitchFamily="2" charset="2"/>
            </a:endParaRPr>
          </a:p>
        </p:txBody>
      </p:sp>
      <p:sp>
        <p:nvSpPr>
          <p:cNvPr id="105" name="모서리가 둥근 직사각형 104"/>
          <p:cNvSpPr/>
          <p:nvPr/>
        </p:nvSpPr>
        <p:spPr bwMode="auto">
          <a:xfrm>
            <a:off x="8476910" y="3523461"/>
            <a:ext cx="1080150" cy="28804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Biz (</a:t>
            </a:r>
            <a:r>
              <a:rPr lang="ko-KR" altLang="en-US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미래요</a:t>
            </a:r>
            <a:r>
              <a:rPr lang="ko-KR" altLang="en-US" sz="1100" b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구</a:t>
            </a:r>
            <a:r>
              <a:rPr lang="en-US" altLang="ko-KR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)</a:t>
            </a:r>
            <a:endParaRPr lang="ko-KR" altLang="en-US" sz="1100" b="0" smtClean="0">
              <a:solidFill>
                <a:schemeClr val="tx1">
                  <a:lumMod val="85000"/>
                  <a:lumOff val="15000"/>
                </a:schemeClr>
              </a:solidFill>
              <a:latin typeface="Optima" pitchFamily="2" charset="2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8476910" y="3955521"/>
            <a:ext cx="1080150" cy="28804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SW </a:t>
            </a:r>
            <a:r>
              <a:rPr lang="ko-KR" altLang="en-US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뷰</a:t>
            </a: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8476910" y="4387581"/>
            <a:ext cx="1080150" cy="28804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100" b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HW </a:t>
            </a:r>
            <a:r>
              <a:rPr lang="ko-KR" altLang="en-US" sz="1100" b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뷰</a:t>
            </a:r>
            <a:endParaRPr lang="ko-KR" altLang="en-US" sz="1100" b="0" smtClean="0">
              <a:solidFill>
                <a:schemeClr val="tx1">
                  <a:lumMod val="85000"/>
                  <a:lumOff val="15000"/>
                </a:schemeClr>
              </a:solidFill>
              <a:latin typeface="Optima" pitchFamily="2" charset="2"/>
            </a:endParaRPr>
          </a:p>
        </p:txBody>
      </p:sp>
      <p:sp>
        <p:nvSpPr>
          <p:cNvPr id="117" name="오른쪽 화살표 116"/>
          <p:cNvSpPr/>
          <p:nvPr/>
        </p:nvSpPr>
        <p:spPr bwMode="auto">
          <a:xfrm>
            <a:off x="7972840" y="3955521"/>
            <a:ext cx="288040" cy="50407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9" name="타원 118"/>
          <p:cNvSpPr/>
          <p:nvPr/>
        </p:nvSpPr>
        <p:spPr bwMode="auto">
          <a:xfrm>
            <a:off x="9824830" y="1554411"/>
            <a:ext cx="792110" cy="79211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400" smtClean="0">
                <a:latin typeface="Optima" pitchFamily="2" charset="2"/>
              </a:rPr>
              <a:t>RSD</a:t>
            </a:r>
            <a:endParaRPr lang="ko-KR" altLang="en-US" sz="1400" smtClean="0">
              <a:latin typeface="Optima" pitchFamily="2" charset="2"/>
            </a:endParaRPr>
          </a:p>
        </p:txBody>
      </p:sp>
      <p:sp>
        <p:nvSpPr>
          <p:cNvPr id="120" name="타원 119"/>
          <p:cNvSpPr/>
          <p:nvPr/>
        </p:nvSpPr>
        <p:spPr bwMode="auto">
          <a:xfrm>
            <a:off x="7106423" y="5486165"/>
            <a:ext cx="792110" cy="79211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400" smtClean="0">
                <a:latin typeface="Optima" pitchFamily="2" charset="2"/>
              </a:rPr>
              <a:t>POI</a:t>
            </a:r>
            <a:endParaRPr lang="ko-KR" altLang="en-US" sz="1400" smtClean="0">
              <a:latin typeface="Optima" pitchFamily="2" charset="2"/>
            </a:endParaRPr>
          </a:p>
        </p:txBody>
      </p:sp>
      <p:cxnSp>
        <p:nvCxnSpPr>
          <p:cNvPr id="122" name="직선 화살표 연결선 121"/>
          <p:cNvCxnSpPr>
            <a:stCxn id="120" idx="6"/>
            <a:endCxn id="94" idx="1"/>
          </p:cNvCxnSpPr>
          <p:nvPr/>
        </p:nvCxnSpPr>
        <p:spPr bwMode="auto">
          <a:xfrm>
            <a:off x="7898533" y="5882220"/>
            <a:ext cx="432060" cy="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모서리가 둥근 직사각형 122"/>
          <p:cNvSpPr/>
          <p:nvPr/>
        </p:nvSpPr>
        <p:spPr bwMode="auto">
          <a:xfrm>
            <a:off x="12057140" y="1338381"/>
            <a:ext cx="288040" cy="144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700" b="0" dirty="0" smtClean="0">
                <a:solidFill>
                  <a:schemeClr val="bg1"/>
                </a:solidFill>
                <a:latin typeface="Optima" pitchFamily="2" charset="2"/>
              </a:rPr>
              <a:t>UNIT1</a:t>
            </a:r>
            <a:endParaRPr lang="ko-KR" altLang="en-US" sz="700" b="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24" name="모서리가 둥근 직사각형 123"/>
          <p:cNvSpPr/>
          <p:nvPr/>
        </p:nvSpPr>
        <p:spPr bwMode="auto">
          <a:xfrm>
            <a:off x="12057140" y="1770441"/>
            <a:ext cx="288040" cy="144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900" b="0" smtClean="0">
                <a:solidFill>
                  <a:schemeClr val="bg1"/>
                </a:solidFill>
                <a:latin typeface="Optima" pitchFamily="2" charset="2"/>
              </a:rPr>
              <a:t>PPT</a:t>
            </a:r>
            <a:endParaRPr lang="ko-KR" altLang="en-US" sz="900" b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12057140" y="2202501"/>
            <a:ext cx="288040" cy="144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900" b="0" smtClean="0">
                <a:solidFill>
                  <a:schemeClr val="bg1"/>
                </a:solidFill>
                <a:latin typeface="Optima" pitchFamily="2" charset="2"/>
              </a:rPr>
              <a:t>PPT</a:t>
            </a:r>
            <a:endParaRPr lang="ko-KR" altLang="en-US" sz="900" b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9338733" y="5126115"/>
            <a:ext cx="288040" cy="144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900" b="0" smtClean="0">
                <a:solidFill>
                  <a:schemeClr val="bg1"/>
                </a:solidFill>
                <a:latin typeface="Optima" pitchFamily="2" charset="2"/>
              </a:rPr>
              <a:t>PPT</a:t>
            </a:r>
            <a:endParaRPr lang="ko-KR" altLang="en-US" sz="900" b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27" name="모서리가 둥근 직사각형 126"/>
          <p:cNvSpPr/>
          <p:nvPr/>
        </p:nvSpPr>
        <p:spPr bwMode="auto">
          <a:xfrm>
            <a:off x="9338733" y="5558175"/>
            <a:ext cx="288040" cy="144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900" b="0" smtClean="0">
                <a:solidFill>
                  <a:schemeClr val="bg1"/>
                </a:solidFill>
                <a:latin typeface="Optima" pitchFamily="2" charset="2"/>
              </a:rPr>
              <a:t>PPT</a:t>
            </a:r>
            <a:endParaRPr lang="ko-KR" altLang="en-US" sz="900" b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28" name="모서리가 둥근 직사각형 127"/>
          <p:cNvSpPr/>
          <p:nvPr/>
        </p:nvSpPr>
        <p:spPr bwMode="auto">
          <a:xfrm>
            <a:off x="9338733" y="5990235"/>
            <a:ext cx="288040" cy="144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900" b="0" smtClean="0">
                <a:solidFill>
                  <a:schemeClr val="bg1"/>
                </a:solidFill>
                <a:latin typeface="Optima" pitchFamily="2" charset="2"/>
              </a:rPr>
              <a:t>PPT</a:t>
            </a:r>
            <a:endParaRPr lang="ko-KR" altLang="en-US" sz="900" b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29" name="모서리가 둥근 직사각형 128"/>
          <p:cNvSpPr/>
          <p:nvPr/>
        </p:nvSpPr>
        <p:spPr bwMode="auto">
          <a:xfrm>
            <a:off x="9341030" y="1867231"/>
            <a:ext cx="288040" cy="144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900" b="0" smtClean="0">
                <a:solidFill>
                  <a:schemeClr val="bg1"/>
                </a:solidFill>
                <a:latin typeface="Optima" pitchFamily="2" charset="2"/>
              </a:rPr>
              <a:t>PPT</a:t>
            </a:r>
            <a:endParaRPr lang="ko-KR" altLang="en-US" sz="900" b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9341030" y="2299291"/>
            <a:ext cx="288040" cy="144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900" b="0" smtClean="0">
                <a:solidFill>
                  <a:schemeClr val="bg1"/>
                </a:solidFill>
                <a:latin typeface="Optima" pitchFamily="2" charset="2"/>
              </a:rPr>
              <a:t>PPT</a:t>
            </a:r>
            <a:endParaRPr lang="ko-KR" altLang="en-US" sz="900" b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31" name="모서리가 둥근 직사각형 130"/>
          <p:cNvSpPr/>
          <p:nvPr/>
        </p:nvSpPr>
        <p:spPr bwMode="auto">
          <a:xfrm>
            <a:off x="9341030" y="2731351"/>
            <a:ext cx="288040" cy="144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900" b="0" smtClean="0">
                <a:solidFill>
                  <a:schemeClr val="bg1"/>
                </a:solidFill>
                <a:latin typeface="Optima" pitchFamily="2" charset="2"/>
              </a:rPr>
              <a:t>PPT</a:t>
            </a:r>
            <a:endParaRPr lang="ko-KR" altLang="en-US" sz="900" b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9341030" y="3451451"/>
            <a:ext cx="288040" cy="144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900" b="0" smtClean="0">
                <a:solidFill>
                  <a:schemeClr val="bg1"/>
                </a:solidFill>
                <a:latin typeface="Optima" pitchFamily="2" charset="2"/>
              </a:rPr>
              <a:t>PPT</a:t>
            </a:r>
            <a:endParaRPr lang="ko-KR" altLang="en-US" sz="900" b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9341030" y="3883511"/>
            <a:ext cx="288040" cy="144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900" b="0" smtClean="0">
                <a:solidFill>
                  <a:schemeClr val="bg1"/>
                </a:solidFill>
                <a:latin typeface="Optima" pitchFamily="2" charset="2"/>
              </a:rPr>
              <a:t>PPT</a:t>
            </a:r>
            <a:endParaRPr lang="ko-KR" altLang="en-US" sz="900" b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9341030" y="4315571"/>
            <a:ext cx="288040" cy="144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900" b="0" smtClean="0">
                <a:solidFill>
                  <a:schemeClr val="bg1"/>
                </a:solidFill>
                <a:latin typeface="Optima" pitchFamily="2" charset="2"/>
              </a:rPr>
              <a:t>PPT</a:t>
            </a:r>
            <a:endParaRPr lang="ko-KR" altLang="en-US" sz="900" b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52" name="모서리가 둥근 직사각형 151"/>
          <p:cNvSpPr/>
          <p:nvPr/>
        </p:nvSpPr>
        <p:spPr bwMode="auto">
          <a:xfrm>
            <a:off x="4804400" y="4167533"/>
            <a:ext cx="1908265" cy="2110741"/>
          </a:xfrm>
          <a:prstGeom prst="roundRect">
            <a:avLst>
              <a:gd name="adj" fmla="val 4832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Parking Path Generation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Optima" pitchFamily="2" charset="2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rot="1440000">
            <a:off x="2464150" y="2591726"/>
            <a:ext cx="360000" cy="720000"/>
          </a:xfrm>
          <a:prstGeom prst="round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kern="0" cap="none" spc="0" normalizeH="0" baseline="0" noProof="0" dirty="0" err="1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 rot="1440000">
            <a:off x="3890740" y="2738921"/>
            <a:ext cx="360000" cy="720000"/>
          </a:xfrm>
          <a:prstGeom prst="round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kern="0" cap="none" spc="0" normalizeH="0" baseline="0" noProof="0" dirty="0" err="1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459387" y="5235868"/>
            <a:ext cx="360000" cy="720000"/>
          </a:xfrm>
          <a:prstGeom prst="round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kern="0" cap="none" spc="0" normalizeH="0" baseline="0" noProof="0" dirty="0" err="1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3904443" y="5229250"/>
            <a:ext cx="360000" cy="720000"/>
          </a:xfrm>
          <a:prstGeom prst="round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kern="0" cap="none" spc="0" normalizeH="0" baseline="0" noProof="0" dirty="0" err="1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93334" y="5520365"/>
            <a:ext cx="144000" cy="144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kern="0" cap="none" spc="0" normalizeH="0" baseline="0" noProof="0" dirty="0" err="1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7" name="직선 연결선 16"/>
          <p:cNvCxnSpPr>
            <a:stCxn id="15" idx="6"/>
            <a:endCxn id="157" idx="1"/>
          </p:cNvCxnSpPr>
          <p:nvPr/>
        </p:nvCxnSpPr>
        <p:spPr bwMode="auto">
          <a:xfrm flipV="1">
            <a:off x="3437334" y="5589250"/>
            <a:ext cx="467109" cy="3115"/>
          </a:xfrm>
          <a:prstGeom prst="line">
            <a:avLst/>
          </a:prstGeom>
          <a:noFill/>
          <a:ln w="76200">
            <a:solidFill>
              <a:srgbClr val="666666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직선 연결선 157"/>
          <p:cNvCxnSpPr>
            <a:stCxn id="154" idx="3"/>
            <a:endCxn id="15" idx="2"/>
          </p:cNvCxnSpPr>
          <p:nvPr/>
        </p:nvCxnSpPr>
        <p:spPr bwMode="auto">
          <a:xfrm flipV="1">
            <a:off x="2819387" y="5592365"/>
            <a:ext cx="473947" cy="3503"/>
          </a:xfrm>
          <a:prstGeom prst="line">
            <a:avLst/>
          </a:prstGeom>
          <a:noFill/>
          <a:ln w="76200">
            <a:solidFill>
              <a:srgbClr val="666666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직선 연결선 158"/>
          <p:cNvCxnSpPr>
            <a:stCxn id="12" idx="3"/>
            <a:endCxn id="153" idx="1"/>
          </p:cNvCxnSpPr>
          <p:nvPr/>
        </p:nvCxnSpPr>
        <p:spPr bwMode="auto">
          <a:xfrm>
            <a:off x="2808588" y="3024939"/>
            <a:ext cx="1097714" cy="769"/>
          </a:xfrm>
          <a:prstGeom prst="line">
            <a:avLst/>
          </a:prstGeom>
          <a:noFill/>
          <a:ln w="76200">
            <a:solidFill>
              <a:srgbClr val="666666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직선 연결선 159"/>
          <p:cNvCxnSpPr>
            <a:stCxn id="15" idx="0"/>
          </p:cNvCxnSpPr>
          <p:nvPr/>
        </p:nvCxnSpPr>
        <p:spPr bwMode="auto">
          <a:xfrm flipV="1">
            <a:off x="3365334" y="3024939"/>
            <a:ext cx="0" cy="2495426"/>
          </a:xfrm>
          <a:prstGeom prst="line">
            <a:avLst/>
          </a:prstGeom>
          <a:noFill/>
          <a:ln w="76200">
            <a:solidFill>
              <a:srgbClr val="666666"/>
            </a:solidFill>
            <a:round/>
            <a:headEnd type="none" w="med" len="med"/>
            <a:tailEnd type="none" w="med" len="med"/>
          </a:ln>
          <a:effectLst/>
        </p:spPr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4" b="26585"/>
          <a:stretch/>
        </p:blipFill>
        <p:spPr>
          <a:xfrm rot="16200000">
            <a:off x="1277205" y="3164658"/>
            <a:ext cx="4257806" cy="1950991"/>
          </a:xfrm>
          <a:prstGeom prst="rect">
            <a:avLst/>
          </a:prstGeom>
        </p:spPr>
      </p:pic>
      <p:sp>
        <p:nvSpPr>
          <p:cNvPr id="185" name="모서리가 둥근 직사각형 184"/>
          <p:cNvSpPr/>
          <p:nvPr/>
        </p:nvSpPr>
        <p:spPr bwMode="auto">
          <a:xfrm>
            <a:off x="8629310" y="2523701"/>
            <a:ext cx="1080150" cy="28804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1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SW </a:t>
            </a:r>
            <a:r>
              <a:rPr lang="ko-KR" altLang="en-US" sz="11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tima" pitchFamily="2" charset="2"/>
              </a:rPr>
              <a:t>뷰</a:t>
            </a:r>
            <a:endParaRPr lang="ko-KR" altLang="en-US" sz="1100" b="0" dirty="0" smtClean="0">
              <a:solidFill>
                <a:schemeClr val="tx1">
                  <a:lumMod val="85000"/>
                  <a:lumOff val="15000"/>
                </a:schemeClr>
              </a:solidFill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65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2"/>
  <p:tag name="ROADMAP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heme/theme1.xml><?xml version="1.0" encoding="utf-8"?>
<a:theme xmlns:a="http://schemas.openxmlformats.org/drawingml/2006/main" name="Nextree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1_QPT Handout Basic A4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err="1" smtClean="0">
            <a:ln>
              <a:noFill/>
            </a:ln>
            <a:solidFill>
              <a:prstClr val="black">
                <a:lumMod val="75000"/>
                <a:lumOff val="25000"/>
              </a:prstClr>
            </a:solidFill>
            <a:effectLst/>
            <a:uLnTx/>
            <a:uFillTx/>
            <a:latin typeface="맑은 고딕"/>
            <a:ea typeface="맑은 고딕"/>
            <a:cs typeface="+mn-cs"/>
          </a:defRPr>
        </a:defPPr>
      </a:lstStyle>
    </a:spDef>
    <a:lnDef>
      <a:spPr bwMode="auto">
        <a:noFill/>
        <a:ln w="12700">
          <a:solidFill>
            <a:srgbClr val="666666"/>
          </a:solidFill>
          <a:round/>
          <a:headEnd/>
          <a:tailEnd type="arrow" w="med" len="med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 wrap="square" lIns="36000" rIns="36000" rtlCol="0"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defRPr sz="1000" b="0" smtClean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128043</TotalTime>
  <Words>71</Words>
  <Application>Microsoft Office PowerPoint</Application>
  <PresentationFormat>사용자 지정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</vt:lpstr>
      <vt:lpstr>Arial</vt:lpstr>
      <vt:lpstr>Optima</vt:lpstr>
      <vt:lpstr>맑은 고딕</vt:lpstr>
      <vt:lpstr>Wingdings</vt:lpstr>
      <vt:lpstr>HY헤드라인M</vt:lpstr>
      <vt:lpstr>양재소슬체S</vt:lpstr>
      <vt:lpstr>가는각진제목체</vt:lpstr>
      <vt:lpstr>Nextree Basic A4</vt:lpstr>
      <vt:lpstr>3.2 개선 유형 1 – 간결함 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tsong</dc:creator>
  <cp:lastModifiedBy>User</cp:lastModifiedBy>
  <cp:revision>6889</cp:revision>
  <cp:lastPrinted>2015-03-23T00:23:56Z</cp:lastPrinted>
  <dcterms:created xsi:type="dcterms:W3CDTF">2002-03-21T10:45:59Z</dcterms:created>
  <dcterms:modified xsi:type="dcterms:W3CDTF">2017-09-01T06:08:31Z</dcterms:modified>
</cp:coreProperties>
</file>