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Thin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Narrow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Thin-bold.fntdata"/><Relationship Id="rId14" Type="http://schemas.openxmlformats.org/officeDocument/2006/relationships/font" Target="fonts/RobotoThin-regular.fntdata"/><Relationship Id="rId17" Type="http://schemas.openxmlformats.org/officeDocument/2006/relationships/font" Target="fonts/RobotoThin-boldItalic.fntdata"/><Relationship Id="rId16" Type="http://schemas.openxmlformats.org/officeDocument/2006/relationships/font" Target="fonts/RobotoThin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1484a9085_0_2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1484a9085_0_2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1484a9085_0_2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1484a9085_0_2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Cambria"/>
              <a:buChar char="-"/>
            </a:pPr>
            <a:r>
              <a:rPr lang="en" sz="1600">
                <a:solidFill>
                  <a:srgbClr val="695D46"/>
                </a:solidFill>
                <a:latin typeface="Cambria"/>
                <a:ea typeface="Cambria"/>
                <a:cs typeface="Cambria"/>
                <a:sym typeface="Cambria"/>
              </a:rPr>
              <a:t>Utilized three different MTA datasets: turnstile, stations in Brooklyn and Queens, and local data ridership for January - April, 2021. </a:t>
            </a:r>
            <a:endParaRPr sz="1600">
              <a:solidFill>
                <a:srgbClr val="695D4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Cambria"/>
              <a:buChar char="-"/>
            </a:pPr>
            <a:r>
              <a:rPr lang="en" sz="1600">
                <a:solidFill>
                  <a:srgbClr val="695D46"/>
                </a:solidFill>
                <a:latin typeface="Cambria"/>
                <a:ea typeface="Cambria"/>
                <a:cs typeface="Cambria"/>
                <a:sym typeface="Cambria"/>
              </a:rPr>
              <a:t>Stored the extracted data into a SQLITE database.</a:t>
            </a:r>
            <a:endParaRPr sz="1600">
              <a:solidFill>
                <a:srgbClr val="695D4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Cambria"/>
              <a:buChar char="-"/>
            </a:pPr>
            <a:r>
              <a:rPr lang="en" sz="1600">
                <a:solidFill>
                  <a:srgbClr val="695D46"/>
                </a:solidFill>
                <a:latin typeface="Cambria"/>
                <a:ea typeface="Cambria"/>
                <a:cs typeface="Cambria"/>
                <a:sym typeface="Cambria"/>
              </a:rPr>
              <a:t>Cleaned, analyzed and plotted on PYTHON.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Provide some background on the cleaning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Something to be mindful of:</a:t>
            </a:r>
            <a:endParaRPr sz="115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While cleaning the turnstile data the counters for entries and exits reveal numbers in the hundreds of millions or billions. And had to be filtered out</a:t>
            </a:r>
            <a:endParaRPr sz="115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Total ridership for April was only 180million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1484a9085_0_3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1484a9085_0_3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1484a9085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1484a9085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1484a9085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1484a9085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1484a9085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1484a9085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1484a9085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1484a9085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1484a9085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1484a9085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6.jpg"/><Relationship Id="rId5" Type="http://schemas.openxmlformats.org/officeDocument/2006/relationships/image" Target="../media/image2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jpg"/><Relationship Id="rId5" Type="http://schemas.openxmlformats.org/officeDocument/2006/relationships/image" Target="../media/image17.jpg"/><Relationship Id="rId6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eb.mta.info/developers/developer-data-terms.html#data" TargetMode="External"/><Relationship Id="rId4" Type="http://schemas.openxmlformats.org/officeDocument/2006/relationships/hyperlink" Target="https://github.com/Dong-Zhen/MTA-Turnstile-Traffic-and-Snacks/blob/main/README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By: Dong Zhen</a:t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38" y="1427225"/>
            <a:ext cx="8537720" cy="22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510300" y="1990000"/>
            <a:ext cx="11589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/>
              <a:t>About Yo-Local Snacks </a:t>
            </a:r>
            <a:endParaRPr sz="2340"/>
          </a:p>
        </p:txBody>
      </p:sp>
      <p:cxnSp>
        <p:nvCxnSpPr>
          <p:cNvPr id="73" name="Google Shape;73;p14"/>
          <p:cNvCxnSpPr/>
          <p:nvPr/>
        </p:nvCxnSpPr>
        <p:spPr>
          <a:xfrm flipH="1" rot="10800000">
            <a:off x="1730100" y="1560263"/>
            <a:ext cx="6800400" cy="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 txBox="1"/>
          <p:nvPr/>
        </p:nvSpPr>
        <p:spPr>
          <a:xfrm>
            <a:off x="0" y="121975"/>
            <a:ext cx="100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550" y="919625"/>
            <a:ext cx="434950" cy="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1824650" y="783100"/>
            <a:ext cx="115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WHO ARE THEY?</a:t>
            </a:r>
            <a:endParaRPr sz="17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7" name="Google Shape;77;p14"/>
          <p:cNvCxnSpPr>
            <a:stCxn id="72" idx="0"/>
          </p:cNvCxnSpPr>
          <p:nvPr/>
        </p:nvCxnSpPr>
        <p:spPr>
          <a:xfrm rot="10800000">
            <a:off x="1079550" y="189100"/>
            <a:ext cx="10200" cy="18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 flipH="1">
            <a:off x="1049000" y="3328025"/>
            <a:ext cx="1020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 txBox="1"/>
          <p:nvPr/>
        </p:nvSpPr>
        <p:spPr>
          <a:xfrm>
            <a:off x="1824650" y="1666025"/>
            <a:ext cx="2212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lang="en" sz="16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non-profit snack shop located in Park Slope, Brooklyn who works with local snack vendors to sell traveler snacks to  commuters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306300" y="783100"/>
            <a:ext cx="1253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THEIR OBJECTIVE</a:t>
            </a:r>
            <a:endParaRPr sz="17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4200" y="797050"/>
            <a:ext cx="585000" cy="5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348313" y="1666050"/>
            <a:ext cx="21216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16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" sz="1616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lan to open a new store near residents with long commute times</a:t>
            </a:r>
            <a:endParaRPr sz="4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6780800" y="866350"/>
            <a:ext cx="125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MY JOB</a:t>
            </a:r>
            <a:endParaRPr sz="17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3600" y="797050"/>
            <a:ext cx="585000" cy="5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/>
        </p:nvSpPr>
        <p:spPr>
          <a:xfrm>
            <a:off x="6780800" y="1667850"/>
            <a:ext cx="18312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11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Use public MTA data to find the flow of commuter traffic by stations </a:t>
            </a:r>
            <a:endParaRPr sz="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647150" y="2248563"/>
            <a:ext cx="1123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2307"/>
              <a:buNone/>
            </a:pPr>
            <a:r>
              <a:rPr lang="en" sz="2340"/>
              <a:t>Dataset &amp; Tools</a:t>
            </a:r>
            <a:endParaRPr sz="2340"/>
          </a:p>
        </p:txBody>
      </p:sp>
      <p:cxnSp>
        <p:nvCxnSpPr>
          <p:cNvPr id="91" name="Google Shape;91;p15"/>
          <p:cNvCxnSpPr/>
          <p:nvPr/>
        </p:nvCxnSpPr>
        <p:spPr>
          <a:xfrm flipH="1">
            <a:off x="1059125" y="3136925"/>
            <a:ext cx="20400" cy="18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/>
          <p:nvPr/>
        </p:nvCxnSpPr>
        <p:spPr>
          <a:xfrm flipH="1">
            <a:off x="1130275" y="213675"/>
            <a:ext cx="10200" cy="20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/>
          <p:nvPr/>
        </p:nvSpPr>
        <p:spPr>
          <a:xfrm>
            <a:off x="1953725" y="2612088"/>
            <a:ext cx="6719100" cy="28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2065525" y="2588025"/>
            <a:ext cx="30801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065525" y="2538900"/>
            <a:ext cx="251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DATA FILTERS</a:t>
            </a:r>
            <a:endParaRPr sz="16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96" name="Google Shape;96;p15"/>
          <p:cNvCxnSpPr/>
          <p:nvPr/>
        </p:nvCxnSpPr>
        <p:spPr>
          <a:xfrm>
            <a:off x="1974125" y="4330963"/>
            <a:ext cx="66783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/>
          <p:nvPr/>
        </p:nvCxnSpPr>
        <p:spPr>
          <a:xfrm flipH="1" rot="10800000">
            <a:off x="1969025" y="4725625"/>
            <a:ext cx="66885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5"/>
          <p:cNvSpPr txBox="1"/>
          <p:nvPr/>
        </p:nvSpPr>
        <p:spPr>
          <a:xfrm>
            <a:off x="2145025" y="4329900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Weekday</a:t>
            </a:r>
            <a:endParaRPr sz="16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190075" y="4294525"/>
            <a:ext cx="224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Entry &amp; Exit Outliers</a:t>
            </a:r>
            <a:endParaRPr sz="16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6803625" y="4294513"/>
            <a:ext cx="151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Not Manhattan</a:t>
            </a:r>
            <a:endParaRPr sz="16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275" y="3077238"/>
            <a:ext cx="1685590" cy="10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475" y="3128588"/>
            <a:ext cx="1514701" cy="100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4701" y="3128563"/>
            <a:ext cx="1173000" cy="10074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4" name="Google Shape;104;p15"/>
          <p:cNvCxnSpPr>
            <a:stCxn id="103" idx="7"/>
            <a:endCxn id="103" idx="3"/>
          </p:cNvCxnSpPr>
          <p:nvPr/>
        </p:nvCxnSpPr>
        <p:spPr>
          <a:xfrm flipH="1">
            <a:off x="7046419" y="3276094"/>
            <a:ext cx="829500" cy="712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5"/>
          <p:cNvSpPr txBox="1"/>
          <p:nvPr/>
        </p:nvSpPr>
        <p:spPr>
          <a:xfrm>
            <a:off x="6803625" y="859825"/>
            <a:ext cx="1423200" cy="130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Cleaned, analyzed and plotted on PYTHON</a:t>
            </a:r>
            <a:endParaRPr sz="16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2145025" y="859823"/>
            <a:ext cx="1514700" cy="1280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Extracted three different MTA datasets</a:t>
            </a:r>
            <a:endParaRPr sz="16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4496638" y="831675"/>
            <a:ext cx="1468500" cy="130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Stored datasets into SQLITE database</a:t>
            </a:r>
            <a:endParaRPr sz="16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1953725" y="302200"/>
            <a:ext cx="6719100" cy="28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2074824" y="229000"/>
            <a:ext cx="146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THE</a:t>
            </a:r>
            <a:r>
              <a:rPr lang="en" sz="16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6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PROCESS</a:t>
            </a:r>
            <a:endParaRPr sz="16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0" name="Google Shape;110;p15"/>
          <p:cNvCxnSpPr/>
          <p:nvPr/>
        </p:nvCxnSpPr>
        <p:spPr>
          <a:xfrm>
            <a:off x="3884975" y="1452300"/>
            <a:ext cx="38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191188" y="1468525"/>
            <a:ext cx="38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573050" y="2267513"/>
            <a:ext cx="13563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4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Key </a:t>
            </a:r>
            <a:endParaRPr b="1" sz="234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4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Identifiers</a:t>
            </a:r>
            <a:endParaRPr/>
          </a:p>
        </p:txBody>
      </p:sp>
      <p:cxnSp>
        <p:nvCxnSpPr>
          <p:cNvPr id="117" name="Google Shape;117;p16"/>
          <p:cNvCxnSpPr/>
          <p:nvPr/>
        </p:nvCxnSpPr>
        <p:spPr>
          <a:xfrm flipH="1">
            <a:off x="1155750" y="189075"/>
            <a:ext cx="5100" cy="20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1164600" y="3172625"/>
            <a:ext cx="6300" cy="17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6"/>
          <p:cNvSpPr/>
          <p:nvPr/>
        </p:nvSpPr>
        <p:spPr>
          <a:xfrm>
            <a:off x="3824050" y="1449525"/>
            <a:ext cx="1182300" cy="32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5006350" y="96050"/>
            <a:ext cx="2857500" cy="321594"/>
            <a:chOff x="3650050" y="1476149"/>
            <a:chExt cx="2857500" cy="319200"/>
          </a:xfrm>
        </p:grpSpPr>
        <p:sp>
          <p:nvSpPr>
            <p:cNvPr id="121" name="Google Shape;121;p16"/>
            <p:cNvSpPr/>
            <p:nvPr/>
          </p:nvSpPr>
          <p:spPr>
            <a:xfrm>
              <a:off x="3824050" y="1476149"/>
              <a:ext cx="26835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Cambria"/>
                  <a:ea typeface="Cambria"/>
                  <a:cs typeface="Cambria"/>
                  <a:sym typeface="Cambria"/>
                </a:rPr>
                <a:t>High entry in the morning</a:t>
              </a:r>
              <a:endParaRPr sz="16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5006350" y="1517587"/>
            <a:ext cx="2857500" cy="321594"/>
            <a:chOff x="3650050" y="3348146"/>
            <a:chExt cx="2857500" cy="319200"/>
          </a:xfrm>
        </p:grpSpPr>
        <p:sp>
          <p:nvSpPr>
            <p:cNvPr id="124" name="Google Shape;124;p16"/>
            <p:cNvSpPr/>
            <p:nvPr/>
          </p:nvSpPr>
          <p:spPr>
            <a:xfrm>
              <a:off x="3824050" y="3348146"/>
              <a:ext cx="26835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Cambria"/>
                  <a:ea typeface="Cambria"/>
                  <a:cs typeface="Cambria"/>
                  <a:sym typeface="Cambria"/>
                </a:rPr>
                <a:t>Entries</a:t>
              </a:r>
              <a:r>
                <a:rPr lang="en" sz="1600">
                  <a:solidFill>
                    <a:srgbClr val="434343"/>
                  </a:solidFill>
                  <a:latin typeface="Cambria"/>
                  <a:ea typeface="Cambria"/>
                  <a:cs typeface="Cambria"/>
                  <a:sym typeface="Cambria"/>
                </a:rPr>
                <a:t> matching exits by end of day</a:t>
              </a:r>
              <a:endParaRPr sz="16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1795440" y="611015"/>
            <a:ext cx="1836414" cy="711194"/>
            <a:chOff x="1684650" y="1283270"/>
            <a:chExt cx="1878300" cy="705900"/>
          </a:xfrm>
        </p:grpSpPr>
        <p:sp>
          <p:nvSpPr>
            <p:cNvPr id="127" name="Google Shape;127;p16"/>
            <p:cNvSpPr/>
            <p:nvPr/>
          </p:nvSpPr>
          <p:spPr>
            <a:xfrm>
              <a:off x="1684650" y="1283270"/>
              <a:ext cx="1704300" cy="7059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B786E"/>
                </a:solidFill>
                <a:latin typeface="Cambria"/>
                <a:ea typeface="Cambria"/>
                <a:cs typeface="Cambria"/>
                <a:sym typeface="Cambria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Cambria"/>
                  <a:ea typeface="Cambria"/>
                  <a:cs typeface="Cambria"/>
                  <a:sym typeface="Cambria"/>
                </a:rPr>
                <a:t>High Traffic Commuter Stations</a:t>
              </a:r>
              <a:endParaRPr sz="16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B786E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3388950" y="1549204"/>
              <a:ext cx="174000" cy="1740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16"/>
          <p:cNvGrpSpPr/>
          <p:nvPr/>
        </p:nvGrpSpPr>
        <p:grpSpPr>
          <a:xfrm>
            <a:off x="5006350" y="767712"/>
            <a:ext cx="2603400" cy="321594"/>
            <a:chOff x="3650050" y="3348146"/>
            <a:chExt cx="2603400" cy="319200"/>
          </a:xfrm>
        </p:grpSpPr>
        <p:sp>
          <p:nvSpPr>
            <p:cNvPr id="130" name="Google Shape;130;p16"/>
            <p:cNvSpPr/>
            <p:nvPr/>
          </p:nvSpPr>
          <p:spPr>
            <a:xfrm>
              <a:off x="3824050" y="3348146"/>
              <a:ext cx="24294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Cambria"/>
                  <a:ea typeface="Cambria"/>
                  <a:cs typeface="Cambria"/>
                  <a:sym typeface="Cambria"/>
                </a:rPr>
                <a:t>High exit in the evening</a:t>
              </a:r>
              <a:endParaRPr sz="16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cxnSp>
        <p:nvCxnSpPr>
          <p:cNvPr id="132" name="Google Shape;132;p16"/>
          <p:cNvCxnSpPr/>
          <p:nvPr/>
        </p:nvCxnSpPr>
        <p:spPr>
          <a:xfrm flipH="1" rot="10800000">
            <a:off x="3874900" y="961575"/>
            <a:ext cx="955500" cy="102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6"/>
          <p:cNvCxnSpPr/>
          <p:nvPr/>
        </p:nvCxnSpPr>
        <p:spPr>
          <a:xfrm>
            <a:off x="4118950" y="216913"/>
            <a:ext cx="20400" cy="1499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6"/>
          <p:cNvCxnSpPr/>
          <p:nvPr/>
        </p:nvCxnSpPr>
        <p:spPr>
          <a:xfrm>
            <a:off x="4129025" y="229725"/>
            <a:ext cx="701400" cy="102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6"/>
          <p:cNvSpPr txBox="1"/>
          <p:nvPr/>
        </p:nvSpPr>
        <p:spPr>
          <a:xfrm>
            <a:off x="7144999" y="3091300"/>
            <a:ext cx="1836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Long Commuters</a:t>
            </a:r>
            <a:endParaRPr/>
          </a:p>
        </p:txBody>
      </p:sp>
      <p:pic>
        <p:nvPicPr>
          <p:cNvPr id="136" name="Google Shape;13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600" y="696050"/>
            <a:ext cx="446400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6288" y="3537711"/>
            <a:ext cx="446400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2938" y="2067825"/>
            <a:ext cx="4819768" cy="2878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6"/>
          <p:cNvCxnSpPr/>
          <p:nvPr/>
        </p:nvCxnSpPr>
        <p:spPr>
          <a:xfrm>
            <a:off x="4139200" y="1713825"/>
            <a:ext cx="691200" cy="102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586300" y="2303475"/>
            <a:ext cx="1011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Results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7"/>
          <p:cNvCxnSpPr/>
          <p:nvPr/>
        </p:nvCxnSpPr>
        <p:spPr>
          <a:xfrm flipH="1">
            <a:off x="1089850" y="189075"/>
            <a:ext cx="4800" cy="21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/>
          <p:nvPr/>
        </p:nvCxnSpPr>
        <p:spPr>
          <a:xfrm flipH="1">
            <a:off x="1079650" y="2863025"/>
            <a:ext cx="13800" cy="20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" name="Google Shape;1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750" y="1520750"/>
            <a:ext cx="5189174" cy="337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 rotWithShape="1">
          <a:blip r:embed="rId4">
            <a:alphaModFix/>
          </a:blip>
          <a:srcRect b="5015" l="0" r="0" t="0"/>
          <a:stretch/>
        </p:blipFill>
        <p:spPr>
          <a:xfrm>
            <a:off x="6101050" y="62625"/>
            <a:ext cx="2785224" cy="28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688025" y="2218050"/>
            <a:ext cx="1042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Results Cont.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18"/>
          <p:cNvCxnSpPr/>
          <p:nvPr/>
        </p:nvCxnSpPr>
        <p:spPr>
          <a:xfrm flipH="1">
            <a:off x="1107475" y="148400"/>
            <a:ext cx="5100" cy="19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8"/>
          <p:cNvCxnSpPr/>
          <p:nvPr/>
        </p:nvCxnSpPr>
        <p:spPr>
          <a:xfrm>
            <a:off x="1110025" y="3126675"/>
            <a:ext cx="0" cy="17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" name="Google Shape;1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425" y="266200"/>
            <a:ext cx="3844626" cy="26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 rotWithShape="1">
          <a:blip r:embed="rId4">
            <a:alphaModFix/>
          </a:blip>
          <a:srcRect b="0" l="0" r="5446" t="0"/>
          <a:stretch/>
        </p:blipFill>
        <p:spPr>
          <a:xfrm>
            <a:off x="5369200" y="2218050"/>
            <a:ext cx="3718124" cy="26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464175" y="2218050"/>
            <a:ext cx="1367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Conclusion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19"/>
          <p:cNvCxnSpPr/>
          <p:nvPr/>
        </p:nvCxnSpPr>
        <p:spPr>
          <a:xfrm flipH="1">
            <a:off x="1110175" y="148400"/>
            <a:ext cx="2400" cy="20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9"/>
          <p:cNvCxnSpPr/>
          <p:nvPr/>
        </p:nvCxnSpPr>
        <p:spPr>
          <a:xfrm flipH="1">
            <a:off x="1108825" y="2842050"/>
            <a:ext cx="5100" cy="19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328" y="198200"/>
            <a:ext cx="530721" cy="5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3496800" y="248000"/>
            <a:ext cx="226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Top Potential Location</a:t>
            </a:r>
            <a:endParaRPr sz="16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3297500" y="1165742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9"/>
          <p:cNvGrpSpPr/>
          <p:nvPr/>
        </p:nvGrpSpPr>
        <p:grpSpPr>
          <a:xfrm>
            <a:off x="1640149" y="1221000"/>
            <a:ext cx="1972319" cy="669600"/>
            <a:chOff x="1640149" y="1221000"/>
            <a:chExt cx="1972319" cy="669600"/>
          </a:xfrm>
        </p:grpSpPr>
        <p:cxnSp>
          <p:nvCxnSpPr>
            <p:cNvPr id="169" name="Google Shape;169;p19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83E3D9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70" name="Google Shape;170;p19"/>
            <p:cNvSpPr txBox="1"/>
            <p:nvPr/>
          </p:nvSpPr>
          <p:spPr>
            <a:xfrm>
              <a:off x="1640149" y="1221000"/>
              <a:ext cx="15918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ambria"/>
                  <a:ea typeface="Cambria"/>
                  <a:cs typeface="Cambria"/>
                  <a:sym typeface="Cambria"/>
                </a:rPr>
                <a:t>S</a:t>
              </a:r>
              <a:r>
                <a:rPr lang="en" sz="1600">
                  <a:latin typeface="Cambria"/>
                  <a:ea typeface="Cambria"/>
                  <a:cs typeface="Cambria"/>
                  <a:sym typeface="Cambria"/>
                </a:rPr>
                <a:t>teady weekday traffic</a:t>
              </a:r>
              <a:endParaRPr sz="1600">
                <a:latin typeface="Cambria"/>
                <a:ea typeface="Cambria"/>
                <a:cs typeface="Cambria"/>
                <a:sym typeface="Cambria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19"/>
          <p:cNvGrpSpPr/>
          <p:nvPr/>
        </p:nvGrpSpPr>
        <p:grpSpPr>
          <a:xfrm>
            <a:off x="5517319" y="968700"/>
            <a:ext cx="2437481" cy="921900"/>
            <a:chOff x="5517319" y="968700"/>
            <a:chExt cx="2437481" cy="921900"/>
          </a:xfrm>
        </p:grpSpPr>
        <p:cxnSp>
          <p:nvCxnSpPr>
            <p:cNvPr id="172" name="Google Shape;172;p19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155B54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73" name="Google Shape;173;p19"/>
            <p:cNvSpPr txBox="1"/>
            <p:nvPr/>
          </p:nvSpPr>
          <p:spPr>
            <a:xfrm>
              <a:off x="6023100" y="968700"/>
              <a:ext cx="19317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ambria"/>
                  <a:ea typeface="Cambria"/>
                  <a:cs typeface="Cambria"/>
                  <a:sym typeface="Cambria"/>
                </a:rPr>
                <a:t>Similar flow of New Yorkers entering and exiting during meal hours</a:t>
              </a:r>
              <a:endParaRPr sz="16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174" name="Google Shape;174;p19"/>
          <p:cNvGrpSpPr/>
          <p:nvPr/>
        </p:nvGrpSpPr>
        <p:grpSpPr>
          <a:xfrm>
            <a:off x="3808224" y="3535140"/>
            <a:ext cx="2029500" cy="1143785"/>
            <a:chOff x="3808224" y="3535140"/>
            <a:chExt cx="2029500" cy="1143785"/>
          </a:xfrm>
        </p:grpSpPr>
        <p:cxnSp>
          <p:nvCxnSpPr>
            <p:cNvPr id="175" name="Google Shape;175;p19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249C9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76" name="Google Shape;176;p19"/>
            <p:cNvSpPr txBox="1"/>
            <p:nvPr/>
          </p:nvSpPr>
          <p:spPr>
            <a:xfrm>
              <a:off x="3808224" y="4009325"/>
              <a:ext cx="20295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ambria"/>
                  <a:ea typeface="Cambria"/>
                  <a:cs typeface="Cambria"/>
                  <a:sym typeface="Cambria"/>
                </a:rPr>
                <a:t>Steady increased traffic in January and February</a:t>
              </a:r>
              <a:endParaRPr sz="1600">
                <a:latin typeface="Cambria"/>
                <a:ea typeface="Cambria"/>
                <a:cs typeface="Cambria"/>
                <a:sym typeface="Cambri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" name="Google Shape;177;p19"/>
          <p:cNvSpPr txBox="1"/>
          <p:nvPr/>
        </p:nvSpPr>
        <p:spPr>
          <a:xfrm>
            <a:off x="3845784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8" name="Google Shape;178;p19"/>
          <p:cNvSpPr/>
          <p:nvPr/>
        </p:nvSpPr>
        <p:spPr>
          <a:xfrm rot="1800047">
            <a:off x="3219843" y="1086434"/>
            <a:ext cx="2690936" cy="269093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155B54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 flipH="1" rot="-1800047">
            <a:off x="3221956" y="1086434"/>
            <a:ext cx="2690936" cy="269093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83E3D9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 rot="-8100000">
            <a:off x="4382715" y="1027393"/>
            <a:ext cx="363170" cy="363170"/>
          </a:xfrm>
          <a:prstGeom prst="rtTriangle">
            <a:avLst/>
          </a:prstGeom>
          <a:solidFill>
            <a:srgbClr val="83E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 flipH="1" rot="-9000757">
            <a:off x="3220953" y="1084808"/>
            <a:ext cx="2690226" cy="269022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249C9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 rot="-1027861">
            <a:off x="5485874" y="2849832"/>
            <a:ext cx="312672" cy="312672"/>
          </a:xfrm>
          <a:prstGeom prst="rtTriangl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 rot="6359841">
            <a:off x="3315801" y="2847762"/>
            <a:ext cx="363580" cy="363580"/>
          </a:xfrm>
          <a:prstGeom prst="rtTriangle">
            <a:avLst/>
          </a:prstGeom>
          <a:solidFill>
            <a:srgbClr val="249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4539" y="1863913"/>
            <a:ext cx="900123" cy="11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654975" y="2148800"/>
            <a:ext cx="940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Future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Work</a:t>
            </a:r>
            <a:endParaRPr sz="2300"/>
          </a:p>
        </p:txBody>
      </p:sp>
      <p:sp>
        <p:nvSpPr>
          <p:cNvPr id="190" name="Google Shape;190;p20"/>
          <p:cNvSpPr txBox="1"/>
          <p:nvPr/>
        </p:nvSpPr>
        <p:spPr>
          <a:xfrm>
            <a:off x="42700" y="40675"/>
            <a:ext cx="103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91" name="Google Shape;191;p20"/>
          <p:cNvCxnSpPr/>
          <p:nvPr/>
        </p:nvCxnSpPr>
        <p:spPr>
          <a:xfrm flipH="1">
            <a:off x="1120125" y="113900"/>
            <a:ext cx="10200" cy="20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0"/>
          <p:cNvCxnSpPr/>
          <p:nvPr/>
        </p:nvCxnSpPr>
        <p:spPr>
          <a:xfrm>
            <a:off x="1120125" y="3122700"/>
            <a:ext cx="10200" cy="18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3" name="Google Shape;193;p20"/>
          <p:cNvGrpSpPr/>
          <p:nvPr/>
        </p:nvGrpSpPr>
        <p:grpSpPr>
          <a:xfrm>
            <a:off x="1833423" y="758413"/>
            <a:ext cx="1700681" cy="3488175"/>
            <a:chOff x="1118231" y="283725"/>
            <a:chExt cx="2090830" cy="4076400"/>
          </a:xfrm>
        </p:grpSpPr>
        <p:sp>
          <p:nvSpPr>
            <p:cNvPr id="194" name="Google Shape;194;p20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118231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1178661" y="3046710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rPr>
                <a:t>Tap into the demographics</a:t>
              </a:r>
              <a:endParaRPr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200" name="Google Shape;200;p20"/>
          <p:cNvGrpSpPr/>
          <p:nvPr/>
        </p:nvGrpSpPr>
        <p:grpSpPr>
          <a:xfrm>
            <a:off x="3616449" y="758400"/>
            <a:ext cx="1700672" cy="3488175"/>
            <a:chOff x="1118231" y="283725"/>
            <a:chExt cx="2090819" cy="4076400"/>
          </a:xfrm>
        </p:grpSpPr>
        <p:sp>
          <p:nvSpPr>
            <p:cNvPr id="201" name="Google Shape;201;p20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1118231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05" name="Google Shape;205;p20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1148448" y="3046739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Expand data analysis into Manhattan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20"/>
          <p:cNvGrpSpPr/>
          <p:nvPr/>
        </p:nvGrpSpPr>
        <p:grpSpPr>
          <a:xfrm>
            <a:off x="5399473" y="758413"/>
            <a:ext cx="1700672" cy="3488175"/>
            <a:chOff x="1118231" y="283725"/>
            <a:chExt cx="2090819" cy="4076400"/>
          </a:xfrm>
        </p:grpSpPr>
        <p:sp>
          <p:nvSpPr>
            <p:cNvPr id="208" name="Google Shape;208;p20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1118231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1148448" y="3046710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Look into New Yorkers who have limited time to eat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" name="Google Shape;212;p20"/>
          <p:cNvGrpSpPr/>
          <p:nvPr/>
        </p:nvGrpSpPr>
        <p:grpSpPr>
          <a:xfrm>
            <a:off x="7182511" y="758395"/>
            <a:ext cx="1700672" cy="3488175"/>
            <a:chOff x="1118231" y="283725"/>
            <a:chExt cx="2090819" cy="4076400"/>
          </a:xfrm>
        </p:grpSpPr>
        <p:sp>
          <p:nvSpPr>
            <p:cNvPr id="213" name="Google Shape;213;p20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1118231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1178630" y="3046739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Investigate MTA Bus Station data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17" name="Google Shape;217;p20"/>
          <p:cNvPicPr preferRelativeResize="0"/>
          <p:nvPr/>
        </p:nvPicPr>
        <p:blipFill rotWithShape="1">
          <a:blip r:embed="rId3">
            <a:alphaModFix/>
          </a:blip>
          <a:srcRect b="0" l="12229" r="14628" t="0"/>
          <a:stretch/>
        </p:blipFill>
        <p:spPr>
          <a:xfrm>
            <a:off x="1871400" y="813200"/>
            <a:ext cx="1586750" cy="20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 rotWithShape="1">
          <a:blip r:embed="rId4">
            <a:alphaModFix/>
          </a:blip>
          <a:srcRect b="0" l="54157" r="920" t="0"/>
          <a:stretch/>
        </p:blipFill>
        <p:spPr>
          <a:xfrm>
            <a:off x="3651400" y="829325"/>
            <a:ext cx="1586750" cy="20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 rotWithShape="1">
          <a:blip r:embed="rId5">
            <a:alphaModFix/>
          </a:blip>
          <a:srcRect b="0" l="22091" r="28695" t="0"/>
          <a:stretch/>
        </p:blipFill>
        <p:spPr>
          <a:xfrm>
            <a:off x="5416950" y="841450"/>
            <a:ext cx="1631526" cy="20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 rotWithShape="1">
          <a:blip r:embed="rId6">
            <a:alphaModFix/>
          </a:blip>
          <a:srcRect b="8678" l="22822" r="31669" t="8670"/>
          <a:stretch/>
        </p:blipFill>
        <p:spPr>
          <a:xfrm>
            <a:off x="7182500" y="813200"/>
            <a:ext cx="1631524" cy="2099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586175" y="2267475"/>
            <a:ext cx="1764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300"/>
              <a:t>Appendix</a:t>
            </a:r>
            <a:endParaRPr sz="2300"/>
          </a:p>
        </p:txBody>
      </p:sp>
      <p:cxnSp>
        <p:nvCxnSpPr>
          <p:cNvPr id="226" name="Google Shape;226;p21"/>
          <p:cNvCxnSpPr/>
          <p:nvPr/>
        </p:nvCxnSpPr>
        <p:spPr>
          <a:xfrm flipH="1">
            <a:off x="1150650" y="189075"/>
            <a:ext cx="10200" cy="20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1"/>
          <p:cNvCxnSpPr/>
          <p:nvPr/>
        </p:nvCxnSpPr>
        <p:spPr>
          <a:xfrm flipH="1">
            <a:off x="1155750" y="2913300"/>
            <a:ext cx="5100" cy="19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1"/>
          <p:cNvSpPr/>
          <p:nvPr/>
        </p:nvSpPr>
        <p:spPr>
          <a:xfrm>
            <a:off x="2176175" y="617236"/>
            <a:ext cx="174000" cy="175200"/>
          </a:xfrm>
          <a:prstGeom prst="ellipse">
            <a:avLst/>
          </a:prstGeom>
          <a:solidFill>
            <a:srgbClr val="1D7E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2573750" y="489275"/>
            <a:ext cx="489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Metropolitan Transport Authority: </a:t>
            </a:r>
            <a:r>
              <a:rPr lang="en" sz="16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Real-Time Feeds</a:t>
            </a:r>
            <a:endParaRPr sz="16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2176175" y="1118036"/>
            <a:ext cx="174000" cy="175200"/>
          </a:xfrm>
          <a:prstGeom prst="ellipse">
            <a:avLst/>
          </a:prstGeom>
          <a:solidFill>
            <a:srgbClr val="1D7E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2573750" y="990075"/>
            <a:ext cx="508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Dong Zhen’s Github: </a:t>
            </a:r>
            <a:r>
              <a:rPr lang="en" sz="16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MTA Turnstile Traffic and Snacks</a:t>
            </a:r>
            <a:endParaRPr sz="16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