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200"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17/4/20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8028384" y="1268760"/>
            <a:ext cx="0" cy="5370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34188" y="116632"/>
            <a:ext cx="1569660" cy="369332"/>
          </a:xfrm>
          <a:prstGeom prst="rect">
            <a:avLst/>
          </a:prstGeom>
          <a:noFill/>
        </p:spPr>
        <p:txBody>
          <a:bodyPr wrap="none" rtlCol="0">
            <a:spAutoFit/>
          </a:bodyPr>
          <a:lstStyle/>
          <a:p>
            <a:r>
              <a:rPr lang="zh-CN" altLang="en-US" dirty="0" smtClean="0"/>
              <a:t>进击的董哒哒</a:t>
            </a:r>
            <a:endParaRPr lang="zh-CN" altLang="en-US" dirty="0"/>
          </a:p>
        </p:txBody>
      </p:sp>
      <p:cxnSp>
        <p:nvCxnSpPr>
          <p:cNvPr id="6" name="直接连接符 5"/>
          <p:cNvCxnSpPr/>
          <p:nvPr/>
        </p:nvCxnSpPr>
        <p:spPr>
          <a:xfrm>
            <a:off x="107504" y="548680"/>
            <a:ext cx="8856984"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76" y="101192"/>
            <a:ext cx="400212" cy="400212"/>
          </a:xfrm>
          <a:prstGeom prst="rect">
            <a:avLst/>
          </a:prstGeom>
        </p:spPr>
      </p:pic>
      <p:sp>
        <p:nvSpPr>
          <p:cNvPr id="8" name="TextBox 7"/>
          <p:cNvSpPr txBox="1"/>
          <p:nvPr/>
        </p:nvSpPr>
        <p:spPr>
          <a:xfrm>
            <a:off x="5580113" y="116632"/>
            <a:ext cx="646331" cy="369332"/>
          </a:xfrm>
          <a:prstGeom prst="rect">
            <a:avLst/>
          </a:prstGeom>
          <a:noFill/>
        </p:spPr>
        <p:txBody>
          <a:bodyPr wrap="none" rtlCol="0">
            <a:spAutoFit/>
          </a:bodyPr>
          <a:lstStyle/>
          <a:p>
            <a:r>
              <a:rPr lang="zh-CN" altLang="en-US" dirty="0"/>
              <a:t>博客</a:t>
            </a:r>
          </a:p>
        </p:txBody>
      </p:sp>
      <p:sp>
        <p:nvSpPr>
          <p:cNvPr id="9" name="TextBox 8"/>
          <p:cNvSpPr txBox="1"/>
          <p:nvPr/>
        </p:nvSpPr>
        <p:spPr>
          <a:xfrm>
            <a:off x="6444209" y="116632"/>
            <a:ext cx="646331" cy="369332"/>
          </a:xfrm>
          <a:prstGeom prst="rect">
            <a:avLst/>
          </a:prstGeom>
          <a:noFill/>
        </p:spPr>
        <p:txBody>
          <a:bodyPr wrap="none" rtlCol="0">
            <a:spAutoFit/>
          </a:bodyPr>
          <a:lstStyle/>
          <a:p>
            <a:r>
              <a:rPr lang="zh-CN" altLang="en-US" dirty="0"/>
              <a:t>读书</a:t>
            </a:r>
          </a:p>
        </p:txBody>
      </p:sp>
      <p:cxnSp>
        <p:nvCxnSpPr>
          <p:cNvPr id="13" name="直接连接符 12"/>
          <p:cNvCxnSpPr/>
          <p:nvPr/>
        </p:nvCxnSpPr>
        <p:spPr>
          <a:xfrm>
            <a:off x="5580112" y="501404"/>
            <a:ext cx="64633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03648" y="1412776"/>
            <a:ext cx="446449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t>《</a:t>
            </a:r>
            <a:r>
              <a:rPr lang="zh-CN" altLang="en-US" sz="1400" dirty="0"/>
              <a:t>软件调试</a:t>
            </a:r>
            <a:r>
              <a:rPr lang="en-US" altLang="zh-CN" sz="1400" dirty="0"/>
              <a:t>》 </a:t>
            </a:r>
            <a:r>
              <a:rPr lang="zh-CN" altLang="en-US" sz="1400" dirty="0"/>
              <a:t>学习 </a:t>
            </a:r>
            <a:r>
              <a:rPr lang="en-US" altLang="zh-CN" sz="1400" dirty="0"/>
              <a:t>01 CPU </a:t>
            </a:r>
            <a:r>
              <a:rPr lang="zh-CN" altLang="en-US" sz="1400" dirty="0"/>
              <a:t>基础</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02 </a:t>
            </a:r>
            <a:r>
              <a:rPr lang="zh-CN" altLang="en-US" sz="1400" dirty="0"/>
              <a:t>中断和异常</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03 </a:t>
            </a:r>
            <a:r>
              <a:rPr lang="zh-CN" altLang="en-US" sz="1400" dirty="0"/>
              <a:t>断点和单步执行</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04 </a:t>
            </a:r>
            <a:r>
              <a:rPr lang="zh-CN" altLang="en-US" sz="1400" dirty="0"/>
              <a:t>分支记录和性能监视</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05 Windows </a:t>
            </a:r>
            <a:r>
              <a:rPr lang="zh-CN" altLang="en-US" sz="1400" dirty="0"/>
              <a:t>概要</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06 </a:t>
            </a:r>
            <a:r>
              <a:rPr lang="zh-CN" altLang="en-US" sz="1400" dirty="0"/>
              <a:t>用户态调试模型</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07 </a:t>
            </a:r>
            <a:r>
              <a:rPr lang="zh-CN" altLang="en-US" sz="1400" dirty="0"/>
              <a:t>用户态调试过程</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08 </a:t>
            </a:r>
            <a:r>
              <a:rPr lang="zh-CN" altLang="en-US" sz="1400" dirty="0"/>
              <a:t>中断和异常管理</a:t>
            </a:r>
          </a:p>
          <a:p>
            <a:r>
              <a:rPr lang="en-US" altLang="zh-CN" sz="1400" dirty="0"/>
              <a:t>《</a:t>
            </a:r>
            <a:r>
              <a:rPr lang="zh-CN" altLang="en-US" sz="1400" dirty="0"/>
              <a:t>软件调试</a:t>
            </a:r>
            <a:r>
              <a:rPr lang="en-US" altLang="zh-CN" sz="1400" dirty="0"/>
              <a:t>》 </a:t>
            </a:r>
            <a:r>
              <a:rPr lang="zh-CN" altLang="en-US" sz="1400" dirty="0"/>
              <a:t>学习 </a:t>
            </a:r>
            <a:r>
              <a:rPr lang="en-US" altLang="zh-CN" sz="1400" dirty="0"/>
              <a:t>09 </a:t>
            </a:r>
            <a:r>
              <a:rPr lang="zh-CN" altLang="en-US" sz="1400" dirty="0"/>
              <a:t>未处理异常和 </a:t>
            </a:r>
            <a:r>
              <a:rPr lang="en-US" altLang="zh-CN" sz="1400" dirty="0"/>
              <a:t>JIT </a:t>
            </a:r>
            <a:r>
              <a:rPr lang="zh-CN" altLang="en-US" sz="1400" dirty="0" smtClean="0"/>
              <a:t>调试</a:t>
            </a:r>
            <a:endParaRPr lang="zh-CN" altLang="en-US" sz="1400" dirty="0"/>
          </a:p>
        </p:txBody>
      </p:sp>
      <p:sp>
        <p:nvSpPr>
          <p:cNvPr id="18" name="TextBox 17"/>
          <p:cNvSpPr txBox="1"/>
          <p:nvPr/>
        </p:nvSpPr>
        <p:spPr>
          <a:xfrm>
            <a:off x="1259632" y="1043444"/>
            <a:ext cx="646331" cy="369332"/>
          </a:xfrm>
          <a:prstGeom prst="rect">
            <a:avLst/>
          </a:prstGeom>
          <a:noFill/>
        </p:spPr>
        <p:txBody>
          <a:bodyPr wrap="none" rtlCol="0">
            <a:spAutoFit/>
          </a:bodyPr>
          <a:lstStyle/>
          <a:p>
            <a:r>
              <a:rPr lang="zh-CN" altLang="en-US" dirty="0"/>
              <a:t>调试</a:t>
            </a:r>
          </a:p>
        </p:txBody>
      </p:sp>
      <p:sp>
        <p:nvSpPr>
          <p:cNvPr id="19" name="TextBox 18"/>
          <p:cNvSpPr txBox="1"/>
          <p:nvPr/>
        </p:nvSpPr>
        <p:spPr>
          <a:xfrm>
            <a:off x="1403648" y="3870340"/>
            <a:ext cx="4464496"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a:t>JavaScript </a:t>
            </a:r>
            <a:r>
              <a:rPr lang="zh-CN" altLang="en-US" sz="1400" dirty="0"/>
              <a:t>基础知识学习</a:t>
            </a:r>
          </a:p>
          <a:p>
            <a:r>
              <a:rPr lang="en-US" altLang="zh-CN" sz="1400" dirty="0"/>
              <a:t>JavaScript </a:t>
            </a:r>
            <a:r>
              <a:rPr lang="zh-CN" altLang="en-US" sz="1400" dirty="0"/>
              <a:t>浏览器操作</a:t>
            </a:r>
          </a:p>
          <a:p>
            <a:r>
              <a:rPr lang="en-US" altLang="zh-CN" sz="1400" dirty="0"/>
              <a:t>JavaScript </a:t>
            </a:r>
            <a:r>
              <a:rPr lang="zh-CN" altLang="en-US" sz="1400" dirty="0"/>
              <a:t>库 </a:t>
            </a:r>
            <a:r>
              <a:rPr lang="en-US" altLang="zh-CN" sz="1400" dirty="0"/>
              <a:t>jQuery</a:t>
            </a:r>
          </a:p>
          <a:p>
            <a:r>
              <a:rPr lang="en-US" altLang="zh-CN" sz="1400" dirty="0"/>
              <a:t>JavaScript </a:t>
            </a:r>
            <a:r>
              <a:rPr lang="zh-CN" altLang="en-US" sz="1400" dirty="0"/>
              <a:t>库 </a:t>
            </a:r>
            <a:r>
              <a:rPr lang="en-US" altLang="zh-CN" sz="1400" dirty="0"/>
              <a:t>underscore</a:t>
            </a:r>
            <a:endParaRPr lang="zh-CN" altLang="en-US" sz="1400" dirty="0"/>
          </a:p>
        </p:txBody>
      </p:sp>
      <p:sp>
        <p:nvSpPr>
          <p:cNvPr id="20" name="TextBox 19"/>
          <p:cNvSpPr txBox="1"/>
          <p:nvPr/>
        </p:nvSpPr>
        <p:spPr>
          <a:xfrm>
            <a:off x="1259632" y="3501008"/>
            <a:ext cx="1110945" cy="369332"/>
          </a:xfrm>
          <a:prstGeom prst="rect">
            <a:avLst/>
          </a:prstGeom>
          <a:noFill/>
        </p:spPr>
        <p:txBody>
          <a:bodyPr wrap="none" rtlCol="0">
            <a:spAutoFit/>
          </a:bodyPr>
          <a:lstStyle/>
          <a:p>
            <a:r>
              <a:rPr lang="en-US" altLang="zh-CN" dirty="0" smtClean="0"/>
              <a:t>JavaScript</a:t>
            </a:r>
            <a:endParaRPr lang="zh-CN" altLang="en-US" dirty="0"/>
          </a:p>
        </p:txBody>
      </p:sp>
      <p:sp>
        <p:nvSpPr>
          <p:cNvPr id="21" name="TextBox 20"/>
          <p:cNvSpPr txBox="1"/>
          <p:nvPr/>
        </p:nvSpPr>
        <p:spPr>
          <a:xfrm>
            <a:off x="1403648" y="5211197"/>
            <a:ext cx="4464496"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a:t>Python </a:t>
            </a:r>
            <a:r>
              <a:rPr lang="zh-CN" altLang="en-US" sz="1400" dirty="0"/>
              <a:t>基础知识学习</a:t>
            </a:r>
          </a:p>
          <a:p>
            <a:r>
              <a:rPr lang="en-US" altLang="zh-CN" sz="1400" dirty="0"/>
              <a:t>Python </a:t>
            </a:r>
            <a:r>
              <a:rPr lang="zh-CN" altLang="en-US" sz="1400" dirty="0"/>
              <a:t>实战 爬取某漫画</a:t>
            </a:r>
            <a:r>
              <a:rPr lang="zh-CN" altLang="en-US" sz="1400" dirty="0" smtClean="0"/>
              <a:t>网站</a:t>
            </a:r>
            <a:endParaRPr lang="en-US" altLang="zh-CN" sz="1400" dirty="0" smtClean="0"/>
          </a:p>
          <a:p>
            <a:r>
              <a:rPr lang="en-US" altLang="zh-CN" sz="1400" dirty="0" smtClean="0"/>
              <a:t>…</a:t>
            </a:r>
            <a:endParaRPr lang="en-US" altLang="zh-CN" sz="1400" dirty="0"/>
          </a:p>
          <a:p>
            <a:r>
              <a:rPr lang="en-US" altLang="zh-CN" sz="1400" dirty="0" smtClean="0"/>
              <a:t>…</a:t>
            </a:r>
            <a:endParaRPr lang="zh-CN" altLang="en-US" sz="1400" dirty="0"/>
          </a:p>
        </p:txBody>
      </p:sp>
      <p:sp>
        <p:nvSpPr>
          <p:cNvPr id="22" name="TextBox 21"/>
          <p:cNvSpPr txBox="1"/>
          <p:nvPr/>
        </p:nvSpPr>
        <p:spPr>
          <a:xfrm>
            <a:off x="1259632" y="4841865"/>
            <a:ext cx="853119" cy="369332"/>
          </a:xfrm>
          <a:prstGeom prst="rect">
            <a:avLst/>
          </a:prstGeom>
          <a:noFill/>
        </p:spPr>
        <p:txBody>
          <a:bodyPr wrap="none" rtlCol="0">
            <a:spAutoFit/>
          </a:bodyPr>
          <a:lstStyle/>
          <a:p>
            <a:r>
              <a:rPr lang="en-US" altLang="zh-CN" dirty="0" smtClean="0"/>
              <a:t>python</a:t>
            </a:r>
            <a:endParaRPr lang="zh-CN" altLang="en-US" dirty="0"/>
          </a:p>
        </p:txBody>
      </p:sp>
      <p:sp>
        <p:nvSpPr>
          <p:cNvPr id="36" name="左箭头 35"/>
          <p:cNvSpPr/>
          <p:nvPr/>
        </p:nvSpPr>
        <p:spPr>
          <a:xfrm>
            <a:off x="6156176" y="980728"/>
            <a:ext cx="360040"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1187624" y="980728"/>
            <a:ext cx="48245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87624" y="980728"/>
            <a:ext cx="0" cy="5328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87624" y="6309320"/>
            <a:ext cx="48245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12160" y="980728"/>
            <a:ext cx="0" cy="5328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0" y="705724"/>
            <a:ext cx="1167483" cy="57424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矩形 45"/>
          <p:cNvSpPr/>
          <p:nvPr/>
        </p:nvSpPr>
        <p:spPr>
          <a:xfrm>
            <a:off x="0" y="5878184"/>
            <a:ext cx="1167483" cy="57424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9" name="直接连接符 48"/>
          <p:cNvCxnSpPr/>
          <p:nvPr/>
        </p:nvCxnSpPr>
        <p:spPr>
          <a:xfrm>
            <a:off x="6156176" y="1279964"/>
            <a:ext cx="0" cy="53595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850340" y="6352395"/>
            <a:ext cx="7322060" cy="57424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52" name="直接连接符 51"/>
          <p:cNvCxnSpPr/>
          <p:nvPr/>
        </p:nvCxnSpPr>
        <p:spPr>
          <a:xfrm>
            <a:off x="6156176" y="1279964"/>
            <a:ext cx="56886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56176" y="6309320"/>
            <a:ext cx="55446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226444" y="1420168"/>
            <a:ext cx="1826141" cy="338554"/>
          </a:xfrm>
          <a:prstGeom prst="rect">
            <a:avLst/>
          </a:prstGeom>
          <a:noFill/>
        </p:spPr>
        <p:txBody>
          <a:bodyPr wrap="none" rtlCol="0">
            <a:spAutoFit/>
          </a:bodyPr>
          <a:lstStyle/>
          <a:p>
            <a:r>
              <a:rPr lang="zh-CN" altLang="en-US" sz="1600" dirty="0" smtClean="0"/>
              <a:t>这是最新一篇文章</a:t>
            </a:r>
            <a:endParaRPr lang="zh-CN" altLang="en-US" sz="1600" dirty="0"/>
          </a:p>
        </p:txBody>
      </p:sp>
      <p:sp>
        <p:nvSpPr>
          <p:cNvPr id="55" name="TextBox 54"/>
          <p:cNvSpPr txBox="1"/>
          <p:nvPr/>
        </p:nvSpPr>
        <p:spPr>
          <a:xfrm>
            <a:off x="6228184" y="1794302"/>
            <a:ext cx="1620957" cy="338554"/>
          </a:xfrm>
          <a:prstGeom prst="rect">
            <a:avLst/>
          </a:prstGeom>
          <a:noFill/>
        </p:spPr>
        <p:txBody>
          <a:bodyPr wrap="none" rtlCol="0">
            <a:spAutoFit/>
          </a:bodyPr>
          <a:lstStyle/>
          <a:p>
            <a:r>
              <a:rPr lang="zh-CN" altLang="en-US" sz="1600" dirty="0"/>
              <a:t>这</a:t>
            </a:r>
            <a:r>
              <a:rPr lang="zh-CN" altLang="en-US" sz="1600" dirty="0" smtClean="0"/>
              <a:t>是第二新文章</a:t>
            </a:r>
            <a:endParaRPr lang="zh-CN" altLang="en-US" sz="1600" dirty="0"/>
          </a:p>
        </p:txBody>
      </p:sp>
      <p:sp>
        <p:nvSpPr>
          <p:cNvPr id="56" name="TextBox 55"/>
          <p:cNvSpPr txBox="1"/>
          <p:nvPr/>
        </p:nvSpPr>
        <p:spPr>
          <a:xfrm>
            <a:off x="6228184" y="2226350"/>
            <a:ext cx="1620957" cy="338554"/>
          </a:xfrm>
          <a:prstGeom prst="rect">
            <a:avLst/>
          </a:prstGeom>
          <a:noFill/>
        </p:spPr>
        <p:txBody>
          <a:bodyPr wrap="none" rtlCol="0">
            <a:spAutoFit/>
          </a:bodyPr>
          <a:lstStyle/>
          <a:p>
            <a:r>
              <a:rPr lang="zh-CN" altLang="en-US" sz="1600" dirty="0" smtClean="0"/>
              <a:t>这是第三新文章</a:t>
            </a:r>
            <a:endParaRPr lang="zh-CN" altLang="en-US" sz="1600" dirty="0"/>
          </a:p>
        </p:txBody>
      </p:sp>
      <p:sp>
        <p:nvSpPr>
          <p:cNvPr id="62" name="TextBox 61"/>
          <p:cNvSpPr txBox="1"/>
          <p:nvPr/>
        </p:nvSpPr>
        <p:spPr>
          <a:xfrm>
            <a:off x="6228184" y="2658398"/>
            <a:ext cx="1620957" cy="338554"/>
          </a:xfrm>
          <a:prstGeom prst="rect">
            <a:avLst/>
          </a:prstGeom>
          <a:noFill/>
        </p:spPr>
        <p:txBody>
          <a:bodyPr wrap="none" rtlCol="0">
            <a:spAutoFit/>
          </a:bodyPr>
          <a:lstStyle/>
          <a:p>
            <a:r>
              <a:rPr lang="zh-CN" altLang="en-US" sz="1600" dirty="0" smtClean="0"/>
              <a:t>这是第四新文章</a:t>
            </a:r>
            <a:endParaRPr lang="zh-CN" altLang="en-US" sz="1600" dirty="0"/>
          </a:p>
        </p:txBody>
      </p:sp>
      <p:sp>
        <p:nvSpPr>
          <p:cNvPr id="63" name="TextBox 62"/>
          <p:cNvSpPr txBox="1"/>
          <p:nvPr/>
        </p:nvSpPr>
        <p:spPr>
          <a:xfrm>
            <a:off x="6228184" y="3090446"/>
            <a:ext cx="1620957" cy="338554"/>
          </a:xfrm>
          <a:prstGeom prst="rect">
            <a:avLst/>
          </a:prstGeom>
          <a:noFill/>
        </p:spPr>
        <p:txBody>
          <a:bodyPr wrap="none" rtlCol="0">
            <a:spAutoFit/>
          </a:bodyPr>
          <a:lstStyle/>
          <a:p>
            <a:r>
              <a:rPr lang="zh-CN" altLang="en-US" sz="1600" dirty="0" smtClean="0"/>
              <a:t>这是第五新文章</a:t>
            </a:r>
            <a:endParaRPr lang="zh-CN" altLang="en-US" sz="1600" dirty="0"/>
          </a:p>
        </p:txBody>
      </p:sp>
      <p:sp>
        <p:nvSpPr>
          <p:cNvPr id="64" name="TextBox 63"/>
          <p:cNvSpPr txBox="1"/>
          <p:nvPr/>
        </p:nvSpPr>
        <p:spPr>
          <a:xfrm>
            <a:off x="6228184" y="3573016"/>
            <a:ext cx="1620957" cy="338554"/>
          </a:xfrm>
          <a:prstGeom prst="rect">
            <a:avLst/>
          </a:prstGeom>
          <a:noFill/>
        </p:spPr>
        <p:txBody>
          <a:bodyPr wrap="none" rtlCol="0">
            <a:spAutoFit/>
          </a:bodyPr>
          <a:lstStyle/>
          <a:p>
            <a:r>
              <a:rPr lang="zh-CN" altLang="en-US" sz="1600" dirty="0" smtClean="0"/>
              <a:t>这是第六新文章</a:t>
            </a:r>
            <a:endParaRPr lang="zh-CN" altLang="en-US" sz="1600" dirty="0"/>
          </a:p>
        </p:txBody>
      </p:sp>
      <p:sp>
        <p:nvSpPr>
          <p:cNvPr id="65" name="TextBox 64"/>
          <p:cNvSpPr txBox="1"/>
          <p:nvPr/>
        </p:nvSpPr>
        <p:spPr>
          <a:xfrm>
            <a:off x="6228184" y="4026550"/>
            <a:ext cx="1620957" cy="338554"/>
          </a:xfrm>
          <a:prstGeom prst="rect">
            <a:avLst/>
          </a:prstGeom>
          <a:noFill/>
        </p:spPr>
        <p:txBody>
          <a:bodyPr wrap="none" rtlCol="0">
            <a:spAutoFit/>
          </a:bodyPr>
          <a:lstStyle/>
          <a:p>
            <a:r>
              <a:rPr lang="zh-CN" altLang="en-US" sz="1600" dirty="0" smtClean="0"/>
              <a:t>这是第七新文章</a:t>
            </a:r>
            <a:endParaRPr lang="zh-CN" altLang="en-US" sz="1600" dirty="0"/>
          </a:p>
        </p:txBody>
      </p:sp>
      <p:sp>
        <p:nvSpPr>
          <p:cNvPr id="66" name="TextBox 65"/>
          <p:cNvSpPr txBox="1"/>
          <p:nvPr/>
        </p:nvSpPr>
        <p:spPr>
          <a:xfrm>
            <a:off x="6228184" y="4458598"/>
            <a:ext cx="1620957" cy="338554"/>
          </a:xfrm>
          <a:prstGeom prst="rect">
            <a:avLst/>
          </a:prstGeom>
          <a:noFill/>
        </p:spPr>
        <p:txBody>
          <a:bodyPr wrap="none" rtlCol="0">
            <a:spAutoFit/>
          </a:bodyPr>
          <a:lstStyle/>
          <a:p>
            <a:r>
              <a:rPr lang="zh-CN" altLang="en-US" sz="1600" dirty="0" smtClean="0"/>
              <a:t>这是第八新文章</a:t>
            </a:r>
            <a:endParaRPr lang="zh-CN" altLang="en-US" sz="1600" dirty="0"/>
          </a:p>
        </p:txBody>
      </p:sp>
      <p:sp>
        <p:nvSpPr>
          <p:cNvPr id="67" name="TextBox 66"/>
          <p:cNvSpPr txBox="1"/>
          <p:nvPr/>
        </p:nvSpPr>
        <p:spPr>
          <a:xfrm>
            <a:off x="6228184" y="4941168"/>
            <a:ext cx="1620957" cy="338554"/>
          </a:xfrm>
          <a:prstGeom prst="rect">
            <a:avLst/>
          </a:prstGeom>
          <a:noFill/>
        </p:spPr>
        <p:txBody>
          <a:bodyPr wrap="none" rtlCol="0">
            <a:spAutoFit/>
          </a:bodyPr>
          <a:lstStyle/>
          <a:p>
            <a:r>
              <a:rPr lang="zh-CN" altLang="en-US" sz="1600" dirty="0" smtClean="0"/>
              <a:t>这是第九新文章</a:t>
            </a:r>
            <a:endParaRPr lang="zh-CN" altLang="en-US" sz="1600" dirty="0"/>
          </a:p>
        </p:txBody>
      </p:sp>
      <p:sp>
        <p:nvSpPr>
          <p:cNvPr id="68" name="TextBox 67"/>
          <p:cNvSpPr txBox="1"/>
          <p:nvPr/>
        </p:nvSpPr>
        <p:spPr>
          <a:xfrm>
            <a:off x="6228184" y="5394702"/>
            <a:ext cx="1620957" cy="338554"/>
          </a:xfrm>
          <a:prstGeom prst="rect">
            <a:avLst/>
          </a:prstGeom>
          <a:noFill/>
        </p:spPr>
        <p:txBody>
          <a:bodyPr wrap="none" rtlCol="0">
            <a:spAutoFit/>
          </a:bodyPr>
          <a:lstStyle/>
          <a:p>
            <a:r>
              <a:rPr lang="zh-CN" altLang="en-US" sz="1600" dirty="0" smtClean="0"/>
              <a:t>这是第十新文章</a:t>
            </a:r>
            <a:endParaRPr lang="zh-CN" altLang="en-US" sz="1600" dirty="0"/>
          </a:p>
        </p:txBody>
      </p:sp>
      <p:sp>
        <p:nvSpPr>
          <p:cNvPr id="69" name="TextBox 68"/>
          <p:cNvSpPr txBox="1"/>
          <p:nvPr/>
        </p:nvSpPr>
        <p:spPr>
          <a:xfrm>
            <a:off x="6228184" y="5805264"/>
            <a:ext cx="1826141" cy="338554"/>
          </a:xfrm>
          <a:prstGeom prst="rect">
            <a:avLst/>
          </a:prstGeom>
          <a:noFill/>
        </p:spPr>
        <p:txBody>
          <a:bodyPr wrap="none" rtlCol="0">
            <a:spAutoFit/>
          </a:bodyPr>
          <a:lstStyle/>
          <a:p>
            <a:r>
              <a:rPr lang="zh-CN" altLang="en-US" sz="1600" dirty="0" smtClean="0"/>
              <a:t>这是第十一新文章</a:t>
            </a:r>
            <a:endParaRPr lang="zh-CN" altLang="en-US" sz="1600" dirty="0"/>
          </a:p>
        </p:txBody>
      </p:sp>
      <p:sp>
        <p:nvSpPr>
          <p:cNvPr id="77" name="矩形 76"/>
          <p:cNvSpPr/>
          <p:nvPr/>
        </p:nvSpPr>
        <p:spPr>
          <a:xfrm>
            <a:off x="8052585" y="764704"/>
            <a:ext cx="1091415" cy="85298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9" name="矩形 78"/>
          <p:cNvSpPr/>
          <p:nvPr/>
        </p:nvSpPr>
        <p:spPr>
          <a:xfrm>
            <a:off x="8052585" y="5934104"/>
            <a:ext cx="1091415" cy="85298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5" name="TextBox 84"/>
          <p:cNvSpPr txBox="1"/>
          <p:nvPr/>
        </p:nvSpPr>
        <p:spPr>
          <a:xfrm>
            <a:off x="3419872" y="1556792"/>
            <a:ext cx="4464495" cy="1600438"/>
          </a:xfrm>
          <a:prstGeom prst="rect">
            <a:avLst/>
          </a:prstGeom>
          <a:noFill/>
        </p:spPr>
        <p:txBody>
          <a:bodyPr wrap="square" rtlCol="0">
            <a:spAutoFit/>
          </a:bodyPr>
          <a:lstStyle/>
          <a:p>
            <a:r>
              <a:rPr lang="zh-CN" altLang="en-US" sz="1400" dirty="0"/>
              <a:t>本章的前半部分将详细介绍 </a:t>
            </a:r>
            <a:r>
              <a:rPr lang="en-US" altLang="zh-CN" sz="1400" dirty="0"/>
              <a:t>Windows </a:t>
            </a:r>
            <a:r>
              <a:rPr lang="zh-CN" altLang="en-US" sz="1400" dirty="0"/>
              <a:t>系统对 “未处理异常” 的处置方法和过程，包括默认的异常处理函数、</a:t>
            </a:r>
            <a:r>
              <a:rPr lang="en-US" altLang="zh-CN" sz="1400" dirty="0" err="1"/>
              <a:t>UnhandledExcepitonFilter</a:t>
            </a:r>
            <a:r>
              <a:rPr lang="en-US" altLang="zh-CN" sz="1400" dirty="0"/>
              <a:t> </a:t>
            </a:r>
            <a:r>
              <a:rPr lang="zh-CN" altLang="en-US" sz="1400" dirty="0"/>
              <a:t>函数、应用程序错误对话框。后半部分将介绍与未处理异常密切相关的 </a:t>
            </a:r>
            <a:r>
              <a:rPr lang="en-US" altLang="zh-CN" sz="1400" dirty="0"/>
              <a:t>JTI </a:t>
            </a:r>
            <a:r>
              <a:rPr lang="zh-CN" altLang="en-US" sz="1400" dirty="0"/>
              <a:t>调试、顶层过滤函数、系统自带的 </a:t>
            </a:r>
            <a:r>
              <a:rPr lang="en-US" altLang="zh-CN" sz="1400" dirty="0" smtClean="0"/>
              <a:t>JIT </a:t>
            </a:r>
            <a:r>
              <a:rPr lang="zh-CN" altLang="en-US" sz="1400" dirty="0"/>
              <a:t>调试器</a:t>
            </a:r>
            <a:r>
              <a:rPr lang="en-US" altLang="zh-CN" sz="1400" dirty="0"/>
              <a:t>—— </a:t>
            </a:r>
            <a:r>
              <a:rPr lang="en-US" altLang="zh-CN" sz="1400" dirty="0" err="1"/>
              <a:t>Dr.Watson</a:t>
            </a:r>
            <a:r>
              <a:rPr lang="en-US" altLang="zh-CN" sz="1400" dirty="0"/>
              <a:t> </a:t>
            </a:r>
            <a:r>
              <a:rPr lang="zh-CN" altLang="en-US" sz="1400" dirty="0"/>
              <a:t>程序、 </a:t>
            </a:r>
            <a:r>
              <a:rPr lang="en-US" altLang="zh-CN" sz="1400" dirty="0" err="1"/>
              <a:t>Dr.Watson</a:t>
            </a:r>
            <a:r>
              <a:rPr lang="en-US" altLang="zh-CN" sz="1400" dirty="0"/>
              <a:t> </a:t>
            </a:r>
            <a:r>
              <a:rPr lang="zh-CN" altLang="en-US" sz="1400" dirty="0"/>
              <a:t>产生的日志文件、用户态转储文件。</a:t>
            </a:r>
          </a:p>
          <a:p>
            <a:endParaRPr lang="zh-CN" altLang="en-US" sz="1400" dirty="0"/>
          </a:p>
        </p:txBody>
      </p:sp>
      <p:sp>
        <p:nvSpPr>
          <p:cNvPr id="86" name="TextBox 85"/>
          <p:cNvSpPr txBox="1"/>
          <p:nvPr/>
        </p:nvSpPr>
        <p:spPr>
          <a:xfrm>
            <a:off x="3419872" y="3157230"/>
            <a:ext cx="1620957" cy="338554"/>
          </a:xfrm>
          <a:prstGeom prst="rect">
            <a:avLst/>
          </a:prstGeom>
          <a:noFill/>
        </p:spPr>
        <p:txBody>
          <a:bodyPr wrap="none" rtlCol="0">
            <a:spAutoFit/>
          </a:bodyPr>
          <a:lstStyle/>
          <a:p>
            <a:r>
              <a:rPr lang="zh-CN" altLang="en-US" sz="1600" dirty="0"/>
              <a:t>这</a:t>
            </a:r>
            <a:r>
              <a:rPr lang="zh-CN" altLang="en-US" sz="1600" dirty="0" smtClean="0"/>
              <a:t>是第二新文章</a:t>
            </a:r>
            <a:endParaRPr lang="zh-CN" altLang="en-US" sz="1600" dirty="0"/>
          </a:p>
        </p:txBody>
      </p:sp>
      <p:sp>
        <p:nvSpPr>
          <p:cNvPr id="87" name="TextBox 86"/>
          <p:cNvSpPr txBox="1"/>
          <p:nvPr/>
        </p:nvSpPr>
        <p:spPr>
          <a:xfrm>
            <a:off x="3419872" y="3628762"/>
            <a:ext cx="4464496" cy="1384995"/>
          </a:xfrm>
          <a:prstGeom prst="rect">
            <a:avLst/>
          </a:prstGeom>
          <a:noFill/>
        </p:spPr>
        <p:txBody>
          <a:bodyPr wrap="square" rtlCol="0">
            <a:spAutoFit/>
          </a:bodyPr>
          <a:lstStyle/>
          <a:p>
            <a:r>
              <a:rPr lang="zh-CN" altLang="en-US" sz="1400" dirty="0"/>
              <a:t>如果异常发生后，系统问遍所有异常处理器，都说“处理不了”，那么这个异常就被称为 “未处理异常”。根据程序的运行模式，发生在驱动程序等内核态模块中的未处理异常被称为内核态的未处理异常，发生在应用程序中的未处理异常被称为用户态的未处理异常。</a:t>
            </a:r>
          </a:p>
          <a:p>
            <a:endParaRPr lang="zh-CN" altLang="en-US" sz="1400" dirty="0"/>
          </a:p>
        </p:txBody>
      </p:sp>
      <p:sp>
        <p:nvSpPr>
          <p:cNvPr id="88" name="TextBox 87"/>
          <p:cNvSpPr txBox="1"/>
          <p:nvPr/>
        </p:nvSpPr>
        <p:spPr>
          <a:xfrm>
            <a:off x="3419872" y="4844480"/>
            <a:ext cx="1620957" cy="338554"/>
          </a:xfrm>
          <a:prstGeom prst="rect">
            <a:avLst/>
          </a:prstGeom>
          <a:noFill/>
        </p:spPr>
        <p:txBody>
          <a:bodyPr wrap="none" rtlCol="0">
            <a:spAutoFit/>
          </a:bodyPr>
          <a:lstStyle/>
          <a:p>
            <a:r>
              <a:rPr lang="zh-CN" altLang="en-US" sz="1600" dirty="0"/>
              <a:t>这</a:t>
            </a:r>
            <a:r>
              <a:rPr lang="zh-CN" altLang="en-US" sz="1600" dirty="0" smtClean="0"/>
              <a:t>是第三新文章</a:t>
            </a:r>
            <a:endParaRPr lang="zh-CN" altLang="en-US" sz="1600" dirty="0"/>
          </a:p>
        </p:txBody>
      </p:sp>
      <p:sp>
        <p:nvSpPr>
          <p:cNvPr id="89" name="右箭头 88"/>
          <p:cNvSpPr/>
          <p:nvPr/>
        </p:nvSpPr>
        <p:spPr>
          <a:xfrm>
            <a:off x="2771746" y="980728"/>
            <a:ext cx="401223" cy="2416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44060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5" presetClass="path" presetSubtype="0" accel="50000" decel="50000" fill="hold" grpId="1" nodeType="clickEffect">
                                  <p:stCondLst>
                                    <p:cond delay="0"/>
                                  </p:stCondLst>
                                  <p:childTnLst>
                                    <p:animMotion origin="layout" path="M -1.94444E-6 -2.22222E-6 L -0.35035 -2.22222E-6 " pathEditMode="relative" rAng="0" ptsTypes="AA">
                                      <p:cBhvr>
                                        <p:cTn id="6" dur="500" fill="hold"/>
                                        <p:tgtEl>
                                          <p:spTgt spid="36"/>
                                        </p:tgtEl>
                                        <p:attrNameLst>
                                          <p:attrName>ppt_x</p:attrName>
                                          <p:attrName>ppt_y</p:attrName>
                                        </p:attrNameLst>
                                      </p:cBhvr>
                                      <p:rCtr x="-17517" y="0"/>
                                    </p:animMotion>
                                  </p:childTnLst>
                                </p:cTn>
                              </p:par>
                              <p:par>
                                <p:cTn id="7" presetID="10" presetClass="exit" presetSubtype="0" fill="hold" grpId="0" nodeType="withEffect">
                                  <p:stCondLst>
                                    <p:cond delay="0"/>
                                  </p:stCondLst>
                                  <p:childTnLst>
                                    <p:animEffect transition="out" filter="fade">
                                      <p:cBhvr>
                                        <p:cTn id="8" dur="500"/>
                                        <p:tgtEl>
                                          <p:spTgt spid="36"/>
                                        </p:tgtEl>
                                      </p:cBhvr>
                                    </p:animEffect>
                                    <p:set>
                                      <p:cBhvr>
                                        <p:cTn id="9" dur="1" fill="hold">
                                          <p:stCondLst>
                                            <p:cond delay="499"/>
                                          </p:stCondLst>
                                        </p:cTn>
                                        <p:tgtEl>
                                          <p:spTgt spid="36"/>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par>
                                <p:cTn id="19" presetID="35" presetClass="path" presetSubtype="0" accel="50000" decel="50000" fill="hold" nodeType="withEffect">
                                  <p:stCondLst>
                                    <p:cond delay="0"/>
                                  </p:stCondLst>
                                  <p:childTnLst>
                                    <p:animMotion origin="layout" path="M -0.00382 2.59259E-6 L -0.31094 2.59259E-6 " pathEditMode="relative" rAng="0" ptsTypes="AA">
                                      <p:cBhvr>
                                        <p:cTn id="20" dur="500" fill="hold"/>
                                        <p:tgtEl>
                                          <p:spTgt spid="44"/>
                                        </p:tgtEl>
                                        <p:attrNameLst>
                                          <p:attrName>ppt_x</p:attrName>
                                          <p:attrName>ppt_y</p:attrName>
                                        </p:attrNameLst>
                                      </p:cBhvr>
                                      <p:rCtr x="-15365" y="0"/>
                                    </p:animMotion>
                                  </p:childTnLst>
                                </p:cTn>
                              </p:par>
                              <p:par>
                                <p:cTn id="21" presetID="42" presetClass="path" presetSubtype="0" accel="50000" decel="50000" fill="hold" nodeType="withEffect">
                                  <p:stCondLst>
                                    <p:cond delay="0"/>
                                  </p:stCondLst>
                                  <p:childTnLst>
                                    <p:animMotion origin="layout" path="M 3.61111E-6 4.44444E-6 L -0.31094 0.04189 " pathEditMode="relative" rAng="0" ptsTypes="AA">
                                      <p:cBhvr>
                                        <p:cTn id="22" dur="500" fill="hold"/>
                                        <p:tgtEl>
                                          <p:spTgt spid="40"/>
                                        </p:tgtEl>
                                        <p:attrNameLst>
                                          <p:attrName>ppt_x</p:attrName>
                                          <p:attrName>ppt_y</p:attrName>
                                        </p:attrNameLst>
                                      </p:cBhvr>
                                      <p:rCtr x="-15556" y="2083"/>
                                    </p:animMotion>
                                  </p:childTnLst>
                                </p:cTn>
                              </p:par>
                              <p:par>
                                <p:cTn id="23" presetID="42" presetClass="path" presetSubtype="0" accel="50000" decel="50000" fill="hold" nodeType="withEffect">
                                  <p:stCondLst>
                                    <p:cond delay="0"/>
                                  </p:stCondLst>
                                  <p:childTnLst>
                                    <p:animMotion origin="layout" path="M 4.72222E-6 -1.48148E-6 L -0.30712 0.04213 " pathEditMode="relative" rAng="0" ptsTypes="AA">
                                      <p:cBhvr>
                                        <p:cTn id="24" dur="500" fill="hold"/>
                                        <p:tgtEl>
                                          <p:spTgt spid="42"/>
                                        </p:tgtEl>
                                        <p:attrNameLst>
                                          <p:attrName>ppt_x</p:attrName>
                                          <p:attrName>ppt_y</p:attrName>
                                        </p:attrNameLst>
                                      </p:cBhvr>
                                      <p:rCtr x="-15365" y="2106"/>
                                    </p:animMotion>
                                  </p:childTnLst>
                                </p:cTn>
                              </p:par>
                              <p:par>
                                <p:cTn id="25" presetID="42" presetClass="path" presetSubtype="0" accel="50000" decel="50000" fill="hold" nodeType="withEffect">
                                  <p:stCondLst>
                                    <p:cond delay="0"/>
                                  </p:stCondLst>
                                  <p:childTnLst>
                                    <p:animMotion origin="layout" path="M -1.11111E-6 -1.48148E-6 L -1.11111E-6 0.04213 " pathEditMode="relative" rAng="0" ptsTypes="AA">
                                      <p:cBhvr>
                                        <p:cTn id="26" dur="500" fill="hold"/>
                                        <p:tgtEl>
                                          <p:spTgt spid="38"/>
                                        </p:tgtEl>
                                        <p:attrNameLst>
                                          <p:attrName>ppt_x</p:attrName>
                                          <p:attrName>ppt_y</p:attrName>
                                        </p:attrNameLst>
                                      </p:cBhvr>
                                      <p:rCtr x="0" y="2106"/>
                                    </p:animMotion>
                                  </p:childTnLst>
                                </p:cTn>
                              </p:par>
                              <p:par>
                                <p:cTn id="27" presetID="42" presetClass="path" presetSubtype="0" accel="50000" decel="50000" fill="hold" grpId="0" nodeType="withEffect">
                                  <p:stCondLst>
                                    <p:cond delay="0"/>
                                  </p:stCondLst>
                                  <p:childTnLst>
                                    <p:animMotion origin="layout" path="M -2.77778E-7 4.81481E-6 L -2.77778E-7 0.05856 " pathEditMode="relative" rAng="0" ptsTypes="AA">
                                      <p:cBhvr>
                                        <p:cTn id="28" dur="500" fill="hold"/>
                                        <p:tgtEl>
                                          <p:spTgt spid="18"/>
                                        </p:tgtEl>
                                        <p:attrNameLst>
                                          <p:attrName>ppt_x</p:attrName>
                                          <p:attrName>ppt_y</p:attrName>
                                        </p:attrNameLst>
                                      </p:cBhvr>
                                      <p:rCtr x="0" y="2917"/>
                                    </p:animMotion>
                                  </p:childTnLst>
                                </p:cTn>
                              </p:par>
                              <p:par>
                                <p:cTn id="29" presetID="64" presetClass="path" presetSubtype="0" accel="50000" decel="50000" fill="hold" grpId="0" nodeType="withEffect">
                                  <p:stCondLst>
                                    <p:cond delay="0"/>
                                  </p:stCondLst>
                                  <p:childTnLst>
                                    <p:animMotion origin="layout" path="M 0 0 L 0 -0.25 E" pathEditMode="relative" ptsTypes="">
                                      <p:cBhvr>
                                        <p:cTn id="30" dur="500" fill="hold"/>
                                        <p:tgtEl>
                                          <p:spTgt spid="20"/>
                                        </p:tgtEl>
                                        <p:attrNameLst>
                                          <p:attrName>ppt_x</p:attrName>
                                          <p:attrName>ppt_y</p:attrName>
                                        </p:attrNameLst>
                                      </p:cBhvr>
                                    </p:animMotion>
                                  </p:childTnLst>
                                </p:cTn>
                              </p:par>
                              <p:par>
                                <p:cTn id="31" presetID="64" presetClass="path" presetSubtype="0" accel="50000" decel="50000" fill="hold" grpId="0" nodeType="withEffect">
                                  <p:stCondLst>
                                    <p:cond delay="0"/>
                                  </p:stCondLst>
                                  <p:childTnLst>
                                    <p:animMotion origin="layout" path="M 5E-6 -3.7037E-7 L 5E-6 -0.37986 " pathEditMode="relative" rAng="0" ptsTypes="AA">
                                      <p:cBhvr>
                                        <p:cTn id="32" dur="500" fill="hold"/>
                                        <p:tgtEl>
                                          <p:spTgt spid="22"/>
                                        </p:tgtEl>
                                        <p:attrNameLst>
                                          <p:attrName>ppt_x</p:attrName>
                                          <p:attrName>ppt_y</p:attrName>
                                        </p:attrNameLst>
                                      </p:cBhvr>
                                      <p:rCtr x="0" y="-19005"/>
                                    </p:animMotion>
                                  </p:childTnLst>
                                </p:cTn>
                              </p:par>
                              <p:par>
                                <p:cTn id="33" presetID="42" presetClass="path" presetSubtype="0" accel="50000" decel="50000" fill="hold" nodeType="withEffect">
                                  <p:stCondLst>
                                    <p:cond delay="0"/>
                                  </p:stCondLst>
                                  <p:childTnLst>
                                    <p:animMotion origin="layout" path="M -3.88889E-6 -4.81481E-6 L -0.2993 -0.04583 " pathEditMode="relative" rAng="0" ptsTypes="AA">
                                      <p:cBhvr>
                                        <p:cTn id="34" dur="500" fill="hold"/>
                                        <p:tgtEl>
                                          <p:spTgt spid="49"/>
                                        </p:tgtEl>
                                        <p:attrNameLst>
                                          <p:attrName>ppt_x</p:attrName>
                                          <p:attrName>ppt_y</p:attrName>
                                        </p:attrNameLst>
                                      </p:cBhvr>
                                      <p:rCtr x="-14965" y="-2292"/>
                                    </p:animMotion>
                                  </p:childTnLst>
                                </p:cTn>
                              </p:par>
                              <p:par>
                                <p:cTn id="35" presetID="64" presetClass="path" presetSubtype="0" accel="50000" decel="50000" fill="hold" nodeType="withEffect">
                                  <p:stCondLst>
                                    <p:cond delay="0"/>
                                  </p:stCondLst>
                                  <p:childTnLst>
                                    <p:animMotion origin="layout" path="M -1.38889E-6 -3.7037E-7 L -1.38889E-6 -0.05162 " pathEditMode="relative" rAng="0" ptsTypes="AA">
                                      <p:cBhvr>
                                        <p:cTn id="36" dur="500" fill="hold"/>
                                        <p:tgtEl>
                                          <p:spTgt spid="50"/>
                                        </p:tgtEl>
                                        <p:attrNameLst>
                                          <p:attrName>ppt_x</p:attrName>
                                          <p:attrName>ppt_y</p:attrName>
                                        </p:attrNameLst>
                                      </p:cBhvr>
                                      <p:rCtr x="0" y="-2593"/>
                                    </p:animMotion>
                                  </p:childTnLst>
                                </p:cTn>
                              </p:par>
                              <p:par>
                                <p:cTn id="37" presetID="42" presetClass="path" presetSubtype="0" accel="50000" decel="50000" fill="hold" nodeType="withEffect">
                                  <p:stCondLst>
                                    <p:cond delay="0"/>
                                  </p:stCondLst>
                                  <p:childTnLst>
                                    <p:animMotion origin="layout" path="M -0.00399 0.01574 L -0.29514 -0.05416 " pathEditMode="relative" rAng="0" ptsTypes="AA">
                                      <p:cBhvr>
                                        <p:cTn id="38" dur="500" fill="hold"/>
                                        <p:tgtEl>
                                          <p:spTgt spid="52"/>
                                        </p:tgtEl>
                                        <p:attrNameLst>
                                          <p:attrName>ppt_x</p:attrName>
                                          <p:attrName>ppt_y</p:attrName>
                                        </p:attrNameLst>
                                      </p:cBhvr>
                                      <p:rCtr x="-14566" y="-3495"/>
                                    </p:animMotion>
                                  </p:childTnLst>
                                </p:cTn>
                              </p:par>
                              <p:par>
                                <p:cTn id="39" presetID="42" presetClass="path" presetSubtype="0" accel="50000" decel="50000" fill="hold" nodeType="withEffect">
                                  <p:stCondLst>
                                    <p:cond delay="0"/>
                                  </p:stCondLst>
                                  <p:childTnLst>
                                    <p:animMotion origin="layout" path="M 1.11111E-6 2.59259E-6 L -0.27951 2.59259E-6 " pathEditMode="relative" rAng="0" ptsTypes="AA">
                                      <p:cBhvr>
                                        <p:cTn id="40" dur="500" fill="hold"/>
                                        <p:tgtEl>
                                          <p:spTgt spid="53"/>
                                        </p:tgtEl>
                                        <p:attrNameLst>
                                          <p:attrName>ppt_x</p:attrName>
                                          <p:attrName>ppt_y</p:attrName>
                                        </p:attrNameLst>
                                      </p:cBhvr>
                                      <p:rCtr x="-13976" y="0"/>
                                    </p:animMotion>
                                  </p:childTnLst>
                                </p:cTn>
                              </p:par>
                              <p:par>
                                <p:cTn id="41" presetID="35" presetClass="path" presetSubtype="0" accel="50000" decel="50000" fill="hold" grpId="0" nodeType="withEffect">
                                  <p:stCondLst>
                                    <p:cond delay="0"/>
                                  </p:stCondLst>
                                  <p:childTnLst>
                                    <p:animMotion origin="layout" path="M 8.33333E-7 -2.96296E-6 L -0.30434 -0.04676 " pathEditMode="relative" rAng="0" ptsTypes="AA">
                                      <p:cBhvr>
                                        <p:cTn id="42" dur="500" fill="hold"/>
                                        <p:tgtEl>
                                          <p:spTgt spid="54"/>
                                        </p:tgtEl>
                                        <p:attrNameLst>
                                          <p:attrName>ppt_x</p:attrName>
                                          <p:attrName>ppt_y</p:attrName>
                                        </p:attrNameLst>
                                      </p:cBhvr>
                                      <p:rCtr x="-15226" y="-2338"/>
                                    </p:animMotion>
                                  </p:childTnLst>
                                </p:cTn>
                              </p:par>
                              <p:par>
                                <p:cTn id="43" presetID="10" presetClass="exit" presetSubtype="0" fill="hold" grpId="0" nodeType="withEffect">
                                  <p:stCondLst>
                                    <p:cond delay="0"/>
                                  </p:stCondLst>
                                  <p:childTnLst>
                                    <p:animEffect transition="out" filter="fade">
                                      <p:cBhvr>
                                        <p:cTn id="44" dur="500"/>
                                        <p:tgtEl>
                                          <p:spTgt spid="55"/>
                                        </p:tgtEl>
                                      </p:cBhvr>
                                    </p:animEffect>
                                    <p:set>
                                      <p:cBhvr>
                                        <p:cTn id="45" dur="1" fill="hold">
                                          <p:stCondLst>
                                            <p:cond delay="499"/>
                                          </p:stCondLst>
                                        </p:cTn>
                                        <p:tgtEl>
                                          <p:spTgt spid="55"/>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56"/>
                                        </p:tgtEl>
                                      </p:cBhvr>
                                    </p:animEffect>
                                    <p:set>
                                      <p:cBhvr>
                                        <p:cTn id="48" dur="1" fill="hold">
                                          <p:stCondLst>
                                            <p:cond delay="499"/>
                                          </p:stCondLst>
                                        </p:cTn>
                                        <p:tgtEl>
                                          <p:spTgt spid="56"/>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62"/>
                                        </p:tgtEl>
                                      </p:cBhvr>
                                    </p:animEffect>
                                    <p:set>
                                      <p:cBhvr>
                                        <p:cTn id="51" dur="1" fill="hold">
                                          <p:stCondLst>
                                            <p:cond delay="499"/>
                                          </p:stCondLst>
                                        </p:cTn>
                                        <p:tgtEl>
                                          <p:spTgt spid="62"/>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64"/>
                                        </p:tgtEl>
                                      </p:cBhvr>
                                    </p:animEffect>
                                    <p:set>
                                      <p:cBhvr>
                                        <p:cTn id="57" dur="1" fill="hold">
                                          <p:stCondLst>
                                            <p:cond delay="499"/>
                                          </p:stCondLst>
                                        </p:cTn>
                                        <p:tgtEl>
                                          <p:spTgt spid="64"/>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65"/>
                                        </p:tgtEl>
                                      </p:cBhvr>
                                    </p:animEffect>
                                    <p:set>
                                      <p:cBhvr>
                                        <p:cTn id="60" dur="1" fill="hold">
                                          <p:stCondLst>
                                            <p:cond delay="499"/>
                                          </p:stCondLst>
                                        </p:cTn>
                                        <p:tgtEl>
                                          <p:spTgt spid="65"/>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66"/>
                                        </p:tgtEl>
                                      </p:cBhvr>
                                    </p:animEffect>
                                    <p:set>
                                      <p:cBhvr>
                                        <p:cTn id="63" dur="1" fill="hold">
                                          <p:stCondLst>
                                            <p:cond delay="499"/>
                                          </p:stCondLst>
                                        </p:cTn>
                                        <p:tgtEl>
                                          <p:spTgt spid="66"/>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67"/>
                                        </p:tgtEl>
                                      </p:cBhvr>
                                    </p:animEffect>
                                    <p:set>
                                      <p:cBhvr>
                                        <p:cTn id="66" dur="1" fill="hold">
                                          <p:stCondLst>
                                            <p:cond delay="499"/>
                                          </p:stCondLst>
                                        </p:cTn>
                                        <p:tgtEl>
                                          <p:spTgt spid="67"/>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69"/>
                                        </p:tgtEl>
                                      </p:cBhvr>
                                    </p:animEffect>
                                    <p:set>
                                      <p:cBhvr>
                                        <p:cTn id="72" dur="1" fill="hold">
                                          <p:stCondLst>
                                            <p:cond delay="499"/>
                                          </p:stCondLst>
                                        </p:cTn>
                                        <p:tgtEl>
                                          <p:spTgt spid="69"/>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7"/>
                                        </p:tgtEl>
                                        <p:attrNameLst>
                                          <p:attrName>style.visibility</p:attrName>
                                        </p:attrNameLst>
                                      </p:cBhvr>
                                      <p:to>
                                        <p:strVal val="visible"/>
                                      </p:to>
                                    </p:set>
                                    <p:animEffect transition="in" filter="fade">
                                      <p:cBhvr>
                                        <p:cTn id="81" dur="500"/>
                                        <p:tgtEl>
                                          <p:spTgt spid="8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fade">
                                      <p:cBhvr>
                                        <p:cTn id="88" dur="500"/>
                                        <p:tgtEl>
                                          <p:spTgt spid="89"/>
                                        </p:tgtEl>
                                      </p:cBhvr>
                                    </p:animEffect>
                                  </p:childTnLst>
                                </p:cTn>
                              </p:par>
                            </p:childTnLst>
                          </p:cTn>
                        </p:par>
                      </p:childTnLst>
                    </p:cTn>
                  </p:par>
                </p:childTnLst>
              </p:cTn>
              <p:nextCondLst>
                <p:cond evt="onClick" delay="0">
                  <p:tgtEl>
                    <p:spTgt spid="36"/>
                  </p:tgtEl>
                </p:cond>
              </p:nextCondLst>
            </p:seq>
          </p:childTnLst>
        </p:cTn>
      </p:par>
    </p:tnLst>
    <p:bldLst>
      <p:bldP spid="17" grpId="0" animBg="1"/>
      <p:bldP spid="18" grpId="0"/>
      <p:bldP spid="19" grpId="0" animBg="1"/>
      <p:bldP spid="20" grpId="0"/>
      <p:bldP spid="21" grpId="0" animBg="1"/>
      <p:bldP spid="22" grpId="0"/>
      <p:bldP spid="36" grpId="0" animBg="1"/>
      <p:bldP spid="36" grpId="1" animBg="1"/>
      <p:bldP spid="54" grpId="0"/>
      <p:bldP spid="55" grpId="0"/>
      <p:bldP spid="56" grpId="0"/>
      <p:bldP spid="62" grpId="0"/>
      <p:bldP spid="63" grpId="0"/>
      <p:bldP spid="64" grpId="0"/>
      <p:bldP spid="65" grpId="0"/>
      <p:bldP spid="66" grpId="0"/>
      <p:bldP spid="67" grpId="0"/>
      <p:bldP spid="68" grpId="0"/>
      <p:bldP spid="69" grpId="0"/>
      <p:bldP spid="85" grpId="0"/>
      <p:bldP spid="86" grpId="0"/>
      <p:bldP spid="87" grpId="0"/>
      <p:bldP spid="88" grpId="0"/>
      <p:bldP spid="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5" y="1124744"/>
            <a:ext cx="4464495" cy="1600438"/>
          </a:xfrm>
          <a:prstGeom prst="rect">
            <a:avLst/>
          </a:prstGeom>
          <a:noFill/>
        </p:spPr>
        <p:txBody>
          <a:bodyPr wrap="square" rtlCol="0">
            <a:spAutoFit/>
          </a:bodyPr>
          <a:lstStyle/>
          <a:p>
            <a:r>
              <a:rPr lang="zh-CN" altLang="en-US" sz="1400" dirty="0"/>
              <a:t>本章的前半部分将详细介绍 </a:t>
            </a:r>
            <a:r>
              <a:rPr lang="en-US" altLang="zh-CN" sz="1400" dirty="0"/>
              <a:t>Windows </a:t>
            </a:r>
            <a:r>
              <a:rPr lang="zh-CN" altLang="en-US" sz="1400" dirty="0"/>
              <a:t>系统对 “未处理异常” 的处置方法和过程，包括默认的异常处理函数、</a:t>
            </a:r>
            <a:r>
              <a:rPr lang="en-US" altLang="zh-CN" sz="1400" dirty="0" err="1"/>
              <a:t>UnhandledExcepitonFilter</a:t>
            </a:r>
            <a:r>
              <a:rPr lang="en-US" altLang="zh-CN" sz="1400" dirty="0"/>
              <a:t> </a:t>
            </a:r>
            <a:r>
              <a:rPr lang="zh-CN" altLang="en-US" sz="1400" dirty="0"/>
              <a:t>函数、应用程序错误对话框。后半部分将介绍与未处理异常密切相关的 </a:t>
            </a:r>
            <a:r>
              <a:rPr lang="en-US" altLang="zh-CN" sz="1400" dirty="0"/>
              <a:t>JTI </a:t>
            </a:r>
            <a:r>
              <a:rPr lang="zh-CN" altLang="en-US" sz="1400" dirty="0"/>
              <a:t>调试、顶层过滤函数、系统自带的 </a:t>
            </a:r>
            <a:r>
              <a:rPr lang="en-US" altLang="zh-CN" sz="1400" dirty="0" smtClean="0"/>
              <a:t>JIT </a:t>
            </a:r>
            <a:r>
              <a:rPr lang="zh-CN" altLang="en-US" sz="1400" dirty="0"/>
              <a:t>调试器</a:t>
            </a:r>
            <a:r>
              <a:rPr lang="en-US" altLang="zh-CN" sz="1400" dirty="0"/>
              <a:t>—— </a:t>
            </a:r>
            <a:r>
              <a:rPr lang="en-US" altLang="zh-CN" sz="1400" dirty="0" err="1"/>
              <a:t>Dr.Watson</a:t>
            </a:r>
            <a:r>
              <a:rPr lang="en-US" altLang="zh-CN" sz="1400" dirty="0"/>
              <a:t> </a:t>
            </a:r>
            <a:r>
              <a:rPr lang="zh-CN" altLang="en-US" sz="1400" dirty="0"/>
              <a:t>程序、 </a:t>
            </a:r>
            <a:r>
              <a:rPr lang="en-US" altLang="zh-CN" sz="1400" dirty="0" err="1"/>
              <a:t>Dr.Watson</a:t>
            </a:r>
            <a:r>
              <a:rPr lang="en-US" altLang="zh-CN" sz="1400" dirty="0"/>
              <a:t> </a:t>
            </a:r>
            <a:r>
              <a:rPr lang="zh-CN" altLang="en-US" sz="1400" dirty="0"/>
              <a:t>产生的日志文件、用户态转储文件。</a:t>
            </a:r>
          </a:p>
          <a:p>
            <a:endParaRPr lang="zh-CN" altLang="en-US" sz="1400" dirty="0"/>
          </a:p>
        </p:txBody>
      </p:sp>
      <p:sp>
        <p:nvSpPr>
          <p:cNvPr id="5" name="TextBox 4"/>
          <p:cNvSpPr txBox="1"/>
          <p:nvPr/>
        </p:nvSpPr>
        <p:spPr>
          <a:xfrm>
            <a:off x="1187625" y="2725182"/>
            <a:ext cx="1620957" cy="338554"/>
          </a:xfrm>
          <a:prstGeom prst="rect">
            <a:avLst/>
          </a:prstGeom>
          <a:noFill/>
        </p:spPr>
        <p:txBody>
          <a:bodyPr wrap="none" rtlCol="0">
            <a:spAutoFit/>
          </a:bodyPr>
          <a:lstStyle/>
          <a:p>
            <a:r>
              <a:rPr lang="zh-CN" altLang="en-US" sz="1600" dirty="0"/>
              <a:t>这</a:t>
            </a:r>
            <a:r>
              <a:rPr lang="zh-CN" altLang="en-US" sz="1600" dirty="0" smtClean="0"/>
              <a:t>是第二新文章</a:t>
            </a:r>
            <a:endParaRPr lang="zh-CN" altLang="en-US" sz="1600" dirty="0"/>
          </a:p>
        </p:txBody>
      </p:sp>
      <p:sp>
        <p:nvSpPr>
          <p:cNvPr id="6" name="TextBox 5"/>
          <p:cNvSpPr txBox="1"/>
          <p:nvPr/>
        </p:nvSpPr>
        <p:spPr>
          <a:xfrm>
            <a:off x="1187625" y="3196714"/>
            <a:ext cx="4464496" cy="1384995"/>
          </a:xfrm>
          <a:prstGeom prst="rect">
            <a:avLst/>
          </a:prstGeom>
          <a:noFill/>
        </p:spPr>
        <p:txBody>
          <a:bodyPr wrap="square" rtlCol="0">
            <a:spAutoFit/>
          </a:bodyPr>
          <a:lstStyle/>
          <a:p>
            <a:r>
              <a:rPr lang="zh-CN" altLang="en-US" sz="1400" dirty="0"/>
              <a:t>如果异常发生后，系统问遍所有异常处理器，都说“处理不了”，那么这个异常就被称为 “未处理异常”。根据程序的运行模式，发生在驱动程序等内核态模块中的未处理异常被称为内核态的未处理异常，发生在应用程序中的未处理异常被称为用户态的未处理异常。</a:t>
            </a:r>
          </a:p>
          <a:p>
            <a:endParaRPr lang="zh-CN" altLang="en-US" sz="1400" dirty="0"/>
          </a:p>
        </p:txBody>
      </p:sp>
      <p:sp>
        <p:nvSpPr>
          <p:cNvPr id="7" name="TextBox 6"/>
          <p:cNvSpPr txBox="1"/>
          <p:nvPr/>
        </p:nvSpPr>
        <p:spPr>
          <a:xfrm>
            <a:off x="1187625" y="4412432"/>
            <a:ext cx="1620957" cy="338554"/>
          </a:xfrm>
          <a:prstGeom prst="rect">
            <a:avLst/>
          </a:prstGeom>
          <a:noFill/>
        </p:spPr>
        <p:txBody>
          <a:bodyPr wrap="none" rtlCol="0">
            <a:spAutoFit/>
          </a:bodyPr>
          <a:lstStyle/>
          <a:p>
            <a:r>
              <a:rPr lang="zh-CN" altLang="en-US" sz="1600" dirty="0"/>
              <a:t>这</a:t>
            </a:r>
            <a:r>
              <a:rPr lang="zh-CN" altLang="en-US" sz="1600" dirty="0" smtClean="0"/>
              <a:t>是第三新文章</a:t>
            </a:r>
            <a:endParaRPr lang="zh-CN" altLang="en-US" sz="1600" dirty="0"/>
          </a:p>
        </p:txBody>
      </p:sp>
    </p:spTree>
    <p:extLst>
      <p:ext uri="{BB962C8B-B14F-4D97-AF65-F5344CB8AC3E}">
        <p14:creationId xmlns:p14="http://schemas.microsoft.com/office/powerpoint/2010/main" val="172750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471</Words>
  <Application>Microsoft Office PowerPoint</Application>
  <PresentationFormat>全屏显示(4:3)</PresentationFormat>
  <Paragraphs>42</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董昱</dc:creator>
  <cp:lastModifiedBy>AutoBVT</cp:lastModifiedBy>
  <cp:revision>96</cp:revision>
  <dcterms:created xsi:type="dcterms:W3CDTF">2017-04-20T07:24:26Z</dcterms:created>
  <dcterms:modified xsi:type="dcterms:W3CDTF">2017-04-20T08:34:07Z</dcterms:modified>
</cp:coreProperties>
</file>