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9" r:id="rId3"/>
    <p:sldId id="261"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5129900990" initials="8" lastIdx="1" clrIdx="0">
    <p:extLst>
      <p:ext uri="{19B8F6BF-5375-455C-9EA6-DF929625EA0E}">
        <p15:presenceInfo xmlns:p15="http://schemas.microsoft.com/office/powerpoint/2012/main" userId="8849b7d8e949f9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D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112015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1147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C71E2B-D8D9-4484-AD7F-460D398DF7D9}"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0237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298271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C71E2B-D8D9-4484-AD7F-460D398DF7D9}"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143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95471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524793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394356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147891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281643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308729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265885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333040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58873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414527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2AD1AA-499C-4A5B-AF52-FDDFD0E86C91}"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237414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2AD1AA-499C-4A5B-AF52-FDDFD0E86C91}" type="datetimeFigureOut">
              <a:rPr lang="zh-CN" altLang="en-US" smtClean="0"/>
              <a:t>2020/11/2</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C71E2B-D8D9-4484-AD7F-460D398DF7D9}" type="slidenum">
              <a:rPr lang="zh-CN" altLang="en-US" smtClean="0"/>
              <a:t>‹#›</a:t>
            </a:fld>
            <a:endParaRPr lang="zh-CN" altLang="en-US"/>
          </a:p>
        </p:txBody>
      </p:sp>
    </p:spTree>
    <p:extLst>
      <p:ext uri="{BB962C8B-B14F-4D97-AF65-F5344CB8AC3E}">
        <p14:creationId xmlns:p14="http://schemas.microsoft.com/office/powerpoint/2010/main" val="2585648277"/>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bilibili.com/video/BV1DE41197bq?from=search&amp;seid=1592679006432467594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FD468-105F-42DD-B9AD-DCD7A0E68326}"/>
              </a:ext>
            </a:extLst>
          </p:cNvPr>
          <p:cNvSpPr>
            <a:spLocks noGrp="1"/>
          </p:cNvSpPr>
          <p:nvPr>
            <p:ph type="title"/>
          </p:nvPr>
        </p:nvSpPr>
        <p:spPr>
          <a:xfrm>
            <a:off x="838199" y="500062"/>
            <a:ext cx="10544175" cy="1157288"/>
          </a:xfrm>
          <a:ln w="76200">
            <a:solidFill>
              <a:schemeClr val="bg2">
                <a:lumMod val="10000"/>
              </a:schemeClr>
            </a:solidFill>
          </a:ln>
        </p:spPr>
        <p:txBody>
          <a:bodyPr>
            <a:normAutofit fontScale="90000"/>
          </a:bodyPr>
          <a:lstStyle/>
          <a:p>
            <a:r>
              <a:rPr lang="zh-CN" altLang="en-US" dirty="0"/>
              <a:t>                          </a:t>
            </a:r>
            <a:r>
              <a:rPr lang="zh-CN" altLang="en-US" sz="4000" dirty="0"/>
              <a:t>宿舍杀人案马加爵</a:t>
            </a:r>
            <a:br>
              <a:rPr lang="en-US" altLang="zh-CN" sz="4000" dirty="0"/>
            </a:br>
            <a:r>
              <a:rPr lang="en-US" altLang="zh-CN" dirty="0"/>
              <a:t>                                                              </a:t>
            </a:r>
            <a:r>
              <a:rPr lang="zh-CN" altLang="en-US" sz="2700" dirty="0"/>
              <a:t>谁会愿意成为一个杀手</a:t>
            </a: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endParaRPr lang="zh-CN" altLang="en-US" dirty="0"/>
          </a:p>
        </p:txBody>
      </p:sp>
      <p:sp>
        <p:nvSpPr>
          <p:cNvPr id="4" name="内容占位符 3">
            <a:extLst>
              <a:ext uri="{FF2B5EF4-FFF2-40B4-BE49-F238E27FC236}">
                <a16:creationId xmlns:a16="http://schemas.microsoft.com/office/drawing/2014/main" id="{C85395D6-E8E2-4A57-A834-9EF4BCBDA742}"/>
              </a:ext>
            </a:extLst>
          </p:cNvPr>
          <p:cNvSpPr>
            <a:spLocks noGrp="1"/>
          </p:cNvSpPr>
          <p:nvPr>
            <p:ph idx="1"/>
          </p:nvPr>
        </p:nvSpPr>
        <p:spPr>
          <a:xfrm>
            <a:off x="-619125" y="1733549"/>
            <a:ext cx="11706225" cy="5029201"/>
          </a:xfrm>
        </p:spPr>
        <p:txBody>
          <a:bodyPr>
            <a:normAutofit lnSpcReduction="10000"/>
          </a:bodyPr>
          <a:lstStyle/>
          <a:p>
            <a:pPr marL="1828800" lvl="4" indent="0" algn="ctr">
              <a:buNone/>
              <a:defRPr/>
            </a:pPr>
            <a:r>
              <a:rPr lang="en-US" altLang="zh-CN" sz="3200" b="0" i="0" dirty="0">
                <a:solidFill>
                  <a:srgbClr val="222222"/>
                </a:solidFill>
                <a:effectLst/>
                <a:latin typeface="PingFang SC"/>
              </a:rPr>
              <a:t>2004</a:t>
            </a:r>
            <a:r>
              <a:rPr lang="zh-CN" altLang="en-US" sz="3200" b="0" i="0" dirty="0">
                <a:solidFill>
                  <a:srgbClr val="222222"/>
                </a:solidFill>
                <a:effectLst/>
                <a:latin typeface="PingFang SC"/>
              </a:rPr>
              <a:t>年</a:t>
            </a:r>
            <a:r>
              <a:rPr lang="en-US" altLang="zh-CN" sz="3200" b="0" i="0" dirty="0">
                <a:solidFill>
                  <a:srgbClr val="222222"/>
                </a:solidFill>
                <a:effectLst/>
                <a:latin typeface="PingFang SC"/>
              </a:rPr>
              <a:t>2</a:t>
            </a:r>
            <a:r>
              <a:rPr lang="zh-CN" altLang="en-US" sz="3200" b="0" i="0" dirty="0">
                <a:solidFill>
                  <a:srgbClr val="222222"/>
                </a:solidFill>
                <a:effectLst/>
                <a:latin typeface="PingFang SC"/>
              </a:rPr>
              <a:t>月上旬，就读于云南大学生命科学学院生物技术专业学生马加爵，与同学唐某某、邵某某、杨某某、龚某</a:t>
            </a:r>
            <a:r>
              <a:rPr lang="en-US" altLang="zh-CN" sz="3200" b="0" i="0" dirty="0">
                <a:solidFill>
                  <a:srgbClr val="222222"/>
                </a:solidFill>
                <a:effectLst/>
                <a:latin typeface="PingFang SC"/>
              </a:rPr>
              <a:t>4</a:t>
            </a:r>
            <a:r>
              <a:rPr lang="zh-CN" altLang="en-US" sz="3200" b="0" i="0" dirty="0">
                <a:solidFill>
                  <a:srgbClr val="222222"/>
                </a:solidFill>
                <a:effectLst/>
                <a:latin typeface="PingFang SC"/>
              </a:rPr>
              <a:t>人在打牌过程中发生言语冲突，产生了杀害</a:t>
            </a:r>
            <a:r>
              <a:rPr lang="en-US" altLang="zh-CN" sz="3200" b="0" i="0" dirty="0">
                <a:solidFill>
                  <a:srgbClr val="222222"/>
                </a:solidFill>
                <a:effectLst/>
                <a:latin typeface="PingFang SC"/>
              </a:rPr>
              <a:t>4</a:t>
            </a:r>
            <a:r>
              <a:rPr lang="zh-CN" altLang="en-US" sz="3200" b="0" i="0" dirty="0">
                <a:solidFill>
                  <a:srgbClr val="222222"/>
                </a:solidFill>
                <a:effectLst/>
                <a:latin typeface="PingFang SC"/>
              </a:rPr>
              <a:t>人的念头。</a:t>
            </a:r>
            <a:r>
              <a:rPr lang="en-US" altLang="zh-CN" sz="3200" b="0" i="0" dirty="0">
                <a:solidFill>
                  <a:srgbClr val="222222"/>
                </a:solidFill>
                <a:effectLst/>
                <a:latin typeface="PingFang SC"/>
              </a:rPr>
              <a:t>2</a:t>
            </a:r>
            <a:r>
              <a:rPr lang="zh-CN" altLang="en-US" sz="3200" b="0" i="0" dirty="0">
                <a:solidFill>
                  <a:srgbClr val="222222"/>
                </a:solidFill>
                <a:effectLst/>
                <a:latin typeface="PingFang SC"/>
              </a:rPr>
              <a:t>月</a:t>
            </a:r>
            <a:r>
              <a:rPr lang="en-US" altLang="zh-CN" sz="3200" b="0" i="0" dirty="0">
                <a:solidFill>
                  <a:srgbClr val="222222"/>
                </a:solidFill>
                <a:effectLst/>
                <a:latin typeface="PingFang SC"/>
              </a:rPr>
              <a:t>13</a:t>
            </a:r>
            <a:r>
              <a:rPr lang="zh-CN" altLang="en-US" sz="3200" b="0" i="0" dirty="0">
                <a:solidFill>
                  <a:srgbClr val="222222"/>
                </a:solidFill>
                <a:effectLst/>
                <a:latin typeface="PingFang SC"/>
              </a:rPr>
              <a:t>日晚间，在宿舍里，马加爵用事先准备好的石工锤击打同学唐某某头部，致其死亡，并用塑料袋扎住唐某某的头部藏进衣柜锁好，并认真处理好现场。</a:t>
            </a:r>
            <a:r>
              <a:rPr lang="en-US" altLang="zh-CN" sz="3200" b="0" i="0" dirty="0">
                <a:solidFill>
                  <a:srgbClr val="222222"/>
                </a:solidFill>
                <a:effectLst/>
                <a:latin typeface="PingFang SC"/>
              </a:rPr>
              <a:t>2</a:t>
            </a:r>
            <a:r>
              <a:rPr lang="zh-CN" altLang="en-US" sz="3200" b="0" i="0" dirty="0">
                <a:solidFill>
                  <a:srgbClr val="222222"/>
                </a:solidFill>
                <a:effectLst/>
                <a:latin typeface="PingFang SC"/>
              </a:rPr>
              <a:t>月</a:t>
            </a:r>
            <a:r>
              <a:rPr lang="en-US" altLang="zh-CN" sz="3200" b="0" i="0" dirty="0">
                <a:solidFill>
                  <a:srgbClr val="222222"/>
                </a:solidFill>
                <a:effectLst/>
                <a:latin typeface="PingFang SC"/>
              </a:rPr>
              <a:t>14</a:t>
            </a:r>
            <a:r>
              <a:rPr lang="zh-CN" altLang="en-US" sz="3200" b="0" i="0" dirty="0">
                <a:solidFill>
                  <a:srgbClr val="222222"/>
                </a:solidFill>
                <a:effectLst/>
                <a:latin typeface="PingFang SC"/>
              </a:rPr>
              <a:t>日晚，马加爵用同样的手段将邵某某杀害。</a:t>
            </a:r>
            <a:r>
              <a:rPr lang="en-US" altLang="zh-CN" sz="3200" b="0" i="0" dirty="0">
                <a:solidFill>
                  <a:srgbClr val="222222"/>
                </a:solidFill>
                <a:effectLst/>
                <a:latin typeface="PingFang SC"/>
              </a:rPr>
              <a:t>2</a:t>
            </a:r>
            <a:r>
              <a:rPr lang="zh-CN" altLang="en-US" sz="3200" b="0" i="0" dirty="0">
                <a:solidFill>
                  <a:srgbClr val="222222"/>
                </a:solidFill>
                <a:effectLst/>
                <a:latin typeface="PingFang SC"/>
              </a:rPr>
              <a:t>月</a:t>
            </a:r>
            <a:r>
              <a:rPr lang="en-US" altLang="zh-CN" sz="3200" b="0" i="0" dirty="0">
                <a:solidFill>
                  <a:srgbClr val="222222"/>
                </a:solidFill>
                <a:effectLst/>
                <a:latin typeface="PingFang SC"/>
              </a:rPr>
              <a:t>15</a:t>
            </a:r>
            <a:r>
              <a:rPr lang="zh-CN" altLang="en-US" sz="3200" b="0" i="0" dirty="0">
                <a:solidFill>
                  <a:srgbClr val="222222"/>
                </a:solidFill>
                <a:effectLst/>
                <a:latin typeface="PingFang SC"/>
              </a:rPr>
              <a:t>日，马加爵分别于午时与晚间，再次用同样的杀人手段将同学杨某某、龚某杀害。作案后，马加爵带着现金和作案之前制作的假身份证，乘坐昆明至广州的火车逃离昆明。</a:t>
            </a:r>
            <a:endParaRPr lang="zh-CN" altLang="en-US" sz="2000" dirty="0"/>
          </a:p>
        </p:txBody>
      </p:sp>
      <p:sp>
        <p:nvSpPr>
          <p:cNvPr id="7" name="矩形 6">
            <a:extLst>
              <a:ext uri="{FF2B5EF4-FFF2-40B4-BE49-F238E27FC236}">
                <a16:creationId xmlns:a16="http://schemas.microsoft.com/office/drawing/2014/main" id="{C2ED18F5-DA7E-4F82-84BF-E0535D4C93B2}"/>
              </a:ext>
            </a:extLst>
          </p:cNvPr>
          <p:cNvSpPr/>
          <p:nvPr/>
        </p:nvSpPr>
        <p:spPr>
          <a:xfrm flipV="1">
            <a:off x="-228599" y="7448549"/>
            <a:ext cx="762000" cy="314325"/>
          </a:xfrm>
          <a:prstGeom prst="rect">
            <a:avLst/>
          </a:prstGeom>
          <a:solidFill>
            <a:srgbClr val="DAD7D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2499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40C07-AB7D-4FBA-9EDE-27720BEDB4E4}"/>
              </a:ext>
            </a:extLst>
          </p:cNvPr>
          <p:cNvSpPr>
            <a:spLocks noGrp="1"/>
          </p:cNvSpPr>
          <p:nvPr>
            <p:ph type="title"/>
          </p:nvPr>
        </p:nvSpPr>
        <p:spPr>
          <a:xfrm>
            <a:off x="1666875" y="652685"/>
            <a:ext cx="9866311" cy="5929090"/>
          </a:xfrm>
        </p:spPr>
        <p:txBody>
          <a:bodyPr>
            <a:normAutofit/>
          </a:bodyPr>
          <a:lstStyle/>
          <a:p>
            <a:r>
              <a:rPr lang="zh-CN" altLang="en-US" sz="4400" dirty="0"/>
              <a:t>事件背景</a:t>
            </a:r>
            <a:br>
              <a:rPr lang="en-US" altLang="zh-CN" sz="4400" dirty="0"/>
            </a:br>
            <a:r>
              <a:rPr lang="zh-CN" altLang="en-US" sz="2800" dirty="0"/>
              <a:t>马加爵</a:t>
            </a:r>
            <a:r>
              <a:rPr lang="en-US" altLang="zh-CN" sz="2800" dirty="0"/>
              <a:t>1981</a:t>
            </a:r>
            <a:r>
              <a:rPr lang="zh-CN" altLang="en-US" sz="2800" dirty="0"/>
              <a:t>年，广西人，出生农民家庭，从小成绩优秀，也顺利考上重点大学</a:t>
            </a:r>
            <a:r>
              <a:rPr lang="en-US" altLang="zh-CN" sz="2800" dirty="0"/>
              <a:t>———</a:t>
            </a:r>
            <a:r>
              <a:rPr lang="zh-CN" altLang="en-US" sz="2800" dirty="0"/>
              <a:t>云南大学。在大学里，宿舍几人无聊时很喜欢在一起打牌，马加爵因会记牌而少输，一来二去其他人难免会有意见，都说他打牌搞小动作，其中舍友邵瑞杰便因此经常与马加爵发生口角。再者因长相丑陋，马加爵私生活里会在社会上进行嫖娼，后来此事也被邵瑞杰在学校里宣扬，把邵瑞杰视为朋友的马加爵内心十分受伤，再加长久以来的自卑心理，让马加爵感到自己被孤立，歧视。宿舍矛盾积压已久，终于在一次打牌争执中爆发了。</a:t>
            </a:r>
            <a:br>
              <a:rPr lang="en-US" altLang="zh-CN" sz="4400" dirty="0"/>
            </a:br>
            <a:endParaRPr lang="zh-CN" altLang="en-US" sz="4400" dirty="0"/>
          </a:p>
        </p:txBody>
      </p:sp>
    </p:spTree>
    <p:extLst>
      <p:ext uri="{BB962C8B-B14F-4D97-AF65-F5344CB8AC3E}">
        <p14:creationId xmlns:p14="http://schemas.microsoft.com/office/powerpoint/2010/main" val="303073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AFA5E-ED15-478E-8B7D-383F31F1EB3C}"/>
              </a:ext>
            </a:extLst>
          </p:cNvPr>
          <p:cNvSpPr>
            <a:spLocks noGrp="1"/>
          </p:cNvSpPr>
          <p:nvPr>
            <p:ph type="ctrTitle"/>
          </p:nvPr>
        </p:nvSpPr>
        <p:spPr>
          <a:xfrm>
            <a:off x="1943100" y="1066800"/>
            <a:ext cx="9372600" cy="3609975"/>
          </a:xfrm>
        </p:spPr>
        <p:txBody>
          <a:bodyPr>
            <a:normAutofit/>
          </a:bodyPr>
          <a:lstStyle/>
          <a:p>
            <a:r>
              <a:rPr lang="zh-CN" altLang="en-US" b="1" dirty="0"/>
              <a:t>        </a:t>
            </a:r>
            <a:r>
              <a:rPr lang="zh-CN" altLang="en-US" b="1" dirty="0">
                <a:hlinkClick r:id="rId2"/>
              </a:rPr>
              <a:t>马加爵为什么杀人 ？                     揭秘云大宿舍马加爵事件案真相</a:t>
            </a:r>
            <a:br>
              <a:rPr lang="zh-CN" altLang="en-US" b="1" dirty="0">
                <a:hlinkClick r:id="rId2"/>
              </a:rPr>
            </a:br>
            <a:endParaRPr lang="zh-CN" altLang="en-US" dirty="0"/>
          </a:p>
        </p:txBody>
      </p:sp>
      <p:sp>
        <p:nvSpPr>
          <p:cNvPr id="3" name="副标题 2">
            <a:extLst>
              <a:ext uri="{FF2B5EF4-FFF2-40B4-BE49-F238E27FC236}">
                <a16:creationId xmlns:a16="http://schemas.microsoft.com/office/drawing/2014/main" id="{E9657A23-BAC9-4BEE-B6A9-F1BBD95ED735}"/>
              </a:ext>
            </a:extLst>
          </p:cNvPr>
          <p:cNvSpPr>
            <a:spLocks noGrp="1"/>
          </p:cNvSpPr>
          <p:nvPr>
            <p:ph type="subTitle" idx="1"/>
          </p:nvPr>
        </p:nvSpPr>
        <p:spPr>
          <a:xfrm flipH="1">
            <a:off x="13527405" y="4895850"/>
            <a:ext cx="45719" cy="1007812"/>
          </a:xfrm>
        </p:spPr>
        <p:txBody>
          <a:bodyPr/>
          <a:lstStyle/>
          <a:p>
            <a:endParaRPr lang="zh-CN" altLang="en-US" dirty="0"/>
          </a:p>
        </p:txBody>
      </p:sp>
    </p:spTree>
    <p:extLst>
      <p:ext uri="{BB962C8B-B14F-4D97-AF65-F5344CB8AC3E}">
        <p14:creationId xmlns:p14="http://schemas.microsoft.com/office/powerpoint/2010/main" val="272151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5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88331F3-EC4C-4DEA-BC39-2B1DAE471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5" y="424350"/>
            <a:ext cx="6547065" cy="6387310"/>
          </a:xfrm>
          <a:prstGeom prst="rect">
            <a:avLst/>
          </a:prstGeom>
        </p:spPr>
      </p:pic>
      <p:sp>
        <p:nvSpPr>
          <p:cNvPr id="5" name="文本框 4">
            <a:extLst>
              <a:ext uri="{FF2B5EF4-FFF2-40B4-BE49-F238E27FC236}">
                <a16:creationId xmlns:a16="http://schemas.microsoft.com/office/drawing/2014/main" id="{E0C333E9-290B-4EDD-BAD1-6D862347F563}"/>
              </a:ext>
            </a:extLst>
          </p:cNvPr>
          <p:cNvSpPr txBox="1"/>
          <p:nvPr/>
        </p:nvSpPr>
        <p:spPr>
          <a:xfrm>
            <a:off x="6861390" y="524851"/>
            <a:ext cx="5191125" cy="6186309"/>
          </a:xfrm>
          <a:prstGeom prst="rect">
            <a:avLst/>
          </a:prstGeom>
          <a:noFill/>
        </p:spPr>
        <p:txBody>
          <a:bodyPr wrap="square">
            <a:spAutoFit/>
          </a:bodyPr>
          <a:lstStyle/>
          <a:p>
            <a:r>
              <a:rPr lang="en-US" altLang="zh-CN" sz="4400" dirty="0"/>
              <a:t>2004</a:t>
            </a:r>
            <a:r>
              <a:rPr lang="zh-CN" altLang="en-US" sz="4400" dirty="0"/>
              <a:t>年</a:t>
            </a:r>
            <a:r>
              <a:rPr lang="en-US" altLang="zh-CN" sz="4400" dirty="0"/>
              <a:t>6</a:t>
            </a:r>
            <a:r>
              <a:rPr lang="zh-CN" altLang="en-US" sz="4400" dirty="0"/>
              <a:t>月</a:t>
            </a:r>
            <a:r>
              <a:rPr lang="en-US" altLang="zh-CN" sz="4400" dirty="0"/>
              <a:t>17</a:t>
            </a:r>
            <a:r>
              <a:rPr lang="zh-CN" altLang="en-US" sz="4400" dirty="0"/>
              <a:t>日，云南省高级人民法院裁定核准了昆明中院以故意杀人罪判处马加爵死刑，剥夺政治权利终身的刑事判决。随后，马加爵被押赴刑场执行死刑。</a:t>
            </a:r>
          </a:p>
        </p:txBody>
      </p:sp>
    </p:spTree>
    <p:extLst>
      <p:ext uri="{BB962C8B-B14F-4D97-AF65-F5344CB8AC3E}">
        <p14:creationId xmlns:p14="http://schemas.microsoft.com/office/powerpoint/2010/main" val="743696750"/>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139</TotalTime>
  <Words>385</Words>
  <Application>Microsoft Office PowerPoint</Application>
  <PresentationFormat>宽屏</PresentationFormat>
  <Paragraphs>5</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PingFang SC</vt:lpstr>
      <vt:lpstr>Arial</vt:lpstr>
      <vt:lpstr>Century Gothic</vt:lpstr>
      <vt:lpstr>Wingdings 3</vt:lpstr>
      <vt:lpstr>丝状</vt:lpstr>
      <vt:lpstr>                          宿舍杀人案马加爵                                                               谁会愿意成为一个杀手       </vt:lpstr>
      <vt:lpstr>事件背景 马加爵1981年，广西人，出生农民家庭，从小成绩优秀，也顺利考上重点大学———云南大学。在大学里，宿舍几人无聊时很喜欢在一起打牌，马加爵因会记牌而少输，一来二去其他人难免会有意见，都说他打牌搞小动作，其中舍友邵瑞杰便因此经常与马加爵发生口角。再者因长相丑陋，马加爵私生活里会在社会上进行嫖娼，后来此事也被邵瑞杰在学校里宣扬，把邵瑞杰视为朋友的马加爵内心十分受伤，再加长久以来的自卑心理，让马加爵感到自己被孤立，歧视。宿舍矛盾积压已久，终于在一次打牌争执中爆发了。 </vt:lpstr>
      <vt:lpstr>        马加爵为什么杀人 ？                     揭秘云大宿舍马加爵事件案真相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宿舍杀人案马加爵</dc:title>
  <dc:creator>8615129900990</dc:creator>
  <cp:lastModifiedBy>8615129900990</cp:lastModifiedBy>
  <cp:revision>13</cp:revision>
  <dcterms:created xsi:type="dcterms:W3CDTF">2020-11-01T14:03:53Z</dcterms:created>
  <dcterms:modified xsi:type="dcterms:W3CDTF">2020-11-02T14:53:06Z</dcterms:modified>
</cp:coreProperties>
</file>