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0" r:id="rId6"/>
    <p:sldId id="282" r:id="rId7"/>
    <p:sldId id="355" r:id="rId8"/>
    <p:sldId id="299" r:id="rId9"/>
    <p:sldId id="308" r:id="rId10"/>
    <p:sldId id="322" r:id="rId11"/>
    <p:sldId id="321" r:id="rId12"/>
    <p:sldId id="323" r:id="rId13"/>
    <p:sldId id="330" r:id="rId14"/>
    <p:sldId id="310" r:id="rId15"/>
    <p:sldId id="331" r:id="rId16"/>
    <p:sldId id="354" r:id="rId17"/>
    <p:sldId id="333" r:id="rId18"/>
    <p:sldId id="261" r:id="rId19"/>
    <p:sldId id="270" r:id="rId20"/>
    <p:sldId id="335" r:id="rId21"/>
    <p:sldId id="262" r:id="rId22"/>
    <p:sldId id="357" r:id="rId23"/>
    <p:sldId id="290" r:id="rId24"/>
    <p:sldId id="289" r:id="rId25"/>
    <p:sldId id="264" r:id="rId26"/>
    <p:sldId id="265" r:id="rId27"/>
    <p:sldId id="358" r:id="rId28"/>
    <p:sldId id="345" r:id="rId29"/>
    <p:sldId id="346" r:id="rId30"/>
    <p:sldId id="296" r:id="rId31"/>
    <p:sldId id="36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64" autoAdjust="0"/>
  </p:normalViewPr>
  <p:slideViewPr>
    <p:cSldViewPr>
      <p:cViewPr varScale="1">
        <p:scale>
          <a:sx n="111" d="100"/>
          <a:sy n="111" d="100"/>
        </p:scale>
        <p:origin x="8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372CC-FFBC-4ADF-98A3-DE83CE1AE1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2D4735-8D1C-4F16-BD5E-45FE47475B0A}">
      <dgm:prSet/>
      <dgm:spPr/>
      <dgm:t>
        <a:bodyPr/>
        <a:lstStyle/>
        <a:p>
          <a:r>
            <a:rPr lang="en-US"/>
            <a:t>aids in summarizing the results</a:t>
          </a:r>
        </a:p>
      </dgm:t>
    </dgm:pt>
    <dgm:pt modelId="{E445027A-CFA2-4326-A104-95E0018BAF90}" type="parTrans" cxnId="{6CE38C82-3F99-40BF-AC38-84D1D06DAF04}">
      <dgm:prSet/>
      <dgm:spPr/>
      <dgm:t>
        <a:bodyPr/>
        <a:lstStyle/>
        <a:p>
          <a:endParaRPr lang="en-US"/>
        </a:p>
      </dgm:t>
    </dgm:pt>
    <dgm:pt modelId="{59AC9414-6CCB-4271-966B-43A7DAFEA593}" type="sibTrans" cxnId="{6CE38C82-3F99-40BF-AC38-84D1D06DAF04}">
      <dgm:prSet/>
      <dgm:spPr/>
      <dgm:t>
        <a:bodyPr/>
        <a:lstStyle/>
        <a:p>
          <a:endParaRPr lang="en-US"/>
        </a:p>
      </dgm:t>
    </dgm:pt>
    <dgm:pt modelId="{32B855AD-0757-4A26-8544-920196684D26}">
      <dgm:prSet/>
      <dgm:spPr/>
      <dgm:t>
        <a:bodyPr/>
        <a:lstStyle/>
        <a:p>
          <a:r>
            <a:rPr lang="en-US"/>
            <a:t>helps us recognize underlying trends and tendencies in the data</a:t>
          </a:r>
        </a:p>
      </dgm:t>
    </dgm:pt>
    <dgm:pt modelId="{AA717032-146B-4B68-B018-8C4262287936}" type="parTrans" cxnId="{5492C7F1-8BAD-4D45-B8DA-BD23DB55F4FB}">
      <dgm:prSet/>
      <dgm:spPr/>
      <dgm:t>
        <a:bodyPr/>
        <a:lstStyle/>
        <a:p>
          <a:endParaRPr lang="en-US"/>
        </a:p>
      </dgm:t>
    </dgm:pt>
    <dgm:pt modelId="{B69FB296-E9A3-4981-A2B6-BC90BFF48D50}" type="sibTrans" cxnId="{5492C7F1-8BAD-4D45-B8DA-BD23DB55F4FB}">
      <dgm:prSet/>
      <dgm:spPr/>
      <dgm:t>
        <a:bodyPr/>
        <a:lstStyle/>
        <a:p>
          <a:endParaRPr lang="en-US"/>
        </a:p>
      </dgm:t>
    </dgm:pt>
    <dgm:pt modelId="{C68EE62E-85AE-48B7-A8DF-262812D13B67}">
      <dgm:prSet/>
      <dgm:spPr/>
      <dgm:t>
        <a:bodyPr/>
        <a:lstStyle/>
        <a:p>
          <a:r>
            <a:rPr lang="en-US"/>
            <a:t>aids in communicating the results to others</a:t>
          </a:r>
        </a:p>
      </dgm:t>
    </dgm:pt>
    <dgm:pt modelId="{7800E68C-7B58-4C3D-B5FD-81445396A8DC}" type="parTrans" cxnId="{46FFB915-8296-4485-AB08-B65E7AE6122B}">
      <dgm:prSet/>
      <dgm:spPr/>
      <dgm:t>
        <a:bodyPr/>
        <a:lstStyle/>
        <a:p>
          <a:endParaRPr lang="en-US"/>
        </a:p>
      </dgm:t>
    </dgm:pt>
    <dgm:pt modelId="{DF853442-25DD-4FFA-A08C-9BC2B1C95644}" type="sibTrans" cxnId="{46FFB915-8296-4485-AB08-B65E7AE6122B}">
      <dgm:prSet/>
      <dgm:spPr/>
      <dgm:t>
        <a:bodyPr/>
        <a:lstStyle/>
        <a:p>
          <a:endParaRPr lang="en-US"/>
        </a:p>
      </dgm:t>
    </dgm:pt>
    <dgm:pt modelId="{BCE82AC8-2D69-486E-9796-29E094BBC8C7}" type="pres">
      <dgm:prSet presAssocID="{388372CC-FFBC-4ADF-98A3-DE83CE1AE128}" presName="linear" presStyleCnt="0">
        <dgm:presLayoutVars>
          <dgm:animLvl val="lvl"/>
          <dgm:resizeHandles val="exact"/>
        </dgm:presLayoutVars>
      </dgm:prSet>
      <dgm:spPr/>
    </dgm:pt>
    <dgm:pt modelId="{9323D242-EAC2-47A4-9A60-40A5F1CE7496}" type="pres">
      <dgm:prSet presAssocID="{222D4735-8D1C-4F16-BD5E-45FE47475B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1D59E4-2476-4B63-825D-486D15E57248}" type="pres">
      <dgm:prSet presAssocID="{59AC9414-6CCB-4271-966B-43A7DAFEA593}" presName="spacer" presStyleCnt="0"/>
      <dgm:spPr/>
    </dgm:pt>
    <dgm:pt modelId="{0802A28F-3980-436F-A01E-D6A9C8B9665E}" type="pres">
      <dgm:prSet presAssocID="{32B855AD-0757-4A26-8544-920196684D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6E02EC-96F8-4D95-9E49-071D9098815C}" type="pres">
      <dgm:prSet presAssocID="{B69FB296-E9A3-4981-A2B6-BC90BFF48D50}" presName="spacer" presStyleCnt="0"/>
      <dgm:spPr/>
    </dgm:pt>
    <dgm:pt modelId="{8ADA7AED-0705-4DB0-A1E5-98C07781ABE5}" type="pres">
      <dgm:prSet presAssocID="{C68EE62E-85AE-48B7-A8DF-262812D13B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6FFB915-8296-4485-AB08-B65E7AE6122B}" srcId="{388372CC-FFBC-4ADF-98A3-DE83CE1AE128}" destId="{C68EE62E-85AE-48B7-A8DF-262812D13B67}" srcOrd="2" destOrd="0" parTransId="{7800E68C-7B58-4C3D-B5FD-81445396A8DC}" sibTransId="{DF853442-25DD-4FFA-A08C-9BC2B1C95644}"/>
    <dgm:cxn modelId="{9D1D8E31-4F01-43DA-9FA5-B07B19ACB19E}" type="presOf" srcId="{C68EE62E-85AE-48B7-A8DF-262812D13B67}" destId="{8ADA7AED-0705-4DB0-A1E5-98C07781ABE5}" srcOrd="0" destOrd="0" presId="urn:microsoft.com/office/officeart/2005/8/layout/vList2"/>
    <dgm:cxn modelId="{A3538147-2FD9-4223-9C93-CA0D76E1A4EC}" type="presOf" srcId="{222D4735-8D1C-4F16-BD5E-45FE47475B0A}" destId="{9323D242-EAC2-47A4-9A60-40A5F1CE7496}" srcOrd="0" destOrd="0" presId="urn:microsoft.com/office/officeart/2005/8/layout/vList2"/>
    <dgm:cxn modelId="{9FE07A77-AD2A-4672-8830-62D879E3FFF0}" type="presOf" srcId="{388372CC-FFBC-4ADF-98A3-DE83CE1AE128}" destId="{BCE82AC8-2D69-486E-9796-29E094BBC8C7}" srcOrd="0" destOrd="0" presId="urn:microsoft.com/office/officeart/2005/8/layout/vList2"/>
    <dgm:cxn modelId="{6CE38C82-3F99-40BF-AC38-84D1D06DAF04}" srcId="{388372CC-FFBC-4ADF-98A3-DE83CE1AE128}" destId="{222D4735-8D1C-4F16-BD5E-45FE47475B0A}" srcOrd="0" destOrd="0" parTransId="{E445027A-CFA2-4326-A104-95E0018BAF90}" sibTransId="{59AC9414-6CCB-4271-966B-43A7DAFEA593}"/>
    <dgm:cxn modelId="{9CDC51B8-8591-4283-A0F9-55493FEF395A}" type="presOf" srcId="{32B855AD-0757-4A26-8544-920196684D26}" destId="{0802A28F-3980-436F-A01E-D6A9C8B9665E}" srcOrd="0" destOrd="0" presId="urn:microsoft.com/office/officeart/2005/8/layout/vList2"/>
    <dgm:cxn modelId="{5492C7F1-8BAD-4D45-B8DA-BD23DB55F4FB}" srcId="{388372CC-FFBC-4ADF-98A3-DE83CE1AE128}" destId="{32B855AD-0757-4A26-8544-920196684D26}" srcOrd="1" destOrd="0" parTransId="{AA717032-146B-4B68-B018-8C4262287936}" sibTransId="{B69FB296-E9A3-4981-A2B6-BC90BFF48D50}"/>
    <dgm:cxn modelId="{3E66AB02-8354-4251-BC1E-2FF9B70A5BD9}" type="presParOf" srcId="{BCE82AC8-2D69-486E-9796-29E094BBC8C7}" destId="{9323D242-EAC2-47A4-9A60-40A5F1CE7496}" srcOrd="0" destOrd="0" presId="urn:microsoft.com/office/officeart/2005/8/layout/vList2"/>
    <dgm:cxn modelId="{37AAE094-CFA1-4358-8D20-64C06D66D768}" type="presParOf" srcId="{BCE82AC8-2D69-486E-9796-29E094BBC8C7}" destId="{9E1D59E4-2476-4B63-825D-486D15E57248}" srcOrd="1" destOrd="0" presId="urn:microsoft.com/office/officeart/2005/8/layout/vList2"/>
    <dgm:cxn modelId="{3D10D404-7CD0-4203-A887-4D675706E307}" type="presParOf" srcId="{BCE82AC8-2D69-486E-9796-29E094BBC8C7}" destId="{0802A28F-3980-436F-A01E-D6A9C8B9665E}" srcOrd="2" destOrd="0" presId="urn:microsoft.com/office/officeart/2005/8/layout/vList2"/>
    <dgm:cxn modelId="{3E7EED33-6E8B-42B7-B557-71178BC43B8C}" type="presParOf" srcId="{BCE82AC8-2D69-486E-9796-29E094BBC8C7}" destId="{A06E02EC-96F8-4D95-9E49-071D9098815C}" srcOrd="3" destOrd="0" presId="urn:microsoft.com/office/officeart/2005/8/layout/vList2"/>
    <dgm:cxn modelId="{ED16A240-094B-4F60-A934-9D0B20370979}" type="presParOf" srcId="{BCE82AC8-2D69-486E-9796-29E094BBC8C7}" destId="{8ADA7AED-0705-4DB0-A1E5-98C07781AB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11F8C-2F37-478A-86BD-1699BB67623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C6AEEF4-BBE2-44C3-9DC0-923D143E36A4}">
      <dgm:prSet/>
      <dgm:spPr/>
      <dgm:t>
        <a:bodyPr/>
        <a:lstStyle/>
        <a:p>
          <a:pPr>
            <a:defRPr b="1"/>
          </a:pPr>
          <a:r>
            <a:rPr lang="en-US"/>
            <a:t>Many characteristics are distributed through the population in a ‘normal’ manner</a:t>
          </a:r>
        </a:p>
      </dgm:t>
    </dgm:pt>
    <dgm:pt modelId="{DF6874C4-803C-46F7-8BA3-B7C98521B0B1}" type="parTrans" cxnId="{3AC6D93B-E46D-452A-9C13-8EB0AE908000}">
      <dgm:prSet/>
      <dgm:spPr/>
      <dgm:t>
        <a:bodyPr/>
        <a:lstStyle/>
        <a:p>
          <a:endParaRPr lang="en-US"/>
        </a:p>
      </dgm:t>
    </dgm:pt>
    <dgm:pt modelId="{BD6C52C5-572F-4E7D-9E37-37765FAC16FC}" type="sibTrans" cxnId="{3AC6D93B-E46D-452A-9C13-8EB0AE908000}">
      <dgm:prSet/>
      <dgm:spPr/>
      <dgm:t>
        <a:bodyPr/>
        <a:lstStyle/>
        <a:p>
          <a:endParaRPr lang="en-US"/>
        </a:p>
      </dgm:t>
    </dgm:pt>
    <dgm:pt modelId="{105153AD-6065-4C06-91D8-352D92A09602}">
      <dgm:prSet/>
      <dgm:spPr/>
      <dgm:t>
        <a:bodyPr/>
        <a:lstStyle/>
        <a:p>
          <a:r>
            <a:rPr lang="en-US"/>
            <a:t>Normal curves have well-defined statistical properties</a:t>
          </a:r>
        </a:p>
      </dgm:t>
    </dgm:pt>
    <dgm:pt modelId="{EEDFF0D9-F3FD-4D23-B919-DB63DEF1F8DF}" type="parTrans" cxnId="{8162EF1B-2170-4A94-B92F-C1FDAC6D95EF}">
      <dgm:prSet/>
      <dgm:spPr/>
      <dgm:t>
        <a:bodyPr/>
        <a:lstStyle/>
        <a:p>
          <a:endParaRPr lang="en-US"/>
        </a:p>
      </dgm:t>
    </dgm:pt>
    <dgm:pt modelId="{B9BF41B4-15F8-4003-8B02-1F8F0F046DF5}" type="sibTrans" cxnId="{8162EF1B-2170-4A94-B92F-C1FDAC6D95EF}">
      <dgm:prSet/>
      <dgm:spPr/>
      <dgm:t>
        <a:bodyPr/>
        <a:lstStyle/>
        <a:p>
          <a:endParaRPr lang="en-US"/>
        </a:p>
      </dgm:t>
    </dgm:pt>
    <dgm:pt modelId="{AEE2E9EC-2BB5-4163-9741-6A9AEBC630DD}">
      <dgm:prSet/>
      <dgm:spPr/>
      <dgm:t>
        <a:bodyPr/>
        <a:lstStyle/>
        <a:p>
          <a:r>
            <a:rPr lang="en-US"/>
            <a:t>Parametric statistics are based on the assumption that the variables are distributed normally</a:t>
          </a:r>
        </a:p>
      </dgm:t>
    </dgm:pt>
    <dgm:pt modelId="{CB1623B5-213C-409C-9E97-0D0B04A19A6F}" type="parTrans" cxnId="{AAF241B1-4981-45EE-A85D-280FF8928E03}">
      <dgm:prSet/>
      <dgm:spPr/>
      <dgm:t>
        <a:bodyPr/>
        <a:lstStyle/>
        <a:p>
          <a:endParaRPr lang="en-US"/>
        </a:p>
      </dgm:t>
    </dgm:pt>
    <dgm:pt modelId="{82DCD4F3-A6B5-42B4-9D78-58FBA4843941}" type="sibTrans" cxnId="{AAF241B1-4981-45EE-A85D-280FF8928E03}">
      <dgm:prSet/>
      <dgm:spPr/>
      <dgm:t>
        <a:bodyPr/>
        <a:lstStyle/>
        <a:p>
          <a:endParaRPr lang="en-US"/>
        </a:p>
      </dgm:t>
    </dgm:pt>
    <dgm:pt modelId="{C3C11293-9967-495D-840A-DAF8BF846D35}">
      <dgm:prSet/>
      <dgm:spPr/>
      <dgm:t>
        <a:bodyPr/>
        <a:lstStyle/>
        <a:p>
          <a:r>
            <a:rPr lang="en-US"/>
            <a:t>Most commonly used statistics</a:t>
          </a:r>
        </a:p>
      </dgm:t>
    </dgm:pt>
    <dgm:pt modelId="{6E7CEA89-DA02-46D5-8786-19BBB7840D12}" type="parTrans" cxnId="{567D3C8A-D4CC-4A58-AA2B-0E36F996BB48}">
      <dgm:prSet/>
      <dgm:spPr/>
      <dgm:t>
        <a:bodyPr/>
        <a:lstStyle/>
        <a:p>
          <a:endParaRPr lang="en-US"/>
        </a:p>
      </dgm:t>
    </dgm:pt>
    <dgm:pt modelId="{140DF8F2-6B76-450D-AB78-A6BB3769F76C}" type="sibTrans" cxnId="{567D3C8A-D4CC-4A58-AA2B-0E36F996BB48}">
      <dgm:prSet/>
      <dgm:spPr/>
      <dgm:t>
        <a:bodyPr/>
        <a:lstStyle/>
        <a:p>
          <a:endParaRPr lang="en-US"/>
        </a:p>
      </dgm:t>
    </dgm:pt>
    <dgm:pt modelId="{4DFFB1B4-7D74-42F1-9A67-E4A549ED182E}">
      <dgm:prSet/>
      <dgm:spPr/>
      <dgm:t>
        <a:bodyPr/>
        <a:lstStyle/>
        <a:p>
          <a:pPr>
            <a:defRPr b="1"/>
          </a:pPr>
          <a:r>
            <a:rPr lang="en-US"/>
            <a:t>This is the famous “Bell curve” where many cases fall near the middle of the distribution and few fall very high or very low</a:t>
          </a:r>
        </a:p>
      </dgm:t>
    </dgm:pt>
    <dgm:pt modelId="{3C1D1DB3-9907-498C-A761-008DBDE447E4}" type="parTrans" cxnId="{0ABBB7C7-FDA3-4C33-BD2F-A4B77E6208FB}">
      <dgm:prSet/>
      <dgm:spPr/>
      <dgm:t>
        <a:bodyPr/>
        <a:lstStyle/>
        <a:p>
          <a:endParaRPr lang="en-US"/>
        </a:p>
      </dgm:t>
    </dgm:pt>
    <dgm:pt modelId="{34FE89E4-D794-4096-B9D6-A5E2C9B739E7}" type="sibTrans" cxnId="{0ABBB7C7-FDA3-4C33-BD2F-A4B77E6208FB}">
      <dgm:prSet/>
      <dgm:spPr/>
      <dgm:t>
        <a:bodyPr/>
        <a:lstStyle/>
        <a:p>
          <a:endParaRPr lang="en-US"/>
        </a:p>
      </dgm:t>
    </dgm:pt>
    <dgm:pt modelId="{F4130F07-33D1-4DE1-8BB3-0312BCBDD661}">
      <dgm:prSet/>
      <dgm:spPr/>
      <dgm:t>
        <a:bodyPr/>
        <a:lstStyle/>
        <a:p>
          <a:r>
            <a:rPr lang="en-US"/>
            <a:t>I.Q.</a:t>
          </a:r>
        </a:p>
      </dgm:t>
    </dgm:pt>
    <dgm:pt modelId="{EA1DE7C5-7BB9-427A-A4E5-055856E2D61F}" type="parTrans" cxnId="{925D1B2B-96F4-43AD-A3EE-420663D0D3F5}">
      <dgm:prSet/>
      <dgm:spPr/>
      <dgm:t>
        <a:bodyPr/>
        <a:lstStyle/>
        <a:p>
          <a:endParaRPr lang="en-US"/>
        </a:p>
      </dgm:t>
    </dgm:pt>
    <dgm:pt modelId="{D2ACC35B-BB1F-4F53-8E8A-EAEB70946AC8}" type="sibTrans" cxnId="{925D1B2B-96F4-43AD-A3EE-420663D0D3F5}">
      <dgm:prSet/>
      <dgm:spPr/>
      <dgm:t>
        <a:bodyPr/>
        <a:lstStyle/>
        <a:p>
          <a:endParaRPr lang="en-US"/>
        </a:p>
      </dgm:t>
    </dgm:pt>
    <dgm:pt modelId="{8C824132-BB1F-4A18-85DB-24C8CF106BAD}" type="pres">
      <dgm:prSet presAssocID="{2F811F8C-2F37-478A-86BD-1699BB676238}" presName="root" presStyleCnt="0">
        <dgm:presLayoutVars>
          <dgm:dir/>
          <dgm:resizeHandles val="exact"/>
        </dgm:presLayoutVars>
      </dgm:prSet>
      <dgm:spPr/>
    </dgm:pt>
    <dgm:pt modelId="{035BB08F-799F-4780-8176-57E3C9626D05}" type="pres">
      <dgm:prSet presAssocID="{1C6AEEF4-BBE2-44C3-9DC0-923D143E36A4}" presName="compNode" presStyleCnt="0"/>
      <dgm:spPr/>
    </dgm:pt>
    <dgm:pt modelId="{6F0A73D4-1CF3-4D30-9211-116DC0791BA4}" type="pres">
      <dgm:prSet presAssocID="{1C6AEEF4-BBE2-44C3-9DC0-923D143E36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C6CA705-8060-4513-B7F7-0BDB449A7E2D}" type="pres">
      <dgm:prSet presAssocID="{1C6AEEF4-BBE2-44C3-9DC0-923D143E36A4}" presName="iconSpace" presStyleCnt="0"/>
      <dgm:spPr/>
    </dgm:pt>
    <dgm:pt modelId="{3D734263-1868-44F9-8C0C-46CC7D425D46}" type="pres">
      <dgm:prSet presAssocID="{1C6AEEF4-BBE2-44C3-9DC0-923D143E36A4}" presName="parTx" presStyleLbl="revTx" presStyleIdx="0" presStyleCnt="4">
        <dgm:presLayoutVars>
          <dgm:chMax val="0"/>
          <dgm:chPref val="0"/>
        </dgm:presLayoutVars>
      </dgm:prSet>
      <dgm:spPr/>
    </dgm:pt>
    <dgm:pt modelId="{E072C4A0-A177-4C2F-9550-BD18F3D4161A}" type="pres">
      <dgm:prSet presAssocID="{1C6AEEF4-BBE2-44C3-9DC0-923D143E36A4}" presName="txSpace" presStyleCnt="0"/>
      <dgm:spPr/>
    </dgm:pt>
    <dgm:pt modelId="{4CBBBC12-11A1-49E4-9B82-1D091256077F}" type="pres">
      <dgm:prSet presAssocID="{1C6AEEF4-BBE2-44C3-9DC0-923D143E36A4}" presName="desTx" presStyleLbl="revTx" presStyleIdx="1" presStyleCnt="4">
        <dgm:presLayoutVars/>
      </dgm:prSet>
      <dgm:spPr/>
    </dgm:pt>
    <dgm:pt modelId="{58F295DE-36C1-40F7-BA8D-84CA0BC18C27}" type="pres">
      <dgm:prSet presAssocID="{BD6C52C5-572F-4E7D-9E37-37765FAC16FC}" presName="sibTrans" presStyleCnt="0"/>
      <dgm:spPr/>
    </dgm:pt>
    <dgm:pt modelId="{483AB36F-A6FB-4284-9C5A-851A92687E35}" type="pres">
      <dgm:prSet presAssocID="{4DFFB1B4-7D74-42F1-9A67-E4A549ED182E}" presName="compNode" presStyleCnt="0"/>
      <dgm:spPr/>
    </dgm:pt>
    <dgm:pt modelId="{B5D0AFFB-6609-48FB-9696-AD6F14468426}" type="pres">
      <dgm:prSet presAssocID="{4DFFB1B4-7D74-42F1-9A67-E4A549ED18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7B2C322D-1D3D-4A72-8827-84574BD594AB}" type="pres">
      <dgm:prSet presAssocID="{4DFFB1B4-7D74-42F1-9A67-E4A549ED182E}" presName="iconSpace" presStyleCnt="0"/>
      <dgm:spPr/>
    </dgm:pt>
    <dgm:pt modelId="{78F6F340-1E57-4481-A5BE-94E1209B24C1}" type="pres">
      <dgm:prSet presAssocID="{4DFFB1B4-7D74-42F1-9A67-E4A549ED182E}" presName="parTx" presStyleLbl="revTx" presStyleIdx="2" presStyleCnt="4">
        <dgm:presLayoutVars>
          <dgm:chMax val="0"/>
          <dgm:chPref val="0"/>
        </dgm:presLayoutVars>
      </dgm:prSet>
      <dgm:spPr/>
    </dgm:pt>
    <dgm:pt modelId="{E818A178-C6C6-4851-AA22-D5748C97082F}" type="pres">
      <dgm:prSet presAssocID="{4DFFB1B4-7D74-42F1-9A67-E4A549ED182E}" presName="txSpace" presStyleCnt="0"/>
      <dgm:spPr/>
    </dgm:pt>
    <dgm:pt modelId="{66F45F7C-A48F-4492-8AC3-234D92D860BB}" type="pres">
      <dgm:prSet presAssocID="{4DFFB1B4-7D74-42F1-9A67-E4A549ED182E}" presName="desTx" presStyleLbl="revTx" presStyleIdx="3" presStyleCnt="4">
        <dgm:presLayoutVars/>
      </dgm:prSet>
      <dgm:spPr/>
    </dgm:pt>
  </dgm:ptLst>
  <dgm:cxnLst>
    <dgm:cxn modelId="{8162EF1B-2170-4A94-B92F-C1FDAC6D95EF}" srcId="{1C6AEEF4-BBE2-44C3-9DC0-923D143E36A4}" destId="{105153AD-6065-4C06-91D8-352D92A09602}" srcOrd="0" destOrd="0" parTransId="{EEDFF0D9-F3FD-4D23-B919-DB63DEF1F8DF}" sibTransId="{B9BF41B4-15F8-4003-8B02-1F8F0F046DF5}"/>
    <dgm:cxn modelId="{925D1B2B-96F4-43AD-A3EE-420663D0D3F5}" srcId="{4DFFB1B4-7D74-42F1-9A67-E4A549ED182E}" destId="{F4130F07-33D1-4DE1-8BB3-0312BCBDD661}" srcOrd="0" destOrd="0" parTransId="{EA1DE7C5-7BB9-427A-A4E5-055856E2D61F}" sibTransId="{D2ACC35B-BB1F-4F53-8E8A-EAEB70946AC8}"/>
    <dgm:cxn modelId="{3AC6D93B-E46D-452A-9C13-8EB0AE908000}" srcId="{2F811F8C-2F37-478A-86BD-1699BB676238}" destId="{1C6AEEF4-BBE2-44C3-9DC0-923D143E36A4}" srcOrd="0" destOrd="0" parTransId="{DF6874C4-803C-46F7-8BA3-B7C98521B0B1}" sibTransId="{BD6C52C5-572F-4E7D-9E37-37765FAC16FC}"/>
    <dgm:cxn modelId="{716A9265-A857-48F2-9DD0-F572977DD9D1}" type="presOf" srcId="{105153AD-6065-4C06-91D8-352D92A09602}" destId="{4CBBBC12-11A1-49E4-9B82-1D091256077F}" srcOrd="0" destOrd="0" presId="urn:microsoft.com/office/officeart/2018/2/layout/IconLabelDescriptionList"/>
    <dgm:cxn modelId="{47A35969-EF59-423D-92B4-799CE96E2C0A}" type="presOf" srcId="{F4130F07-33D1-4DE1-8BB3-0312BCBDD661}" destId="{66F45F7C-A48F-4492-8AC3-234D92D860BB}" srcOrd="0" destOrd="0" presId="urn:microsoft.com/office/officeart/2018/2/layout/IconLabelDescriptionList"/>
    <dgm:cxn modelId="{98031452-E7FB-4878-8DFB-764AED43C98B}" type="presOf" srcId="{C3C11293-9967-495D-840A-DAF8BF846D35}" destId="{4CBBBC12-11A1-49E4-9B82-1D091256077F}" srcOrd="0" destOrd="2" presId="urn:microsoft.com/office/officeart/2018/2/layout/IconLabelDescriptionList"/>
    <dgm:cxn modelId="{84C1CB85-203C-4B4D-B2D8-4452D9786EAC}" type="presOf" srcId="{4DFFB1B4-7D74-42F1-9A67-E4A549ED182E}" destId="{78F6F340-1E57-4481-A5BE-94E1209B24C1}" srcOrd="0" destOrd="0" presId="urn:microsoft.com/office/officeart/2018/2/layout/IconLabelDescriptionList"/>
    <dgm:cxn modelId="{567D3C8A-D4CC-4A58-AA2B-0E36F996BB48}" srcId="{AEE2E9EC-2BB5-4163-9741-6A9AEBC630DD}" destId="{C3C11293-9967-495D-840A-DAF8BF846D35}" srcOrd="0" destOrd="0" parTransId="{6E7CEA89-DA02-46D5-8786-19BBB7840D12}" sibTransId="{140DF8F2-6B76-450D-AB78-A6BB3769F76C}"/>
    <dgm:cxn modelId="{9A1D3E9B-91D0-4FD1-8571-BC1BE124DC67}" type="presOf" srcId="{AEE2E9EC-2BB5-4163-9741-6A9AEBC630DD}" destId="{4CBBBC12-11A1-49E4-9B82-1D091256077F}" srcOrd="0" destOrd="1" presId="urn:microsoft.com/office/officeart/2018/2/layout/IconLabelDescriptionList"/>
    <dgm:cxn modelId="{B11F62A7-47B9-4EFF-85BE-142033F7ECD3}" type="presOf" srcId="{2F811F8C-2F37-478A-86BD-1699BB676238}" destId="{8C824132-BB1F-4A18-85DB-24C8CF106BAD}" srcOrd="0" destOrd="0" presId="urn:microsoft.com/office/officeart/2018/2/layout/IconLabelDescriptionList"/>
    <dgm:cxn modelId="{AAF241B1-4981-45EE-A85D-280FF8928E03}" srcId="{1C6AEEF4-BBE2-44C3-9DC0-923D143E36A4}" destId="{AEE2E9EC-2BB5-4163-9741-6A9AEBC630DD}" srcOrd="1" destOrd="0" parTransId="{CB1623B5-213C-409C-9E97-0D0B04A19A6F}" sibTransId="{82DCD4F3-A6B5-42B4-9D78-58FBA4843941}"/>
    <dgm:cxn modelId="{0ABBB7C7-FDA3-4C33-BD2F-A4B77E6208FB}" srcId="{2F811F8C-2F37-478A-86BD-1699BB676238}" destId="{4DFFB1B4-7D74-42F1-9A67-E4A549ED182E}" srcOrd="1" destOrd="0" parTransId="{3C1D1DB3-9907-498C-A761-008DBDE447E4}" sibTransId="{34FE89E4-D794-4096-B9D6-A5E2C9B739E7}"/>
    <dgm:cxn modelId="{87BD79EB-8AE3-4862-8F0B-DF0498B6AC58}" type="presOf" srcId="{1C6AEEF4-BBE2-44C3-9DC0-923D143E36A4}" destId="{3D734263-1868-44F9-8C0C-46CC7D425D46}" srcOrd="0" destOrd="0" presId="urn:microsoft.com/office/officeart/2018/2/layout/IconLabelDescriptionList"/>
    <dgm:cxn modelId="{6D6C63D0-1FE8-4248-A9DB-8FDF92E31EA5}" type="presParOf" srcId="{8C824132-BB1F-4A18-85DB-24C8CF106BAD}" destId="{035BB08F-799F-4780-8176-57E3C9626D05}" srcOrd="0" destOrd="0" presId="urn:microsoft.com/office/officeart/2018/2/layout/IconLabelDescriptionList"/>
    <dgm:cxn modelId="{55845B7A-BC9F-45A5-87EC-954BA21D8D08}" type="presParOf" srcId="{035BB08F-799F-4780-8176-57E3C9626D05}" destId="{6F0A73D4-1CF3-4D30-9211-116DC0791BA4}" srcOrd="0" destOrd="0" presId="urn:microsoft.com/office/officeart/2018/2/layout/IconLabelDescriptionList"/>
    <dgm:cxn modelId="{6C13964A-BC31-4F23-8686-9BD15F7BC2D7}" type="presParOf" srcId="{035BB08F-799F-4780-8176-57E3C9626D05}" destId="{6C6CA705-8060-4513-B7F7-0BDB449A7E2D}" srcOrd="1" destOrd="0" presId="urn:microsoft.com/office/officeart/2018/2/layout/IconLabelDescriptionList"/>
    <dgm:cxn modelId="{BC00E0A7-790B-4C0F-B32E-270477B00EE1}" type="presParOf" srcId="{035BB08F-799F-4780-8176-57E3C9626D05}" destId="{3D734263-1868-44F9-8C0C-46CC7D425D46}" srcOrd="2" destOrd="0" presId="urn:microsoft.com/office/officeart/2018/2/layout/IconLabelDescriptionList"/>
    <dgm:cxn modelId="{18A6FF51-70F5-4EC3-92EE-45D920D3DB9E}" type="presParOf" srcId="{035BB08F-799F-4780-8176-57E3C9626D05}" destId="{E072C4A0-A177-4C2F-9550-BD18F3D4161A}" srcOrd="3" destOrd="0" presId="urn:microsoft.com/office/officeart/2018/2/layout/IconLabelDescriptionList"/>
    <dgm:cxn modelId="{CB2AB21E-6525-4796-8A7F-0B46A2BE534F}" type="presParOf" srcId="{035BB08F-799F-4780-8176-57E3C9626D05}" destId="{4CBBBC12-11A1-49E4-9B82-1D091256077F}" srcOrd="4" destOrd="0" presId="urn:microsoft.com/office/officeart/2018/2/layout/IconLabelDescriptionList"/>
    <dgm:cxn modelId="{C2137C91-2E5E-4175-B75D-8447DB45051A}" type="presParOf" srcId="{8C824132-BB1F-4A18-85DB-24C8CF106BAD}" destId="{58F295DE-36C1-40F7-BA8D-84CA0BC18C27}" srcOrd="1" destOrd="0" presId="urn:microsoft.com/office/officeart/2018/2/layout/IconLabelDescriptionList"/>
    <dgm:cxn modelId="{93DFF0C1-FBC1-4423-BB93-E3690F346ABD}" type="presParOf" srcId="{8C824132-BB1F-4A18-85DB-24C8CF106BAD}" destId="{483AB36F-A6FB-4284-9C5A-851A92687E35}" srcOrd="2" destOrd="0" presId="urn:microsoft.com/office/officeart/2018/2/layout/IconLabelDescriptionList"/>
    <dgm:cxn modelId="{E51B2D79-4F38-4C59-9D6B-2287DFE22F0A}" type="presParOf" srcId="{483AB36F-A6FB-4284-9C5A-851A92687E35}" destId="{B5D0AFFB-6609-48FB-9696-AD6F14468426}" srcOrd="0" destOrd="0" presId="urn:microsoft.com/office/officeart/2018/2/layout/IconLabelDescriptionList"/>
    <dgm:cxn modelId="{9B905FCD-1985-453D-A950-B7444D11D05C}" type="presParOf" srcId="{483AB36F-A6FB-4284-9C5A-851A92687E35}" destId="{7B2C322D-1D3D-4A72-8827-84574BD594AB}" srcOrd="1" destOrd="0" presId="urn:microsoft.com/office/officeart/2018/2/layout/IconLabelDescriptionList"/>
    <dgm:cxn modelId="{3E16FBDF-8C56-4646-9A50-1854959C7067}" type="presParOf" srcId="{483AB36F-A6FB-4284-9C5A-851A92687E35}" destId="{78F6F340-1E57-4481-A5BE-94E1209B24C1}" srcOrd="2" destOrd="0" presId="urn:microsoft.com/office/officeart/2018/2/layout/IconLabelDescriptionList"/>
    <dgm:cxn modelId="{C23F7855-66F5-4935-9DAE-CC2ECF39439C}" type="presParOf" srcId="{483AB36F-A6FB-4284-9C5A-851A92687E35}" destId="{E818A178-C6C6-4851-AA22-D5748C97082F}" srcOrd="3" destOrd="0" presId="urn:microsoft.com/office/officeart/2018/2/layout/IconLabelDescriptionList"/>
    <dgm:cxn modelId="{C4E99B8E-BE71-40AB-ADBD-73F71E1C6C60}" type="presParOf" srcId="{483AB36F-A6FB-4284-9C5A-851A92687E35}" destId="{66F45F7C-A48F-4492-8AC3-234D92D860B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6D6D1F-98D5-44F7-92AF-19F8B869A17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031BC5-5D9B-4DC5-86E5-AA945181C6CF}">
      <dgm:prSet/>
      <dgm:spPr/>
      <dgm:t>
        <a:bodyPr/>
        <a:lstStyle/>
        <a:p>
          <a:r>
            <a:rPr lang="en-US"/>
            <a:t>These measures give us an idea what the ‘typical’ case in a distribution is like </a:t>
          </a:r>
        </a:p>
      </dgm:t>
    </dgm:pt>
    <dgm:pt modelId="{D191084D-2682-4A9C-A8AB-08466168C0A4}" type="parTrans" cxnId="{6F1989E7-F128-4B30-ACCE-D16279C701E3}">
      <dgm:prSet/>
      <dgm:spPr/>
      <dgm:t>
        <a:bodyPr/>
        <a:lstStyle/>
        <a:p>
          <a:endParaRPr lang="en-US"/>
        </a:p>
      </dgm:t>
    </dgm:pt>
    <dgm:pt modelId="{3580E187-4D0C-44A4-B9E7-23799EDB31D2}" type="sibTrans" cxnId="{6F1989E7-F128-4B30-ACCE-D16279C701E3}">
      <dgm:prSet/>
      <dgm:spPr/>
      <dgm:t>
        <a:bodyPr/>
        <a:lstStyle/>
        <a:p>
          <a:endParaRPr lang="en-US"/>
        </a:p>
      </dgm:t>
    </dgm:pt>
    <dgm:pt modelId="{6B07B1AC-3CB3-4530-B330-A6DE0907ECD3}">
      <dgm:prSet/>
      <dgm:spPr/>
      <dgm:t>
        <a:bodyPr/>
        <a:lstStyle/>
        <a:p>
          <a:r>
            <a:rPr lang="en-US"/>
            <a:t>Mode (Mo): the most frequent score in a distribution</a:t>
          </a:r>
        </a:p>
      </dgm:t>
    </dgm:pt>
    <dgm:pt modelId="{147623FD-8AA9-416D-AF09-6389EED5FD5B}" type="parTrans" cxnId="{71554F8A-FC22-4004-8277-B935822FEB96}">
      <dgm:prSet/>
      <dgm:spPr/>
      <dgm:t>
        <a:bodyPr/>
        <a:lstStyle/>
        <a:p>
          <a:endParaRPr lang="en-US"/>
        </a:p>
      </dgm:t>
    </dgm:pt>
    <dgm:pt modelId="{5D7F067A-EAAF-46DC-8019-AA4F124C165B}" type="sibTrans" cxnId="{71554F8A-FC22-4004-8277-B935822FEB96}">
      <dgm:prSet/>
      <dgm:spPr/>
      <dgm:t>
        <a:bodyPr/>
        <a:lstStyle/>
        <a:p>
          <a:endParaRPr lang="en-US"/>
        </a:p>
      </dgm:t>
    </dgm:pt>
    <dgm:pt modelId="{5FDF72C3-8CF3-4558-B398-2D8EB0C4CFF4}">
      <dgm:prSet/>
      <dgm:spPr/>
      <dgm:t>
        <a:bodyPr/>
        <a:lstStyle/>
        <a:p>
          <a:r>
            <a:rPr lang="en-US"/>
            <a:t>good for </a:t>
          </a:r>
          <a:r>
            <a:rPr lang="en-US" u="sng"/>
            <a:t>nominal</a:t>
          </a:r>
          <a:r>
            <a:rPr lang="en-US"/>
            <a:t> data</a:t>
          </a:r>
        </a:p>
      </dgm:t>
    </dgm:pt>
    <dgm:pt modelId="{5967705A-7206-4D40-BD19-ED7402A3E9F3}" type="parTrans" cxnId="{8FAB0769-3DF5-4033-9720-0136B05C4F84}">
      <dgm:prSet/>
      <dgm:spPr/>
      <dgm:t>
        <a:bodyPr/>
        <a:lstStyle/>
        <a:p>
          <a:endParaRPr lang="en-US"/>
        </a:p>
      </dgm:t>
    </dgm:pt>
    <dgm:pt modelId="{548C1F92-27EA-40F2-953D-182074B58C54}" type="sibTrans" cxnId="{8FAB0769-3DF5-4033-9720-0136B05C4F84}">
      <dgm:prSet/>
      <dgm:spPr/>
      <dgm:t>
        <a:bodyPr/>
        <a:lstStyle/>
        <a:p>
          <a:endParaRPr lang="en-US"/>
        </a:p>
      </dgm:t>
    </dgm:pt>
    <dgm:pt modelId="{FBF353B7-DA96-44EF-84BA-0EC194E3B295}">
      <dgm:prSet/>
      <dgm:spPr/>
      <dgm:t>
        <a:bodyPr/>
        <a:lstStyle/>
        <a:p>
          <a:r>
            <a:rPr lang="en-US"/>
            <a:t>Median (Mdn): the midpoint or midscore in a distribution.</a:t>
          </a:r>
        </a:p>
      </dgm:t>
    </dgm:pt>
    <dgm:pt modelId="{46CF6514-0AE6-4355-8EB3-2DB060A29862}" type="parTrans" cxnId="{2D341485-8FB5-45A1-87D9-83BB7E84BDE5}">
      <dgm:prSet/>
      <dgm:spPr/>
      <dgm:t>
        <a:bodyPr/>
        <a:lstStyle/>
        <a:p>
          <a:endParaRPr lang="en-US"/>
        </a:p>
      </dgm:t>
    </dgm:pt>
    <dgm:pt modelId="{F5044C1B-F045-4630-ADED-9EC96F1F472A}" type="sibTrans" cxnId="{2D341485-8FB5-45A1-87D9-83BB7E84BDE5}">
      <dgm:prSet/>
      <dgm:spPr/>
      <dgm:t>
        <a:bodyPr/>
        <a:lstStyle/>
        <a:p>
          <a:endParaRPr lang="en-US"/>
        </a:p>
      </dgm:t>
    </dgm:pt>
    <dgm:pt modelId="{D5C30C31-337D-48A9-87D6-177EA52DD7F6}">
      <dgm:prSet/>
      <dgm:spPr/>
      <dgm:t>
        <a:bodyPr/>
        <a:lstStyle/>
        <a:p>
          <a:r>
            <a:rPr lang="en-US"/>
            <a:t>(50% cases above/50% cases below)</a:t>
          </a:r>
        </a:p>
      </dgm:t>
    </dgm:pt>
    <dgm:pt modelId="{7BD20DBF-83BB-4E35-BDD5-7344144F5424}" type="parTrans" cxnId="{19C395F1-641A-447F-95E7-46405BE5C0FA}">
      <dgm:prSet/>
      <dgm:spPr/>
      <dgm:t>
        <a:bodyPr/>
        <a:lstStyle/>
        <a:p>
          <a:endParaRPr lang="en-US"/>
        </a:p>
      </dgm:t>
    </dgm:pt>
    <dgm:pt modelId="{54FE5445-FBFA-4265-B239-2CF55A123808}" type="sibTrans" cxnId="{19C395F1-641A-447F-95E7-46405BE5C0FA}">
      <dgm:prSet/>
      <dgm:spPr/>
      <dgm:t>
        <a:bodyPr/>
        <a:lstStyle/>
        <a:p>
          <a:endParaRPr lang="en-US"/>
        </a:p>
      </dgm:t>
    </dgm:pt>
    <dgm:pt modelId="{552F4449-313F-4B14-BD93-DD9EA0AF8146}">
      <dgm:prSet/>
      <dgm:spPr/>
      <dgm:t>
        <a:bodyPr/>
        <a:lstStyle/>
        <a:p>
          <a:r>
            <a:rPr lang="en-US"/>
            <a:t>– insensitive to extreme cases</a:t>
          </a:r>
        </a:p>
      </dgm:t>
    </dgm:pt>
    <dgm:pt modelId="{90A1EC5E-4809-4A66-B653-2B44F3BD7B52}" type="parTrans" cxnId="{5C3BD791-507D-4454-B556-2B12592D03B5}">
      <dgm:prSet/>
      <dgm:spPr/>
      <dgm:t>
        <a:bodyPr/>
        <a:lstStyle/>
        <a:p>
          <a:endParaRPr lang="en-US"/>
        </a:p>
      </dgm:t>
    </dgm:pt>
    <dgm:pt modelId="{E0815CE0-0DD8-44D8-A960-002D544BDCAA}" type="sibTrans" cxnId="{5C3BD791-507D-4454-B556-2B12592D03B5}">
      <dgm:prSet/>
      <dgm:spPr/>
      <dgm:t>
        <a:bodyPr/>
        <a:lstStyle/>
        <a:p>
          <a:endParaRPr lang="en-US"/>
        </a:p>
      </dgm:t>
    </dgm:pt>
    <dgm:pt modelId="{A0A01111-A5CF-4F26-8397-279B86A02F9C}">
      <dgm:prSet/>
      <dgm:spPr/>
      <dgm:t>
        <a:bodyPr/>
        <a:lstStyle/>
        <a:p>
          <a:r>
            <a:rPr lang="en-US"/>
            <a:t>--Interval or ratio</a:t>
          </a:r>
        </a:p>
      </dgm:t>
    </dgm:pt>
    <dgm:pt modelId="{5B350EAC-619D-4E9E-805E-29ACDD8C74E9}" type="parTrans" cxnId="{45D8B611-7DCC-4FDF-AC05-938B1899E1F6}">
      <dgm:prSet/>
      <dgm:spPr/>
      <dgm:t>
        <a:bodyPr/>
        <a:lstStyle/>
        <a:p>
          <a:endParaRPr lang="en-US"/>
        </a:p>
      </dgm:t>
    </dgm:pt>
    <dgm:pt modelId="{96CCF89A-A563-46AB-BBA2-9B3141EDDD40}" type="sibTrans" cxnId="{45D8B611-7DCC-4FDF-AC05-938B1899E1F6}">
      <dgm:prSet/>
      <dgm:spPr/>
      <dgm:t>
        <a:bodyPr/>
        <a:lstStyle/>
        <a:p>
          <a:endParaRPr lang="en-US"/>
        </a:p>
      </dgm:t>
    </dgm:pt>
    <dgm:pt modelId="{3ABFEB64-EA23-4F36-81C1-F1233A641F6F}" type="pres">
      <dgm:prSet presAssocID="{5E6D6D1F-98D5-44F7-92AF-19F8B869A174}" presName="Name0" presStyleCnt="0">
        <dgm:presLayoutVars>
          <dgm:dir/>
          <dgm:animLvl val="lvl"/>
          <dgm:resizeHandles val="exact"/>
        </dgm:presLayoutVars>
      </dgm:prSet>
      <dgm:spPr/>
    </dgm:pt>
    <dgm:pt modelId="{7355AA85-6FF2-4A32-979B-C4502B08B72E}" type="pres">
      <dgm:prSet presAssocID="{31031BC5-5D9B-4DC5-86E5-AA945181C6CF}" presName="composite" presStyleCnt="0"/>
      <dgm:spPr/>
    </dgm:pt>
    <dgm:pt modelId="{AC6C1AD6-E936-4AA3-AA4F-1878663AE8E4}" type="pres">
      <dgm:prSet presAssocID="{31031BC5-5D9B-4DC5-86E5-AA945181C6C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D845A6B-71D7-46AB-9916-702D815ECD49}" type="pres">
      <dgm:prSet presAssocID="{31031BC5-5D9B-4DC5-86E5-AA945181C6CF}" presName="desTx" presStyleLbl="alignAccFollowNode1" presStyleIdx="0" presStyleCnt="3">
        <dgm:presLayoutVars>
          <dgm:bulletEnabled val="1"/>
        </dgm:presLayoutVars>
      </dgm:prSet>
      <dgm:spPr/>
    </dgm:pt>
    <dgm:pt modelId="{BFF9E061-20F1-47EC-8911-C75C10AEA9DD}" type="pres">
      <dgm:prSet presAssocID="{3580E187-4D0C-44A4-B9E7-23799EDB31D2}" presName="space" presStyleCnt="0"/>
      <dgm:spPr/>
    </dgm:pt>
    <dgm:pt modelId="{9201A6E7-AAB7-4094-8C54-2496BE7264F4}" type="pres">
      <dgm:prSet presAssocID="{6B07B1AC-3CB3-4530-B330-A6DE0907ECD3}" presName="composite" presStyleCnt="0"/>
      <dgm:spPr/>
    </dgm:pt>
    <dgm:pt modelId="{F6C9F55F-F0F2-44BF-8FA1-DBA012F61546}" type="pres">
      <dgm:prSet presAssocID="{6B07B1AC-3CB3-4530-B330-A6DE0907ECD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DD43532-9B2B-4BDA-8163-DEDF6972F9F4}" type="pres">
      <dgm:prSet presAssocID="{6B07B1AC-3CB3-4530-B330-A6DE0907ECD3}" presName="desTx" presStyleLbl="alignAccFollowNode1" presStyleIdx="1" presStyleCnt="3">
        <dgm:presLayoutVars>
          <dgm:bulletEnabled val="1"/>
        </dgm:presLayoutVars>
      </dgm:prSet>
      <dgm:spPr/>
    </dgm:pt>
    <dgm:pt modelId="{867C56DD-05BB-49DF-BE8B-BA5B6A1462C4}" type="pres">
      <dgm:prSet presAssocID="{5D7F067A-EAAF-46DC-8019-AA4F124C165B}" presName="space" presStyleCnt="0"/>
      <dgm:spPr/>
    </dgm:pt>
    <dgm:pt modelId="{122C41A9-95EE-45DA-9C33-49BDA798FC05}" type="pres">
      <dgm:prSet presAssocID="{FBF353B7-DA96-44EF-84BA-0EC194E3B295}" presName="composite" presStyleCnt="0"/>
      <dgm:spPr/>
    </dgm:pt>
    <dgm:pt modelId="{40995052-E305-43C3-9331-13566B551E9D}" type="pres">
      <dgm:prSet presAssocID="{FBF353B7-DA96-44EF-84BA-0EC194E3B29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A47B9A4-EFA7-404F-A8A1-EFB177BB0DE0}" type="pres">
      <dgm:prSet presAssocID="{FBF353B7-DA96-44EF-84BA-0EC194E3B29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5D8B611-7DCC-4FDF-AC05-938B1899E1F6}" srcId="{FBF353B7-DA96-44EF-84BA-0EC194E3B295}" destId="{A0A01111-A5CF-4F26-8397-279B86A02F9C}" srcOrd="2" destOrd="0" parTransId="{5B350EAC-619D-4E9E-805E-29ACDD8C74E9}" sibTransId="{96CCF89A-A563-46AB-BBA2-9B3141EDDD40}"/>
    <dgm:cxn modelId="{FA68C741-D244-4C40-9429-E1962C8E9389}" type="presOf" srcId="{5E6D6D1F-98D5-44F7-92AF-19F8B869A174}" destId="{3ABFEB64-EA23-4F36-81C1-F1233A641F6F}" srcOrd="0" destOrd="0" presId="urn:microsoft.com/office/officeart/2005/8/layout/hList1"/>
    <dgm:cxn modelId="{8FAB0769-3DF5-4033-9720-0136B05C4F84}" srcId="{6B07B1AC-3CB3-4530-B330-A6DE0907ECD3}" destId="{5FDF72C3-8CF3-4558-B398-2D8EB0C4CFF4}" srcOrd="0" destOrd="0" parTransId="{5967705A-7206-4D40-BD19-ED7402A3E9F3}" sibTransId="{548C1F92-27EA-40F2-953D-182074B58C54}"/>
    <dgm:cxn modelId="{79B93470-32B0-4779-A9E8-4658D3473B93}" type="presOf" srcId="{552F4449-313F-4B14-BD93-DD9EA0AF8146}" destId="{FA47B9A4-EFA7-404F-A8A1-EFB177BB0DE0}" srcOrd="0" destOrd="1" presId="urn:microsoft.com/office/officeart/2005/8/layout/hList1"/>
    <dgm:cxn modelId="{2D341485-8FB5-45A1-87D9-83BB7E84BDE5}" srcId="{5E6D6D1F-98D5-44F7-92AF-19F8B869A174}" destId="{FBF353B7-DA96-44EF-84BA-0EC194E3B295}" srcOrd="2" destOrd="0" parTransId="{46CF6514-0AE6-4355-8EB3-2DB060A29862}" sibTransId="{F5044C1B-F045-4630-ADED-9EC96F1F472A}"/>
    <dgm:cxn modelId="{D5C04086-E08B-42C6-B23F-54CE2C0BF269}" type="presOf" srcId="{D5C30C31-337D-48A9-87D6-177EA52DD7F6}" destId="{FA47B9A4-EFA7-404F-A8A1-EFB177BB0DE0}" srcOrd="0" destOrd="0" presId="urn:microsoft.com/office/officeart/2005/8/layout/hList1"/>
    <dgm:cxn modelId="{71554F8A-FC22-4004-8277-B935822FEB96}" srcId="{5E6D6D1F-98D5-44F7-92AF-19F8B869A174}" destId="{6B07B1AC-3CB3-4530-B330-A6DE0907ECD3}" srcOrd="1" destOrd="0" parTransId="{147623FD-8AA9-416D-AF09-6389EED5FD5B}" sibTransId="{5D7F067A-EAAF-46DC-8019-AA4F124C165B}"/>
    <dgm:cxn modelId="{5C3BD791-507D-4454-B556-2B12592D03B5}" srcId="{FBF353B7-DA96-44EF-84BA-0EC194E3B295}" destId="{552F4449-313F-4B14-BD93-DD9EA0AF8146}" srcOrd="1" destOrd="0" parTransId="{90A1EC5E-4809-4A66-B653-2B44F3BD7B52}" sibTransId="{E0815CE0-0DD8-44D8-A960-002D544BDCAA}"/>
    <dgm:cxn modelId="{71FF5CA1-B24A-4EBD-9AB0-B59E1A21AF41}" type="presOf" srcId="{FBF353B7-DA96-44EF-84BA-0EC194E3B295}" destId="{40995052-E305-43C3-9331-13566B551E9D}" srcOrd="0" destOrd="0" presId="urn:microsoft.com/office/officeart/2005/8/layout/hList1"/>
    <dgm:cxn modelId="{E9CC20CD-24B5-46B0-BF64-348BCAEFFB1F}" type="presOf" srcId="{31031BC5-5D9B-4DC5-86E5-AA945181C6CF}" destId="{AC6C1AD6-E936-4AA3-AA4F-1878663AE8E4}" srcOrd="0" destOrd="0" presId="urn:microsoft.com/office/officeart/2005/8/layout/hList1"/>
    <dgm:cxn modelId="{70B74DE5-6CE4-41E6-9312-ECABFE503CC1}" type="presOf" srcId="{A0A01111-A5CF-4F26-8397-279B86A02F9C}" destId="{FA47B9A4-EFA7-404F-A8A1-EFB177BB0DE0}" srcOrd="0" destOrd="2" presId="urn:microsoft.com/office/officeart/2005/8/layout/hList1"/>
    <dgm:cxn modelId="{5989B3E6-0DBE-4E66-AE78-A396654103E2}" type="presOf" srcId="{5FDF72C3-8CF3-4558-B398-2D8EB0C4CFF4}" destId="{4DD43532-9B2B-4BDA-8163-DEDF6972F9F4}" srcOrd="0" destOrd="0" presId="urn:microsoft.com/office/officeart/2005/8/layout/hList1"/>
    <dgm:cxn modelId="{6F1989E7-F128-4B30-ACCE-D16279C701E3}" srcId="{5E6D6D1F-98D5-44F7-92AF-19F8B869A174}" destId="{31031BC5-5D9B-4DC5-86E5-AA945181C6CF}" srcOrd="0" destOrd="0" parTransId="{D191084D-2682-4A9C-A8AB-08466168C0A4}" sibTransId="{3580E187-4D0C-44A4-B9E7-23799EDB31D2}"/>
    <dgm:cxn modelId="{19C395F1-641A-447F-95E7-46405BE5C0FA}" srcId="{FBF353B7-DA96-44EF-84BA-0EC194E3B295}" destId="{D5C30C31-337D-48A9-87D6-177EA52DD7F6}" srcOrd="0" destOrd="0" parTransId="{7BD20DBF-83BB-4E35-BDD5-7344144F5424}" sibTransId="{54FE5445-FBFA-4265-B239-2CF55A123808}"/>
    <dgm:cxn modelId="{9F0728FE-2A92-4B9F-BC02-EDA71406CA32}" type="presOf" srcId="{6B07B1AC-3CB3-4530-B330-A6DE0907ECD3}" destId="{F6C9F55F-F0F2-44BF-8FA1-DBA012F61546}" srcOrd="0" destOrd="0" presId="urn:microsoft.com/office/officeart/2005/8/layout/hList1"/>
    <dgm:cxn modelId="{145BB2E1-ED1E-4DF1-A62D-95E6F28D8EB6}" type="presParOf" srcId="{3ABFEB64-EA23-4F36-81C1-F1233A641F6F}" destId="{7355AA85-6FF2-4A32-979B-C4502B08B72E}" srcOrd="0" destOrd="0" presId="urn:microsoft.com/office/officeart/2005/8/layout/hList1"/>
    <dgm:cxn modelId="{F91E9A86-1839-4572-BEEA-CADF52FC5923}" type="presParOf" srcId="{7355AA85-6FF2-4A32-979B-C4502B08B72E}" destId="{AC6C1AD6-E936-4AA3-AA4F-1878663AE8E4}" srcOrd="0" destOrd="0" presId="urn:microsoft.com/office/officeart/2005/8/layout/hList1"/>
    <dgm:cxn modelId="{237D4FD5-37F2-45D2-8FDF-CD5DE20CE5A3}" type="presParOf" srcId="{7355AA85-6FF2-4A32-979B-C4502B08B72E}" destId="{0D845A6B-71D7-46AB-9916-702D815ECD49}" srcOrd="1" destOrd="0" presId="urn:microsoft.com/office/officeart/2005/8/layout/hList1"/>
    <dgm:cxn modelId="{7848FEBE-40FF-4C77-B07A-C29429EE19DC}" type="presParOf" srcId="{3ABFEB64-EA23-4F36-81C1-F1233A641F6F}" destId="{BFF9E061-20F1-47EC-8911-C75C10AEA9DD}" srcOrd="1" destOrd="0" presId="urn:microsoft.com/office/officeart/2005/8/layout/hList1"/>
    <dgm:cxn modelId="{5A7A33D4-8ACF-4A2E-9BE1-3440DE7F892D}" type="presParOf" srcId="{3ABFEB64-EA23-4F36-81C1-F1233A641F6F}" destId="{9201A6E7-AAB7-4094-8C54-2496BE7264F4}" srcOrd="2" destOrd="0" presId="urn:microsoft.com/office/officeart/2005/8/layout/hList1"/>
    <dgm:cxn modelId="{ED0E04D8-B1A3-40E9-B331-2E8E2E9FC242}" type="presParOf" srcId="{9201A6E7-AAB7-4094-8C54-2496BE7264F4}" destId="{F6C9F55F-F0F2-44BF-8FA1-DBA012F61546}" srcOrd="0" destOrd="0" presId="urn:microsoft.com/office/officeart/2005/8/layout/hList1"/>
    <dgm:cxn modelId="{DB0CC2F6-AA33-4E89-AD6F-8DB2A55972EE}" type="presParOf" srcId="{9201A6E7-AAB7-4094-8C54-2496BE7264F4}" destId="{4DD43532-9B2B-4BDA-8163-DEDF6972F9F4}" srcOrd="1" destOrd="0" presId="urn:microsoft.com/office/officeart/2005/8/layout/hList1"/>
    <dgm:cxn modelId="{362A99FB-DC28-402F-BEC4-7A8A9BCC59CA}" type="presParOf" srcId="{3ABFEB64-EA23-4F36-81C1-F1233A641F6F}" destId="{867C56DD-05BB-49DF-BE8B-BA5B6A1462C4}" srcOrd="3" destOrd="0" presId="urn:microsoft.com/office/officeart/2005/8/layout/hList1"/>
    <dgm:cxn modelId="{38C29915-6998-4001-B806-A0DB80703C3E}" type="presParOf" srcId="{3ABFEB64-EA23-4F36-81C1-F1233A641F6F}" destId="{122C41A9-95EE-45DA-9C33-49BDA798FC05}" srcOrd="4" destOrd="0" presId="urn:microsoft.com/office/officeart/2005/8/layout/hList1"/>
    <dgm:cxn modelId="{3B8E1551-CCCC-4129-94B2-3EAA895C4CDE}" type="presParOf" srcId="{122C41A9-95EE-45DA-9C33-49BDA798FC05}" destId="{40995052-E305-43C3-9331-13566B551E9D}" srcOrd="0" destOrd="0" presId="urn:microsoft.com/office/officeart/2005/8/layout/hList1"/>
    <dgm:cxn modelId="{52AF70F3-96C2-4E75-B844-81765C9F82E4}" type="presParOf" srcId="{122C41A9-95EE-45DA-9C33-49BDA798FC05}" destId="{FA47B9A4-EFA7-404F-A8A1-EFB177BB0D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3D242-EAC2-47A4-9A60-40A5F1CE7496}">
      <dsp:nvSpPr>
        <dsp:cNvPr id="0" name=""/>
        <dsp:cNvSpPr/>
      </dsp:nvSpPr>
      <dsp:spPr>
        <a:xfrm>
          <a:off x="0" y="61128"/>
          <a:ext cx="4435656" cy="16473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aids in summarizing the results</a:t>
          </a:r>
        </a:p>
      </dsp:txBody>
      <dsp:txXfrm>
        <a:off x="80417" y="141545"/>
        <a:ext cx="4274822" cy="1486526"/>
      </dsp:txXfrm>
    </dsp:sp>
    <dsp:sp modelId="{0802A28F-3980-436F-A01E-D6A9C8B9665E}">
      <dsp:nvSpPr>
        <dsp:cNvPr id="0" name=""/>
        <dsp:cNvSpPr/>
      </dsp:nvSpPr>
      <dsp:spPr>
        <a:xfrm>
          <a:off x="0" y="1800648"/>
          <a:ext cx="4435656" cy="16473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helps us recognize underlying trends and tendencies in the data</a:t>
          </a:r>
        </a:p>
      </dsp:txBody>
      <dsp:txXfrm>
        <a:off x="80417" y="1881065"/>
        <a:ext cx="4274822" cy="1486526"/>
      </dsp:txXfrm>
    </dsp:sp>
    <dsp:sp modelId="{8ADA7AED-0705-4DB0-A1E5-98C07781ABE5}">
      <dsp:nvSpPr>
        <dsp:cNvPr id="0" name=""/>
        <dsp:cNvSpPr/>
      </dsp:nvSpPr>
      <dsp:spPr>
        <a:xfrm>
          <a:off x="0" y="3540168"/>
          <a:ext cx="4435656" cy="16473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aids in communicating the results to others</a:t>
          </a:r>
        </a:p>
      </dsp:txBody>
      <dsp:txXfrm>
        <a:off x="80417" y="3620585"/>
        <a:ext cx="4274822" cy="1486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A73D4-1CF3-4D30-9211-116DC0791BA4}">
      <dsp:nvSpPr>
        <dsp:cNvPr id="0" name=""/>
        <dsp:cNvSpPr/>
      </dsp:nvSpPr>
      <dsp:spPr>
        <a:xfrm>
          <a:off x="7054" y="69159"/>
          <a:ext cx="1156494" cy="115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34263-1868-44F9-8C0C-46CC7D425D46}">
      <dsp:nvSpPr>
        <dsp:cNvPr id="0" name=""/>
        <dsp:cNvSpPr/>
      </dsp:nvSpPr>
      <dsp:spPr>
        <a:xfrm>
          <a:off x="7054" y="1343326"/>
          <a:ext cx="3304270" cy="72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Many characteristics are distributed through the population in a ‘normal’ manner</a:t>
          </a:r>
        </a:p>
      </dsp:txBody>
      <dsp:txXfrm>
        <a:off x="7054" y="1343326"/>
        <a:ext cx="3304270" cy="723322"/>
      </dsp:txXfrm>
    </dsp:sp>
    <dsp:sp modelId="{4CBBBC12-11A1-49E4-9B82-1D091256077F}">
      <dsp:nvSpPr>
        <dsp:cNvPr id="0" name=""/>
        <dsp:cNvSpPr/>
      </dsp:nvSpPr>
      <dsp:spPr>
        <a:xfrm>
          <a:off x="7054" y="2121379"/>
          <a:ext cx="3304270" cy="68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Normal curves have well-defined statistical properties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Parametric statistics are based on the assumption that the variables are distributed normally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Most commonly used statistics</a:t>
          </a:r>
        </a:p>
      </dsp:txBody>
      <dsp:txXfrm>
        <a:off x="7054" y="2121379"/>
        <a:ext cx="3304270" cy="684343"/>
      </dsp:txXfrm>
    </dsp:sp>
    <dsp:sp modelId="{B5D0AFFB-6609-48FB-9696-AD6F14468426}">
      <dsp:nvSpPr>
        <dsp:cNvPr id="0" name=""/>
        <dsp:cNvSpPr/>
      </dsp:nvSpPr>
      <dsp:spPr>
        <a:xfrm>
          <a:off x="3889572" y="69159"/>
          <a:ext cx="1156494" cy="115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6F340-1E57-4481-A5BE-94E1209B24C1}">
      <dsp:nvSpPr>
        <dsp:cNvPr id="0" name=""/>
        <dsp:cNvSpPr/>
      </dsp:nvSpPr>
      <dsp:spPr>
        <a:xfrm>
          <a:off x="3889572" y="1343326"/>
          <a:ext cx="3304270" cy="72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This is the famous “Bell curve” where many cases fall near the middle of the distribution and few fall very high or very low</a:t>
          </a:r>
        </a:p>
      </dsp:txBody>
      <dsp:txXfrm>
        <a:off x="3889572" y="1343326"/>
        <a:ext cx="3304270" cy="723322"/>
      </dsp:txXfrm>
    </dsp:sp>
    <dsp:sp modelId="{66F45F7C-A48F-4492-8AC3-234D92D860BB}">
      <dsp:nvSpPr>
        <dsp:cNvPr id="0" name=""/>
        <dsp:cNvSpPr/>
      </dsp:nvSpPr>
      <dsp:spPr>
        <a:xfrm>
          <a:off x="3889572" y="2121379"/>
          <a:ext cx="3304270" cy="68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I.Q.</a:t>
          </a:r>
        </a:p>
      </dsp:txBody>
      <dsp:txXfrm>
        <a:off x="3889572" y="2121379"/>
        <a:ext cx="3304270" cy="684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C1AD6-E936-4AA3-AA4F-1878663AE8E4}">
      <dsp:nvSpPr>
        <dsp:cNvPr id="0" name=""/>
        <dsp:cNvSpPr/>
      </dsp:nvSpPr>
      <dsp:spPr>
        <a:xfrm>
          <a:off x="2571" y="1371292"/>
          <a:ext cx="2507456" cy="810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These measures give us an idea what the ‘typical’ case in a distribution is like </a:t>
          </a:r>
        </a:p>
      </dsp:txBody>
      <dsp:txXfrm>
        <a:off x="2571" y="1371292"/>
        <a:ext cx="2507456" cy="810464"/>
      </dsp:txXfrm>
    </dsp:sp>
    <dsp:sp modelId="{0D845A6B-71D7-46AB-9916-702D815ECD49}">
      <dsp:nvSpPr>
        <dsp:cNvPr id="0" name=""/>
        <dsp:cNvSpPr/>
      </dsp:nvSpPr>
      <dsp:spPr>
        <a:xfrm>
          <a:off x="2571" y="2181757"/>
          <a:ext cx="2507456" cy="1399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9F55F-F0F2-44BF-8FA1-DBA012F61546}">
      <dsp:nvSpPr>
        <dsp:cNvPr id="0" name=""/>
        <dsp:cNvSpPr/>
      </dsp:nvSpPr>
      <dsp:spPr>
        <a:xfrm>
          <a:off x="2861071" y="1371292"/>
          <a:ext cx="2507456" cy="810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 (Mo): the most frequent score in a distribution</a:t>
          </a:r>
        </a:p>
      </dsp:txBody>
      <dsp:txXfrm>
        <a:off x="2861071" y="1371292"/>
        <a:ext cx="2507456" cy="810464"/>
      </dsp:txXfrm>
    </dsp:sp>
    <dsp:sp modelId="{4DD43532-9B2B-4BDA-8163-DEDF6972F9F4}">
      <dsp:nvSpPr>
        <dsp:cNvPr id="0" name=""/>
        <dsp:cNvSpPr/>
      </dsp:nvSpPr>
      <dsp:spPr>
        <a:xfrm>
          <a:off x="2861071" y="2181757"/>
          <a:ext cx="2507456" cy="1399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good for </a:t>
          </a:r>
          <a:r>
            <a:rPr lang="en-US" sz="1700" u="sng" kern="1200"/>
            <a:t>nominal</a:t>
          </a:r>
          <a:r>
            <a:rPr lang="en-US" sz="1700" kern="1200"/>
            <a:t> data</a:t>
          </a:r>
        </a:p>
      </dsp:txBody>
      <dsp:txXfrm>
        <a:off x="2861071" y="2181757"/>
        <a:ext cx="2507456" cy="1399950"/>
      </dsp:txXfrm>
    </dsp:sp>
    <dsp:sp modelId="{40995052-E305-43C3-9331-13566B551E9D}">
      <dsp:nvSpPr>
        <dsp:cNvPr id="0" name=""/>
        <dsp:cNvSpPr/>
      </dsp:nvSpPr>
      <dsp:spPr>
        <a:xfrm>
          <a:off x="5719571" y="1371292"/>
          <a:ext cx="2507456" cy="810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Median (Mdn): the midpoint or midscore in a distribution.</a:t>
          </a:r>
        </a:p>
      </dsp:txBody>
      <dsp:txXfrm>
        <a:off x="5719571" y="1371292"/>
        <a:ext cx="2507456" cy="810464"/>
      </dsp:txXfrm>
    </dsp:sp>
    <dsp:sp modelId="{FA47B9A4-EFA7-404F-A8A1-EFB177BB0DE0}">
      <dsp:nvSpPr>
        <dsp:cNvPr id="0" name=""/>
        <dsp:cNvSpPr/>
      </dsp:nvSpPr>
      <dsp:spPr>
        <a:xfrm>
          <a:off x="5719571" y="2181757"/>
          <a:ext cx="2507456" cy="1399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(50% cases above/50% cases below)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– insensitive to extreme cases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--Interval or ratio</a:t>
          </a:r>
        </a:p>
      </dsp:txBody>
      <dsp:txXfrm>
        <a:off x="5719571" y="2181757"/>
        <a:ext cx="2507456" cy="1399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DB7A9AB-EBE4-4CD4-B428-365EFD79DC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35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772B-CCF9-4A96-827F-4E5454BB8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4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772B-CCF9-4A96-827F-4E5454BB80D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5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772B-CCF9-4A96-827F-4E5454BB8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41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772B-CCF9-4A96-827F-4E5454BB8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772B-CCF9-4A96-827F-4E5454BB8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3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772B-CCF9-4A96-827F-4E5454BB80D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021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33CC-DA51-44AC-B543-8FDE3B4971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51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5CFE-760D-48E6-9EE5-CEDBC5976C2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3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7025-A40A-48F9-A369-F58820848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1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004E-3E02-4AD5-B697-5726B6F791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6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273D-7894-4BCC-865F-0612667815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8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E46E-F88F-4C79-9B73-F2C06B1DE5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14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06F7-AAA7-490C-9ABF-39CCEEF809D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2F01-5891-4B49-8400-C3DA4AD3C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7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8F9-0B1A-4528-A07C-1F3D785A38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3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D359-AF9F-49B4-A9E2-7009CDFFD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E772B-CCF9-4A96-827F-4E5454BB8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derdom.com/.../L2-1UnderstandingIQ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animatedsoftware.com/pics/stats/sgrange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imatedsoftware.com/statglos/sgrange.ht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Descriptive statistics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7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571500"/>
            <a:ext cx="7772400" cy="5715000"/>
          </a:xfrm>
        </p:spPr>
      </p:pic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457200" y="6401737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Source: UCLA International Institute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6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531962"/>
            <a:ext cx="7772400" cy="5715000"/>
          </a:xfrm>
        </p:spPr>
      </p:pic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09600" y="6453936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Source: www.cit.cornell.edu/computer/students/bandwidth/charts.html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37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533400"/>
            <a:ext cx="8229600" cy="5505450"/>
          </a:xfrm>
        </p:spPr>
      </p:pic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308609" y="6465438"/>
            <a:ext cx="7358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Source: www.cit.cornell.edu/computer/students/bandwidth/charts.html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609600"/>
            <a:ext cx="6629400" cy="5546725"/>
          </a:xfrm>
        </p:spPr>
      </p:pic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609600" y="6493632"/>
            <a:ext cx="223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Source: Verisign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533400"/>
            <a:ext cx="8229600" cy="54864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3826" y="892333"/>
            <a:ext cx="8216348" cy="47244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Normal distribution</a:t>
            </a:r>
          </a:p>
        </p:txBody>
      </p:sp>
      <p:graphicFrame>
        <p:nvGraphicFramePr>
          <p:cNvPr id="105479" name="Rectangle 3">
            <a:extLst>
              <a:ext uri="{FF2B5EF4-FFF2-40B4-BE49-F238E27FC236}">
                <a16:creationId xmlns:a16="http://schemas.microsoft.com/office/drawing/2014/main" id="{E363D52D-EDD6-8F23-8A44-AFD3C7D89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658481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/>
              <a:t>I.Q. distribution</a:t>
            </a:r>
          </a:p>
        </p:txBody>
      </p:sp>
      <p:pic>
        <p:nvPicPr>
          <p:cNvPr id="839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600200"/>
            <a:ext cx="9144000" cy="484187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792163"/>
          </a:xfrm>
        </p:spPr>
        <p:txBody>
          <a:bodyPr/>
          <a:lstStyle/>
          <a:p>
            <a:r>
              <a:rPr lang="en-US" sz="4000" dirty="0"/>
              <a:t>Measures of central tendency</a:t>
            </a:r>
          </a:p>
        </p:txBody>
      </p:sp>
      <p:graphicFrame>
        <p:nvGraphicFramePr>
          <p:cNvPr id="7174" name="Rectangle 3">
            <a:extLst>
              <a:ext uri="{FF2B5EF4-FFF2-40B4-BE49-F238E27FC236}">
                <a16:creationId xmlns:a16="http://schemas.microsoft.com/office/drawing/2014/main" id="{CCAB89D2-7D76-BFEC-E196-E2E11B27C4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69925" y="6361113"/>
            <a:ext cx="7343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itchFamily="2" charset="-122"/>
              </a:rPr>
              <a:t>Source : </a:t>
            </a:r>
            <a:r>
              <a:rPr lang="en-US" altLang="zh-CN" sz="1200" i="1">
                <a:ea typeface="宋体" pitchFamily="2" charset="-122"/>
              </a:rPr>
              <a:t>Reasoning with Statistics</a:t>
            </a:r>
            <a:r>
              <a:rPr lang="en-US" altLang="zh-CN" sz="1200">
                <a:ea typeface="宋体" pitchFamily="2" charset="-122"/>
              </a:rPr>
              <a:t>, by Frederick Williams &amp; Peter Monge, fifth edition, Harcourt College Publishers.</a:t>
            </a:r>
            <a:endParaRPr lang="en-US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central tendency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Mean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‘average’ score—sum of all individual scores divided by the number of scores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has a number of useful statistical properties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however, can be sensitive to extreme scores (“outliers”)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many statistics are based on the mean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4" name="Rectangle 4103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484632"/>
            <a:ext cx="8417053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3315" y="796374"/>
            <a:ext cx="7937369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Statistics</a:t>
            </a:r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648377"/>
            <a:ext cx="8167878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2612256"/>
            <a:ext cx="7200897" cy="3263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studies generate large numbers of data points, and to make sense of all that data, researchers use statistics that </a:t>
            </a:r>
            <a:r>
              <a:rPr lang="en-US" i="1" dirty="0"/>
              <a:t>summarize</a:t>
            </a:r>
            <a:r>
              <a:rPr lang="en-US" dirty="0"/>
              <a:t> the data, providing a better understanding of overall tendencies within the distributions of scores.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60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990600"/>
            <a:ext cx="7772400" cy="5105400"/>
          </a:xfrm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33400" y="6477000"/>
            <a:ext cx="672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Source: </a:t>
            </a:r>
            <a:r>
              <a:rPr lang="en-US" sz="2000" b="1" dirty="0">
                <a:hlinkClick r:id="rId3"/>
              </a:rPr>
              <a:t>www.wilderdom.com/.../L2-1UnderstandingIQ.html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Statistics estimating dispersion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Some statistics look at how widely scattered over the scale the individual scores are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Groups with identical means can be more or less widely dispersed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To find out how the group is distributed, we need to know how far from or close to the mean individual scores are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Like the mean, these statistics are only meaningful for interval or ratio-level measures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 of dispersion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Range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Distance between the highest and lowest scores in a distribution;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sensitive to extreme scores;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Can compensate by calculating the interquartile range (distance between the 25th and 75th percentile points) which represents the range of scores for the middle half of a distribution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Usually used in combination with other measures of dispersion.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Range</a:t>
            </a:r>
            <a:endParaRPr lang="en-US"/>
          </a:p>
        </p:txBody>
      </p:sp>
      <p:pic>
        <p:nvPicPr>
          <p:cNvPr id="38915" name="Picture 3" descr="sgrange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5077" y="1828800"/>
            <a:ext cx="6858000" cy="3592513"/>
          </a:xfrm>
          <a:ln/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447800" y="5562600"/>
            <a:ext cx="693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  <a:ea typeface="宋体" pitchFamily="2" charset="-122"/>
              </a:rPr>
              <a:t>Source: </a:t>
            </a:r>
            <a:r>
              <a:rPr lang="en-US" sz="1800" b="1">
                <a:latin typeface="Arial" charset="0"/>
                <a:hlinkClick r:id="rId4"/>
              </a:rPr>
              <a:t>www.animatedsoftware.com/ statglos/sgrange.htm</a:t>
            </a:r>
            <a:r>
              <a:rPr lang="en-US" sz="1800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 descr="box_n_his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26057" y="838200"/>
            <a:ext cx="7772400" cy="4933835"/>
          </a:xfrm>
          <a:noFill/>
          <a:ln/>
        </p:spPr>
      </p:pic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62000" y="59436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  <a:ea typeface="宋体" pitchFamily="2" charset="-122"/>
              </a:rPr>
              <a:t>Source: </a:t>
            </a:r>
            <a:r>
              <a:rPr lang="en-US" sz="1800">
                <a:latin typeface="Arial" charset="0"/>
              </a:rPr>
              <a:t>http://pse.cs.vt.edu/SoSci/converted/Dispersion_I/box_n_hist.gif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143000"/>
          </a:xfrm>
          <a:noFill/>
          <a:ln/>
        </p:spPr>
        <p:txBody>
          <a:bodyPr/>
          <a:lstStyle/>
          <a:p>
            <a:r>
              <a:rPr lang="en-US" sz="4000" dirty="0"/>
              <a:t>Estimates of dispersion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2438400"/>
            <a:ext cx="80772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Variance (S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Average of squared distances of individual points from the mean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sample variance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High variance means that most scores are far away from the mean. Low variance indicates that most scores cluster tightly about the mean. 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amount that one score differs from the mean is called its deviation score (deviate)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sum of all deviation scores in a sample is called the </a:t>
            </a:r>
            <a:r>
              <a:rPr lang="en-US" sz="2400" i="1" dirty="0"/>
              <a:t>sum of squares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Standard Deviation (SD)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 summary statistic of how much scores vary from the mean</a:t>
            </a:r>
          </a:p>
          <a:p>
            <a:pPr>
              <a:buFontTx/>
              <a:buNone/>
            </a:pPr>
            <a:r>
              <a:rPr lang="en-US" dirty="0"/>
              <a:t>	The square root of the Variance</a:t>
            </a:r>
          </a:p>
          <a:p>
            <a:pPr lvl="1"/>
            <a:r>
              <a:rPr lang="en-US" dirty="0"/>
              <a:t>expressed in the original units of measurement</a:t>
            </a:r>
          </a:p>
          <a:p>
            <a:pPr lvl="1"/>
            <a:r>
              <a:rPr lang="en-US" dirty="0"/>
              <a:t>Represents the average amount of dispersion in a sample</a:t>
            </a:r>
          </a:p>
          <a:p>
            <a:pPr lvl="1"/>
            <a:r>
              <a:rPr lang="en-US" dirty="0"/>
              <a:t>Used in a number of inferential statistics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Skewness of distributions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Measures look at how lopsided distributions are—how far from the ideal of the normal curve they are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When the median and the mean are different, the distribution is skewed.  The greater the difference, the greater the skew.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Distributions that trail away to the left are negatively skewed and those that trail away to the right are positively skewed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If the </a:t>
            </a:r>
            <a:r>
              <a:rPr lang="en-US" sz="2400" dirty="0" err="1"/>
              <a:t>skewness</a:t>
            </a:r>
            <a:r>
              <a:rPr lang="en-US" sz="2400" dirty="0"/>
              <a:t> is extreme, the researcher should either transform the data to make them better resemble a normal curve or else use a different set of statistics—nonparametric statistics—to carry out the analysis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62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371600"/>
            <a:ext cx="7772400" cy="47244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72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371600"/>
            <a:ext cx="7772400" cy="4724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0" name="Rectangle 512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469900"/>
            <a:ext cx="2771251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635508"/>
            <a:ext cx="2523744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81" y="954756"/>
            <a:ext cx="2047810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statistics</a:t>
            </a:r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55700" y="469900"/>
            <a:ext cx="4465223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Types of statistics:</a:t>
            </a:r>
          </a:p>
          <a:p>
            <a:pPr marL="914400" lvl="1" indent="-457200">
              <a:buFontTx/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u="sng" dirty="0"/>
              <a:t>descriptive</a:t>
            </a:r>
            <a:r>
              <a:rPr lang="en-US" dirty="0"/>
              <a:t> (which </a:t>
            </a:r>
            <a:r>
              <a:rPr lang="en-US" i="1" dirty="0"/>
              <a:t>summarize some characteristic </a:t>
            </a:r>
            <a:r>
              <a:rPr lang="en-US" dirty="0"/>
              <a:t>of a sample) </a:t>
            </a:r>
          </a:p>
          <a:p>
            <a:pPr marL="1295400" lvl="2" indent="-381000">
              <a:buFont typeface="Arial" pitchFamily="34" charset="0"/>
              <a:buChar char="•"/>
            </a:pPr>
            <a:r>
              <a:rPr lang="en-US" dirty="0"/>
              <a:t>Measures of central tendency</a:t>
            </a:r>
          </a:p>
          <a:p>
            <a:pPr marL="1295400" lvl="2" indent="-381000">
              <a:buFont typeface="Arial" pitchFamily="34" charset="0"/>
              <a:buChar char="•"/>
            </a:pPr>
            <a:r>
              <a:rPr lang="en-US" dirty="0"/>
              <a:t>Measures of dispersion</a:t>
            </a:r>
          </a:p>
          <a:p>
            <a:pPr marL="1295400" lvl="2" indent="-381000">
              <a:buFont typeface="Arial" pitchFamily="34" charset="0"/>
              <a:buChar char="•"/>
            </a:pPr>
            <a:r>
              <a:rPr lang="en-US" dirty="0"/>
              <a:t>Measures of skewness</a:t>
            </a:r>
          </a:p>
          <a:p>
            <a:pPr marL="1295400" lvl="2" indent="-381000">
              <a:buFontTx/>
              <a:buChar char="–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u="sng" dirty="0"/>
              <a:t>inferential</a:t>
            </a:r>
            <a:r>
              <a:rPr lang="en-US" dirty="0"/>
              <a:t> (which test for significant </a:t>
            </a:r>
            <a:r>
              <a:rPr lang="en-US" i="1" dirty="0"/>
              <a:t>differences </a:t>
            </a:r>
            <a:r>
              <a:rPr lang="en-US" dirty="0"/>
              <a:t>between groups and/or significant </a:t>
            </a:r>
            <a:r>
              <a:rPr lang="en-US" i="1" dirty="0"/>
              <a:t>relationships</a:t>
            </a:r>
            <a:r>
              <a:rPr lang="en-US" dirty="0"/>
              <a:t> among variables within the sample</a:t>
            </a:r>
          </a:p>
          <a:p>
            <a:pPr marL="1314450" lvl="2" indent="-457200"/>
            <a:r>
              <a:rPr lang="en-US" dirty="0"/>
              <a:t>t-ratio, chi-square, beta-value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736725" y="422275"/>
            <a:ext cx="555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Distribution of posting frequency on Usenet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are used to summarize data from individual respondents, etc.</a:t>
            </a:r>
          </a:p>
          <a:p>
            <a:pPr lvl="1"/>
            <a:r>
              <a:rPr lang="en-US" dirty="0"/>
              <a:t>They help to make sense of large numbers of individual responses, to communicate the essence of those responses </a:t>
            </a:r>
            <a:r>
              <a:rPr lang="en-US"/>
              <a:t>to others</a:t>
            </a:r>
            <a:endParaRPr lang="en-US" dirty="0"/>
          </a:p>
          <a:p>
            <a:r>
              <a:rPr lang="en-US" dirty="0"/>
              <a:t>They focus on typical or average scores, the dispersion of scores over the available responses, and the shape of the response curve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14344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7" name="Rectangle 14346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9" name="Rectangle 14348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Reasons for using statistics</a:t>
            </a:r>
          </a:p>
        </p:txBody>
      </p:sp>
      <p:sp useBgFill="1">
        <p:nvSpPr>
          <p:cNvPr id="14351" name="Rectangle 14350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341" name="Rectangle 3">
            <a:extLst>
              <a:ext uri="{FF2B5EF4-FFF2-40B4-BE49-F238E27FC236}">
                <a16:creationId xmlns:a16="http://schemas.microsoft.com/office/drawing/2014/main" id="{E55E2019-059F-551D-F0E8-B094E1104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780977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If we wanted to characterize the students in this class we would find that they are: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Young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From Edmonton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Fit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Male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How young?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How Edmontonian is this class?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How fit is this class?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What is the distribution of males and females?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Frequency distribution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663188"/>
            <a:ext cx="77724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frequency</a:t>
            </a:r>
            <a:r>
              <a:rPr lang="en-US" dirty="0"/>
              <a:t> with which observations are assigned to each category or point on a measurement scale.</a:t>
            </a:r>
          </a:p>
          <a:p>
            <a:pPr lvl="1"/>
            <a:r>
              <a:rPr lang="en-US" dirty="0"/>
              <a:t>Most basic form of descriptive statistics</a:t>
            </a:r>
          </a:p>
          <a:p>
            <a:pPr lvl="1"/>
            <a:r>
              <a:rPr lang="en-US" dirty="0"/>
              <a:t>May be expressed as a percentage of the total sample found in each 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distribution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distribution is “read” differently depending upon the measurement level</a:t>
            </a:r>
          </a:p>
          <a:p>
            <a:pPr lvl="1"/>
            <a:r>
              <a:rPr lang="en-US" dirty="0"/>
              <a:t>Nominal scales are read as discrete measurements at each level</a:t>
            </a:r>
          </a:p>
          <a:p>
            <a:pPr lvl="1"/>
            <a:r>
              <a:rPr lang="en-US" dirty="0"/>
              <a:t>Ordinal measures show tendencies, but categories should not be compared</a:t>
            </a:r>
          </a:p>
          <a:p>
            <a:pPr lvl="1"/>
            <a:r>
              <a:rPr lang="en-US" dirty="0"/>
              <a:t>Interval and ratio scales allow for comparison among categories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19200"/>
            <a:ext cx="7772400" cy="838200"/>
          </a:xfrm>
        </p:spPr>
        <p:txBody>
          <a:bodyPr/>
          <a:lstStyle/>
          <a:p>
            <a:r>
              <a:rPr lang="en-US" dirty="0"/>
              <a:t>Ancestry of US residents</a:t>
            </a:r>
          </a:p>
        </p:txBody>
      </p:sp>
      <p:pic>
        <p:nvPicPr>
          <p:cNvPr id="481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438400"/>
            <a:ext cx="4651931" cy="365273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533400"/>
            <a:ext cx="7543800" cy="5568950"/>
          </a:xfrm>
        </p:spPr>
      </p:pic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57200" y="6218238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b="1" dirty="0"/>
              <a:t>Protecting Children from Harmful Television: TV Ratings and the V-chip</a:t>
            </a:r>
          </a:p>
          <a:p>
            <a:r>
              <a:rPr lang="en-US" sz="1200" dirty="0"/>
              <a:t>Amy I. Nathanson, PhD Lecturer, University of California at Santa Barbara</a:t>
            </a:r>
          </a:p>
          <a:p>
            <a:r>
              <a:rPr lang="en-US" sz="1200" dirty="0"/>
              <a:t>Joanne Cantor, PhD Professor, Communication Arts, University of Wisconsin-Madison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1613</TotalTime>
  <Words>1019</Words>
  <Application>Microsoft Office PowerPoint</Application>
  <PresentationFormat>On-screen Show (4:3)</PresentationFormat>
  <Paragraphs>107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宋体</vt:lpstr>
      <vt:lpstr>Arial</vt:lpstr>
      <vt:lpstr>Garamond</vt:lpstr>
      <vt:lpstr>Organic</vt:lpstr>
      <vt:lpstr>Descriptive statistics</vt:lpstr>
      <vt:lpstr>Statistics</vt:lpstr>
      <vt:lpstr>Types of statistics</vt:lpstr>
      <vt:lpstr>Reasons for using statistics</vt:lpstr>
      <vt:lpstr>Descriptive statistics</vt:lpstr>
      <vt:lpstr>Frequency distribution</vt:lpstr>
      <vt:lpstr>Frequency distribution</vt:lpstr>
      <vt:lpstr>Ancestry of US residents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distribution</vt:lpstr>
      <vt:lpstr>I.Q. distribution</vt:lpstr>
      <vt:lpstr>Measures of central tendency</vt:lpstr>
      <vt:lpstr>Measures of central tendency</vt:lpstr>
      <vt:lpstr>PowerPoint Presentation</vt:lpstr>
      <vt:lpstr>Statistics estimating dispersion</vt:lpstr>
      <vt:lpstr>Estimates of dispersion</vt:lpstr>
      <vt:lpstr>Range</vt:lpstr>
      <vt:lpstr>PowerPoint Presentation</vt:lpstr>
      <vt:lpstr>Estimates of dispersion</vt:lpstr>
      <vt:lpstr>Standard Deviation (SD)</vt:lpstr>
      <vt:lpstr>Skewness of distributions</vt:lpstr>
      <vt:lpstr>PowerPoint Presentation</vt:lpstr>
      <vt:lpstr>PowerPoint Presentation</vt:lpstr>
      <vt:lpstr>PowerPoint Presentation</vt:lpstr>
      <vt:lpstr>So</vt:lpstr>
    </vt:vector>
  </TitlesOfParts>
  <Company>University of Kentucky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Hertog</dc:creator>
  <cp:lastModifiedBy>Dong Ye</cp:lastModifiedBy>
  <cp:revision>167</cp:revision>
  <dcterms:created xsi:type="dcterms:W3CDTF">2003-08-08T18:14:03Z</dcterms:created>
  <dcterms:modified xsi:type="dcterms:W3CDTF">2024-10-17T16:03:22Z</dcterms:modified>
</cp:coreProperties>
</file>