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6" r:id="rId2"/>
    <p:sldId id="275" r:id="rId3"/>
    <p:sldId id="256" r:id="rId4"/>
    <p:sldId id="257" r:id="rId5"/>
    <p:sldId id="262" r:id="rId6"/>
    <p:sldId id="263" r:id="rId7"/>
    <p:sldId id="270" r:id="rId8"/>
    <p:sldId id="264" r:id="rId9"/>
    <p:sldId id="269" r:id="rId10"/>
    <p:sldId id="268" r:id="rId11"/>
    <p:sldId id="271" r:id="rId12"/>
    <p:sldId id="274" r:id="rId13"/>
    <p:sldId id="265" r:id="rId14"/>
    <p:sldId id="27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D8FF92-48E9-4D07-BEEA-DFF71A23AE55}" v="1" dt="2024-04-18T18:31:16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07" d="100"/>
          <a:sy n="107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66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82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7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8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35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5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37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39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1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92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0AFF763-616A-5A4A-AC82-3074F17A4C3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5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FF763-616A-5A4A-AC82-3074F17A4C3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53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B505-5218-2E0C-F072-9AA708B9B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sz="4000" dirty="0"/>
              <a:t>Predictive Analytics Foundations</a:t>
            </a:r>
            <a:endParaRPr lang="en-CA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9D939-1897-638B-A1FE-0E5EA0F20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9 - 10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8960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22E6-0B5C-DFF4-17F6-A17E5012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8649F-6239-5F01-BE46-5EA06F79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537" y="2449551"/>
            <a:ext cx="7459176" cy="3603930"/>
          </a:xfrm>
        </p:spPr>
        <p:txBody>
          <a:bodyPr/>
          <a:lstStyle/>
          <a:p>
            <a:r>
              <a:rPr lang="en-US" dirty="0"/>
              <a:t>We connect our file to the data that is held elsewhere. </a:t>
            </a:r>
          </a:p>
          <a:p>
            <a:r>
              <a:rPr lang="en-US" dirty="0"/>
              <a:t>That data could be in a CSV, a database,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Our stuff is built “on” the data, we don’t have it we just reach out and “grab” it from elsewhere. </a:t>
            </a:r>
          </a:p>
          <a:p>
            <a:pPr lvl="1"/>
            <a:r>
              <a:rPr lang="en-US" dirty="0"/>
              <a:t>We can use it just like we have been. </a:t>
            </a:r>
          </a:p>
          <a:p>
            <a:pPr lvl="1"/>
            <a:r>
              <a:rPr lang="en-US" dirty="0"/>
              <a:t>It isn’t actually located in our workbook. </a:t>
            </a:r>
          </a:p>
          <a:p>
            <a:pPr lvl="1"/>
            <a:r>
              <a:rPr lang="en-US" dirty="0"/>
              <a:t>That data can change on its own, we update from it. </a:t>
            </a:r>
          </a:p>
          <a:p>
            <a:r>
              <a:rPr lang="en-US" dirty="0"/>
              <a:t>This is how most “data tools” work in real usage.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D66C25B-50E1-761B-4DED-F04C5BC31A3B}"/>
              </a:ext>
            </a:extLst>
          </p:cNvPr>
          <p:cNvSpPr/>
          <p:nvPr/>
        </p:nvSpPr>
        <p:spPr>
          <a:xfrm>
            <a:off x="417443" y="3538330"/>
            <a:ext cx="3289853" cy="272332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Source. </a:t>
            </a:r>
          </a:p>
          <a:p>
            <a:pPr algn="ctr"/>
            <a:r>
              <a:rPr lang="en-US" dirty="0"/>
              <a:t>The CSV you download. </a:t>
            </a:r>
          </a:p>
          <a:p>
            <a:pPr algn="ctr"/>
            <a:r>
              <a:rPr lang="en-US" dirty="0"/>
              <a:t>Could be a DB. 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A79A2C28-D035-D8C4-F0A5-61BF155266EB}"/>
              </a:ext>
            </a:extLst>
          </p:cNvPr>
          <p:cNvSpPr/>
          <p:nvPr/>
        </p:nvSpPr>
        <p:spPr>
          <a:xfrm>
            <a:off x="7464287" y="1262270"/>
            <a:ext cx="934278" cy="2683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26C4E0-D200-5F6B-3B3F-C18A1AB5DABA}"/>
              </a:ext>
            </a:extLst>
          </p:cNvPr>
          <p:cNvSpPr/>
          <p:nvPr/>
        </p:nvSpPr>
        <p:spPr>
          <a:xfrm>
            <a:off x="8816009" y="208722"/>
            <a:ext cx="3150704" cy="22263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file with your super cool and useful sheets, charts, and tables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80FAB3E-2C40-8415-04DD-429079DD82C1}"/>
              </a:ext>
            </a:extLst>
          </p:cNvPr>
          <p:cNvSpPr/>
          <p:nvPr/>
        </p:nvSpPr>
        <p:spPr>
          <a:xfrm rot="19403591">
            <a:off x="2420100" y="2037712"/>
            <a:ext cx="1786549" cy="11553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ecision 8">
            <a:extLst>
              <a:ext uri="{FF2B5EF4-FFF2-40B4-BE49-F238E27FC236}">
                <a16:creationId xmlns:a16="http://schemas.microsoft.com/office/drawing/2014/main" id="{EDE08880-9A09-1E06-436D-68C5F81E5850}"/>
              </a:ext>
            </a:extLst>
          </p:cNvPr>
          <p:cNvSpPr/>
          <p:nvPr/>
        </p:nvSpPr>
        <p:spPr>
          <a:xfrm>
            <a:off x="4238368" y="358346"/>
            <a:ext cx="2866767" cy="1692876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to data. </a:t>
            </a:r>
          </a:p>
        </p:txBody>
      </p:sp>
    </p:spTree>
    <p:extLst>
      <p:ext uri="{BB962C8B-B14F-4D97-AF65-F5344CB8AC3E}">
        <p14:creationId xmlns:p14="http://schemas.microsoft.com/office/powerpoint/2010/main" val="3957536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926D-6421-F3F5-B872-B0F904C9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FBAD8-A2A1-0A27-761A-13610C718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7000271" cy="4037749"/>
          </a:xfrm>
        </p:spPr>
        <p:txBody>
          <a:bodyPr/>
          <a:lstStyle/>
          <a:p>
            <a:r>
              <a:rPr lang="en-US" dirty="0"/>
              <a:t>Pandas is a library that provides a </a:t>
            </a:r>
            <a:r>
              <a:rPr lang="en-US" dirty="0" err="1"/>
              <a:t>Dataframe</a:t>
            </a:r>
            <a:r>
              <a:rPr lang="en-US" dirty="0"/>
              <a:t> – roughly a Python spreadsheet. </a:t>
            </a:r>
          </a:p>
          <a:p>
            <a:r>
              <a:rPr lang="en-US" dirty="0"/>
              <a:t>We can manipulate our data largely as we would think about it in Excel, but through code. </a:t>
            </a:r>
          </a:p>
          <a:p>
            <a:r>
              <a:rPr lang="en-US" dirty="0"/>
              <a:t>Maps easily to databases, if we are getting data from them. </a:t>
            </a:r>
          </a:p>
        </p:txBody>
      </p:sp>
      <p:pic>
        <p:nvPicPr>
          <p:cNvPr id="2050" name="Picture 2" descr="Panda Rapper 🎤🐼 - AI Generated Artwork - NightCafe Creator">
            <a:extLst>
              <a:ext uri="{FF2B5EF4-FFF2-40B4-BE49-F238E27FC236}">
                <a16:creationId xmlns:a16="http://schemas.microsoft.com/office/drawing/2014/main" id="{7EB30276-E13F-3EE9-917E-F92CE5AD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850" y="0"/>
            <a:ext cx="3740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503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4E0F-5E00-15A5-69D8-30E87B47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and Dice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2C771-BCFF-0BCA-C201-EA2B1907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One useful thing about </a:t>
            </a:r>
            <a:r>
              <a:rPr lang="en-US" dirty="0" err="1"/>
              <a:t>dataframes</a:t>
            </a:r>
            <a:r>
              <a:rPr lang="en-US" dirty="0"/>
              <a:t> is that they make it easy to “slice” data. </a:t>
            </a:r>
          </a:p>
          <a:p>
            <a:r>
              <a:rPr lang="en-US" dirty="0"/>
              <a:t>In ML, we commonly need to slice “vertically”, or separate a column. </a:t>
            </a:r>
          </a:p>
          <a:p>
            <a:pPr lvl="1"/>
            <a:r>
              <a:rPr lang="en-US" dirty="0"/>
              <a:t>E.g. separate the column that we want to predict from the inputs. </a:t>
            </a:r>
          </a:p>
          <a:p>
            <a:r>
              <a:rPr lang="en-US" dirty="0"/>
              <a:t>We can also slice ”horizontally”, or create groupings or samples. </a:t>
            </a:r>
          </a:p>
          <a:p>
            <a:pPr lvl="1"/>
            <a:r>
              <a:rPr lang="en-US" dirty="0"/>
              <a:t>Horizontal slices can allow us to segment the data into subsets. </a:t>
            </a:r>
          </a:p>
          <a:p>
            <a:pPr lvl="1"/>
            <a:r>
              <a:rPr lang="en-US" dirty="0"/>
              <a:t>We can compare groups against each other. </a:t>
            </a:r>
          </a:p>
          <a:p>
            <a:pPr lvl="1"/>
            <a:r>
              <a:rPr lang="en-US" dirty="0"/>
              <a:t>If we have a large amount of data, or want to do some stats calculations, we can generate samples from our “population” (population = everything, in stats). </a:t>
            </a:r>
          </a:p>
        </p:txBody>
      </p:sp>
    </p:spTree>
    <p:extLst>
      <p:ext uri="{BB962C8B-B14F-4D97-AF65-F5344CB8AC3E}">
        <p14:creationId xmlns:p14="http://schemas.microsoft.com/office/powerpoint/2010/main" val="816048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1504-010C-237E-14FF-20B143CD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ADF16-E034-5CFC-2CCE-C7E576714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29603"/>
          </a:xfrm>
        </p:spPr>
        <p:txBody>
          <a:bodyPr/>
          <a:lstStyle/>
          <a:p>
            <a:r>
              <a:rPr lang="en-US" dirty="0"/>
              <a:t>Much of common data analysis that we want to do is based on Aggregation. </a:t>
            </a:r>
          </a:p>
          <a:p>
            <a:r>
              <a:rPr lang="en-US" dirty="0"/>
              <a:t>Aggregation is the “totaling” of some value, here it’s calculating sums, avg, count,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We can combine these aggregations with grouping and slicing of the data. </a:t>
            </a:r>
          </a:p>
          <a:p>
            <a:pPr lvl="1"/>
            <a:r>
              <a:rPr lang="en-US" dirty="0"/>
              <a:t>We can calculate any aggregate we want – min, max, average, sum, </a:t>
            </a:r>
            <a:r>
              <a:rPr lang="en-US" dirty="0" err="1"/>
              <a:t>etc</a:t>
            </a:r>
            <a:r>
              <a:rPr lang="en-US" dirty="0"/>
              <a:t>….</a:t>
            </a:r>
          </a:p>
          <a:p>
            <a:pPr lvl="1"/>
            <a:r>
              <a:rPr lang="en-US" dirty="0"/>
              <a:t>We can group or split our data to get the result for any subgroup. </a:t>
            </a:r>
          </a:p>
          <a:p>
            <a:r>
              <a:rPr lang="en-US" dirty="0"/>
              <a:t>We can compare and contrast these groups for a powerful analysis tool. </a:t>
            </a:r>
          </a:p>
          <a:p>
            <a:r>
              <a:rPr lang="en-US" dirty="0"/>
              <a:t>This works directly with the datasheet formatted data that we get from a DB. </a:t>
            </a:r>
          </a:p>
        </p:txBody>
      </p:sp>
    </p:spTree>
    <p:extLst>
      <p:ext uri="{BB962C8B-B14F-4D97-AF65-F5344CB8AC3E}">
        <p14:creationId xmlns:p14="http://schemas.microsoft.com/office/powerpoint/2010/main" val="685036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F55E-3394-A180-65C8-4E80B7D2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698D6-8CBA-7E1F-AA9B-E2C933116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Data Pipelines Vs. ML Pipelines - Similarities and Differences | ForePaaS">
            <a:extLst>
              <a:ext uri="{FF2B5EF4-FFF2-40B4-BE49-F238E27FC236}">
                <a16:creationId xmlns:a16="http://schemas.microsoft.com/office/drawing/2014/main" id="{7C92F12C-4239-F1B1-583B-BF2690A47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73" y="0"/>
            <a:ext cx="11054854" cy="679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909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2B25-FB93-C653-A8EA-0DA57324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2B656-A0F8-2794-2836-7E265B53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Train Test Split: What it Means and How to Use It | Built In">
            <a:extLst>
              <a:ext uri="{FF2B5EF4-FFF2-40B4-BE49-F238E27FC236}">
                <a16:creationId xmlns:a16="http://schemas.microsoft.com/office/drawing/2014/main" id="{5D0494BB-D417-3270-739E-4FE4403AB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6" y="1353064"/>
            <a:ext cx="11968027" cy="415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07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778E-4791-BB55-8E4D-886A9125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7E82A-DE43-5EF8-051C-C37AE505D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57685"/>
          </a:xfrm>
        </p:spPr>
        <p:txBody>
          <a:bodyPr>
            <a:normAutofit/>
          </a:bodyPr>
          <a:lstStyle/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From others asking:</a:t>
            </a:r>
          </a:p>
          <a:p>
            <a:pPr lvl="2"/>
            <a:r>
              <a:rPr lang="en-US" dirty="0"/>
              <a:t>Break problems into individual smaller tasks. </a:t>
            </a:r>
          </a:p>
          <a:p>
            <a:pPr lvl="2"/>
            <a:r>
              <a:rPr lang="en-US" dirty="0"/>
              <a:t>Print “what happened” (e.g. variable values) after each line if needed. (Read something, print it; change a variable, print it; calculate something, print it…)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Datasheets and data shapes. </a:t>
            </a:r>
          </a:p>
          <a:p>
            <a:pPr lvl="1"/>
            <a:r>
              <a:rPr lang="en-US" dirty="0"/>
              <a:t>Pandas and manipulating data. </a:t>
            </a:r>
          </a:p>
          <a:p>
            <a:pPr lvl="1"/>
            <a:r>
              <a:rPr lang="en-US" dirty="0"/>
              <a:t>Simple concepts, moderately tricky code, important for the future. </a:t>
            </a:r>
          </a:p>
          <a:p>
            <a:pPr lvl="1"/>
            <a:r>
              <a:rPr lang="en-US" dirty="0"/>
              <a:t>Slicing and dicing data. </a:t>
            </a:r>
          </a:p>
        </p:txBody>
      </p:sp>
    </p:spTree>
    <p:extLst>
      <p:ext uri="{BB962C8B-B14F-4D97-AF65-F5344CB8AC3E}">
        <p14:creationId xmlns:p14="http://schemas.microsoft.com/office/powerpoint/2010/main" val="208157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75E9-37EB-6D59-AEB9-2C14ED9BE8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Datasheets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41AF2-25BC-AD0E-1E44-54EEC6D208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7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0661-6808-0E66-5825-F0987DF6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6043-D5F7-5A7B-895B-8B6370F4F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192"/>
            <a:ext cx="9603275" cy="4015408"/>
          </a:xfrm>
        </p:spPr>
        <p:txBody>
          <a:bodyPr/>
          <a:lstStyle/>
          <a:p>
            <a:r>
              <a:rPr lang="en-US" dirty="0"/>
              <a:t>To this point, we can read data from a file and do a lot to manipulate it. </a:t>
            </a:r>
          </a:p>
          <a:p>
            <a:r>
              <a:rPr lang="en-US" dirty="0"/>
              <a:t>Each time we use some data, we need to “organize” it to some degree:</a:t>
            </a:r>
          </a:p>
          <a:p>
            <a:pPr lvl="1"/>
            <a:r>
              <a:rPr lang="en-US" dirty="0"/>
              <a:t>What data do we have? </a:t>
            </a:r>
          </a:p>
          <a:p>
            <a:pPr lvl="1"/>
            <a:r>
              <a:rPr lang="en-US" dirty="0"/>
              <a:t>Which parts come where? </a:t>
            </a:r>
          </a:p>
          <a:p>
            <a:r>
              <a:rPr lang="en-US" dirty="0"/>
              <a:t>It might be easier to use lots of data if it was in a standardized format. </a:t>
            </a:r>
          </a:p>
          <a:p>
            <a:r>
              <a:rPr lang="en-US" dirty="0"/>
              <a:t>We can have assumptions that we rely on to make things easier. </a:t>
            </a:r>
          </a:p>
          <a:p>
            <a:r>
              <a:rPr lang="en-US" dirty="0"/>
              <a:t>When we get to machine learning, we use this old, organized, data as our main source. </a:t>
            </a:r>
          </a:p>
        </p:txBody>
      </p:sp>
    </p:spTree>
    <p:extLst>
      <p:ext uri="{BB962C8B-B14F-4D97-AF65-F5344CB8AC3E}">
        <p14:creationId xmlns:p14="http://schemas.microsoft.com/office/powerpoint/2010/main" val="399829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A04E-7CFA-F6A6-F39F-773FFF0D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Amounts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63478-157A-9B20-73D3-A9C7D1BBB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This system of using old examples to make accurate predictions fits well with how data is stored in databases. </a:t>
            </a:r>
          </a:p>
          <a:p>
            <a:pPr lvl="1"/>
            <a:r>
              <a:rPr lang="en-US" dirty="0"/>
              <a:t>We’ll look at this in more detail over the next two times, for now we just want a basic understanding of what’s in a database. </a:t>
            </a:r>
          </a:p>
          <a:p>
            <a:r>
              <a:rPr lang="en-US" dirty="0"/>
              <a:t>Databases are made of tables that each look like a spreadsheet. </a:t>
            </a:r>
          </a:p>
          <a:p>
            <a:pPr lvl="1"/>
            <a:r>
              <a:rPr lang="en-US" dirty="0"/>
              <a:t>Each table represents an entity – one ”thing” that we track. </a:t>
            </a:r>
          </a:p>
          <a:p>
            <a:pPr lvl="1"/>
            <a:r>
              <a:rPr lang="en-US" dirty="0"/>
              <a:t>Each column represents an attribute - one value that we store for this entity. </a:t>
            </a:r>
          </a:p>
          <a:p>
            <a:pPr lvl="1"/>
            <a:r>
              <a:rPr lang="en-US" dirty="0"/>
              <a:t>Each row represents an instance – one example of that entity. </a:t>
            </a:r>
          </a:p>
          <a:p>
            <a:r>
              <a:rPr lang="en-US" dirty="0"/>
              <a:t>So, each table is effectively a list of items, and what we know about them. </a:t>
            </a:r>
          </a:p>
        </p:txBody>
      </p:sp>
    </p:spTree>
    <p:extLst>
      <p:ext uri="{BB962C8B-B14F-4D97-AF65-F5344CB8AC3E}">
        <p14:creationId xmlns:p14="http://schemas.microsoft.com/office/powerpoint/2010/main" val="2892367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9657-4A8F-6484-A8A1-BC6E89AD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A8C9-D332-8F74-9421-FB75D9D2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5655" y="1853754"/>
            <a:ext cx="3406345" cy="4199727"/>
          </a:xfrm>
        </p:spPr>
        <p:txBody>
          <a:bodyPr/>
          <a:lstStyle/>
          <a:p>
            <a:r>
              <a:rPr lang="en-US" dirty="0"/>
              <a:t>Table – loans. </a:t>
            </a:r>
          </a:p>
          <a:p>
            <a:r>
              <a:rPr lang="en-US" dirty="0"/>
              <a:t>Row – instance, one loan. </a:t>
            </a:r>
          </a:p>
          <a:p>
            <a:r>
              <a:rPr lang="en-US" dirty="0"/>
              <a:t>Column – thing we track about the loan. </a:t>
            </a:r>
          </a:p>
          <a:p>
            <a:pPr lvl="1"/>
            <a:r>
              <a:rPr lang="en-US" dirty="0"/>
              <a:t>Including if it was paid. </a:t>
            </a:r>
          </a:p>
          <a:p>
            <a:pPr lvl="1"/>
            <a:r>
              <a:rPr lang="en-US" dirty="0"/>
              <a:t>We could know the inputs (other stuff) before giving a loan, then use these old ones to predict if it was paid.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119FB-9805-1A7A-8CCD-C47A2052DA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81" t="22039" r="16496"/>
          <a:stretch/>
        </p:blipFill>
        <p:spPr>
          <a:xfrm>
            <a:off x="28831" y="0"/>
            <a:ext cx="8634091" cy="546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13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C5AA-E346-DB9C-9CCE-177465EF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C0902-DD34-74BB-3C56-140B2CAD8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Kinds of data - YouTube">
            <a:extLst>
              <a:ext uri="{FF2B5EF4-FFF2-40B4-BE49-F238E27FC236}">
                <a16:creationId xmlns:a16="http://schemas.microsoft.com/office/drawing/2014/main" id="{A8A38B56-F3F8-6EB0-2476-F193EBCDDC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4" b="12601"/>
          <a:stretch/>
        </p:blipFill>
        <p:spPr bwMode="auto">
          <a:xfrm>
            <a:off x="0" y="0"/>
            <a:ext cx="12192000" cy="682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177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E289-9064-E57C-1E92-115CE951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2B437-8E90-0946-14B1-363E7B6F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This format (table, row, column) is called a datasheet. </a:t>
            </a:r>
          </a:p>
          <a:p>
            <a:r>
              <a:rPr lang="en-US" dirty="0"/>
              <a:t>Most databases that exist in the world look just like this. </a:t>
            </a:r>
          </a:p>
          <a:p>
            <a:pPr lvl="1"/>
            <a:r>
              <a:rPr lang="en-US" dirty="0"/>
              <a:t>We keep one table for each “item” – sale, product, customer, registration. </a:t>
            </a:r>
          </a:p>
          <a:p>
            <a:pPr lvl="1"/>
            <a:r>
              <a:rPr lang="en-US" dirty="0"/>
              <a:t>Each column is one value that we track for that thing. </a:t>
            </a:r>
          </a:p>
          <a:p>
            <a:pPr lvl="1"/>
            <a:r>
              <a:rPr lang="en-US" dirty="0"/>
              <a:t>Each row is one instance, or one specific example of that thing. </a:t>
            </a:r>
          </a:p>
          <a:p>
            <a:r>
              <a:rPr lang="en-US" dirty="0"/>
              <a:t>We generally load and manipulate data that looks like this. </a:t>
            </a:r>
          </a:p>
          <a:p>
            <a:pPr lvl="1"/>
            <a:r>
              <a:rPr lang="en-US" dirty="0"/>
              <a:t>Safe assumptions for the “shape” of the data. </a:t>
            </a:r>
          </a:p>
          <a:p>
            <a:pPr lvl="1"/>
            <a:r>
              <a:rPr lang="en-US" dirty="0"/>
              <a:t>Standardized tools and commands to manipulate the data. </a:t>
            </a:r>
          </a:p>
        </p:txBody>
      </p:sp>
    </p:spTree>
    <p:extLst>
      <p:ext uri="{BB962C8B-B14F-4D97-AF65-F5344CB8AC3E}">
        <p14:creationId xmlns:p14="http://schemas.microsoft.com/office/powerpoint/2010/main" val="3026967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B6E7-900B-5E91-DB17-4FF55163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04ABC-FA6F-813C-8A11-1EE6C54E2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Continuing with the idea of using a database as a source for our data…</a:t>
            </a:r>
          </a:p>
          <a:p>
            <a:r>
              <a:rPr lang="en-US" dirty="0"/>
              <a:t>Databases are normally large and centralized, used by many people. </a:t>
            </a:r>
          </a:p>
          <a:p>
            <a:pPr lvl="1"/>
            <a:r>
              <a:rPr lang="en-US" dirty="0"/>
              <a:t>We can’t have all our data in a spreadsheet because we don’t own it. </a:t>
            </a:r>
          </a:p>
          <a:p>
            <a:pPr lvl="1"/>
            <a:r>
              <a:rPr lang="en-US" dirty="0"/>
              <a:t>Other people need to be looking at and updating that data as well. </a:t>
            </a:r>
          </a:p>
          <a:p>
            <a:r>
              <a:rPr lang="en-US" dirty="0"/>
              <a:t>Solution – connect to the data that is held remotely. </a:t>
            </a:r>
          </a:p>
          <a:p>
            <a:pPr lvl="1"/>
            <a:r>
              <a:rPr lang="en-US" dirty="0"/>
              <a:t>Data stays in a database where it is, or it stays in a file like it will for us. </a:t>
            </a:r>
          </a:p>
          <a:p>
            <a:pPr lvl="1"/>
            <a:r>
              <a:rPr lang="en-US" dirty="0"/>
              <a:t>We can grab it and use it remotely in Excel, on the web, in Tableau, in another system…</a:t>
            </a:r>
          </a:p>
          <a:p>
            <a:r>
              <a:rPr lang="en-US" dirty="0"/>
              <a:t>We assume that the data is structured in a datasheet format, allowing us to use those assumptions to handle any data interchangeably. </a:t>
            </a:r>
          </a:p>
        </p:txBody>
      </p:sp>
    </p:spTree>
    <p:extLst>
      <p:ext uri="{BB962C8B-B14F-4D97-AF65-F5344CB8AC3E}">
        <p14:creationId xmlns:p14="http://schemas.microsoft.com/office/powerpoint/2010/main" val="15672638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334</TotalTime>
  <Words>1009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Predictive Analytics Foundations</vt:lpstr>
      <vt:lpstr>Housekeeping</vt:lpstr>
      <vt:lpstr>Datasheets</vt:lpstr>
      <vt:lpstr>Manipulating Data</vt:lpstr>
      <vt:lpstr>Large Amounts of Data</vt:lpstr>
      <vt:lpstr>PowerPoint Presentation</vt:lpstr>
      <vt:lpstr>PowerPoint Presentation</vt:lpstr>
      <vt:lpstr>datasheets</vt:lpstr>
      <vt:lpstr>Data Separation</vt:lpstr>
      <vt:lpstr>PowerPoint Presentation</vt:lpstr>
      <vt:lpstr>Pandas</vt:lpstr>
      <vt:lpstr>Slice and Dice the Data</vt:lpstr>
      <vt:lpstr>Data and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Dong Ye</cp:lastModifiedBy>
  <cp:revision>10</cp:revision>
  <dcterms:created xsi:type="dcterms:W3CDTF">2024-01-23T15:54:47Z</dcterms:created>
  <dcterms:modified xsi:type="dcterms:W3CDTF">2024-04-18T18:32:35Z</dcterms:modified>
</cp:coreProperties>
</file>