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4"/>
  </p:notesMasterIdLst>
  <p:sldIdLst>
    <p:sldId id="256" r:id="rId2"/>
    <p:sldId id="257" r:id="rId3"/>
    <p:sldId id="258" r:id="rId4"/>
    <p:sldId id="260" r:id="rId5"/>
    <p:sldId id="275" r:id="rId6"/>
    <p:sldId id="276" r:id="rId7"/>
    <p:sldId id="261" r:id="rId8"/>
    <p:sldId id="262" r:id="rId9"/>
    <p:sldId id="263" r:id="rId10"/>
    <p:sldId id="277" r:id="rId11"/>
    <p:sldId id="278" r:id="rId12"/>
    <p:sldId id="279" r:id="rId13"/>
    <p:sldId id="280" r:id="rId14"/>
    <p:sldId id="259" r:id="rId15"/>
    <p:sldId id="264" r:id="rId16"/>
    <p:sldId id="265" r:id="rId17"/>
    <p:sldId id="266" r:id="rId18"/>
    <p:sldId id="267" r:id="rId19"/>
    <p:sldId id="273" r:id="rId20"/>
    <p:sldId id="274"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172" autoAdjust="0"/>
  </p:normalViewPr>
  <p:slideViewPr>
    <p:cSldViewPr snapToGrid="0">
      <p:cViewPr varScale="1">
        <p:scale>
          <a:sx n="109" d="100"/>
          <a:sy n="109" d="100"/>
        </p:scale>
        <p:origin x="6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4EC06-89FD-4585-889A-C71A70054DC0}"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DBF24-D5C5-4352-92C7-1F384CDED819}" type="slidenum">
              <a:rPr lang="en-US" smtClean="0"/>
              <a:t>‹#›</a:t>
            </a:fld>
            <a:endParaRPr lang="en-US"/>
          </a:p>
        </p:txBody>
      </p:sp>
    </p:spTree>
    <p:extLst>
      <p:ext uri="{BB962C8B-B14F-4D97-AF65-F5344CB8AC3E}">
        <p14:creationId xmlns:p14="http://schemas.microsoft.com/office/powerpoint/2010/main" val="297188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1DBF24-D5C5-4352-92C7-1F384CDED819}" type="slidenum">
              <a:rPr lang="en-US" smtClean="0"/>
              <a:t>9</a:t>
            </a:fld>
            <a:endParaRPr lang="en-US"/>
          </a:p>
        </p:txBody>
      </p:sp>
    </p:spTree>
    <p:extLst>
      <p:ext uri="{BB962C8B-B14F-4D97-AF65-F5344CB8AC3E}">
        <p14:creationId xmlns:p14="http://schemas.microsoft.com/office/powerpoint/2010/main" val="412424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AD3E25-66C7-450A-B168-7A1B7443CD38}" type="datetimeFigureOut">
              <a:rPr lang="en-US" smtClean="0"/>
              <a:t>12/10/2018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495DBC4-1EDC-4665-91D8-096DE7EF0B1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539132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26897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236767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36857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AD3E25-66C7-450A-B168-7A1B7443CD38}" type="datetimeFigureOut">
              <a:rPr lang="en-US" smtClean="0"/>
              <a:t>12/10/2018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704463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AD3E25-66C7-450A-B168-7A1B7443CD3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55566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AD3E25-66C7-450A-B168-7A1B7443CD38}"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5179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AD3E25-66C7-450A-B168-7A1B7443CD38}"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313281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D3E25-66C7-450A-B168-7A1B7443CD38}"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19158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AD3E25-66C7-450A-B168-7A1B7443CD38}" type="datetimeFigureOut">
              <a:rPr lang="en-US" smtClean="0"/>
              <a:t>12/10/2018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568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AD3E25-66C7-450A-B168-7A1B7443CD38}" type="datetimeFigureOut">
              <a:rPr lang="en-US" smtClean="0"/>
              <a:t>12/10/2018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591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AD3E25-66C7-450A-B168-7A1B7443CD38}" type="datetimeFigureOut">
              <a:rPr lang="en-US" smtClean="0"/>
              <a:t>12/10/2018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495DBC4-1EDC-4665-91D8-096DE7EF0B1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253055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775" y="-28472"/>
            <a:ext cx="2034531" cy="769441"/>
          </a:xfrm>
          <a:prstGeom prst="rect">
            <a:avLst/>
          </a:prstGeom>
          <a:noFill/>
        </p:spPr>
        <p:txBody>
          <a:bodyPr wrap="none" lIns="91440" tIns="45720" rIns="91440" bIns="45720">
            <a:spAutoFit/>
          </a:bodyPr>
          <a:lstStyle/>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Nhóm 1</a:t>
            </a:r>
          </a:p>
        </p:txBody>
      </p:sp>
      <p:sp>
        <p:nvSpPr>
          <p:cNvPr id="6" name="Rectangle 5"/>
          <p:cNvSpPr/>
          <p:nvPr/>
        </p:nvSpPr>
        <p:spPr>
          <a:xfrm>
            <a:off x="1470056" y="1158413"/>
            <a:ext cx="9251892" cy="2800767"/>
          </a:xfrm>
          <a:prstGeom prst="rect">
            <a:avLst/>
          </a:prstGeom>
          <a:noFill/>
        </p:spPr>
        <p:txBody>
          <a:bodyPr wrap="none" lIns="91440" tIns="45720" rIns="91440" bIns="45720">
            <a:spAutoFit/>
          </a:bodyPr>
          <a:lstStyle/>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QUẢN LÝ MUA BÁN</a:t>
            </a:r>
          </a:p>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LINH KIỆN</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sp>
        <p:nvSpPr>
          <p:cNvPr id="7" name="Rectangle 6"/>
          <p:cNvSpPr/>
          <p:nvPr/>
        </p:nvSpPr>
        <p:spPr>
          <a:xfrm>
            <a:off x="1156731" y="4794067"/>
            <a:ext cx="6627520"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GV: Phạm Thành Hùng</a:t>
            </a:r>
          </a:p>
        </p:txBody>
      </p:sp>
    </p:spTree>
    <p:extLst>
      <p:ext uri="{BB962C8B-B14F-4D97-AF65-F5344CB8AC3E}">
        <p14:creationId xmlns:p14="http://schemas.microsoft.com/office/powerpoint/2010/main" val="359300510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6485" y="154561"/>
            <a:ext cx="1019702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thu ngân :</a:t>
            </a:r>
          </a:p>
        </p:txBody>
      </p:sp>
      <p:pic>
        <p:nvPicPr>
          <p:cNvPr id="3" name="Picture 2"/>
          <p:cNvPicPr>
            <a:picLocks noChangeAspect="1"/>
          </p:cNvPicPr>
          <p:nvPr/>
        </p:nvPicPr>
        <p:blipFill rotWithShape="1">
          <a:blip r:embed="rId2"/>
          <a:srcRect l="1507" t="5040" r="2199" b="3610"/>
          <a:stretch/>
        </p:blipFill>
        <p:spPr>
          <a:xfrm>
            <a:off x="685798" y="1193800"/>
            <a:ext cx="11506201" cy="5664200"/>
          </a:xfrm>
          <a:prstGeom prst="rect">
            <a:avLst/>
          </a:prstGeom>
        </p:spPr>
      </p:pic>
    </p:spTree>
    <p:extLst>
      <p:ext uri="{BB962C8B-B14F-4D97-AF65-F5344CB8AC3E}">
        <p14:creationId xmlns:p14="http://schemas.microsoft.com/office/powerpoint/2010/main" val="229510700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3702" y="154561"/>
            <a:ext cx="1110259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thủ kho :</a:t>
            </a:r>
          </a:p>
        </p:txBody>
      </p:sp>
      <p:pic>
        <p:nvPicPr>
          <p:cNvPr id="2" name="Picture 1"/>
          <p:cNvPicPr>
            <a:picLocks noChangeAspect="1"/>
          </p:cNvPicPr>
          <p:nvPr/>
        </p:nvPicPr>
        <p:blipFill rotWithShape="1">
          <a:blip r:embed="rId2"/>
          <a:srcRect l="2160" t="6237" r="1989" b="5112"/>
          <a:stretch/>
        </p:blipFill>
        <p:spPr>
          <a:xfrm>
            <a:off x="832677" y="1168400"/>
            <a:ext cx="11404600" cy="5689600"/>
          </a:xfrm>
          <a:prstGeom prst="rect">
            <a:avLst/>
          </a:prstGeom>
        </p:spPr>
      </p:pic>
    </p:spTree>
    <p:extLst>
      <p:ext uri="{BB962C8B-B14F-4D97-AF65-F5344CB8AC3E}">
        <p14:creationId xmlns:p14="http://schemas.microsoft.com/office/powerpoint/2010/main" val="406446078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54" y="154561"/>
            <a:ext cx="1125968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kế toán kho :</a:t>
            </a:r>
          </a:p>
        </p:txBody>
      </p:sp>
      <p:pic>
        <p:nvPicPr>
          <p:cNvPr id="2" name="Picture 1"/>
          <p:cNvPicPr>
            <a:picLocks noChangeAspect="1"/>
          </p:cNvPicPr>
          <p:nvPr/>
        </p:nvPicPr>
        <p:blipFill rotWithShape="1">
          <a:blip r:embed="rId2"/>
          <a:srcRect l="1696" t="3994" r="1582" b="2893"/>
          <a:stretch/>
        </p:blipFill>
        <p:spPr>
          <a:xfrm>
            <a:off x="813627" y="1077891"/>
            <a:ext cx="11442700" cy="5780110"/>
          </a:xfrm>
          <a:prstGeom prst="rect">
            <a:avLst/>
          </a:prstGeom>
        </p:spPr>
      </p:pic>
    </p:spTree>
    <p:extLst>
      <p:ext uri="{BB962C8B-B14F-4D97-AF65-F5344CB8AC3E}">
        <p14:creationId xmlns:p14="http://schemas.microsoft.com/office/powerpoint/2010/main" val="123994759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54" y="154561"/>
            <a:ext cx="1125968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K</a:t>
            </a:r>
            <a:r>
              <a:rPr lang="en-US" sz="2400" dirty="0" smtClean="0">
                <a:latin typeface="Calibri" panose="020F0502020204030204" pitchFamily="34" charset="0"/>
                <a:cs typeface="Calibri" panose="020F0502020204030204" pitchFamily="34" charset="0"/>
              </a:rPr>
              <a:t>hách hàng:</a:t>
            </a:r>
          </a:p>
        </p:txBody>
      </p:sp>
      <p:pic>
        <p:nvPicPr>
          <p:cNvPr id="2" name="Picture 1"/>
          <p:cNvPicPr>
            <a:picLocks noChangeAspect="1"/>
          </p:cNvPicPr>
          <p:nvPr/>
        </p:nvPicPr>
        <p:blipFill rotWithShape="1">
          <a:blip r:embed="rId2"/>
          <a:srcRect l="2239" t="10828" r="1853" b="6885"/>
          <a:stretch/>
        </p:blipFill>
        <p:spPr>
          <a:xfrm>
            <a:off x="944217" y="2426803"/>
            <a:ext cx="11176000" cy="2832100"/>
          </a:xfrm>
          <a:prstGeom prst="rect">
            <a:avLst/>
          </a:prstGeom>
        </p:spPr>
      </p:pic>
    </p:spTree>
    <p:extLst>
      <p:ext uri="{BB962C8B-B14F-4D97-AF65-F5344CB8AC3E}">
        <p14:creationId xmlns:p14="http://schemas.microsoft.com/office/powerpoint/2010/main" val="24777170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8583" y="154561"/>
            <a:ext cx="795281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Nghiệp vụ bán linh kiện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TH1 : khi khách hàng tới và có nhu cầu mua linh kiện, nhân viên tư vấn sẽ hỗ trợ cho khách hàng tìm kiếm và đặt những linh kiện mà khách hàng ưng ý, tất cả đều được ghi chú lại trong giấy note gồm tên nhân viên tư vấn và những sản phẩm khách hàng đặt mua. Sau đó, nhân viên tư vấn sẽ đưa giấy note cho nhân viên thu ngân, nhân viên thu ngân sẽ lập đơn đặt hằng cho khách và thực hiện thanh toán ngay tại quầy.</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TH2 : Khi khách hàng (Đã có tài khoàn)  tới và có nhu cầu mua linh kiện, khách hàng tới máy tình riêng dành cho khách hàng, khách hàng đăng nhập bằng tài khoản của mình và tiến hành chọn hàng và tự lập đơn đặt hàng, sau khi lập xong, khách hàng tới quầy thu ngân và yêu cầu thanh toán, lúc này nhân viên thu ngân sẽ truy xuất tới đơn đặt hàng của khách hàng và tiến hành thanh toán cho khách hàng.</a:t>
            </a:r>
          </a:p>
        </p:txBody>
      </p:sp>
    </p:spTree>
    <p:extLst>
      <p:ext uri="{BB962C8B-B14F-4D97-AF65-F5344CB8AC3E}">
        <p14:creationId xmlns:p14="http://schemas.microsoft.com/office/powerpoint/2010/main" val="118309478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37790" y="154561"/>
            <a:ext cx="299440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Đặc tả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Use case : </a:t>
            </a:r>
            <a:r>
              <a:rPr lang="en-US" sz="2400" dirty="0">
                <a:latin typeface="Calibri" panose="020F0502020204030204" pitchFamily="34" charset="0"/>
                <a:cs typeface="Calibri" panose="020F0502020204030204" pitchFamily="34" charset="0"/>
              </a:rPr>
              <a:t>UC002_Lập đơn đặt </a:t>
            </a:r>
            <a:r>
              <a:rPr lang="en-US" sz="2400" dirty="0" smtClean="0">
                <a:latin typeface="Calibri" panose="020F0502020204030204" pitchFamily="34" charset="0"/>
                <a:cs typeface="Calibri" panose="020F0502020204030204" pitchFamily="34" charset="0"/>
              </a:rPr>
              <a:t>hàng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Mục đích : </a:t>
            </a:r>
            <a:r>
              <a:rPr lang="en-US" sz="2400" dirty="0">
                <a:latin typeface="Calibri" panose="020F0502020204030204" pitchFamily="34" charset="0"/>
                <a:cs typeface="Calibri" panose="020F0502020204030204" pitchFamily="34" charset="0"/>
              </a:rPr>
              <a:t>Thêm đơn đặt hàng và chi tiết đơn đặt hàng vào hệ </a:t>
            </a:r>
            <a:r>
              <a:rPr lang="en-US" sz="2400" dirty="0" smtClean="0">
                <a:latin typeface="Calibri" panose="020F0502020204030204" pitchFamily="34" charset="0"/>
                <a:cs typeface="Calibri" panose="020F0502020204030204" pitchFamily="34" charset="0"/>
              </a:rPr>
              <a:t>thống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Mô tả : </a:t>
            </a:r>
            <a:r>
              <a:rPr lang="en-US" sz="2400" dirty="0">
                <a:latin typeface="Calibri" panose="020F0502020204030204" pitchFamily="34" charset="0"/>
                <a:cs typeface="Calibri" panose="020F0502020204030204" pitchFamily="34" charset="0"/>
              </a:rPr>
              <a:t>Người dùng tiến hành lập đơn đặt hàng khi cần đặt hoặc mua </a:t>
            </a:r>
            <a:r>
              <a:rPr lang="en-US" sz="2400" dirty="0" smtClean="0">
                <a:latin typeface="Calibri" panose="020F0502020204030204" pitchFamily="34" charset="0"/>
                <a:cs typeface="Calibri" panose="020F0502020204030204" pitchFamily="34" charset="0"/>
              </a:rPr>
              <a:t>hàng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Tác nhân: </a:t>
            </a:r>
            <a:r>
              <a:rPr lang="en-US" sz="2400" dirty="0">
                <a:latin typeface="Calibri" panose="020F0502020204030204" pitchFamily="34" charset="0"/>
                <a:cs typeface="Calibri" panose="020F0502020204030204" pitchFamily="34" charset="0"/>
              </a:rPr>
              <a:t>Khách hàng, thu </a:t>
            </a:r>
            <a:r>
              <a:rPr lang="en-US" sz="2400" dirty="0" smtClean="0">
                <a:latin typeface="Calibri" panose="020F0502020204030204" pitchFamily="34" charset="0"/>
                <a:cs typeface="Calibri" panose="020F0502020204030204" pitchFamily="34" charset="0"/>
              </a:rPr>
              <a:t>ngân</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Điều kiện trước : </a:t>
            </a:r>
            <a:r>
              <a:rPr lang="en-US" sz="2400" dirty="0">
                <a:latin typeface="Calibri" panose="020F0502020204030204" pitchFamily="34" charset="0"/>
                <a:cs typeface="Calibri" panose="020F0502020204030204" pitchFamily="34" charset="0"/>
              </a:rPr>
              <a:t>Đăng nhập thành công vào hệ </a:t>
            </a:r>
            <a:r>
              <a:rPr lang="en-US" sz="2400" dirty="0" smtClean="0">
                <a:latin typeface="Calibri" panose="020F0502020204030204" pitchFamily="34" charset="0"/>
                <a:cs typeface="Calibri" panose="020F0502020204030204" pitchFamily="34" charset="0"/>
              </a:rPr>
              <a:t>thống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Điều kiện sau : </a:t>
            </a:r>
            <a:r>
              <a:rPr lang="en-US" sz="2400" dirty="0">
                <a:latin typeface="Calibri" panose="020F0502020204030204" pitchFamily="34" charset="0"/>
                <a:cs typeface="Calibri" panose="020F0502020204030204" pitchFamily="34" charset="0"/>
              </a:rPr>
              <a:t>Lập đơn đặt hàng thành công</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28574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557" y="154561"/>
            <a:ext cx="691888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chính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225689"/>
            <a:ext cx="10426147" cy="5632311"/>
          </a:xfrm>
          <a:prstGeom prst="rect">
            <a:avLst/>
          </a:prstGeom>
          <a:noFill/>
        </p:spPr>
        <p:txBody>
          <a:bodyPr wrap="square" rtlCol="0">
            <a:spAutoFit/>
          </a:bodyPr>
          <a:lstStyle/>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chức năng “xử lý” trên TCC</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menu của chức năng “xử lý”</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mục “lập đơn đặt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thông báo “Bạn có muốn tiến hành quy trình đặt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nút yes</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giao diện tìm kiếm khách hàng với thông báo “Mời chọn khách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ok</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Double click vào khách hàng cần chọn trong danh sách khách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thông báo “Bạn có muốn chọn khách hàng này”</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yes</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giao diện tìm kiếm nhân viên với thông báo “Mời chọn nhân viên tư vấn”</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ok</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Double click vào nhân viên tư vấn cần chọn trong danh sách nhân </a:t>
            </a:r>
            <a:r>
              <a:rPr lang="en-US" sz="2400" i="1" dirty="0" smtClean="0">
                <a:latin typeface="Calibri" panose="020F0502020204030204" pitchFamily="34" charset="0"/>
                <a:cs typeface="Calibri" panose="020F0502020204030204" pitchFamily="34" charset="0"/>
              </a:rPr>
              <a:t>viên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59410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4227" y="154561"/>
            <a:ext cx="7981544"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chính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194911"/>
            <a:ext cx="10426147" cy="5663089"/>
          </a:xfrm>
          <a:prstGeom prst="rect">
            <a:avLst/>
          </a:prstGeom>
          <a:noFill/>
        </p:spPr>
        <p:txBody>
          <a:bodyPr wrap="square" rtlCol="0">
            <a:spAutoFit/>
          </a:bodyPr>
          <a:lstStyle/>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Double click vào nhân viên tư vấn cần chọn trong danh sách nhân viên</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thông báo “Bạn có muốn chọn nhân viên này”</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yes</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hiển thị giao diện đặt linh kiện với thông báo “Đã nhập xong thông tin, tiến hành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ok</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double click vào linh kiện cần đặt bên danh sách linh kiện để thêm vào giỏ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sửa lại số lượng linh kiện bên danh sách giỏ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lập đơn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hiển thị form xác nhận đơn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xác nhận</a:t>
            </a:r>
          </a:p>
          <a:p>
            <a:pPr marL="457200" indent="-457200">
              <a:spcBef>
                <a:spcPts val="600"/>
              </a:spcBef>
              <a:buFont typeface="+mj-lt"/>
              <a:buAutoNum type="arabicPeriod" startAt="13"/>
            </a:pPr>
            <a:r>
              <a:rPr lang="en-US" sz="2400" dirty="0">
                <a:latin typeface="Calibri" panose="020F0502020204030204" pitchFamily="34" charset="0"/>
                <a:cs typeface="Calibri" panose="020F0502020204030204" pitchFamily="34" charset="0"/>
              </a:rPr>
              <a:t>Hệ thống thông báo "Lập đơn đặt hàng thành công”</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192603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9840" y="154561"/>
            <a:ext cx="773032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thay thế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571899"/>
            <a:ext cx="10426147" cy="1220014"/>
          </a:xfrm>
          <a:prstGeom prst="rect">
            <a:avLst/>
          </a:prstGeom>
          <a:noFill/>
        </p:spPr>
        <p:txBody>
          <a:bodyPr wrap="square" rtlCol="0">
            <a:spAutoFit/>
          </a:bodyPr>
          <a:lstStyle/>
          <a:p>
            <a:pPr lvl="0">
              <a:lnSpc>
                <a:spcPct val="150000"/>
              </a:lnSpc>
              <a:spcBef>
                <a:spcPts val="600"/>
              </a:spcBef>
            </a:pPr>
            <a:r>
              <a:rPr lang="en-US" sz="2400" dirty="0">
                <a:latin typeface="Calibri" panose="020F0502020204030204" pitchFamily="34" charset="0"/>
                <a:cs typeface="Calibri" panose="020F0502020204030204" pitchFamily="34" charset="0"/>
              </a:rPr>
              <a:t>20a. Hệ thống thông báo “Không đủ linh kiện, mời nhập lại số lượng” </a:t>
            </a:r>
            <a:endParaRPr lang="en-US" sz="2400" dirty="0" smtClean="0">
              <a:latin typeface="Calibri" panose="020F0502020204030204" pitchFamily="34" charset="0"/>
              <a:cs typeface="Calibri" panose="020F0502020204030204" pitchFamily="34" charset="0"/>
            </a:endParaRPr>
          </a:p>
          <a:p>
            <a:pPr lvl="0">
              <a:lnSpc>
                <a:spcPct val="150000"/>
              </a:lnSpc>
              <a:spcBef>
                <a:spcPts val="600"/>
              </a:spcBef>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=&gt;</a:t>
            </a:r>
            <a:r>
              <a:rPr lang="en-US" sz="2400" dirty="0">
                <a:latin typeface="Calibri" panose="020F0502020204030204" pitchFamily="34" charset="0"/>
                <a:cs typeface="Calibri" panose="020F0502020204030204" pitchFamily="34" charset="0"/>
              </a:rPr>
              <a:t>quay lại bước 18</a:t>
            </a:r>
            <a:endParaRPr lang="en-US" sz="2400" i="1" dirty="0">
              <a:latin typeface="Calibri" panose="020F0502020204030204" pitchFamily="34" charset="0"/>
              <a:cs typeface="Calibri" panose="020F0502020204030204" pitchFamily="34" charset="0"/>
            </a:endParaRPr>
          </a:p>
        </p:txBody>
      </p:sp>
      <p:sp>
        <p:nvSpPr>
          <p:cNvPr id="5" name="TextBox 4"/>
          <p:cNvSpPr txBox="1"/>
          <p:nvPr/>
        </p:nvSpPr>
        <p:spPr>
          <a:xfrm>
            <a:off x="1152764" y="2973850"/>
            <a:ext cx="10426147" cy="2308324"/>
          </a:xfrm>
          <a:prstGeom prst="rect">
            <a:avLst/>
          </a:prstGeom>
          <a:noFill/>
        </p:spPr>
        <p:txBody>
          <a:bodyPr wrap="square" rtlCol="0">
            <a:spAutoFit/>
          </a:bodyPr>
          <a:lstStyle/>
          <a:p>
            <a:pPr lvl="0">
              <a:lnSpc>
                <a:spcPct val="150000"/>
              </a:lnSpc>
              <a:spcBef>
                <a:spcPts val="600"/>
              </a:spcBef>
            </a:pPr>
            <a:r>
              <a:rPr lang="en-US" sz="2400" b="1" dirty="0" smtClean="0">
                <a:latin typeface="Calibri" panose="020F0502020204030204" pitchFamily="34" charset="0"/>
                <a:cs typeface="Calibri" panose="020F0502020204030204" pitchFamily="34" charset="0"/>
              </a:rPr>
              <a:t>Giải thích : </a:t>
            </a:r>
            <a:r>
              <a:rPr lang="en-US" sz="2400" dirty="0" smtClean="0">
                <a:latin typeface="Calibri" panose="020F0502020204030204" pitchFamily="34" charset="0"/>
                <a:cs typeface="Calibri" panose="020F0502020204030204" pitchFamily="34" charset="0"/>
              </a:rPr>
              <a:t>Hệ thống chỉ cho phép người dùng (khách hàng hoặc thu ngân) lập đơn đặt hàng với số lượng linh kiện phải bé hơn số lượng linh kiện hiện có trong hệ thống, trong trường hợp bị lỗi như trên, hệ thống sẽ mặc định số lượng linh kiện hiện đang chọn là 1.</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72740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785" y="1602979"/>
            <a:ext cx="4890931" cy="2800767"/>
          </a:xfrm>
          <a:prstGeom prst="rect">
            <a:avLst/>
          </a:prstGeom>
          <a:noFill/>
        </p:spPr>
        <p:txBody>
          <a:bodyPr wrap="square" lIns="91440" tIns="45720" rIns="91440" bIns="45720">
            <a:spAutoFit/>
          </a:bodyPr>
          <a:lstStyle/>
          <a:p>
            <a:pPr algn="ct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Activity Diagram</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52" t="2361" r="2424" b="3194"/>
          <a:stretch/>
        </p:blipFill>
        <p:spPr>
          <a:xfrm>
            <a:off x="5776547" y="0"/>
            <a:ext cx="6415454" cy="6858000"/>
          </a:xfrm>
          <a:prstGeom prst="rect">
            <a:avLst/>
          </a:prstGeom>
        </p:spPr>
      </p:pic>
    </p:spTree>
    <p:extLst>
      <p:ext uri="{BB962C8B-B14F-4D97-AF65-F5344CB8AC3E}">
        <p14:creationId xmlns:p14="http://schemas.microsoft.com/office/powerpoint/2010/main" val="342765601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7985" y="154561"/>
            <a:ext cx="7293984"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Giới thiệu t</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hành viên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5" name="Rectangle 4"/>
          <p:cNvSpPr/>
          <p:nvPr/>
        </p:nvSpPr>
        <p:spPr>
          <a:xfrm>
            <a:off x="1289843" y="1637338"/>
            <a:ext cx="5873018" cy="3170099"/>
          </a:xfrm>
          <a:prstGeom prst="rect">
            <a:avLst/>
          </a:prstGeom>
          <a:noFill/>
        </p:spPr>
        <p:txBody>
          <a:bodyPr wrap="none" lIns="91440" tIns="45720" rIns="91440" bIns="45720">
            <a:spAutoFit/>
          </a:bodyPr>
          <a:lstStyle/>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1/ Công Phạm Quốc Việt</a:t>
            </a:r>
          </a:p>
          <a:p>
            <a:pPr algn="ctr"/>
            <a:endParaRPr lang="en-US" sz="40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2/ Nguyễn Trần Trung Hiếu</a:t>
            </a:r>
          </a:p>
          <a:p>
            <a:endParaRPr lang="en-US" sz="40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3/ Cao Quốc Đông</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583722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538" y="1541433"/>
            <a:ext cx="4890931" cy="2800767"/>
          </a:xfrm>
          <a:prstGeom prst="rect">
            <a:avLst/>
          </a:prstGeom>
          <a:noFill/>
        </p:spPr>
        <p:txBody>
          <a:bodyPr wrap="square" lIns="91440" tIns="45720" rIns="91440" bIns="45720">
            <a:spAutoFit/>
          </a:bodyPr>
          <a:lstStyle/>
          <a:p>
            <a:pPr algn="ct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Sequence Diagram</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5794131" y="0"/>
            <a:ext cx="6397869" cy="6858000"/>
          </a:xfrm>
          <a:prstGeom prst="rect">
            <a:avLst/>
          </a:prstGeom>
        </p:spPr>
      </p:pic>
    </p:spTree>
    <p:extLst>
      <p:ext uri="{BB962C8B-B14F-4D97-AF65-F5344CB8AC3E}">
        <p14:creationId xmlns:p14="http://schemas.microsoft.com/office/powerpoint/2010/main" val="244821460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1981" y="154561"/>
            <a:ext cx="9046066"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Hướng phát triển tương lai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63864" y="1412149"/>
            <a:ext cx="10426147" cy="2539157"/>
          </a:xfrm>
          <a:prstGeom prst="rect">
            <a:avLst/>
          </a:prstGeom>
          <a:noFill/>
        </p:spPr>
        <p:txBody>
          <a:bodyPr wrap="square" rtlCol="0">
            <a:spAutoFit/>
          </a:bodyPr>
          <a:lstStyle/>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Sẽ phát triển phần mềm theo hướng thực tế hơn : giấy tờ, thuế, v.v...</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Đáp ứng được những nghiệp vụ phức tạp hơn</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Tối ưu hoá phần mềm, nâng cao hiệu xuất mạnh mẽ hơn</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Tăng cường tính bảo mật cho phần mềm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639180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77276" y="1633197"/>
            <a:ext cx="6184706" cy="2800767"/>
          </a:xfrm>
          <a:prstGeom prst="rect">
            <a:avLst/>
          </a:prstGeom>
          <a:noFill/>
        </p:spPr>
        <p:txBody>
          <a:bodyPr wrap="none" lIns="91440" tIns="45720" rIns="91440" bIns="45720">
            <a:spAutoFit/>
          </a:bodyPr>
          <a:lstStyle/>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Cám ơn </a:t>
            </a:r>
          </a:p>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đã lắng nghe</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43506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1484" y="154561"/>
            <a:ext cx="586699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Giới thiệu đề tài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smtClean="0">
                <a:latin typeface="Calibri" panose="020F0502020204030204" pitchFamily="34" charset="0"/>
                <a:cs typeface="Calibri" panose="020F0502020204030204" pitchFamily="34" charset="0"/>
              </a:rPr>
              <a:t>Hệ thống quản lý mua bán linh kiện</a:t>
            </a:r>
            <a:r>
              <a:rPr lang="en-US" sz="2400" dirty="0" smtClean="0">
                <a:latin typeface="Calibri" panose="020F0502020204030204" pitchFamily="34" charset="0"/>
                <a:cs typeface="Calibri" panose="020F0502020204030204" pitchFamily="34" charset="0"/>
              </a:rPr>
              <a:t> là một trong những ứng dụng vô cùng cần thiết cho các doanh nghiệp muốn mua bán linh kiện. Nếu khi trước ta làm thủ công mọi công đoạn dựa trên giấy tờ, việc mua bán luôn phức tạp và quản lý nguồn thông tin trong doanh nghiệp trở nên vô cùng khó khăn vì dễ bị thất thoát giấy tờ, khó truy xuất và quản lý dữ liệu. Nhưng khi có phần mềm quản lý linh kiện này, nó sẽ giúp cho các nhà doanh nghiệp quản lý tốt hơn nguồn thông tin về linh kiện, nhà cung cấp, nhân viên, đơn đặt hàng, phiếu nhập kho và quan trọng hơn, phần mềm còn hỗ trợ thống kê và in báo cáo trên nhiều danh mục, giúp mọi công việc trở nên nhanh gọn và dễ dàng hơn, xử lý nghiệp vụ mua bán cũng trở nên nhanh chóng và tiện lợi hơn bao giờ hết.</a:t>
            </a:r>
          </a:p>
          <a:p>
            <a:pPr marL="285750" indent="-28575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1" u="sng" dirty="0" smtClean="0">
                <a:latin typeface="Calibri" panose="020F0502020204030204" pitchFamily="34" charset="0"/>
                <a:cs typeface="Calibri" panose="020F0502020204030204" pitchFamily="34" charset="0"/>
              </a:rPr>
              <a:t>Đối tượng sử dụng phần mềm</a:t>
            </a:r>
            <a:r>
              <a:rPr lang="en-US" sz="2400" dirty="0" smtClean="0">
                <a:latin typeface="Calibri" panose="020F0502020204030204" pitchFamily="34" charset="0"/>
                <a:cs typeface="Calibri" panose="020F0502020204030204" pitchFamily="34" charset="0"/>
              </a:rPr>
              <a:t> là các cơ sở kinh doanh trong lĩnh vực mua bán linh kiện. </a:t>
            </a:r>
          </a:p>
        </p:txBody>
      </p:sp>
    </p:spTree>
    <p:extLst>
      <p:ext uri="{BB962C8B-B14F-4D97-AF65-F5344CB8AC3E}">
        <p14:creationId xmlns:p14="http://schemas.microsoft.com/office/powerpoint/2010/main" val="159171443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6438" y="154561"/>
            <a:ext cx="6497100"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Yêu cầu chức năng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79937" y="1225689"/>
            <a:ext cx="10426147" cy="5632311"/>
          </a:xfrm>
          <a:prstGeom prst="rect">
            <a:avLst/>
          </a:prstGeom>
          <a:noFill/>
        </p:spPr>
        <p:txBody>
          <a:bodyPr wrap="square" rtlCol="0">
            <a:spAutoFit/>
          </a:bodyPr>
          <a:lstStyle/>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thực hiện nghiệp vụ:</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Bán hàng</a:t>
            </a:r>
          </a:p>
          <a:p>
            <a:pPr marL="1371600" lvl="2"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N</a:t>
            </a:r>
            <a:r>
              <a:rPr lang="en-US" sz="2400" dirty="0" smtClean="0">
                <a:latin typeface="Calibri" panose="020F0502020204030204" pitchFamily="34" charset="0"/>
                <a:cs typeface="Calibri" panose="020F0502020204030204" pitchFamily="34" charset="0"/>
              </a:rPr>
              <a:t>hập hàng</a:t>
            </a: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quản lý (thêm, xoá, sửa, tìm kiếm):</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đơn đặt hàng và chi tiết đơn đặt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phiếu nhập kho và chi tiết phiếu nhập kho</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nhân viên và loại nhân viên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linh kiện và loại linh kiện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nhà cung cấp</a:t>
            </a: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thống kê:</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đơn đặt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nhân viên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khách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phiếu nhập kho</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nhà cung cấp</a:t>
            </a:r>
          </a:p>
        </p:txBody>
      </p:sp>
    </p:spTree>
    <p:extLst>
      <p:ext uri="{BB962C8B-B14F-4D97-AF65-F5344CB8AC3E}">
        <p14:creationId xmlns:p14="http://schemas.microsoft.com/office/powerpoint/2010/main" val="288897759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71" t="4530" r="1977" b="3659"/>
          <a:stretch/>
        </p:blipFill>
        <p:spPr>
          <a:xfrm>
            <a:off x="698501" y="1193800"/>
            <a:ext cx="11493500" cy="5575300"/>
          </a:xfrm>
          <a:prstGeom prst="rect">
            <a:avLst/>
          </a:prstGeom>
        </p:spPr>
      </p:pic>
      <p:sp>
        <p:nvSpPr>
          <p:cNvPr id="6" name="Rectangle 5"/>
          <p:cNvSpPr/>
          <p:nvPr/>
        </p:nvSpPr>
        <p:spPr>
          <a:xfrm>
            <a:off x="3687099" y="154561"/>
            <a:ext cx="569579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Class đối tượng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85960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077891"/>
            <a:ext cx="11455400" cy="5780109"/>
          </a:xfrm>
          <a:prstGeom prst="rect">
            <a:avLst/>
          </a:prstGeom>
        </p:spPr>
      </p:pic>
      <p:sp>
        <p:nvSpPr>
          <p:cNvPr id="4" name="Rectangle 3"/>
          <p:cNvSpPr/>
          <p:nvPr/>
        </p:nvSpPr>
        <p:spPr>
          <a:xfrm>
            <a:off x="4006099" y="154561"/>
            <a:ext cx="505779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Cơ sở dữ liệu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6" name="Straight Connector 5"/>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087153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9587" y="154561"/>
            <a:ext cx="741081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Yêu cầu phi chức năng</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79937" y="1383344"/>
            <a:ext cx="10426147" cy="4154984"/>
          </a:xfrm>
          <a:prstGeom prst="rect">
            <a:avLst/>
          </a:prstGeom>
          <a:noFill/>
        </p:spPr>
        <p:txBody>
          <a:bodyPr wrap="square" rtlCol="0">
            <a:spAutoFit/>
          </a:bodyPr>
          <a:lstStyle/>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Yêu cầu về giao diện:</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Thiết kế menu kiểu chức năng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Giao diện thân thiện</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Các hình ảnh trên giao diện phải hài hoá, nhẹ nhàng</a:t>
            </a:r>
          </a:p>
          <a:p>
            <a:pPr marL="1371600" lvl="2" indent="-457200">
              <a:buFont typeface="Courier New" panose="02070309020205020404" pitchFamily="49" charset="0"/>
              <a:buChar char="o"/>
            </a:pPr>
            <a:endParaRPr lang="en-US" sz="2400" dirty="0" smtClean="0">
              <a:latin typeface="Calibri" panose="020F0502020204030204" pitchFamily="34" charset="0"/>
              <a:cs typeface="Calibri" panose="020F0502020204030204" pitchFamily="34" charset="0"/>
            </a:endParaRP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Yêu cầu về xử lý hệ thống: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Tốc độ xử lý tốt, nhanh chóng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Khả năng chống lỗi tốt</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Tiện dụng, dễ sửa chữa</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Xử lý nghiệp vụ nhanh gọn, không phức tạp</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Có tính năng phím tắt, tab khi cần thiết</a:t>
            </a:r>
          </a:p>
        </p:txBody>
      </p:sp>
    </p:spTree>
    <p:extLst>
      <p:ext uri="{BB962C8B-B14F-4D97-AF65-F5344CB8AC3E}">
        <p14:creationId xmlns:p14="http://schemas.microsoft.com/office/powerpoint/2010/main" val="53097549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497" t="4119" r="2543" b="2610"/>
          <a:stretch/>
        </p:blipFill>
        <p:spPr>
          <a:xfrm>
            <a:off x="709448" y="0"/>
            <a:ext cx="11482552" cy="6858000"/>
          </a:xfrm>
          <a:prstGeom prst="rect">
            <a:avLst/>
          </a:prstGeom>
        </p:spPr>
      </p:pic>
    </p:spTree>
    <p:extLst>
      <p:ext uri="{BB962C8B-B14F-4D97-AF65-F5344CB8AC3E}">
        <p14:creationId xmlns:p14="http://schemas.microsoft.com/office/powerpoint/2010/main" val="6503717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7936" t="3589" r="6650" b="2530"/>
          <a:stretch/>
        </p:blipFill>
        <p:spPr>
          <a:xfrm>
            <a:off x="1732547" y="0"/>
            <a:ext cx="10234863" cy="6815927"/>
          </a:xfrm>
          <a:prstGeom prst="rect">
            <a:avLst/>
          </a:prstGeom>
        </p:spPr>
      </p:pic>
    </p:spTree>
    <p:extLst>
      <p:ext uri="{BB962C8B-B14F-4D97-AF65-F5344CB8AC3E}">
        <p14:creationId xmlns:p14="http://schemas.microsoft.com/office/powerpoint/2010/main" val="160716308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223</TotalTime>
  <Words>1206</Words>
  <Application>Microsoft Office PowerPoint</Application>
  <PresentationFormat>Widescreen</PresentationFormat>
  <Paragraphs>103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Franklin Gothic Book</vt:lpstr>
      <vt:lpstr>Arial</vt:lpstr>
      <vt:lpstr>Calibri</vt:lpstr>
      <vt:lpstr>Courier New</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Cong Pham Quoc Viet</dc:creator>
  <cp:lastModifiedBy>Cong Pham Quoc Viet</cp:lastModifiedBy>
  <cp:revision>129</cp:revision>
  <dcterms:created xsi:type="dcterms:W3CDTF">2018-11-25T09:18:00Z</dcterms:created>
  <dcterms:modified xsi:type="dcterms:W3CDTF">2018-12-09T22:46:26Z</dcterms:modified>
</cp:coreProperties>
</file>