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66"/>
  </p:notesMasterIdLst>
  <p:sldIdLst>
    <p:sldId id="256" r:id="rId2"/>
    <p:sldId id="267" r:id="rId3"/>
    <p:sldId id="301" r:id="rId4"/>
    <p:sldId id="264" r:id="rId5"/>
    <p:sldId id="309" r:id="rId6"/>
    <p:sldId id="310" r:id="rId7"/>
    <p:sldId id="311" r:id="rId8"/>
    <p:sldId id="258" r:id="rId9"/>
    <p:sldId id="262" r:id="rId10"/>
    <p:sldId id="259" r:id="rId11"/>
    <p:sldId id="292" r:id="rId12"/>
    <p:sldId id="293" r:id="rId13"/>
    <p:sldId id="294" r:id="rId14"/>
    <p:sldId id="295" r:id="rId15"/>
    <p:sldId id="300" r:id="rId16"/>
    <p:sldId id="297" r:id="rId17"/>
    <p:sldId id="298" r:id="rId18"/>
    <p:sldId id="299" r:id="rId19"/>
    <p:sldId id="302" r:id="rId20"/>
    <p:sldId id="313" r:id="rId21"/>
    <p:sldId id="303" r:id="rId22"/>
    <p:sldId id="304" r:id="rId23"/>
    <p:sldId id="305" r:id="rId24"/>
    <p:sldId id="306" r:id="rId25"/>
    <p:sldId id="325" r:id="rId26"/>
    <p:sldId id="317" r:id="rId27"/>
    <p:sldId id="307" r:id="rId28"/>
    <p:sldId id="314" r:id="rId29"/>
    <p:sldId id="308" r:id="rId30"/>
    <p:sldId id="315" r:id="rId31"/>
    <p:sldId id="316" r:id="rId32"/>
    <p:sldId id="327" r:id="rId33"/>
    <p:sldId id="324" r:id="rId34"/>
    <p:sldId id="342" r:id="rId35"/>
    <p:sldId id="341" r:id="rId36"/>
    <p:sldId id="318" r:id="rId37"/>
    <p:sldId id="319" r:id="rId38"/>
    <p:sldId id="328" r:id="rId39"/>
    <p:sldId id="329" r:id="rId40"/>
    <p:sldId id="320" r:id="rId41"/>
    <p:sldId id="330" r:id="rId42"/>
    <p:sldId id="321" r:id="rId43"/>
    <p:sldId id="335" r:id="rId44"/>
    <p:sldId id="336" r:id="rId45"/>
    <p:sldId id="337" r:id="rId46"/>
    <p:sldId id="338" r:id="rId47"/>
    <p:sldId id="339" r:id="rId48"/>
    <p:sldId id="340" r:id="rId49"/>
    <p:sldId id="334" r:id="rId50"/>
    <p:sldId id="343" r:id="rId51"/>
    <p:sldId id="344" r:id="rId52"/>
    <p:sldId id="348" r:id="rId53"/>
    <p:sldId id="350" r:id="rId54"/>
    <p:sldId id="345" r:id="rId55"/>
    <p:sldId id="349" r:id="rId56"/>
    <p:sldId id="346" r:id="rId57"/>
    <p:sldId id="347" r:id="rId58"/>
    <p:sldId id="352" r:id="rId59"/>
    <p:sldId id="353" r:id="rId60"/>
    <p:sldId id="354" r:id="rId61"/>
    <p:sldId id="355" r:id="rId62"/>
    <p:sldId id="357" r:id="rId63"/>
    <p:sldId id="351" r:id="rId64"/>
    <p:sldId id="312" r:id="rId6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E3262-DD04-4651-A98B-54051C5DE48D}">
  <a:tblStyle styleId="{281E3262-DD04-4651-A98B-54051C5DE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 ExtraBold" panose="020D0904000000000000" pitchFamily="50" charset="-127"/>
        <a:ea typeface="나눔고딕 ExtraBold" panose="020D09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50816b8f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c50816b8f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sym typeface="Arial"/>
            </a:endParaRPr>
          </a:p>
        </p:txBody>
      </p:sp>
      <p:sp>
        <p:nvSpPr>
          <p:cNvPr id="110" name="Google Shape;110;g1c50816b8f_2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29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https://www.youtube.com/watch?v=5s181yf9Bng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4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20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53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376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301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897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404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04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50816b8f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c50816b8f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4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011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882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786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575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13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282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0816b8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50816b8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817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1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50816b8f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c50816b8f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466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350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418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781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한번 게임이 망하면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게임 업데이트가 늦어지고</a:t>
            </a:r>
            <a:r>
              <a:rPr lang="en-US" altLang="ko-KR"/>
              <a:t>, </a:t>
            </a:r>
            <a:r>
              <a:rPr lang="ko-KR" altLang="en-US"/>
              <a:t>이벤트가 열리지 않으며</a:t>
            </a:r>
            <a:r>
              <a:rPr lang="en-US" altLang="ko-KR"/>
              <a:t>, </a:t>
            </a:r>
            <a:r>
              <a:rPr lang="ko-KR" altLang="en-US"/>
              <a:t>구글 플레이스토어에서 탐색이 잘 안되기 때문이다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318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39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50816b8f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c50816b8f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37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74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50816b8f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1c50816b8f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37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50816b8f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c50816b8f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50816b8f_2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c50816b8f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 layout">
  <p:cSld name="Cover Slide layout">
    <p:bg>
      <p:bgPr>
        <a:solidFill>
          <a:srgbClr val="61B4F6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170" y="655242"/>
            <a:ext cx="1695024" cy="35704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dk1">
              <a:alpha val="3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6336" y="267494"/>
            <a:ext cx="1301512" cy="3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633225" y="1784375"/>
            <a:ext cx="51810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26075" y="2945275"/>
            <a:ext cx="5202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grpSp>
        <p:nvGrpSpPr>
          <p:cNvPr id="18" name="Google Shape;18;p4"/>
          <p:cNvGrpSpPr/>
          <p:nvPr/>
        </p:nvGrpSpPr>
        <p:grpSpPr>
          <a:xfrm>
            <a:off x="835204" y="699542"/>
            <a:ext cx="1968500" cy="4146550"/>
            <a:chOff x="835204" y="699542"/>
            <a:chExt cx="1968500" cy="4146550"/>
          </a:xfrm>
        </p:grpSpPr>
        <p:pic>
          <p:nvPicPr>
            <p:cNvPr id="19" name="Google Shape;19;p4" descr="E:\002-KIMS BUSINESS\007-02-Fullslidesppt-Contents\20161206\Real-estate-key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5204" y="699542"/>
              <a:ext cx="1968500" cy="414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" descr="E:\002-KIMS BUSINESS\007-02-Fullslidesppt-Contents\20161206\Real-estate-key2.png"/>
            <p:cNvPicPr preferRelativeResize="0"/>
            <p:nvPr/>
          </p:nvPicPr>
          <p:blipFill rotWithShape="1">
            <a:blip r:embed="rId3">
              <a:alphaModFix/>
            </a:blip>
            <a:srcRect l="50825"/>
            <a:stretch/>
          </p:blipFill>
          <p:spPr>
            <a:xfrm>
              <a:off x="1835696" y="699542"/>
              <a:ext cx="968008" cy="4146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811975" y="464375"/>
            <a:ext cx="63321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2803700" y="1040275"/>
            <a:ext cx="6300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solidFill>
          <a:srgbClr val="61B4F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pic>
        <p:nvPicPr>
          <p:cNvPr id="25" name="Google Shape;25;p5" descr="E:\002-KIMS BUSINESS\007-02-Fullslidesppt-Contents\20161206\Real-estate-key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6546" y="1473913"/>
            <a:ext cx="1042357" cy="21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sp>
        <p:nvSpPr>
          <p:cNvPr id="44" name="Google Shape;44;p8"/>
          <p:cNvSpPr>
            <a:spLocks noGrp="1"/>
          </p:cNvSpPr>
          <p:nvPr>
            <p:ph type="pic" idx="2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3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4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" name="Google Shape;47;p8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0612" y="3219822"/>
            <a:ext cx="774340" cy="163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sic Layout">
  <p:cSld name="9_Basic Layout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grpSp>
        <p:nvGrpSpPr>
          <p:cNvPr id="59" name="Google Shape;59;p12"/>
          <p:cNvGrpSpPr/>
          <p:nvPr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60" name="Google Shape;60;p12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endParaRPr>
            </a:p>
          </p:txBody>
        </p:sp>
        <p:grpSp>
          <p:nvGrpSpPr>
            <p:cNvPr id="62" name="Google Shape;62;p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63" name="Google Shape;63;p12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2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/>
                  <a:sym typeface="Arial"/>
                </a:endParaRPr>
              </a:p>
            </p:txBody>
          </p:sp>
        </p:grpSp>
      </p:grpSp>
      <p:sp>
        <p:nvSpPr>
          <p:cNvPr id="65" name="Google Shape;65;p12"/>
          <p:cNvSpPr>
            <a:spLocks noGrp="1"/>
          </p:cNvSpPr>
          <p:nvPr>
            <p:ph type="pic" idx="2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codes Layout">
  <p:cSld name="color codes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8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5s181yf9Bng?ecver=1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633225" y="1784375"/>
            <a:ext cx="5181000" cy="11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ko-KR" altLang="en-US"/>
              <a:t>구글 플레이스토어 </a:t>
            </a:r>
            <a:br>
              <a:rPr lang="en-US" altLang="ko-KR"/>
            </a:br>
            <a:r>
              <a:rPr lang="en-US" altLang="ko-KR"/>
              <a:t>			</a:t>
            </a:r>
            <a:r>
              <a:rPr lang="ko-KR" altLang="en-US"/>
              <a:t>리뷰 분석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626075" y="2945275"/>
            <a:ext cx="5202600" cy="3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ko-KR" altLang="en-US">
                <a:solidFill>
                  <a:srgbClr val="FF0000"/>
                </a:solidFill>
              </a:rPr>
              <a:t>부제 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망한 게임과 흥한 게임을 비교하라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1.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앱 랭킹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	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데이터 수집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[Mobileindex.com]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E87B8F7-3584-43DA-A04A-9B62BDA0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6" y="942643"/>
            <a:ext cx="7982299" cy="40536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CC4137-8164-4FE5-8FE6-D146493C7D06}"/>
              </a:ext>
            </a:extLst>
          </p:cNvPr>
          <p:cNvSpPr txBox="1"/>
          <p:nvPr/>
        </p:nvSpPr>
        <p:spPr>
          <a:xfrm>
            <a:off x="4120178" y="2110085"/>
            <a:ext cx="424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13.01.01~ 17.12.31</a:t>
            </a:r>
          </a:p>
          <a:p>
            <a:endParaRPr lang="en-US" altLang="ko-KR" sz="180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18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기간에 만들어진 게임을 수집함</a:t>
            </a:r>
            <a:r>
              <a:rPr lang="en-US" altLang="ko-KR" sz="18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979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[Mobileindex.com]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9666196-902F-437F-96AC-D043C864562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0582" y="955519"/>
            <a:ext cx="7982712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[BeautifulSoup&amp;Regex]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5E44A06-651B-4FC8-9F47-9B6BDD86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8" y="1063999"/>
            <a:ext cx="8115300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7AF7064-7CD6-4B47-8650-1B772A39EF3C}"/>
              </a:ext>
            </a:extLst>
          </p:cNvPr>
          <p:cNvSpPr/>
          <p:nvPr/>
        </p:nvSpPr>
        <p:spPr>
          <a:xfrm>
            <a:off x="4044875" y="2571750"/>
            <a:ext cx="742278" cy="870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516A6-9490-4036-8CD4-279ED1D8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39" y="3540088"/>
            <a:ext cx="478155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5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[DataFrame]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977AC22-9A22-445E-BABF-60000506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074"/>
            <a:ext cx="9144000" cy="2471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1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.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플레이스토어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  <a:r>
              <a:rPr lang="ko-KR" altLang="en-US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 수집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65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[Google PlayStore]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C76FF5-21C1-47B6-8FED-374BD04E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002497"/>
            <a:ext cx="6884894" cy="40849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CE018B-DF73-409F-B526-DF0A690C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50" y="780921"/>
            <a:ext cx="5962650" cy="27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70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[Google PlayStore]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F373308-76E3-411D-BFA2-FCF64A5601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5" y="1056132"/>
            <a:ext cx="6583680" cy="40873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5744CE-3507-49B2-8AFE-81646F16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50" y="780921"/>
            <a:ext cx="5962650" cy="27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53A7865-5748-4AC9-8B0E-E8A2FCCA52C4}"/>
              </a:ext>
            </a:extLst>
          </p:cNvPr>
          <p:cNvCxnSpPr/>
          <p:nvPr/>
        </p:nvCxnSpPr>
        <p:spPr>
          <a:xfrm rot="5400000">
            <a:off x="4664552" y="1351869"/>
            <a:ext cx="1514604" cy="925158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6FD6F9-8ADC-4C73-A002-CF0E755ED50D}"/>
              </a:ext>
            </a:extLst>
          </p:cNvPr>
          <p:cNvSpPr txBox="1"/>
          <p:nvPr/>
        </p:nvSpPr>
        <p:spPr>
          <a:xfrm>
            <a:off x="4120179" y="2669580"/>
            <a:ext cx="200092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나눔스퀘어 ExtraBold" panose="020B0600000101010101" pitchFamily="50" charset="-127"/>
              </a:rPr>
              <a:t>URL</a:t>
            </a:r>
            <a:r>
              <a:rPr lang="ko-KR" altLang="en-US" sz="3200">
                <a:solidFill>
                  <a:srgbClr val="FF0000"/>
                </a:solidFill>
                <a:latin typeface="나눔스퀘어 ExtraBold" panose="020B0600000101010101" pitchFamily="50" charset="-127"/>
              </a:rPr>
              <a:t> 변함없음</a:t>
            </a:r>
            <a:r>
              <a:rPr lang="en-US" altLang="ko-KR" sz="3200">
                <a:solidFill>
                  <a:srgbClr val="FF0000"/>
                </a:solidFill>
                <a:latin typeface="나눔스퀘어 ExtraBold" panose="020B0600000101010101" pitchFamily="50" charset="-127"/>
              </a:rPr>
              <a:t>!</a:t>
            </a:r>
            <a:endParaRPr lang="ko-KR" altLang="en-US" sz="3200">
              <a:solidFill>
                <a:srgbClr val="FF0000"/>
              </a:solidFill>
              <a:latin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80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[Selenium library]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ìë ëìì ëí ì´ë¯¸ì§ ê²ìê²°ê³¼">
            <a:extLst>
              <a:ext uri="{FF2B5EF4-FFF2-40B4-BE49-F238E27FC236}">
                <a16:creationId xmlns:a16="http://schemas.microsoft.com/office/drawing/2014/main" id="{25B46B62-3D55-4E97-91E8-31333102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3" y="1183547"/>
            <a:ext cx="8591550" cy="3571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8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데이터 수집 과정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온라인 미디어 8">
            <a:hlinkClick r:id="" action="ppaction://media"/>
            <a:extLst>
              <a:ext uri="{FF2B5EF4-FFF2-40B4-BE49-F238E27FC236}">
                <a16:creationId xmlns:a16="http://schemas.microsoft.com/office/drawing/2014/main" id="{8F333FA1-2775-4D73-9D5A-A212053262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4642" y="945940"/>
            <a:ext cx="8848164" cy="39786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7190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/>
        </p:nvSpPr>
        <p:spPr>
          <a:xfrm>
            <a:off x="460645" y="1638287"/>
            <a:ext cx="2592288" cy="155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ko-KR" altLang="en-US" sz="24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망한 게임</a:t>
            </a:r>
            <a:endParaRPr sz="2400" b="1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6091066" y="1656021"/>
            <a:ext cx="2544506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altLang="ko-KR" sz="240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24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  </a:t>
            </a:r>
            <a:r>
              <a:rPr lang="ko-KR" altLang="en-US" sz="40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흥한 게임</a:t>
            </a:r>
            <a:endParaRPr sz="400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6204972" y="378522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E71D0AC1-756C-42E7-BA98-5F703F958E0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341" r="6341"/>
          <a:stretch>
            <a:fillRect/>
          </a:stretch>
        </p:blipFill>
        <p:spPr/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3.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리뷰 데이터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  <a:r>
              <a:rPr lang="ko-KR" altLang="en-US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[Review Data]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F25AC24-A54E-4C7C-AAC1-F34CB773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3" y="883510"/>
            <a:ext cx="8515350" cy="41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76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[Remove Spam Review]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CA703B-6725-40CC-9BDC-2A54D55A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24" y="1140685"/>
            <a:ext cx="561022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3C1192-05FF-447C-AAD6-A310344B9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11" y="3154120"/>
            <a:ext cx="5810250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81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[Soyspacing library]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1DA8B90-856D-4304-BECE-9EFC65F4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470"/>
            <a:ext cx="9144000" cy="4346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45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[Soyspacing library]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A115E6-D00C-4D6B-8E62-040E51C5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7" y="1298593"/>
            <a:ext cx="9041299" cy="27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3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이모티콘 통합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A750051-4965-4745-B3CC-68EA8CB3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62" y="752475"/>
            <a:ext cx="51625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3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이모티콘 통합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4B8557-5CA0-42CB-AE60-9CB2624D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87" y="1060563"/>
            <a:ext cx="5143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9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기타 전처리 함수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57F0E7F-DCCF-48F0-804E-67CFDC41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23" y="1256068"/>
            <a:ext cx="3667125" cy="78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C38778-A98A-44DC-B3F1-EC455D52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23" y="2127363"/>
            <a:ext cx="4410075" cy="163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EE85C8-B95F-4599-8FD0-10BFF65B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23" y="3887432"/>
            <a:ext cx="518160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B34634-1060-4BE6-ADFC-27B291E6E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950" y="2065571"/>
            <a:ext cx="3219450" cy="466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88056A-9309-4969-97C2-64CC3F2CB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925" y="2668475"/>
            <a:ext cx="5705475" cy="69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7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.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리뷰 데이터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  <a:r>
              <a:rPr lang="ko-KR" altLang="en-US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014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잘된 게임 </a:t>
            </a:r>
            <a:r>
              <a:rPr lang="en-US" altLang="ko-KR"/>
              <a:t>vs </a:t>
            </a:r>
            <a:r>
              <a:rPr lang="ko-KR" altLang="en-US"/>
              <a:t>망한 게임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8258F55-47C2-4EAD-9045-CB78852A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60" y="912512"/>
            <a:ext cx="5531953" cy="41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8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/>
        </p:nvSpPr>
        <p:spPr>
          <a:xfrm>
            <a:off x="508428" y="1638287"/>
            <a:ext cx="2592288" cy="155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ko-KR" altLang="en-US" sz="20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잘 나가다가</a:t>
            </a:r>
            <a:endParaRPr lang="en-US" altLang="ko-KR" sz="2000" b="1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ko-KR" altLang="en-US" sz="40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망한 게임</a:t>
            </a:r>
            <a:endParaRPr sz="4000" b="1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6091066" y="1656021"/>
            <a:ext cx="2544506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altLang="ko-KR" sz="240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24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      흥한 게임</a:t>
            </a:r>
            <a:endParaRPr sz="240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6204972" y="378522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6221926" y="2413826"/>
            <a:ext cx="300550" cy="28134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12BA9FBC-452E-485A-9C5B-64C83BA25D8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560" r="65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5469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잘된 게임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6B0DE5-32AD-4EA4-82E4-AF9408C594C5}"/>
              </a:ext>
            </a:extLst>
          </p:cNvPr>
          <p:cNvSpPr/>
          <p:nvPr/>
        </p:nvSpPr>
        <p:spPr>
          <a:xfrm>
            <a:off x="1839495" y="1280325"/>
            <a:ext cx="288298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모두의 마블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피망 포커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클래시 오브 클랜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세븐나이츠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한게임 포커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서머너즈워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하스스톤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넷마블 포커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컴투스프로야구2018</a:t>
            </a:r>
            <a:endParaRPr lang="ko-KR" altLang="en-US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E4217-D95A-435A-8B42-5DC88B3E6B37}"/>
              </a:ext>
            </a:extLst>
          </p:cNvPr>
          <p:cNvSpPr/>
          <p:nvPr/>
        </p:nvSpPr>
        <p:spPr>
          <a:xfrm>
            <a:off x="4474994" y="1280325"/>
            <a:ext cx="273238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마피아 시티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이사만루2018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로드 모바일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쿠키런:오븐브레이크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리니지2 레볼루션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킹스레이드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파이널판타지 XV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리니지M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총기시대</a:t>
            </a:r>
          </a:p>
          <a:p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라스트 쉘터</a:t>
            </a:r>
            <a:endParaRPr lang="ko-KR" altLang="en-US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2D8F3-8F0D-4F22-A0C5-5D85C8340A7D}"/>
              </a:ext>
            </a:extLst>
          </p:cNvPr>
          <p:cNvSpPr txBox="1"/>
          <p:nvPr/>
        </p:nvSpPr>
        <p:spPr>
          <a:xfrm>
            <a:off x="2979899" y="4592920"/>
            <a:ext cx="288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20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sz="20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20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67836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망한 게임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BB94D8-E67F-4DAA-A06A-6353CB133008}"/>
              </a:ext>
            </a:extLst>
          </p:cNvPr>
          <p:cNvSpPr/>
          <p:nvPr/>
        </p:nvSpPr>
        <p:spPr>
          <a:xfrm>
            <a:off x="4389120" y="1430777"/>
            <a:ext cx="265176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latin typeface="나눔고딕 ExtraBold" panose="020D0904000000000000" pitchFamily="50" charset="-127"/>
              </a:rPr>
              <a:t>Yu-Gi-Oh! Duel Links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노블레스</a:t>
            </a:r>
            <a:r>
              <a:rPr lang="en-US" altLang="ko-KR">
                <a:latin typeface="나눔고딕 ExtraBold" panose="020D0904000000000000" pitchFamily="50" charset="-127"/>
              </a:rPr>
              <a:t>(</a:t>
            </a:r>
            <a:r>
              <a:rPr lang="ko-KR" altLang="en-US">
                <a:latin typeface="나눔고딕 ExtraBold" panose="020D0904000000000000" pitchFamily="50" charset="-127"/>
              </a:rPr>
              <a:t>네이버 웹툰</a:t>
            </a:r>
            <a:r>
              <a:rPr lang="en-US" altLang="ko-KR">
                <a:latin typeface="나눔고딕 ExtraBold" panose="020D0904000000000000" pitchFamily="50" charset="-127"/>
              </a:rPr>
              <a:t>)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펜타스톰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소녀전선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음양사</a:t>
            </a:r>
            <a:r>
              <a:rPr lang="en-US" altLang="ko-KR">
                <a:latin typeface="나눔고딕 ExtraBold" panose="020D0904000000000000" pitchFamily="50" charset="-127"/>
              </a:rPr>
              <a:t>(</a:t>
            </a:r>
            <a:r>
              <a:rPr lang="ko-KR" altLang="en-US">
                <a:latin typeface="나눔고딕 ExtraBold" panose="020D0904000000000000" pitchFamily="50" charset="-127"/>
              </a:rPr>
              <a:t>아이유</a:t>
            </a:r>
            <a:r>
              <a:rPr lang="en-US" altLang="ko-KR">
                <a:latin typeface="나눔고딕 ExtraBold" panose="020D0904000000000000" pitchFamily="50" charset="-127"/>
              </a:rPr>
              <a:t>)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클랜즈</a:t>
            </a:r>
            <a:r>
              <a:rPr lang="en-US" altLang="ko-KR">
                <a:latin typeface="나눔고딕 ExtraBold" panose="020D0904000000000000" pitchFamily="50" charset="-127"/>
              </a:rPr>
              <a:t>:</a:t>
            </a:r>
            <a:r>
              <a:rPr lang="ko-KR" altLang="en-US">
                <a:latin typeface="나눔고딕 ExtraBold" panose="020D0904000000000000" pitchFamily="50" charset="-127"/>
              </a:rPr>
              <a:t>달의 그림자</a:t>
            </a:r>
            <a:r>
              <a:rPr lang="en-US" altLang="ko-KR">
                <a:latin typeface="나눔고딕 ExtraBold" panose="020D0904000000000000" pitchFamily="50" charset="-127"/>
              </a:rPr>
              <a:t>(</a:t>
            </a:r>
            <a:r>
              <a:rPr lang="ko-KR" altLang="en-US">
                <a:latin typeface="나눔고딕 ExtraBold" panose="020D0904000000000000" pitchFamily="50" charset="-127"/>
              </a:rPr>
              <a:t>홍진영</a:t>
            </a:r>
            <a:r>
              <a:rPr lang="en-US" altLang="ko-KR">
                <a:latin typeface="나눔고딕 ExtraBold" panose="020D0904000000000000" pitchFamily="50" charset="-127"/>
              </a:rPr>
              <a:t>)</a:t>
            </a:r>
          </a:p>
          <a:p>
            <a:r>
              <a:rPr lang="en-US" altLang="ko-KR">
                <a:latin typeface="나눔고딕 ExtraBold" panose="020D0904000000000000" pitchFamily="50" charset="-127"/>
              </a:rPr>
              <a:t>Sdorica - sunset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페이트</a:t>
            </a:r>
            <a:r>
              <a:rPr lang="en-US" altLang="ko-KR">
                <a:latin typeface="나눔고딕 ExtraBold" panose="020D0904000000000000" pitchFamily="50" charset="-127"/>
              </a:rPr>
              <a:t>/</a:t>
            </a:r>
            <a:r>
              <a:rPr lang="ko-KR" altLang="en-US">
                <a:latin typeface="나눔고딕 ExtraBold" panose="020D0904000000000000" pitchFamily="50" charset="-127"/>
              </a:rPr>
              <a:t>그랜드 오더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오버히트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테라</a:t>
            </a:r>
            <a:r>
              <a:rPr lang="en-US" altLang="ko-KR">
                <a:latin typeface="나눔고딕 ExtraBold" panose="020D0904000000000000" pitchFamily="50" charset="-127"/>
              </a:rPr>
              <a:t>M</a:t>
            </a:r>
          </a:p>
          <a:p>
            <a:endParaRPr lang="en-US" altLang="ko-KR">
              <a:latin typeface="나눔고딕 ExtraBold" panose="020D0904000000000000" pitchFamily="50" charset="-127"/>
            </a:endParaRPr>
          </a:p>
          <a:p>
            <a:r>
              <a:rPr lang="en-US" altLang="ko-KR">
                <a:latin typeface="나눔고딕 ExtraBold" panose="020D0904000000000000" pitchFamily="50" charset="-127"/>
              </a:rPr>
              <a:t>......</a:t>
            </a:r>
          </a:p>
          <a:p>
            <a:r>
              <a:rPr lang="en-US" altLang="ko-KR">
                <a:latin typeface="나눔고딕 ExtraBold" panose="020D0904000000000000" pitchFamily="50" charset="-127"/>
              </a:rPr>
              <a:t>......</a:t>
            </a:r>
          </a:p>
          <a:p>
            <a:r>
              <a:rPr lang="en-US" altLang="ko-KR">
                <a:latin typeface="나눔고딕 ExtraBold" panose="020D0904000000000000" pitchFamily="50" charset="-127"/>
              </a:rPr>
              <a:t>......</a:t>
            </a:r>
            <a:endParaRPr lang="ko-KR" altLang="en-US">
              <a:latin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1ABC0C-E3F0-4616-9450-B0B3AA3BA9D5}"/>
              </a:ext>
            </a:extLst>
          </p:cNvPr>
          <p:cNvSpPr/>
          <p:nvPr/>
        </p:nvSpPr>
        <p:spPr>
          <a:xfrm>
            <a:off x="1831365" y="1430778"/>
            <a:ext cx="255775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</a:rPr>
              <a:t>레알팜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몬스터 길들이기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애니팡2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크루세이더 퀘스트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레이븐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뮤오리진(강균성)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몬스터슈퍼리그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검과마법(태연)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섀도우버스</a:t>
            </a:r>
          </a:p>
          <a:p>
            <a:r>
              <a:rPr lang="ko-KR" altLang="en-US">
                <a:latin typeface="나눔고딕 ExtraBold" panose="020D0904000000000000" pitchFamily="50" charset="-127"/>
              </a:rPr>
              <a:t>갓오브하이스쿨(네이버 웹툰)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92496-CE9B-441C-BA48-24BF10EF9164}"/>
              </a:ext>
            </a:extLst>
          </p:cNvPr>
          <p:cNvSpPr txBox="1"/>
          <p:nvPr/>
        </p:nvSpPr>
        <p:spPr>
          <a:xfrm>
            <a:off x="3925165" y="4570096"/>
            <a:ext cx="110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sz="20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77</a:t>
            </a:r>
            <a:r>
              <a:rPr lang="ko-KR" altLang="en-US" sz="20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17347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7B2B0-7A03-4FFB-933A-4F1D2016DAF1}"/>
              </a:ext>
            </a:extLst>
          </p:cNvPr>
          <p:cNvSpPr txBox="1"/>
          <p:nvPr/>
        </p:nvSpPr>
        <p:spPr>
          <a:xfrm>
            <a:off x="2221454" y="1833086"/>
            <a:ext cx="4701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리뷰 길이와 평점 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	</a:t>
            </a:r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간의 관계가 있을까</a:t>
            </a:r>
            <a:r>
              <a:rPr lang="en-US" altLang="ko-KR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6341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3D852-F651-4C5D-B3E8-EA26D474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38" y="0"/>
            <a:ext cx="4956123" cy="5143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A90B5C-2ADF-40C6-B471-6A02BFD19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9" y="942975"/>
            <a:ext cx="3848100" cy="325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1896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3D852-F651-4C5D-B3E8-EA26D474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38" y="0"/>
            <a:ext cx="4956123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A90B5C-2ADF-40C6-B471-6A02BFD19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9" y="942975"/>
            <a:ext cx="3848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12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2013451" y="1833086"/>
            <a:ext cx="5117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무언가 항의하고 싶을 때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       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디테일하게 적는다</a:t>
            </a:r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407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긴 리뷰 </a:t>
            </a:r>
            <a:r>
              <a:rPr lang="en-US" altLang="ko-KR"/>
              <a:t>-&gt; </a:t>
            </a:r>
            <a:r>
              <a:rPr lang="ko-KR" altLang="en-US"/>
              <a:t>낮은 평점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0564D2-7532-4F9D-89D8-CEBA1504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8" y="1031604"/>
            <a:ext cx="8617000" cy="396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8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가설 검정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161BBE-3576-4D96-9DE5-E67B0DA365FA}"/>
              </a:ext>
            </a:extLst>
          </p:cNvPr>
          <p:cNvSpPr txBox="1"/>
          <p:nvPr/>
        </p:nvSpPr>
        <p:spPr>
          <a:xfrm>
            <a:off x="2205254" y="3378758"/>
            <a:ext cx="473336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스피어만 순위상관계수 검정</a:t>
            </a:r>
            <a:endParaRPr lang="en-US" altLang="ko-KR" sz="18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18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lvl="3" indent="-285750">
              <a:buFont typeface="Symbol" panose="05050102010706020507" pitchFamily="18" charset="2"/>
              <a:buChar char="Þ"/>
            </a:pPr>
            <a:r>
              <a:rPr lang="ko-KR" altLang="en-US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   </a:t>
            </a:r>
            <a:r>
              <a:rPr lang="en-US" altLang="ko-KR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		=&gt;  </a:t>
            </a:r>
            <a:r>
              <a:rPr lang="ko-KR" altLang="en-US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귀무가설 기각</a:t>
            </a:r>
            <a:r>
              <a:rPr lang="en-US" altLang="ko-KR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!</a:t>
            </a:r>
            <a:endParaRPr lang="ko-KR" altLang="en-US" sz="18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550758-C077-4C74-8C74-4715949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9" y="1241779"/>
            <a:ext cx="8683358" cy="1750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66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2013451" y="1833086"/>
            <a:ext cx="5117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긴 리뷰가 많을수록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</a:p>
          <a:p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전반적으로 평점이 낮음</a:t>
            </a:r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6409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2325423" y="1833086"/>
            <a:ext cx="5117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망한 게임 리뷰와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흥한 게임 리뷰의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    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 분석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90B4C-2C2B-4561-A64A-F3251C0E644C}"/>
              </a:ext>
            </a:extLst>
          </p:cNvPr>
          <p:cNvSpPr txBox="1"/>
          <p:nvPr/>
        </p:nvSpPr>
        <p:spPr>
          <a:xfrm>
            <a:off x="3351007" y="2156251"/>
            <a:ext cx="2441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</a:t>
            </a:r>
            <a:r>
              <a:rPr lang="en-US" altLang="ko-KR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  <a:endParaRPr lang="ko-KR" altLang="en-US" sz="4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형태소 분석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23E5D80-1E36-4A5A-836E-B2B974F3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130"/>
            <a:ext cx="9144000" cy="3123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028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2013451" y="1833086"/>
            <a:ext cx="5117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Twitter 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형태소 분석기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외래어 그나마 잘 보존함</a:t>
            </a:r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6006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단어 빈도 순위 수집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11CC07D-AA19-4D70-97EE-81B7A679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6" y="1055801"/>
            <a:ext cx="8315325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429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4304829" y="1596417"/>
            <a:ext cx="13429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현질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돈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과금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카드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광고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64B74-93E4-47C3-8664-5D9C5814D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85" y="166687"/>
            <a:ext cx="3162300" cy="481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038A2-7C9C-4CB0-996E-6E4EFA5892A9}"/>
              </a:ext>
            </a:extLst>
          </p:cNvPr>
          <p:cNvSpPr txBox="1"/>
          <p:nvPr/>
        </p:nvSpPr>
        <p:spPr>
          <a:xfrm>
            <a:off x="5465015" y="1404056"/>
            <a:ext cx="3033526" cy="2785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500">
                <a:latin typeface="나눔고딕 ExtraBold" panose="020D0904000000000000" pitchFamily="50" charset="-127"/>
              </a:rPr>
              <a:t>오히려</a:t>
            </a:r>
            <a:endParaRPr lang="en-US" altLang="ko-KR" sz="2500">
              <a:latin typeface="나눔고딕 ExtraBold" panose="020D0904000000000000" pitchFamily="50" charset="-127"/>
            </a:endParaRPr>
          </a:p>
          <a:p>
            <a:endParaRPr lang="en-US" altLang="ko-KR" sz="2500">
              <a:latin typeface="나눔고딕 ExtraBold" panose="020D0904000000000000" pitchFamily="50" charset="-127"/>
            </a:endParaRPr>
          </a:p>
          <a:p>
            <a:r>
              <a:rPr lang="ko-KR" altLang="en-US" sz="2500">
                <a:latin typeface="나눔고딕 ExtraBold" panose="020D0904000000000000" pitchFamily="50" charset="-127"/>
              </a:rPr>
              <a:t>돈 관련 키워드는</a:t>
            </a:r>
            <a:endParaRPr lang="en-US" altLang="ko-KR" sz="2500">
              <a:latin typeface="나눔고딕 ExtraBold" panose="020D0904000000000000" pitchFamily="50" charset="-127"/>
            </a:endParaRPr>
          </a:p>
          <a:p>
            <a:endParaRPr lang="en-US" altLang="ko-KR" sz="2500">
              <a:latin typeface="나눔고딕 ExtraBold" panose="020D0904000000000000" pitchFamily="50" charset="-127"/>
            </a:endParaRPr>
          </a:p>
          <a:p>
            <a:r>
              <a:rPr lang="ko-KR" altLang="en-US" sz="2500">
                <a:latin typeface="나눔고딕 ExtraBold" panose="020D0904000000000000" pitchFamily="50" charset="-127"/>
              </a:rPr>
              <a:t>흥한 게임들이 더</a:t>
            </a:r>
            <a:endParaRPr lang="en-US" altLang="ko-KR" sz="2500">
              <a:latin typeface="나눔고딕 ExtraBold" panose="020D0904000000000000" pitchFamily="50" charset="-127"/>
            </a:endParaRPr>
          </a:p>
          <a:p>
            <a:endParaRPr lang="en-US" altLang="ko-KR" sz="2500">
              <a:latin typeface="나눔고딕 ExtraBold" panose="020D0904000000000000" pitchFamily="50" charset="-127"/>
            </a:endParaRPr>
          </a:p>
          <a:p>
            <a:r>
              <a:rPr lang="ko-KR" altLang="en-US" sz="2500">
                <a:latin typeface="나눔고딕 ExtraBold" panose="020D0904000000000000" pitchFamily="50" charset="-127"/>
              </a:rPr>
              <a:t>많이 발생함</a:t>
            </a:r>
            <a:r>
              <a:rPr lang="en-US" altLang="ko-KR" sz="2500">
                <a:latin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782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B8435-5772-450C-8843-ACFC0854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09" y="0"/>
            <a:ext cx="2621997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CC8DC-EA80-4102-85D1-D1A2DAFEA25C}"/>
              </a:ext>
            </a:extLst>
          </p:cNvPr>
          <p:cNvSpPr txBox="1"/>
          <p:nvPr/>
        </p:nvSpPr>
        <p:spPr>
          <a:xfrm>
            <a:off x="3926541" y="1602254"/>
            <a:ext cx="1467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안되다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렉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오류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버그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9988E-F01D-4486-93D1-8F0717BB9012}"/>
              </a:ext>
            </a:extLst>
          </p:cNvPr>
          <p:cNvSpPr txBox="1"/>
          <p:nvPr/>
        </p:nvSpPr>
        <p:spPr>
          <a:xfrm>
            <a:off x="5393797" y="1602254"/>
            <a:ext cx="247004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800">
                <a:latin typeface="나눔고딕 ExtraBold" panose="020D0904000000000000" pitchFamily="50" charset="-127"/>
              </a:rPr>
              <a:t>의외로</a:t>
            </a:r>
            <a:endParaRPr lang="en-US" altLang="ko-KR" sz="1800">
              <a:latin typeface="나눔고딕 ExtraBold" panose="020D0904000000000000" pitchFamily="50" charset="-127"/>
            </a:endParaRPr>
          </a:p>
          <a:p>
            <a:endParaRPr lang="en-US" altLang="ko-KR" sz="1800">
              <a:latin typeface="나눔고딕 ExtraBold" panose="020D0904000000000000" pitchFamily="50" charset="-127"/>
            </a:endParaRPr>
          </a:p>
          <a:p>
            <a:r>
              <a:rPr lang="ko-KR" altLang="en-US" sz="1800">
                <a:latin typeface="나눔고딕 ExtraBold" panose="020D0904000000000000" pitchFamily="50" charset="-127"/>
              </a:rPr>
              <a:t>게임 오류 관련</a:t>
            </a:r>
            <a:endParaRPr lang="en-US" altLang="ko-KR" sz="1800">
              <a:latin typeface="나눔고딕 ExtraBold" panose="020D0904000000000000" pitchFamily="50" charset="-127"/>
            </a:endParaRPr>
          </a:p>
          <a:p>
            <a:endParaRPr lang="en-US" altLang="ko-KR" sz="1800">
              <a:latin typeface="나눔고딕 ExtraBold" panose="020D0904000000000000" pitchFamily="50" charset="-127"/>
            </a:endParaRPr>
          </a:p>
          <a:p>
            <a:r>
              <a:rPr lang="ko-KR" altLang="en-US" sz="1800">
                <a:latin typeface="나눔고딕 ExtraBold" panose="020D0904000000000000" pitchFamily="50" charset="-127"/>
              </a:rPr>
              <a:t>키워드는</a:t>
            </a:r>
            <a:endParaRPr lang="en-US" altLang="ko-KR" sz="1800">
              <a:latin typeface="나눔고딕 ExtraBold" panose="020D0904000000000000" pitchFamily="50" charset="-127"/>
            </a:endParaRPr>
          </a:p>
          <a:p>
            <a:endParaRPr lang="en-US" altLang="ko-KR" sz="1800">
              <a:latin typeface="나눔고딕 ExtraBold" panose="020D0904000000000000" pitchFamily="50" charset="-127"/>
            </a:endParaRPr>
          </a:p>
          <a:p>
            <a:r>
              <a:rPr lang="ko-KR" altLang="en-US" sz="1800">
                <a:latin typeface="나눔고딕 ExtraBold" panose="020D0904000000000000" pitchFamily="50" charset="-127"/>
              </a:rPr>
              <a:t>둘다 비슷하게 발생함</a:t>
            </a:r>
            <a:r>
              <a:rPr lang="en-US" altLang="ko-KR" sz="1800">
                <a:latin typeface="나눔고딕 ExtraBold" panose="020D0904000000000000" pitchFamily="50" charset="-127"/>
              </a:rPr>
              <a:t>.</a:t>
            </a:r>
            <a:endParaRPr lang="ko-KR" altLang="en-US">
              <a:latin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045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031A16-D424-4605-B2B4-F576D2D6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18" y="1219200"/>
            <a:ext cx="2981325" cy="2705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DAAEE-3C00-4EFB-AE58-FDFC885AB68A}"/>
              </a:ext>
            </a:extLst>
          </p:cNvPr>
          <p:cNvSpPr txBox="1"/>
          <p:nvPr/>
        </p:nvSpPr>
        <p:spPr>
          <a:xfrm>
            <a:off x="4393284" y="600313"/>
            <a:ext cx="16244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업데이트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이벤트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고치다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보상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해결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3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수정</a:t>
            </a:r>
            <a:endParaRPr lang="en-US" altLang="ko-KR" sz="3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D5860-CEA7-4545-B989-C6DD87F33E99}"/>
              </a:ext>
            </a:extLst>
          </p:cNvPr>
          <p:cNvSpPr txBox="1"/>
          <p:nvPr/>
        </p:nvSpPr>
        <p:spPr>
          <a:xfrm>
            <a:off x="6017689" y="1548788"/>
            <a:ext cx="264221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800">
                <a:latin typeface="나눔고딕 ExtraBold" panose="020D0904000000000000" pitchFamily="50" charset="-127"/>
              </a:rPr>
              <a:t>그러나</a:t>
            </a:r>
            <a:r>
              <a:rPr lang="en-US" altLang="ko-KR" sz="1800">
                <a:latin typeface="나눔고딕 ExtraBold" panose="020D0904000000000000" pitchFamily="50" charset="-127"/>
              </a:rPr>
              <a:t>,</a:t>
            </a:r>
          </a:p>
          <a:p>
            <a:endParaRPr lang="en-US" altLang="ko-KR" sz="1800">
              <a:latin typeface="나눔고딕 ExtraBold" panose="020D0904000000000000" pitchFamily="50" charset="-127"/>
            </a:endParaRPr>
          </a:p>
          <a:p>
            <a:r>
              <a:rPr lang="ko-KR" altLang="en-US" sz="1800">
                <a:latin typeface="나눔고딕 ExtraBold" panose="020D0904000000000000" pitchFamily="50" charset="-127"/>
              </a:rPr>
              <a:t>해결과 보상과 관련된</a:t>
            </a:r>
            <a:endParaRPr lang="en-US" altLang="ko-KR" sz="1800">
              <a:latin typeface="나눔고딕 ExtraBold" panose="020D0904000000000000" pitchFamily="50" charset="-127"/>
            </a:endParaRPr>
          </a:p>
          <a:p>
            <a:endParaRPr lang="en-US" altLang="ko-KR" sz="1800">
              <a:latin typeface="나눔고딕 ExtraBold" panose="020D0904000000000000" pitchFamily="50" charset="-127"/>
            </a:endParaRPr>
          </a:p>
          <a:p>
            <a:r>
              <a:rPr lang="ko-KR" altLang="en-US" sz="1800">
                <a:latin typeface="나눔고딕 ExtraBold" panose="020D0904000000000000" pitchFamily="50" charset="-127"/>
              </a:rPr>
              <a:t>키워드는</a:t>
            </a:r>
            <a:endParaRPr lang="en-US" altLang="ko-KR" sz="1800">
              <a:latin typeface="나눔고딕 ExtraBold" panose="020D0904000000000000" pitchFamily="50" charset="-127"/>
            </a:endParaRPr>
          </a:p>
          <a:p>
            <a:endParaRPr lang="en-US" altLang="ko-KR" sz="1800">
              <a:latin typeface="나눔고딕 ExtraBold" panose="020D0904000000000000" pitchFamily="50" charset="-127"/>
            </a:endParaRPr>
          </a:p>
          <a:p>
            <a:r>
              <a:rPr lang="ko-KR" altLang="en-US" sz="1800">
                <a:latin typeface="나눔고딕 ExtraBold" panose="020D0904000000000000" pitchFamily="50" charset="-127"/>
              </a:rPr>
              <a:t>망겜이 상대적으로 적음</a:t>
            </a:r>
            <a:r>
              <a:rPr lang="en-US" altLang="ko-KR" sz="1800">
                <a:latin typeface="나눔고딕 ExtraBold" panose="020D0904000000000000" pitchFamily="50" charset="-127"/>
              </a:rPr>
              <a:t>.</a:t>
            </a:r>
            <a:endParaRPr lang="en-US" altLang="ko-KR">
              <a:latin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384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2013451" y="2294751"/>
            <a:ext cx="5117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그외</a:t>
            </a:r>
            <a:r>
              <a:rPr lang="en-US" altLang="ko-KR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194939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5829B-616D-43A8-B0DD-5F38A50D5D1A}"/>
              </a:ext>
            </a:extLst>
          </p:cNvPr>
          <p:cNvSpPr txBox="1"/>
          <p:nvPr/>
        </p:nvSpPr>
        <p:spPr>
          <a:xfrm>
            <a:off x="1199755" y="3122175"/>
            <a:ext cx="28236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UNK</a:t>
            </a:r>
          </a:p>
          <a:p>
            <a:r>
              <a:rPr lang="en-US" altLang="ko-KR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빈도가 적은 특수문자</a:t>
            </a:r>
            <a:r>
              <a:rPr lang="en-US" altLang="ko-KR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</a:p>
          <a:p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망겜에서 더 많이 쓰였음</a:t>
            </a:r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더 정성스러운 리뷰</a:t>
            </a:r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3EFF0-A9C7-4042-8946-0C52D8D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02" y="679361"/>
            <a:ext cx="2562225" cy="2228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B10623-3E56-4BCA-9967-5F4A559EB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567" y="607923"/>
            <a:ext cx="2733675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87907-097F-425A-BF69-C9D4487B618A}"/>
              </a:ext>
            </a:extLst>
          </p:cNvPr>
          <p:cNvSpPr txBox="1"/>
          <p:nvPr/>
        </p:nvSpPr>
        <p:spPr>
          <a:xfrm>
            <a:off x="4754880" y="3361419"/>
            <a:ext cx="2549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운영</a:t>
            </a:r>
            <a:r>
              <a:rPr lang="en-US" altLang="ko-KR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밸런스관련</a:t>
            </a:r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망겜에서 더 많이 쓰이는 경향</a:t>
            </a:r>
            <a:endParaRPr lang="en-US" altLang="ko-KR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446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5. 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예측 모델 </a:t>
            </a:r>
            <a:endParaRPr lang="en-US" altLang="ko-KR"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  <a:r>
              <a:rPr lang="ko-KR" altLang="en-US" sz="40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</a:t>
            </a:r>
            <a:endParaRPr sz="4000" b="0" i="0" u="none" strike="noStrike" cap="none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253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예측 모델 구상도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7FAD31-B4FB-4A6E-A81B-6E9E0AD274F8}"/>
              </a:ext>
            </a:extLst>
          </p:cNvPr>
          <p:cNvSpPr/>
          <p:nvPr/>
        </p:nvSpPr>
        <p:spPr>
          <a:xfrm>
            <a:off x="3678992" y="1178340"/>
            <a:ext cx="731644" cy="3582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N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U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M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B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S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0F8D27-2472-4E15-B453-249CDAB2A092}"/>
              </a:ext>
            </a:extLst>
          </p:cNvPr>
          <p:cNvCxnSpPr/>
          <p:nvPr/>
        </p:nvCxnSpPr>
        <p:spPr>
          <a:xfrm>
            <a:off x="2936837" y="2942201"/>
            <a:ext cx="537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5D761F98-BFE8-44DB-9F1C-7E47090BADFF}"/>
              </a:ext>
            </a:extLst>
          </p:cNvPr>
          <p:cNvSpPr/>
          <p:nvPr/>
        </p:nvSpPr>
        <p:spPr>
          <a:xfrm>
            <a:off x="5368063" y="2127102"/>
            <a:ext cx="1559736" cy="136621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Model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A8E137-D364-480B-A497-D8F81BAE97DE}"/>
              </a:ext>
            </a:extLst>
          </p:cNvPr>
          <p:cNvCxnSpPr/>
          <p:nvPr/>
        </p:nvCxnSpPr>
        <p:spPr>
          <a:xfrm>
            <a:off x="4620408" y="2942201"/>
            <a:ext cx="537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F6FE4E0-34ED-4E36-B19B-104A9AC81BE8}"/>
              </a:ext>
            </a:extLst>
          </p:cNvPr>
          <p:cNvCxnSpPr/>
          <p:nvPr/>
        </p:nvCxnSpPr>
        <p:spPr>
          <a:xfrm rot="16200000" flipH="1">
            <a:off x="5744580" y="3602350"/>
            <a:ext cx="666974" cy="6024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228B19-03BD-414E-8B33-7217ECD0A9D9}"/>
              </a:ext>
            </a:extLst>
          </p:cNvPr>
          <p:cNvSpPr/>
          <p:nvPr/>
        </p:nvSpPr>
        <p:spPr>
          <a:xfrm>
            <a:off x="5809005" y="4313816"/>
            <a:ext cx="1506071" cy="7652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Predict</a:t>
            </a:r>
            <a:endParaRPr lang="ko-KR" altLang="en-US" sz="2400">
              <a:latin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F3B05-85FC-4F92-83ED-EFEC17E428BD}"/>
              </a:ext>
            </a:extLst>
          </p:cNvPr>
          <p:cNvSpPr txBox="1"/>
          <p:nvPr/>
        </p:nvSpPr>
        <p:spPr>
          <a:xfrm>
            <a:off x="2713615" y="1344706"/>
            <a:ext cx="532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88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880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1015FA5-028A-465E-8D8D-A191A8DC9560}"/>
              </a:ext>
            </a:extLst>
          </p:cNvPr>
          <p:cNvSpPr/>
          <p:nvPr/>
        </p:nvSpPr>
        <p:spPr>
          <a:xfrm>
            <a:off x="1500691" y="1497036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E7F70E0-B03E-4FF8-8582-68255B056DA1}"/>
              </a:ext>
            </a:extLst>
          </p:cNvPr>
          <p:cNvSpPr/>
          <p:nvPr/>
        </p:nvSpPr>
        <p:spPr>
          <a:xfrm>
            <a:off x="1623895" y="1633343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9D1C2C-243F-4DFC-B52F-348C960250D7}"/>
              </a:ext>
            </a:extLst>
          </p:cNvPr>
          <p:cNvSpPr/>
          <p:nvPr/>
        </p:nvSpPr>
        <p:spPr>
          <a:xfrm>
            <a:off x="1793838" y="1823789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28A780-9FBD-4573-8B4F-0653D4EB87FE}"/>
              </a:ext>
            </a:extLst>
          </p:cNvPr>
          <p:cNvSpPr/>
          <p:nvPr/>
        </p:nvSpPr>
        <p:spPr>
          <a:xfrm>
            <a:off x="1990937" y="1984268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55DE4CD-39E9-4459-9C3B-EC310AF11851}"/>
              </a:ext>
            </a:extLst>
          </p:cNvPr>
          <p:cNvSpPr/>
          <p:nvPr/>
        </p:nvSpPr>
        <p:spPr>
          <a:xfrm>
            <a:off x="2186490" y="2145419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2BEC29D-FBCC-4D6F-9889-B10D8256FEC2}"/>
              </a:ext>
            </a:extLst>
          </p:cNvPr>
          <p:cNvSpPr/>
          <p:nvPr/>
        </p:nvSpPr>
        <p:spPr>
          <a:xfrm>
            <a:off x="2362075" y="2300738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294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/>
        </p:nvSpPr>
        <p:spPr>
          <a:xfrm>
            <a:off x="508428" y="1638287"/>
            <a:ext cx="2592288" cy="155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ko-KR" altLang="en-US" sz="20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아무도</a:t>
            </a:r>
            <a:endParaRPr lang="en-US" altLang="ko-KR" sz="2000" b="1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ko-KR" altLang="en-US" sz="32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모르는 게임</a:t>
            </a:r>
            <a:endParaRPr lang="en-US" altLang="ko-KR" sz="2000" b="1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6091066" y="1656021"/>
            <a:ext cx="2544506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altLang="ko-KR" sz="240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24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      </a:t>
            </a:r>
            <a:r>
              <a:rPr lang="en-US" altLang="ko-KR" sz="24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.........</a:t>
            </a:r>
            <a:endParaRPr sz="240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6204972" y="378522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6221926" y="2413826"/>
            <a:ext cx="300550" cy="28134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1CA5306-333A-4A34-8FB5-D7A324EBF61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8896" r="28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9939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문제점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9A9DD4-853F-40DD-B391-A334DC900D74}"/>
              </a:ext>
            </a:extLst>
          </p:cNvPr>
          <p:cNvSpPr txBox="1"/>
          <p:nvPr/>
        </p:nvSpPr>
        <p:spPr>
          <a:xfrm>
            <a:off x="1624405" y="1540698"/>
            <a:ext cx="614261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비슷한 리뷰를 합쳐야만 의미가 있다</a:t>
            </a:r>
            <a:r>
              <a:rPr lang="en-US" altLang="ko-KR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endParaRPr lang="en-US" altLang="ko-KR" sz="2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			</a:t>
            </a:r>
            <a:r>
              <a:rPr lang="en-US" altLang="ko-KR" sz="20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Wingdings" panose="05000000000000000000" pitchFamily="2" charset="2"/>
              </a:rPr>
              <a:t>  </a:t>
            </a:r>
            <a:r>
              <a:rPr lang="en-US" altLang="ko-KR" sz="32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Clustering</a:t>
            </a:r>
            <a:endParaRPr lang="en-US" altLang="ko-KR" sz="2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2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리뷰 길이가 매우 짧다</a:t>
            </a:r>
            <a:r>
              <a:rPr lang="en-US" altLang="ko-KR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!!!!</a:t>
            </a:r>
          </a:p>
          <a:p>
            <a:pPr marL="342900" indent="-342900">
              <a:buAutoNum type="arabicPeriod" startAt="2"/>
            </a:pPr>
            <a:endParaRPr lang="en-US" altLang="ko-KR" sz="20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			</a:t>
            </a:r>
            <a:r>
              <a:rPr lang="en-US" altLang="ko-KR" sz="2000"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280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Wingdings" panose="05000000000000000000" pitchFamily="2" charset="2"/>
              </a:rPr>
              <a:t>Data Sparsity</a:t>
            </a:r>
            <a:endParaRPr lang="en-US" altLang="ko-KR" sz="200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463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9A451-54FF-4600-8747-7B4AB361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9" y="66675"/>
            <a:ext cx="8677275" cy="5010150"/>
          </a:xfrm>
          <a:prstGeom prst="rect">
            <a:avLst/>
          </a:prstGeom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F4ED70E-9284-49F9-937B-855036DC4818}"/>
              </a:ext>
            </a:extLst>
          </p:cNvPr>
          <p:cNvSpPr/>
          <p:nvPr/>
        </p:nvSpPr>
        <p:spPr>
          <a:xfrm rot="-7800000">
            <a:off x="4181328" y="2121144"/>
            <a:ext cx="408791" cy="1658008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3D722-512D-4A55-8BBA-BEB01B9A0D26}"/>
              </a:ext>
            </a:extLst>
          </p:cNvPr>
          <p:cNvSpPr/>
          <p:nvPr/>
        </p:nvSpPr>
        <p:spPr>
          <a:xfrm>
            <a:off x="4844335" y="1024803"/>
            <a:ext cx="3808207" cy="1656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Helvetica" panose="020B0604020202020204" pitchFamily="34" charset="0"/>
              </a:rPr>
              <a:t>“</a:t>
            </a:r>
            <a:r>
              <a:rPr lang="en-US" altLang="ko-KR" sz="2800">
                <a:solidFill>
                  <a:srgbClr val="FF0000"/>
                </a:solidFill>
                <a:latin typeface="Helvetica" panose="020B0604020202020204" pitchFamily="34" charset="0"/>
              </a:rPr>
              <a:t>Sparseness</a:t>
            </a:r>
            <a:r>
              <a:rPr lang="en-US" altLang="ko-KR" sz="2800">
                <a:latin typeface="Helvetica" panose="020B0604020202020204" pitchFamily="34" charset="0"/>
              </a:rPr>
              <a:t> of </a:t>
            </a:r>
          </a:p>
          <a:p>
            <a:pPr algn="ctr"/>
            <a:endParaRPr lang="en-US" altLang="ko-KR" sz="2800">
              <a:latin typeface="Helvetica" panose="020B0604020202020204" pitchFamily="34" charset="0"/>
            </a:endParaRPr>
          </a:p>
          <a:p>
            <a:pPr algn="ctr"/>
            <a:r>
              <a:rPr lang="en-US" altLang="ko-KR" sz="2800">
                <a:latin typeface="Helvetica" panose="020B0604020202020204" pitchFamily="34" charset="0"/>
              </a:rPr>
              <a:t>Text representation”</a:t>
            </a:r>
            <a:endParaRPr lang="ko-KR" altLang="en-US" sz="280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16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2013451" y="2187029"/>
            <a:ext cx="5117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너무 어려움</a:t>
            </a:r>
            <a:r>
              <a:rPr lang="en-US" altLang="ko-KR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  <a:r>
              <a:rPr lang="ko-KR" altLang="en-US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ㅠㅠ</a:t>
            </a:r>
            <a:endParaRPr lang="en-US" altLang="ko-KR" sz="4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041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1045262" y="1848475"/>
            <a:ext cx="6528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점수를 기준으로</a:t>
            </a:r>
            <a:endParaRPr lang="en-US" altLang="ko-KR" sz="4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</a:t>
            </a:r>
            <a:r>
              <a:rPr lang="ko-KR" altLang="en-US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분리하자</a:t>
            </a:r>
            <a:r>
              <a:rPr lang="en-US" altLang="ko-KR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4177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모델 구상도</a:t>
            </a:r>
            <a:r>
              <a:rPr lang="en-US" altLang="ko-KR"/>
              <a:t>&lt;1&gt;]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1EC45D4-D609-4B93-8478-0226B536A378}"/>
              </a:ext>
            </a:extLst>
          </p:cNvPr>
          <p:cNvCxnSpPr/>
          <p:nvPr/>
        </p:nvCxnSpPr>
        <p:spPr>
          <a:xfrm>
            <a:off x="3108960" y="2959362"/>
            <a:ext cx="537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D61902-7682-4866-AE25-CE6B44C970A2}"/>
              </a:ext>
            </a:extLst>
          </p:cNvPr>
          <p:cNvSpPr/>
          <p:nvPr/>
        </p:nvSpPr>
        <p:spPr>
          <a:xfrm>
            <a:off x="1500691" y="1497036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BB1823-3F2A-452B-A454-BA9C030A17A8}"/>
              </a:ext>
            </a:extLst>
          </p:cNvPr>
          <p:cNvSpPr/>
          <p:nvPr/>
        </p:nvSpPr>
        <p:spPr>
          <a:xfrm>
            <a:off x="1623895" y="1633343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5657-BD6F-4BF5-9F3B-139277CF19CF}"/>
              </a:ext>
            </a:extLst>
          </p:cNvPr>
          <p:cNvSpPr/>
          <p:nvPr/>
        </p:nvSpPr>
        <p:spPr>
          <a:xfrm>
            <a:off x="1793838" y="1823789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893116-E4E4-456C-AC1C-C6BD127AFB0B}"/>
              </a:ext>
            </a:extLst>
          </p:cNvPr>
          <p:cNvSpPr/>
          <p:nvPr/>
        </p:nvSpPr>
        <p:spPr>
          <a:xfrm>
            <a:off x="1990937" y="1984268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DAA1A36-043B-4857-BA1C-B2E3FC3C04E3}"/>
              </a:ext>
            </a:extLst>
          </p:cNvPr>
          <p:cNvSpPr/>
          <p:nvPr/>
        </p:nvSpPr>
        <p:spPr>
          <a:xfrm>
            <a:off x="2186490" y="2145419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1F7EFF5-D586-4307-AB40-B27767E9F779}"/>
              </a:ext>
            </a:extLst>
          </p:cNvPr>
          <p:cNvSpPr/>
          <p:nvPr/>
        </p:nvSpPr>
        <p:spPr>
          <a:xfrm>
            <a:off x="2362075" y="2300738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DA676872-4033-411E-8C39-ABB46621EDF8}"/>
              </a:ext>
            </a:extLst>
          </p:cNvPr>
          <p:cNvSpPr/>
          <p:nvPr/>
        </p:nvSpPr>
        <p:spPr>
          <a:xfrm>
            <a:off x="3757105" y="1427069"/>
            <a:ext cx="1363536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1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8703D529-99F9-41FC-B6F9-D2DA4CC85BE9}"/>
              </a:ext>
            </a:extLst>
          </p:cNvPr>
          <p:cNvSpPr/>
          <p:nvPr/>
        </p:nvSpPr>
        <p:spPr>
          <a:xfrm>
            <a:off x="3746738" y="2168040"/>
            <a:ext cx="1373904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2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4D79DBB0-813E-48D5-B847-4D37C783FF86}"/>
              </a:ext>
            </a:extLst>
          </p:cNvPr>
          <p:cNvSpPr/>
          <p:nvPr/>
        </p:nvSpPr>
        <p:spPr>
          <a:xfrm>
            <a:off x="3731112" y="2867937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3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E3EB93FF-AD32-4BAD-9884-5828286B2655}"/>
              </a:ext>
            </a:extLst>
          </p:cNvPr>
          <p:cNvSpPr/>
          <p:nvPr/>
        </p:nvSpPr>
        <p:spPr>
          <a:xfrm>
            <a:off x="3731112" y="3613908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4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C05A2F8B-6D04-4687-AD55-0FF332ABA8B6}"/>
              </a:ext>
            </a:extLst>
          </p:cNvPr>
          <p:cNvSpPr/>
          <p:nvPr/>
        </p:nvSpPr>
        <p:spPr>
          <a:xfrm>
            <a:off x="3757105" y="4313805"/>
            <a:ext cx="1373905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5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D07715-C93C-490A-82E1-3EBF3D95088A}"/>
              </a:ext>
            </a:extLst>
          </p:cNvPr>
          <p:cNvCxnSpPr/>
          <p:nvPr/>
        </p:nvCxnSpPr>
        <p:spPr>
          <a:xfrm>
            <a:off x="5217204" y="2959362"/>
            <a:ext cx="537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7E3D50-E275-4B24-BD64-EFFFC5C6EBAB}"/>
              </a:ext>
            </a:extLst>
          </p:cNvPr>
          <p:cNvSpPr/>
          <p:nvPr/>
        </p:nvSpPr>
        <p:spPr>
          <a:xfrm>
            <a:off x="5755088" y="761881"/>
            <a:ext cx="664285" cy="11295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V</a:t>
            </a:r>
            <a:endParaRPr lang="ko-KR" altLang="en-US" sz="2000">
              <a:latin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7CA7C3-BDFD-4418-9009-39A64BFA482B}"/>
              </a:ext>
            </a:extLst>
          </p:cNvPr>
          <p:cNvSpPr/>
          <p:nvPr/>
        </p:nvSpPr>
        <p:spPr>
          <a:xfrm>
            <a:off x="5754838" y="1529384"/>
            <a:ext cx="664285" cy="11295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E</a:t>
            </a:r>
            <a:endParaRPr lang="ko-KR" altLang="en-US" sz="2000">
              <a:latin typeface="나눔고딕 ExtraBold" panose="020D09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C61D9C-C6AF-4656-9BA8-7BB68EFB9C6C}"/>
              </a:ext>
            </a:extLst>
          </p:cNvPr>
          <p:cNvSpPr/>
          <p:nvPr/>
        </p:nvSpPr>
        <p:spPr>
          <a:xfrm>
            <a:off x="5762837" y="2324026"/>
            <a:ext cx="664285" cy="11295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C</a:t>
            </a:r>
            <a:endParaRPr lang="ko-KR" altLang="en-US" sz="2000">
              <a:latin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4DFFBE-110F-4848-BD41-7CAA1DCFCA1D}"/>
              </a:ext>
            </a:extLst>
          </p:cNvPr>
          <p:cNvSpPr/>
          <p:nvPr/>
        </p:nvSpPr>
        <p:spPr>
          <a:xfrm>
            <a:off x="5762587" y="3082564"/>
            <a:ext cx="664285" cy="11295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T</a:t>
            </a:r>
          </a:p>
          <a:p>
            <a:pPr algn="ctr"/>
            <a:endParaRPr lang="ko-KR" altLang="en-US" sz="2000">
              <a:latin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53F4DD-C45F-4903-BF06-53D4DB0E9670}"/>
              </a:ext>
            </a:extLst>
          </p:cNvPr>
          <p:cNvSpPr/>
          <p:nvPr/>
        </p:nvSpPr>
        <p:spPr>
          <a:xfrm>
            <a:off x="5773205" y="3947771"/>
            <a:ext cx="664285" cy="11295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O</a:t>
            </a:r>
          </a:p>
          <a:p>
            <a:pPr algn="ctr"/>
            <a:endParaRPr lang="en-US" altLang="ko-KR" sz="2000">
              <a:latin typeface="나눔고딕 ExtraBold" panose="020D0904000000000000" pitchFamily="50" charset="-127"/>
            </a:endParaRPr>
          </a:p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R</a:t>
            </a:r>
            <a:endParaRPr lang="ko-KR" altLang="en-US" sz="2000">
              <a:latin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067DB4-8EAE-4E07-95A0-CC25FA6EC773}"/>
              </a:ext>
            </a:extLst>
          </p:cNvPr>
          <p:cNvSpPr txBox="1"/>
          <p:nvPr/>
        </p:nvSpPr>
        <p:spPr>
          <a:xfrm>
            <a:off x="6589566" y="1752518"/>
            <a:ext cx="1928361" cy="215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>
              <a:latin typeface="나눔고딕 ExtraBold" panose="020D0904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나눔고딕 ExtraBold" panose="020D0904000000000000" pitchFamily="50" charset="-127"/>
              </a:rPr>
              <a:t>Word2vec</a:t>
            </a:r>
          </a:p>
          <a:p>
            <a:endParaRPr lang="en-US" altLang="ko-KR" sz="2000">
              <a:latin typeface="나눔고딕 ExtraBold" panose="020D0904000000000000" pitchFamily="50" charset="-127"/>
            </a:endParaRPr>
          </a:p>
          <a:p>
            <a:r>
              <a:rPr lang="en-US" altLang="ko-KR" sz="2000">
                <a:latin typeface="나눔고딕 ExtraBold" panose="020D0904000000000000" pitchFamily="50" charset="-127"/>
              </a:rPr>
              <a:t>weighted</a:t>
            </a:r>
          </a:p>
          <a:p>
            <a:endParaRPr lang="en-US" altLang="ko-KR" sz="2000">
              <a:latin typeface="나눔고딕 ExtraBold" panose="020D0904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나눔고딕 ExtraBold" panose="020D0904000000000000" pitchFamily="50" charset="-127"/>
              </a:rPr>
              <a:t>TF-IDF</a:t>
            </a:r>
            <a:endParaRPr lang="ko-KR" altLang="en-US" sz="3200">
              <a:solidFill>
                <a:srgbClr val="FF0000"/>
              </a:solidFill>
              <a:latin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840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모델 구상도</a:t>
            </a:r>
            <a:r>
              <a:rPr lang="en-US" altLang="ko-KR"/>
              <a:t>&lt;2&gt;]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57545" y="23109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DA676872-4033-411E-8C39-ABB46621EDF8}"/>
              </a:ext>
            </a:extLst>
          </p:cNvPr>
          <p:cNvSpPr/>
          <p:nvPr/>
        </p:nvSpPr>
        <p:spPr>
          <a:xfrm>
            <a:off x="1556302" y="1161868"/>
            <a:ext cx="1363536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8703D529-99F9-41FC-B6F9-D2DA4CC85BE9}"/>
              </a:ext>
            </a:extLst>
          </p:cNvPr>
          <p:cNvSpPr/>
          <p:nvPr/>
        </p:nvSpPr>
        <p:spPr>
          <a:xfrm>
            <a:off x="1545935" y="1902839"/>
            <a:ext cx="1373904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4D79DBB0-813E-48D5-B847-4D37C783FF86}"/>
              </a:ext>
            </a:extLst>
          </p:cNvPr>
          <p:cNvSpPr/>
          <p:nvPr/>
        </p:nvSpPr>
        <p:spPr>
          <a:xfrm>
            <a:off x="1530309" y="2602736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E3EB93FF-AD32-4BAD-9884-5828286B2655}"/>
              </a:ext>
            </a:extLst>
          </p:cNvPr>
          <p:cNvSpPr/>
          <p:nvPr/>
        </p:nvSpPr>
        <p:spPr>
          <a:xfrm>
            <a:off x="1530309" y="3348707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C05A2F8B-6D04-4687-AD55-0FF332ABA8B6}"/>
              </a:ext>
            </a:extLst>
          </p:cNvPr>
          <p:cNvSpPr/>
          <p:nvPr/>
        </p:nvSpPr>
        <p:spPr>
          <a:xfrm>
            <a:off x="1556302" y="4048604"/>
            <a:ext cx="1373905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D07715-C93C-490A-82E1-3EBF3D95088A}"/>
              </a:ext>
            </a:extLst>
          </p:cNvPr>
          <p:cNvCxnSpPr>
            <a:cxnSpLocks/>
          </p:cNvCxnSpPr>
          <p:nvPr/>
        </p:nvCxnSpPr>
        <p:spPr>
          <a:xfrm>
            <a:off x="4013385" y="3203543"/>
            <a:ext cx="1054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C8A3AFA6-C7EF-4642-B803-4A0067135270}"/>
              </a:ext>
            </a:extLst>
          </p:cNvPr>
          <p:cNvSpPr/>
          <p:nvPr/>
        </p:nvSpPr>
        <p:spPr>
          <a:xfrm>
            <a:off x="1708702" y="1314268"/>
            <a:ext cx="1363536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B14FFFF7-9C75-42B7-9870-D57D0AF3DE15}"/>
              </a:ext>
            </a:extLst>
          </p:cNvPr>
          <p:cNvSpPr/>
          <p:nvPr/>
        </p:nvSpPr>
        <p:spPr>
          <a:xfrm>
            <a:off x="1698335" y="2055239"/>
            <a:ext cx="1373904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5072FEF3-1BD8-4072-9C24-FB15770472D1}"/>
              </a:ext>
            </a:extLst>
          </p:cNvPr>
          <p:cNvSpPr/>
          <p:nvPr/>
        </p:nvSpPr>
        <p:spPr>
          <a:xfrm>
            <a:off x="1682709" y="2755136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1218C1A4-0390-47A4-83F3-7CC2A468B1DD}"/>
              </a:ext>
            </a:extLst>
          </p:cNvPr>
          <p:cNvSpPr/>
          <p:nvPr/>
        </p:nvSpPr>
        <p:spPr>
          <a:xfrm>
            <a:off x="1682709" y="3501107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0D2BBEAC-4B05-4DE0-A6A2-E05176198329}"/>
              </a:ext>
            </a:extLst>
          </p:cNvPr>
          <p:cNvSpPr/>
          <p:nvPr/>
        </p:nvSpPr>
        <p:spPr>
          <a:xfrm>
            <a:off x="1708702" y="4201004"/>
            <a:ext cx="1373905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D4C3A8EE-976D-4A64-B71A-BE8AA7D4B090}"/>
              </a:ext>
            </a:extLst>
          </p:cNvPr>
          <p:cNvSpPr/>
          <p:nvPr/>
        </p:nvSpPr>
        <p:spPr>
          <a:xfrm>
            <a:off x="1861102" y="1466668"/>
            <a:ext cx="1363536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721DACC7-3BD5-4745-BE0D-08B6E832B084}"/>
              </a:ext>
            </a:extLst>
          </p:cNvPr>
          <p:cNvSpPr/>
          <p:nvPr/>
        </p:nvSpPr>
        <p:spPr>
          <a:xfrm>
            <a:off x="1850735" y="2207639"/>
            <a:ext cx="1373904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AF91C2AC-3C24-4F0F-9B67-813095C24497}"/>
              </a:ext>
            </a:extLst>
          </p:cNvPr>
          <p:cNvSpPr/>
          <p:nvPr/>
        </p:nvSpPr>
        <p:spPr>
          <a:xfrm>
            <a:off x="1835109" y="2907536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320BFBE2-B02A-4EE1-8535-D03B034E75D6}"/>
              </a:ext>
            </a:extLst>
          </p:cNvPr>
          <p:cNvSpPr/>
          <p:nvPr/>
        </p:nvSpPr>
        <p:spPr>
          <a:xfrm>
            <a:off x="1835109" y="3653507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A8F3AF67-CE1E-4F8F-8F61-D3B5408D7181}"/>
              </a:ext>
            </a:extLst>
          </p:cNvPr>
          <p:cNvSpPr/>
          <p:nvPr/>
        </p:nvSpPr>
        <p:spPr>
          <a:xfrm>
            <a:off x="1861102" y="4353404"/>
            <a:ext cx="1373905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FC6BCC81-9D51-410D-97F2-E3569F6947DF}"/>
              </a:ext>
            </a:extLst>
          </p:cNvPr>
          <p:cNvSpPr/>
          <p:nvPr/>
        </p:nvSpPr>
        <p:spPr>
          <a:xfrm>
            <a:off x="2007686" y="1619624"/>
            <a:ext cx="1363536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1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EC802BA9-9D68-4705-BABA-D84AA65E7F2E}"/>
              </a:ext>
            </a:extLst>
          </p:cNvPr>
          <p:cNvSpPr/>
          <p:nvPr/>
        </p:nvSpPr>
        <p:spPr>
          <a:xfrm>
            <a:off x="2003135" y="2360039"/>
            <a:ext cx="1373904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고딕 ExtraBold" panose="020D0904000000000000" pitchFamily="50" charset="-127"/>
              </a:rPr>
              <a:t> </a:t>
            </a:r>
            <a:r>
              <a:rPr lang="en-US" altLang="ko-KR" sz="2000">
                <a:latin typeface="나눔고딕 ExtraBold" panose="020D0904000000000000" pitchFamily="50" charset="-127"/>
              </a:rPr>
              <a:t>2</a:t>
            </a:r>
            <a:r>
              <a:rPr lang="ko-KR" altLang="en-US" sz="2000">
                <a:latin typeface="나눔고딕 ExtraBold" panose="020D0904000000000000" pitchFamily="50" charset="-127"/>
              </a:rPr>
              <a:t>점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6BEB055B-A962-46D4-9A6A-56EBFEB4FE83}"/>
              </a:ext>
            </a:extLst>
          </p:cNvPr>
          <p:cNvSpPr/>
          <p:nvPr/>
        </p:nvSpPr>
        <p:spPr>
          <a:xfrm>
            <a:off x="1987509" y="3059936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3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444A64EF-F326-4D92-849D-E6CF1DD0DF3C}"/>
              </a:ext>
            </a:extLst>
          </p:cNvPr>
          <p:cNvSpPr/>
          <p:nvPr/>
        </p:nvSpPr>
        <p:spPr>
          <a:xfrm>
            <a:off x="1987509" y="3805907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4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0E18FE22-5166-4879-BEA4-B756BE547C76}"/>
              </a:ext>
            </a:extLst>
          </p:cNvPr>
          <p:cNvSpPr/>
          <p:nvPr/>
        </p:nvSpPr>
        <p:spPr>
          <a:xfrm>
            <a:off x="2013502" y="4505804"/>
            <a:ext cx="1373905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5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8AA5733A-C6B3-4D61-871B-A1C6EC58EFC4}"/>
              </a:ext>
            </a:extLst>
          </p:cNvPr>
          <p:cNvSpPr/>
          <p:nvPr/>
        </p:nvSpPr>
        <p:spPr>
          <a:xfrm>
            <a:off x="5704007" y="1457875"/>
            <a:ext cx="1363536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1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7DD10375-E58A-461D-B7A9-0BB2A95AF2D7}"/>
              </a:ext>
            </a:extLst>
          </p:cNvPr>
          <p:cNvSpPr/>
          <p:nvPr/>
        </p:nvSpPr>
        <p:spPr>
          <a:xfrm>
            <a:off x="5693640" y="2198846"/>
            <a:ext cx="1373904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2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E443E345-208D-43D6-82A3-C05343A07D9A}"/>
              </a:ext>
            </a:extLst>
          </p:cNvPr>
          <p:cNvSpPr/>
          <p:nvPr/>
        </p:nvSpPr>
        <p:spPr>
          <a:xfrm>
            <a:off x="5678014" y="2898743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3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2C439C4B-AA7E-4293-929A-E22E0AD591CB}"/>
              </a:ext>
            </a:extLst>
          </p:cNvPr>
          <p:cNvSpPr/>
          <p:nvPr/>
        </p:nvSpPr>
        <p:spPr>
          <a:xfrm>
            <a:off x="5678014" y="3644714"/>
            <a:ext cx="1389530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4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id="{EEC3C251-A89E-43C7-9615-AC8D2692BCC7}"/>
              </a:ext>
            </a:extLst>
          </p:cNvPr>
          <p:cNvSpPr/>
          <p:nvPr/>
        </p:nvSpPr>
        <p:spPr>
          <a:xfrm>
            <a:off x="5704007" y="4344611"/>
            <a:ext cx="1373905" cy="48722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5</a:t>
            </a:r>
            <a:r>
              <a:rPr lang="ko-KR" altLang="en-US" sz="2000">
                <a:latin typeface="나눔고딕 ExtraBold" panose="020D0904000000000000" pitchFamily="50" charset="-127"/>
              </a:rPr>
              <a:t>점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A4ED3B-A832-47B8-97D4-0C5B2254B8FD}"/>
              </a:ext>
            </a:extLst>
          </p:cNvPr>
          <p:cNvSpPr txBox="1"/>
          <p:nvPr/>
        </p:nvSpPr>
        <p:spPr>
          <a:xfrm>
            <a:off x="3571739" y="2313968"/>
            <a:ext cx="193779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나눔고딕 ExtraBold" panose="020D0904000000000000" pitchFamily="50" charset="-127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2705556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모델 구상도</a:t>
            </a:r>
            <a:r>
              <a:rPr lang="en-US" altLang="ko-KR"/>
              <a:t>&lt;3&gt;]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정육면체 7">
            <a:extLst>
              <a:ext uri="{FF2B5EF4-FFF2-40B4-BE49-F238E27FC236}">
                <a16:creationId xmlns:a16="http://schemas.microsoft.com/office/drawing/2014/main" id="{7D47CD5F-D608-4DD2-A70F-337AB83F52E6}"/>
              </a:ext>
            </a:extLst>
          </p:cNvPr>
          <p:cNvSpPr/>
          <p:nvPr/>
        </p:nvSpPr>
        <p:spPr>
          <a:xfrm>
            <a:off x="1473669" y="2233208"/>
            <a:ext cx="1516957" cy="136621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Model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9BA7B5-4E66-45E5-9253-A12DD1FDC2FC}"/>
              </a:ext>
            </a:extLst>
          </p:cNvPr>
          <p:cNvSpPr/>
          <p:nvPr/>
        </p:nvSpPr>
        <p:spPr>
          <a:xfrm>
            <a:off x="3377809" y="1237505"/>
            <a:ext cx="806823" cy="3463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</a:rPr>
              <a:t>1000</a:t>
            </a:r>
          </a:p>
          <a:p>
            <a:pPr algn="ctr"/>
            <a:r>
              <a:rPr lang="en-US" altLang="ko-KR">
                <a:latin typeface="나눔고딕 ExtraBold" panose="020D0904000000000000" pitchFamily="50" charset="-127"/>
              </a:rPr>
              <a:t>DIM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C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T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O</a:t>
            </a:r>
          </a:p>
          <a:p>
            <a:pPr algn="ctr"/>
            <a:r>
              <a:rPr lang="en-US" altLang="ko-KR" sz="2800">
                <a:latin typeface="나눔고딕 ExtraBold" panose="020D0904000000000000" pitchFamily="50" charset="-127"/>
              </a:rPr>
              <a:t>R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45F06E5-F131-4BC4-94A1-33795BE32D6C}"/>
              </a:ext>
            </a:extLst>
          </p:cNvPr>
          <p:cNvSpPr/>
          <p:nvPr/>
        </p:nvSpPr>
        <p:spPr>
          <a:xfrm>
            <a:off x="5147177" y="1819423"/>
            <a:ext cx="892884" cy="2291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</a:rPr>
              <a:t>100</a:t>
            </a:r>
          </a:p>
          <a:p>
            <a:pPr algn="ctr"/>
            <a:r>
              <a:rPr lang="en-US" altLang="ko-KR">
                <a:latin typeface="나눔고딕 ExtraBold" panose="020D0904000000000000" pitchFamily="50" charset="-127"/>
              </a:rPr>
              <a:t>DIM</a:t>
            </a:r>
          </a:p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H</a:t>
            </a:r>
          </a:p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D</a:t>
            </a:r>
          </a:p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D</a:t>
            </a:r>
          </a:p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000">
                <a:latin typeface="나눔고딕 ExtraBold" panose="020D0904000000000000" pitchFamily="50" charset="-127"/>
              </a:rPr>
              <a:t>N</a:t>
            </a:r>
            <a:endParaRPr lang="ko-KR" altLang="en-US">
              <a:latin typeface="나눔고딕 ExtraBold" panose="020D09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F78D8C-8BE7-4E80-A505-35D7CB70CA95}"/>
              </a:ext>
            </a:extLst>
          </p:cNvPr>
          <p:cNvSpPr/>
          <p:nvPr/>
        </p:nvSpPr>
        <p:spPr>
          <a:xfrm>
            <a:off x="6874140" y="2363770"/>
            <a:ext cx="688490" cy="1105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고딕 ExtraBold" panose="020D0904000000000000" pitchFamily="50" charset="-127"/>
              </a:rPr>
              <a:t>OUT</a:t>
            </a:r>
          </a:p>
          <a:p>
            <a:pPr algn="ctr"/>
            <a:r>
              <a:rPr lang="en-US" altLang="ko-KR" sz="1600">
                <a:latin typeface="나눔고딕 ExtraBold" panose="020D0904000000000000" pitchFamily="50" charset="-127"/>
              </a:rPr>
              <a:t>PUT</a:t>
            </a:r>
            <a:endParaRPr lang="ko-KR" altLang="en-US" sz="1600">
              <a:latin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78C933-B374-4946-A2D3-F632F74720AA}"/>
              </a:ext>
            </a:extLst>
          </p:cNvPr>
          <p:cNvCxnSpPr/>
          <p:nvPr/>
        </p:nvCxnSpPr>
        <p:spPr>
          <a:xfrm>
            <a:off x="4260028" y="1237505"/>
            <a:ext cx="796066" cy="581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27B631-626E-4059-97F3-BE1C2A3853EA}"/>
              </a:ext>
            </a:extLst>
          </p:cNvPr>
          <p:cNvCxnSpPr/>
          <p:nvPr/>
        </p:nvCxnSpPr>
        <p:spPr>
          <a:xfrm flipV="1">
            <a:off x="4260028" y="4110780"/>
            <a:ext cx="796066" cy="50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AB4B7D-AE78-40BB-9BFE-7498A7955F17}"/>
              </a:ext>
            </a:extLst>
          </p:cNvPr>
          <p:cNvCxnSpPr/>
          <p:nvPr/>
        </p:nvCxnSpPr>
        <p:spPr>
          <a:xfrm>
            <a:off x="6085960" y="1992002"/>
            <a:ext cx="742281" cy="438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F750B8-88CE-4621-AAC2-03C1F74E286F}"/>
              </a:ext>
            </a:extLst>
          </p:cNvPr>
          <p:cNvCxnSpPr/>
          <p:nvPr/>
        </p:nvCxnSpPr>
        <p:spPr>
          <a:xfrm flipV="1">
            <a:off x="6085960" y="3468856"/>
            <a:ext cx="742281" cy="457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555517-DAF0-44C9-B070-CDA94506703B}"/>
              </a:ext>
            </a:extLst>
          </p:cNvPr>
          <p:cNvSpPr txBox="1"/>
          <p:nvPr/>
        </p:nvSpPr>
        <p:spPr>
          <a:xfrm>
            <a:off x="1473669" y="1118795"/>
            <a:ext cx="1516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DROPOUT</a:t>
            </a:r>
          </a:p>
          <a:p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ADAM....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755077-B83E-4696-9130-86B9D5A39355}"/>
              </a:ext>
            </a:extLst>
          </p:cNvPr>
          <p:cNvSpPr txBox="1"/>
          <p:nvPr/>
        </p:nvSpPr>
        <p:spPr>
          <a:xfrm>
            <a:off x="1403981" y="3907145"/>
            <a:ext cx="1850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PRETRAINED VECTOR..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43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결과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E313DD-12B6-438F-9705-96DC212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91" y="1415875"/>
            <a:ext cx="5337893" cy="306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5442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1023746" y="2052870"/>
            <a:ext cx="6528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흠</a:t>
            </a:r>
            <a:r>
              <a:rPr lang="en-US" altLang="ko-KR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462480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748541" y="1848475"/>
            <a:ext cx="6528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예측을 포기하고</a:t>
            </a:r>
            <a:endParaRPr lang="en-US" altLang="ko-KR" sz="4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해석에 집중하자</a:t>
            </a:r>
            <a:r>
              <a:rPr lang="en-US" altLang="ko-KR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4473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3297218" y="1879252"/>
            <a:ext cx="2549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이런 게임은</a:t>
            </a:r>
            <a:endParaRPr lang="en-US" altLang="ko-KR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분석 대상이             </a:t>
            </a:r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</a:t>
            </a:r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아닙니다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44885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[Decision</a:t>
            </a:r>
            <a:r>
              <a:rPr lang="ko-KR" altLang="en-US"/>
              <a:t> </a:t>
            </a:r>
            <a:r>
              <a:rPr lang="en-US" altLang="ko-KR"/>
              <a:t>tree]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08543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D60ACB-4C28-469D-BB8E-B4C09E0B90FF}"/>
              </a:ext>
            </a:extLst>
          </p:cNvPr>
          <p:cNvSpPr/>
          <p:nvPr/>
        </p:nvSpPr>
        <p:spPr>
          <a:xfrm>
            <a:off x="1500691" y="1497036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8CEA9E-86BE-452D-9137-9B9B8BEE717D}"/>
              </a:ext>
            </a:extLst>
          </p:cNvPr>
          <p:cNvSpPr/>
          <p:nvPr/>
        </p:nvSpPr>
        <p:spPr>
          <a:xfrm>
            <a:off x="1623895" y="1633343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EC49C2-6261-41B8-AC90-7D596A5B6D4F}"/>
              </a:ext>
            </a:extLst>
          </p:cNvPr>
          <p:cNvSpPr/>
          <p:nvPr/>
        </p:nvSpPr>
        <p:spPr>
          <a:xfrm>
            <a:off x="1793838" y="1823789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9112350-F874-40C8-ABED-B27A94AF74B1}"/>
              </a:ext>
            </a:extLst>
          </p:cNvPr>
          <p:cNvSpPr/>
          <p:nvPr/>
        </p:nvSpPr>
        <p:spPr>
          <a:xfrm>
            <a:off x="1990937" y="1984268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EDEF59-7950-4952-92D3-BDB0A3081AC3}"/>
              </a:ext>
            </a:extLst>
          </p:cNvPr>
          <p:cNvSpPr/>
          <p:nvPr/>
        </p:nvSpPr>
        <p:spPr>
          <a:xfrm>
            <a:off x="2186490" y="2145419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9AB2CA-E381-4957-873B-E43A63490073}"/>
              </a:ext>
            </a:extLst>
          </p:cNvPr>
          <p:cNvSpPr/>
          <p:nvPr/>
        </p:nvSpPr>
        <p:spPr>
          <a:xfrm>
            <a:off x="2362075" y="2300738"/>
            <a:ext cx="664285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R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V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E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W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C5995F6-10DA-4DFC-900F-92B7DA1D0826}"/>
              </a:ext>
            </a:extLst>
          </p:cNvPr>
          <p:cNvSpPr/>
          <p:nvPr/>
        </p:nvSpPr>
        <p:spPr>
          <a:xfrm>
            <a:off x="4033255" y="1823789"/>
            <a:ext cx="912160" cy="262634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TF</a:t>
            </a: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</a:rPr>
              <a:t>IDF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2B677D-6C6A-4065-A7AC-9C70AD12CFE9}"/>
              </a:ext>
            </a:extLst>
          </p:cNvPr>
          <p:cNvCxnSpPr>
            <a:cxnSpLocks/>
          </p:cNvCxnSpPr>
          <p:nvPr/>
        </p:nvCxnSpPr>
        <p:spPr>
          <a:xfrm>
            <a:off x="3174289" y="3106724"/>
            <a:ext cx="709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DA994050-E951-4B41-9445-6FB9FF5C5AC7}"/>
              </a:ext>
            </a:extLst>
          </p:cNvPr>
          <p:cNvCxnSpPr/>
          <p:nvPr/>
        </p:nvCxnSpPr>
        <p:spPr>
          <a:xfrm rot="16200000" flipH="1">
            <a:off x="2858842" y="2149662"/>
            <a:ext cx="1559859" cy="236668"/>
          </a:xfrm>
          <a:prstGeom prst="curvedConnector3">
            <a:avLst>
              <a:gd name="adj1" fmla="val 48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5CFA93-E7CA-4B78-97F0-E1493B46471D}"/>
              </a:ext>
            </a:extLst>
          </p:cNvPr>
          <p:cNvSpPr txBox="1"/>
          <p:nvPr/>
        </p:nvSpPr>
        <p:spPr>
          <a:xfrm>
            <a:off x="2551539" y="969865"/>
            <a:ext cx="19377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</a:t>
            </a:r>
            <a:r>
              <a:rPr lang="en-US" altLang="ko-KR" sz="280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</a:t>
            </a:r>
            <a:endParaRPr lang="en-US" altLang="ko-KR" sz="280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ìì¬ê²°ì  ëë¬´ì ëí ì´ë¯¸ì§ ê²ìê²°ê³¼">
            <a:extLst>
              <a:ext uri="{FF2B5EF4-FFF2-40B4-BE49-F238E27FC236}">
                <a16:creationId xmlns:a16="http://schemas.microsoft.com/office/drawing/2014/main" id="{DAB6CF93-7FCD-43EC-BD2B-FE4D51F0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55" y="2046516"/>
            <a:ext cx="1914351" cy="22254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AA91DA-202B-4BA9-8B96-879432B2EA08}"/>
              </a:ext>
            </a:extLst>
          </p:cNvPr>
          <p:cNvCxnSpPr>
            <a:cxnSpLocks/>
          </p:cNvCxnSpPr>
          <p:nvPr/>
        </p:nvCxnSpPr>
        <p:spPr>
          <a:xfrm>
            <a:off x="5095433" y="3096984"/>
            <a:ext cx="709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765876-9790-44DC-BCB6-3B16DB360FAE}"/>
              </a:ext>
            </a:extLst>
          </p:cNvPr>
          <p:cNvSpPr txBox="1"/>
          <p:nvPr/>
        </p:nvSpPr>
        <p:spPr>
          <a:xfrm>
            <a:off x="5781210" y="1300569"/>
            <a:ext cx="19377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나무</a:t>
            </a:r>
            <a:endParaRPr lang="en-US" altLang="ko-KR" sz="280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434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모바일 게임 키워드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1E9400-0EE6-4861-B2CC-C4404971A1F5}"/>
              </a:ext>
            </a:extLst>
          </p:cNvPr>
          <p:cNvSpPr txBox="1"/>
          <p:nvPr/>
        </p:nvSpPr>
        <p:spPr>
          <a:xfrm>
            <a:off x="1823358" y="1495313"/>
            <a:ext cx="54971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/>
          </a:p>
          <a:p>
            <a:r>
              <a:rPr lang="ko-KR" altLang="en-US" sz="2000"/>
              <a:t>게임 겜 시간 현질 유도 돈 과금</a:t>
            </a:r>
          </a:p>
          <a:p>
            <a:r>
              <a:rPr lang="ko-KR" altLang="en-US" sz="2000"/>
              <a:t>업데이트 재미 유저 사람 계정 캐릭터 이벤트 렉 오류 버그 플레이 그래픽 서버 레벨 광고 삭제 화면 폰 설치 문제 로그인 실행 로딩 접속 다운 결제 스토리 아이템 복구 수정 해결 보상 용량 확률 카드 운영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072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3F4E53-E4B4-45A4-B442-6E8CBD0F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51" y="0"/>
            <a:ext cx="5002498" cy="5143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4F9785-80CC-4616-97D9-95E88BD23066}"/>
              </a:ext>
            </a:extLst>
          </p:cNvPr>
          <p:cNvSpPr/>
          <p:nvPr/>
        </p:nvSpPr>
        <p:spPr>
          <a:xfrm>
            <a:off x="1570616" y="0"/>
            <a:ext cx="3442448" cy="634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결과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94416-6AB3-4684-865C-6FE7D9C86915}"/>
              </a:ext>
            </a:extLst>
          </p:cNvPr>
          <p:cNvSpPr txBox="1"/>
          <p:nvPr/>
        </p:nvSpPr>
        <p:spPr>
          <a:xfrm>
            <a:off x="6906409" y="1366221"/>
            <a:ext cx="19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스토리</a:t>
            </a:r>
            <a:r>
              <a:rPr lang="ko-KR" altLang="en-US"/>
              <a:t> 언급 많으면</a:t>
            </a:r>
            <a:endParaRPr lang="en-US" altLang="ko-KR"/>
          </a:p>
          <a:p>
            <a:r>
              <a:rPr lang="ko-KR" altLang="en-US"/>
              <a:t>망겜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F8534-9B4D-4EB9-BFF3-9E1887B2EB3B}"/>
              </a:ext>
            </a:extLst>
          </p:cNvPr>
          <p:cNvSpPr txBox="1"/>
          <p:nvPr/>
        </p:nvSpPr>
        <p:spPr>
          <a:xfrm>
            <a:off x="6359562" y="2310140"/>
            <a:ext cx="19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로딩</a:t>
            </a:r>
            <a:r>
              <a:rPr lang="ko-KR" altLang="en-US"/>
              <a:t> 언급 많으면</a:t>
            </a:r>
            <a:endParaRPr lang="en-US" altLang="ko-KR"/>
          </a:p>
          <a:p>
            <a:r>
              <a:rPr lang="ko-KR" altLang="en-US"/>
              <a:t>망겜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0F9C6-CCB1-400E-9E37-570BCE07170B}"/>
              </a:ext>
            </a:extLst>
          </p:cNvPr>
          <p:cNvSpPr txBox="1"/>
          <p:nvPr/>
        </p:nvSpPr>
        <p:spPr>
          <a:xfrm>
            <a:off x="48313" y="3546858"/>
            <a:ext cx="2329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ko-KR" altLang="en-US" b="1"/>
              <a:t>시간 </a:t>
            </a:r>
            <a:r>
              <a:rPr lang="en-US" altLang="ko-KR" b="1"/>
              <a:t>      </a:t>
            </a:r>
            <a:r>
              <a:rPr lang="ko-KR" altLang="en-US" b="1"/>
              <a:t>사람            </a:t>
            </a:r>
            <a:r>
              <a:rPr lang="en-US" altLang="ko-KR"/>
              <a:t>: </a:t>
            </a:r>
            <a:r>
              <a:rPr lang="ko-KR" altLang="en-US"/>
              <a:t>흥겜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b="1"/>
              <a:t>시간</a:t>
            </a:r>
            <a:r>
              <a:rPr lang="en-US" altLang="ko-KR" b="1"/>
              <a:t>       </a:t>
            </a:r>
            <a:r>
              <a:rPr lang="ko-KR" altLang="en-US" b="1"/>
              <a:t>사람           </a:t>
            </a:r>
            <a:r>
              <a:rPr lang="en-US" altLang="ko-KR" b="1"/>
              <a:t> </a:t>
            </a:r>
            <a:r>
              <a:rPr lang="en-US" altLang="ko-KR"/>
              <a:t>: </a:t>
            </a:r>
            <a:r>
              <a:rPr lang="ko-KR" altLang="en-US"/>
              <a:t>망겜</a:t>
            </a:r>
            <a:endParaRPr lang="en-US" altLang="ko-KR"/>
          </a:p>
          <a:p>
            <a:endParaRPr lang="en-US" altLang="ko-KR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46C59DC-928B-4557-8107-CC41DF726687}"/>
              </a:ext>
            </a:extLst>
          </p:cNvPr>
          <p:cNvSpPr/>
          <p:nvPr/>
        </p:nvSpPr>
        <p:spPr>
          <a:xfrm>
            <a:off x="512686" y="3625327"/>
            <a:ext cx="258280" cy="580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833FFF8A-2243-436A-B2CE-E34F4C846D1C}"/>
              </a:ext>
            </a:extLst>
          </p:cNvPr>
          <p:cNvSpPr/>
          <p:nvPr/>
        </p:nvSpPr>
        <p:spPr>
          <a:xfrm>
            <a:off x="500136" y="4456763"/>
            <a:ext cx="258280" cy="580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B7E82FE-373F-43BF-AE46-29FF5F270EF3}"/>
              </a:ext>
            </a:extLst>
          </p:cNvPr>
          <p:cNvSpPr/>
          <p:nvPr/>
        </p:nvSpPr>
        <p:spPr>
          <a:xfrm>
            <a:off x="1312336" y="3625326"/>
            <a:ext cx="258280" cy="580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A4CB719-E327-4A71-ADF6-0B78AFC11C7A}"/>
              </a:ext>
            </a:extLst>
          </p:cNvPr>
          <p:cNvSpPr/>
          <p:nvPr/>
        </p:nvSpPr>
        <p:spPr>
          <a:xfrm rot="10800000">
            <a:off x="1312336" y="4456763"/>
            <a:ext cx="258280" cy="5809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C1D42-1D15-4F54-82B1-830B0A289058}"/>
              </a:ext>
            </a:extLst>
          </p:cNvPr>
          <p:cNvSpPr txBox="1"/>
          <p:nvPr/>
        </p:nvSpPr>
        <p:spPr>
          <a:xfrm>
            <a:off x="6606092" y="3513741"/>
            <a:ext cx="2329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ko-KR" altLang="en-US" b="1"/>
              <a:t>시간 </a:t>
            </a:r>
            <a:r>
              <a:rPr lang="en-US" altLang="ko-KR" b="1"/>
              <a:t>      </a:t>
            </a:r>
            <a:r>
              <a:rPr lang="ko-KR" altLang="en-US" b="1"/>
              <a:t>아이템         </a:t>
            </a:r>
            <a:r>
              <a:rPr lang="en-US" altLang="ko-KR"/>
              <a:t>: </a:t>
            </a:r>
            <a:r>
              <a:rPr lang="ko-KR" altLang="en-US"/>
              <a:t>흥겜</a:t>
            </a:r>
            <a:endParaRPr lang="en-US" altLang="ko-KR"/>
          </a:p>
          <a:p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시간</a:t>
            </a:r>
            <a:r>
              <a:rPr lang="en-US" altLang="ko-KR" b="1"/>
              <a:t>       </a:t>
            </a:r>
            <a:r>
              <a:rPr lang="ko-KR" altLang="en-US" b="1"/>
              <a:t>아이템         </a:t>
            </a:r>
            <a:r>
              <a:rPr lang="en-US" altLang="ko-KR"/>
              <a:t>: </a:t>
            </a:r>
            <a:r>
              <a:rPr lang="ko-KR" altLang="en-US"/>
              <a:t>망겜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E20DD92-67C1-42BF-B78E-7E57BC5191D8}"/>
              </a:ext>
            </a:extLst>
          </p:cNvPr>
          <p:cNvSpPr/>
          <p:nvPr/>
        </p:nvSpPr>
        <p:spPr>
          <a:xfrm>
            <a:off x="8013998" y="3582292"/>
            <a:ext cx="258280" cy="580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A488F8D-DCEB-4527-8378-D3F3E87651D5}"/>
              </a:ext>
            </a:extLst>
          </p:cNvPr>
          <p:cNvSpPr/>
          <p:nvPr/>
        </p:nvSpPr>
        <p:spPr>
          <a:xfrm rot="10800000">
            <a:off x="7999255" y="4436494"/>
            <a:ext cx="258280" cy="5809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D603866-B7D5-4C38-9879-003C24B02B2F}"/>
              </a:ext>
            </a:extLst>
          </p:cNvPr>
          <p:cNvSpPr/>
          <p:nvPr/>
        </p:nvSpPr>
        <p:spPr>
          <a:xfrm rot="10800000">
            <a:off x="7084261" y="4390384"/>
            <a:ext cx="258280" cy="5809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C170C6F-3E66-497A-BE90-B39AB8FCC0D3}"/>
              </a:ext>
            </a:extLst>
          </p:cNvPr>
          <p:cNvSpPr/>
          <p:nvPr/>
        </p:nvSpPr>
        <p:spPr>
          <a:xfrm rot="10800000">
            <a:off x="7092778" y="3586302"/>
            <a:ext cx="258280" cy="5809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1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049B-7644-4EE6-8F27-E8B55E1A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분석 소감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9D271-62D2-453B-A71C-7890F6B5C96D}"/>
              </a:ext>
            </a:extLst>
          </p:cNvPr>
          <p:cNvSpPr/>
          <p:nvPr/>
        </p:nvSpPr>
        <p:spPr>
          <a:xfrm>
            <a:off x="0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03FE2-7A47-4F9F-AEF6-7C3C787A3790}"/>
              </a:ext>
            </a:extLst>
          </p:cNvPr>
          <p:cNvSpPr/>
          <p:nvPr/>
        </p:nvSpPr>
        <p:spPr>
          <a:xfrm>
            <a:off x="7863715" y="0"/>
            <a:ext cx="1280160" cy="5143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14F8-C028-46A8-B8D8-A35CFA2664C8}"/>
              </a:ext>
            </a:extLst>
          </p:cNvPr>
          <p:cNvCxnSpPr>
            <a:cxnSpLocks/>
          </p:cNvCxnSpPr>
          <p:nvPr/>
        </p:nvCxnSpPr>
        <p:spPr>
          <a:xfrm>
            <a:off x="1280160" y="841412"/>
            <a:ext cx="6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97B457-1550-4F77-8F0A-74A5DA827DDD}"/>
              </a:ext>
            </a:extLst>
          </p:cNvPr>
          <p:cNvSpPr txBox="1"/>
          <p:nvPr/>
        </p:nvSpPr>
        <p:spPr>
          <a:xfrm>
            <a:off x="1430768" y="961131"/>
            <a:ext cx="6056180" cy="372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sz="2400" b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일반적이지 않은 단어</a:t>
            </a:r>
            <a:r>
              <a:rPr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들이 많이 등장함</a:t>
            </a:r>
            <a:endParaRPr lang="en-US" altLang="ko-KR" sz="2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2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Pretrained vector(</a:t>
            </a:r>
            <a:r>
              <a:rPr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서울대 </a:t>
            </a:r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뉴스 데이터 수집</a:t>
            </a:r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 겹치는 단어가 </a:t>
            </a:r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32%</a:t>
            </a:r>
            <a:r>
              <a:rPr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밖에 되지 않음</a:t>
            </a:r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2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2000" b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진짜로 망한 게임</a:t>
            </a:r>
            <a:r>
              <a:rPr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수집되지 않은 것이 아쉽다</a:t>
            </a:r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2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 300</a:t>
            </a:r>
            <a:r>
              <a:rPr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 밑으로 내려간 게임은 수집이 안됨</a:t>
            </a:r>
            <a:r>
              <a:rPr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16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4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공부 많이 해야겠다</a:t>
            </a:r>
            <a:r>
              <a:rPr lang="en-US" altLang="ko-KR" sz="4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..</a:t>
            </a:r>
            <a:endParaRPr lang="en-US" altLang="ko-KR" sz="28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537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3297218" y="2217807"/>
            <a:ext cx="2549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2FA40-12C8-4DF8-8A5B-16941811A4B0}"/>
              </a:ext>
            </a:extLst>
          </p:cNvPr>
          <p:cNvSpPr txBox="1"/>
          <p:nvPr/>
        </p:nvSpPr>
        <p:spPr>
          <a:xfrm>
            <a:off x="5846781" y="4787301"/>
            <a:ext cx="33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한양대학교 </a:t>
            </a:r>
            <a:r>
              <a:rPr lang="en-US" altLang="ko-KR"/>
              <a:t>2013000215 </a:t>
            </a:r>
            <a:r>
              <a:rPr lang="ko-KR" altLang="en-US"/>
              <a:t>수학과 신동찬</a:t>
            </a:r>
          </a:p>
        </p:txBody>
      </p:sp>
    </p:spTree>
    <p:extLst>
      <p:ext uri="{BB962C8B-B14F-4D97-AF65-F5344CB8AC3E}">
        <p14:creationId xmlns:p14="http://schemas.microsoft.com/office/powerpoint/2010/main" val="233593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µ¬ê¸ íë ì´ì¤í ì´ ìì´ì½ì ëí ì´ë¯¸ì§ ê²ìê²°ê³¼">
            <a:extLst>
              <a:ext uri="{FF2B5EF4-FFF2-40B4-BE49-F238E27FC236}">
                <a16:creationId xmlns:a16="http://schemas.microsoft.com/office/drawing/2014/main" id="{D66D8A62-25F2-44BE-8296-60E1F340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81" y="73872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B00EAC-68F9-4690-A2BA-7A84BA51FE16}"/>
              </a:ext>
            </a:extLst>
          </p:cNvPr>
          <p:cNvSpPr txBox="1"/>
          <p:nvPr/>
        </p:nvSpPr>
        <p:spPr>
          <a:xfrm>
            <a:off x="3200399" y="816458"/>
            <a:ext cx="2549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망한 게임</a:t>
            </a:r>
            <a:endParaRPr lang="en-US" altLang="ko-KR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</a:p>
          <a:p>
            <a:pPr algn="ctr"/>
            <a:endParaRPr lang="en-US" altLang="ko-KR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흥한 게임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8962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4"/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133" name="Google Shape;133;p24"/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35" name="Google Shape;135;p24"/>
            <p:cNvSpPr txBox="1"/>
            <p:nvPr/>
          </p:nvSpPr>
          <p:spPr>
            <a:xfrm>
              <a:off x="3192806" y="1527681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 1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3402125" y="2134748"/>
            <a:ext cx="5749181" cy="540000"/>
            <a:chOff x="3402125" y="2134748"/>
            <a:chExt cx="5749181" cy="540000"/>
          </a:xfrm>
        </p:grpSpPr>
        <p:sp>
          <p:nvSpPr>
            <p:cNvPr id="137" name="Google Shape;137;p24"/>
            <p:cNvSpPr/>
            <p:nvPr/>
          </p:nvSpPr>
          <p:spPr>
            <a:xfrm rot="-54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3469513" y="2220082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 2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140" name="Google Shape;140;p24"/>
          <p:cNvGrpSpPr/>
          <p:nvPr/>
        </p:nvGrpSpPr>
        <p:grpSpPr>
          <a:xfrm>
            <a:off x="3672405" y="2827150"/>
            <a:ext cx="5471597" cy="540000"/>
            <a:chOff x="3672405" y="2827150"/>
            <a:chExt cx="5471597" cy="540000"/>
          </a:xfrm>
        </p:grpSpPr>
        <p:sp>
          <p:nvSpPr>
            <p:cNvPr id="141" name="Google Shape;141;p24"/>
            <p:cNvSpPr/>
            <p:nvPr/>
          </p:nvSpPr>
          <p:spPr>
            <a:xfrm rot="-54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43" name="Google Shape;143;p24"/>
            <p:cNvSpPr txBox="1"/>
            <p:nvPr/>
          </p:nvSpPr>
          <p:spPr>
            <a:xfrm>
              <a:off x="3746220" y="291248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 3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144" name="Google Shape;144;p24"/>
          <p:cNvGrpSpPr/>
          <p:nvPr/>
        </p:nvGrpSpPr>
        <p:grpSpPr>
          <a:xfrm>
            <a:off x="3402125" y="3519550"/>
            <a:ext cx="5749180" cy="540000"/>
            <a:chOff x="3402124" y="3519551"/>
            <a:chExt cx="5749180" cy="540000"/>
          </a:xfrm>
        </p:grpSpPr>
        <p:sp>
          <p:nvSpPr>
            <p:cNvPr id="145" name="Google Shape;145;p24"/>
            <p:cNvSpPr/>
            <p:nvPr/>
          </p:nvSpPr>
          <p:spPr>
            <a:xfrm rot="-54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47" name="Google Shape;147;p24"/>
            <p:cNvSpPr txBox="1"/>
            <p:nvPr/>
          </p:nvSpPr>
          <p:spPr>
            <a:xfrm>
              <a:off x="3448443" y="3604884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ko-KR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4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148" name="Google Shape;148;p24"/>
          <p:cNvGrpSpPr/>
          <p:nvPr/>
        </p:nvGrpSpPr>
        <p:grpSpPr>
          <a:xfrm>
            <a:off x="3131841" y="4211952"/>
            <a:ext cx="6012161" cy="540000"/>
            <a:chOff x="3131841" y="4211952"/>
            <a:chExt cx="6012161" cy="540000"/>
          </a:xfrm>
        </p:grpSpPr>
        <p:sp>
          <p:nvSpPr>
            <p:cNvPr id="149" name="Google Shape;149;p24"/>
            <p:cNvSpPr/>
            <p:nvPr/>
          </p:nvSpPr>
          <p:spPr>
            <a:xfrm rot="-5400000">
              <a:off x="5867922" y="1475871"/>
              <a:ext cx="540000" cy="60121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151" name="Google Shape;151;p24"/>
            <p:cNvSpPr txBox="1"/>
            <p:nvPr/>
          </p:nvSpPr>
          <p:spPr>
            <a:xfrm>
              <a:off x="3256217" y="430979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5</a:t>
              </a:r>
              <a:endParaRPr sz="1800" b="1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sp>
        <p:nvSpPr>
          <p:cNvPr id="152" name="Google Shape;152;p24"/>
          <p:cNvSpPr txBox="1"/>
          <p:nvPr/>
        </p:nvSpPr>
        <p:spPr>
          <a:xfrm>
            <a:off x="3643207" y="1567150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앱 랭킹 데이터 수집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932408" y="2259551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플레이스토어 리뷰 데이터 수집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175382" y="2951952"/>
            <a:ext cx="48246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 데이터 전처리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932408" y="3644353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데이터 분석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643207" y="4336754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예측 모델 만들기</a:t>
            </a: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2811975" y="464375"/>
            <a:ext cx="63321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B4F6"/>
              </a:buClr>
              <a:buFont typeface="Arial"/>
              <a:buNone/>
            </a:pPr>
            <a:r>
              <a:rPr lang="en-US" sz="4000"/>
              <a:t>Contents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>
            <a:off x="2803700" y="1040275"/>
            <a:ext cx="6300300" cy="3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B4F6"/>
              </a:buClr>
              <a:buFont typeface="Arial"/>
              <a:buNone/>
            </a:pPr>
            <a:r>
              <a:rPr lang="ko-KR" altLang="en-US">
                <a:solidFill>
                  <a:srgbClr val="FF0000"/>
                </a:solidFill>
              </a:rPr>
              <a:t>망한 게임과 흥한 게임을 예측하라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419702" y="51470"/>
            <a:ext cx="2051720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1" i="0" u="none" strike="noStrike" cap="none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Our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ko-KR" sz="4000" b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</a:t>
            </a:r>
          </a:p>
        </p:txBody>
      </p:sp>
      <p:grpSp>
        <p:nvGrpSpPr>
          <p:cNvPr id="211" name="Google Shape;211;p28"/>
          <p:cNvGrpSpPr/>
          <p:nvPr/>
        </p:nvGrpSpPr>
        <p:grpSpPr>
          <a:xfrm>
            <a:off x="4716016" y="403204"/>
            <a:ext cx="4104456" cy="994473"/>
            <a:chOff x="3779911" y="3327771"/>
            <a:chExt cx="1584177" cy="994473"/>
          </a:xfrm>
        </p:grpSpPr>
        <p:sp>
          <p:nvSpPr>
            <p:cNvPr id="212" name="Google Shape;212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ko-KR" altLang="en-US" b="1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신동찬</a:t>
              </a:r>
              <a:endParaRPr sz="14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61B4F6"/>
                </a:buClr>
                <a:buFont typeface="Arial"/>
                <a:buNone/>
              </a:pPr>
              <a:r>
                <a:rPr lang="ko-KR" altLang="en-US" sz="1200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한양대학교 자연과학대학 수학과</a:t>
              </a:r>
              <a:endParaRPr sz="1200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수집</a:t>
              </a:r>
              <a:endParaRPr sz="32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4708218" y="2081333"/>
            <a:ext cx="4104456" cy="994473"/>
            <a:chOff x="3779911" y="3327771"/>
            <a:chExt cx="1584177" cy="994473"/>
          </a:xfrm>
        </p:grpSpPr>
        <p:sp>
          <p:nvSpPr>
            <p:cNvPr id="216" name="Google Shape;216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ko-KR" altLang="en-US" sz="1400" b="1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신동찬</a:t>
              </a:r>
              <a:endParaRPr sz="14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61B4F6"/>
                </a:buClr>
                <a:buFont typeface="Arial"/>
                <a:buNone/>
              </a:pPr>
              <a:r>
                <a:rPr lang="ko-KR" altLang="en-US" sz="1200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한양대학교 자연과학대학 수학과</a:t>
              </a:r>
              <a:endParaRPr sz="1200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데이터 전처리</a:t>
              </a:r>
              <a:endParaRPr sz="32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4700420" y="3759462"/>
            <a:ext cx="4104456" cy="994473"/>
            <a:chOff x="3779911" y="3327771"/>
            <a:chExt cx="1584177" cy="994473"/>
          </a:xfrm>
        </p:grpSpPr>
        <p:sp>
          <p:nvSpPr>
            <p:cNvPr id="220" name="Google Shape;220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ko-KR" altLang="en-US" sz="1400" b="1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신동찬</a:t>
              </a:r>
              <a:endParaRPr sz="1400" b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21" name="Google Shape;221;p28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61B4F6"/>
                </a:buClr>
                <a:buFont typeface="Arial"/>
                <a:buNone/>
              </a:pPr>
              <a:r>
                <a:rPr lang="ko-KR" altLang="en-US" sz="1200">
                  <a:solidFill>
                    <a:srgbClr val="61B4F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한양대학교 자연과학대학 수학과</a:t>
              </a:r>
              <a:endParaRPr sz="1200">
                <a:solidFill>
                  <a:srgbClr val="61B4F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데이터 분석</a:t>
              </a:r>
              <a:endParaRPr sz="320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</p:grp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4CC4C48-801D-4A7E-AADF-2E846B71338B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811" r="2811"/>
          <a:stretch>
            <a:fillRect/>
          </a:stretch>
        </p:blipFill>
        <p:spPr/>
      </p:pic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6099E841-6AE3-49D0-ABBC-449A9296EBE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7253" b="7253"/>
          <a:stretch>
            <a:fillRect/>
          </a:stretch>
        </p:blipFill>
        <p:spPr/>
      </p:pic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58C42DE0-1F9C-40BF-8927-0ECE692391B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7159" r="7159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2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724</TotalTime>
  <Words>1146</Words>
  <Application>Microsoft Office PowerPoint</Application>
  <PresentationFormat>화면 슬라이드 쇼(16:9)</PresentationFormat>
  <Paragraphs>471</Paragraphs>
  <Slides>64</Slides>
  <Notes>34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나눔고딕 ExtraBold</vt:lpstr>
      <vt:lpstr>나눔스퀘어 ExtraBold</vt:lpstr>
      <vt:lpstr>나눔스퀘어OTF</vt:lpstr>
      <vt:lpstr>나눔스퀘어OTF ExtraBold</vt:lpstr>
      <vt:lpstr>Arial</vt:lpstr>
      <vt:lpstr>Helvetica</vt:lpstr>
      <vt:lpstr>Symbol</vt:lpstr>
      <vt:lpstr>Contents Slide Master</vt:lpstr>
      <vt:lpstr>구글 플레이스토어     리뷰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Contents</vt:lpstr>
      <vt:lpstr>PowerPoint 프레젠테이션</vt:lpstr>
      <vt:lpstr>PowerPoint 프레젠테이션</vt:lpstr>
      <vt:lpstr>[Mobileindex.com]</vt:lpstr>
      <vt:lpstr>[Mobileindex.com]</vt:lpstr>
      <vt:lpstr>[BeautifulSoup&amp;Regex]</vt:lpstr>
      <vt:lpstr>[DataFrame]</vt:lpstr>
      <vt:lpstr>PowerPoint 프레젠테이션</vt:lpstr>
      <vt:lpstr>[Google PlayStore]</vt:lpstr>
      <vt:lpstr>[Google PlayStore]</vt:lpstr>
      <vt:lpstr>[Selenium library]</vt:lpstr>
      <vt:lpstr>[데이터 수집 과정]</vt:lpstr>
      <vt:lpstr>PowerPoint 프레젠테이션</vt:lpstr>
      <vt:lpstr>[Review Data]</vt:lpstr>
      <vt:lpstr>[Remove Spam Review]</vt:lpstr>
      <vt:lpstr>[Soyspacing library]</vt:lpstr>
      <vt:lpstr>[Soyspacing library]</vt:lpstr>
      <vt:lpstr>[이모티콘 통합]</vt:lpstr>
      <vt:lpstr>[이모티콘 통합]</vt:lpstr>
      <vt:lpstr>[기타 전처리 함수]</vt:lpstr>
      <vt:lpstr>PowerPoint 프레젠테이션</vt:lpstr>
      <vt:lpstr>[잘된 게임 vs 망한 게임]</vt:lpstr>
      <vt:lpstr>[잘된 게임]</vt:lpstr>
      <vt:lpstr>[망한 게임]</vt:lpstr>
      <vt:lpstr>PowerPoint 프레젠테이션</vt:lpstr>
      <vt:lpstr>PowerPoint 프레젠테이션</vt:lpstr>
      <vt:lpstr>PowerPoint 프레젠테이션</vt:lpstr>
      <vt:lpstr>PowerPoint 프레젠테이션</vt:lpstr>
      <vt:lpstr>[긴 리뷰 -&gt; 낮은 평점]</vt:lpstr>
      <vt:lpstr>[가설 검정]</vt:lpstr>
      <vt:lpstr>PowerPoint 프레젠테이션</vt:lpstr>
      <vt:lpstr>PowerPoint 프레젠테이션</vt:lpstr>
      <vt:lpstr>[형태소 분석]</vt:lpstr>
      <vt:lpstr>PowerPoint 프레젠테이션</vt:lpstr>
      <vt:lpstr>[단어 빈도 순위 수집]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[예측 모델 구상도]</vt:lpstr>
      <vt:lpstr>[문제점]</vt:lpstr>
      <vt:lpstr>PowerPoint 프레젠테이션</vt:lpstr>
      <vt:lpstr>PowerPoint 프레젠테이션</vt:lpstr>
      <vt:lpstr>PowerPoint 프레젠테이션</vt:lpstr>
      <vt:lpstr>[모델 구상도&lt;1&gt;]</vt:lpstr>
      <vt:lpstr>[모델 구상도&lt;2&gt;]</vt:lpstr>
      <vt:lpstr>[모델 구상도&lt;3&gt;]</vt:lpstr>
      <vt:lpstr>[결과]</vt:lpstr>
      <vt:lpstr>PowerPoint 프레젠테이션</vt:lpstr>
      <vt:lpstr>PowerPoint 프레젠테이션</vt:lpstr>
      <vt:lpstr>[Decision tree]</vt:lpstr>
      <vt:lpstr>[모바일 게임 키워드]</vt:lpstr>
      <vt:lpstr>PowerPoint 프레젠테이션</vt:lpstr>
      <vt:lpstr>[분석 소감]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 Template</dc:title>
  <dc:creator>asd123</dc:creator>
  <cp:lastModifiedBy>신동찬</cp:lastModifiedBy>
  <cp:revision>63</cp:revision>
  <dcterms:modified xsi:type="dcterms:W3CDTF">2018-12-15T09:28:49Z</dcterms:modified>
</cp:coreProperties>
</file>