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3"/>
  </p:notesMasterIdLst>
  <p:sldIdLst>
    <p:sldId id="256" r:id="rId2"/>
    <p:sldId id="292" r:id="rId3"/>
    <p:sldId id="258" r:id="rId4"/>
    <p:sldId id="262" r:id="rId5"/>
    <p:sldId id="259" r:id="rId6"/>
    <p:sldId id="343" r:id="rId7"/>
    <p:sldId id="293" r:id="rId8"/>
    <p:sldId id="294" r:id="rId9"/>
    <p:sldId id="295" r:id="rId10"/>
    <p:sldId id="300" r:id="rId11"/>
    <p:sldId id="297" r:id="rId12"/>
    <p:sldId id="298" r:id="rId13"/>
    <p:sldId id="299" r:id="rId14"/>
    <p:sldId id="313" r:id="rId15"/>
    <p:sldId id="303" r:id="rId16"/>
    <p:sldId id="304" r:id="rId17"/>
    <p:sldId id="305" r:id="rId18"/>
    <p:sldId id="306" r:id="rId19"/>
    <p:sldId id="325" r:id="rId20"/>
    <p:sldId id="317" r:id="rId21"/>
    <p:sldId id="307" r:id="rId22"/>
    <p:sldId id="314" r:id="rId23"/>
    <p:sldId id="308" r:id="rId24"/>
    <p:sldId id="341" r:id="rId25"/>
    <p:sldId id="315" r:id="rId26"/>
    <p:sldId id="316" r:id="rId27"/>
    <p:sldId id="318" r:id="rId28"/>
    <p:sldId id="342" r:id="rId29"/>
    <p:sldId id="319" r:id="rId30"/>
    <p:sldId id="329" r:id="rId31"/>
    <p:sldId id="320" r:id="rId32"/>
    <p:sldId id="321" r:id="rId33"/>
    <p:sldId id="335" r:id="rId34"/>
    <p:sldId id="336" r:id="rId35"/>
    <p:sldId id="337" r:id="rId36"/>
    <p:sldId id="339" r:id="rId37"/>
    <p:sldId id="340" r:id="rId38"/>
    <p:sldId id="334" r:id="rId39"/>
    <p:sldId id="354" r:id="rId40"/>
    <p:sldId id="347" r:id="rId41"/>
    <p:sldId id="353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E3262-DD04-4651-A98B-54051C5DE48D}">
  <a:tblStyle styleId="{281E3262-DD04-4651-A98B-54051C5DE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 ExtraBold" panose="020D0904000000000000" pitchFamily="50" charset="-127"/>
        <a:ea typeface="나눔고딕 ExtraBold" panose="020D09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0816b8f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c50816b8f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sym typeface="Arial"/>
            </a:endParaRPr>
          </a:p>
        </p:txBody>
      </p:sp>
      <p:sp>
        <p:nvSpPr>
          <p:cNvPr id="110" name="Google Shape;110;g1c50816b8f_2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78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57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282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81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61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50816b8f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c50816b8f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50816b8f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c50816b8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29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0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53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8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 layout">
  <p:cSld name="Cover Slide layout">
    <p:bg>
      <p:bgPr>
        <a:solidFill>
          <a:srgbClr val="61B4F6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170" y="655242"/>
            <a:ext cx="1695024" cy="35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dk1">
              <a:alpha val="3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36" y="267494"/>
            <a:ext cx="1301512" cy="3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grpSp>
        <p:nvGrpSpPr>
          <p:cNvPr id="18" name="Google Shape;18;p4"/>
          <p:cNvGrpSpPr/>
          <p:nvPr/>
        </p:nvGrpSpPr>
        <p:grpSpPr>
          <a:xfrm>
            <a:off x="835204" y="699542"/>
            <a:ext cx="1968500" cy="4146550"/>
            <a:chOff x="835204" y="699542"/>
            <a:chExt cx="1968500" cy="4146550"/>
          </a:xfrm>
        </p:grpSpPr>
        <p:pic>
          <p:nvPicPr>
            <p:cNvPr id="19" name="Google Shape;19;p4" descr="E:\002-KIMS BUSINESS\007-02-Fullslidesppt-Contents\20161206\Real-estate-key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5204" y="699542"/>
              <a:ext cx="1968500" cy="414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 descr="E:\002-KIMS BUSINESS\007-02-Fullslidesppt-Contents\20161206\Real-estate-key2.png"/>
            <p:cNvPicPr preferRelativeResize="0"/>
            <p:nvPr/>
          </p:nvPicPr>
          <p:blipFill rotWithShape="1">
            <a:blip r:embed="rId3">
              <a:alphaModFix/>
            </a:blip>
            <a:srcRect l="50825"/>
            <a:stretch/>
          </p:blipFill>
          <p:spPr>
            <a:xfrm>
              <a:off x="1835696" y="699542"/>
              <a:ext cx="968008" cy="4146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solidFill>
          <a:srgbClr val="61B4F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pic>
        <p:nvPicPr>
          <p:cNvPr id="25" name="Google Shape;25;p5" descr="E:\002-KIMS BUSINESS\007-02-Fullslidesppt-Contents\20161206\Real-estate-key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6546" y="1473913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3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4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8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61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s Layout">
  <p:cSld name="color codes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jun-Lee/kor2ve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ko-KR" altLang="en-US"/>
              <a:t>구글 플레이스토어 </a:t>
            </a:r>
            <a:br>
              <a:rPr lang="en-US" altLang="ko-KR"/>
            </a:br>
            <a:r>
              <a:rPr lang="en-US" altLang="ko-KR"/>
              <a:t>			</a:t>
            </a:r>
            <a:r>
              <a:rPr lang="ko-KR" altLang="en-US"/>
              <a:t>리뷰 분석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ko-KR" altLang="en-US">
                <a:solidFill>
                  <a:srgbClr val="FF0000"/>
                </a:solidFill>
              </a:rPr>
              <a:t>부제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망한 게임과 흥한 게임을 비교하라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플레이스토어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 수집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65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[Google PlayStore]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C76FF5-21C1-47B6-8FED-374BD04E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002497"/>
            <a:ext cx="6583555" cy="4084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CE018B-DF73-409F-B526-DF0A690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50" y="780921"/>
            <a:ext cx="596265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70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[Google PlayStore]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373308-76E3-411D-BFA2-FCF64A5601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5" y="1056132"/>
            <a:ext cx="6583680" cy="40873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5744CE-3507-49B2-8AFE-81646F16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50" y="780921"/>
            <a:ext cx="596265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53A7865-5748-4AC9-8B0E-E8A2FCCA52C4}"/>
              </a:ext>
            </a:extLst>
          </p:cNvPr>
          <p:cNvCxnSpPr/>
          <p:nvPr/>
        </p:nvCxnSpPr>
        <p:spPr>
          <a:xfrm rot="5400000">
            <a:off x="4664552" y="1351869"/>
            <a:ext cx="1514604" cy="925158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6FD6F9-8ADC-4C73-A002-CF0E755ED50D}"/>
              </a:ext>
            </a:extLst>
          </p:cNvPr>
          <p:cNvSpPr txBox="1"/>
          <p:nvPr/>
        </p:nvSpPr>
        <p:spPr>
          <a:xfrm>
            <a:off x="4120179" y="2669580"/>
            <a:ext cx="200092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URL</a:t>
            </a:r>
            <a:r>
              <a:rPr lang="ko-KR" altLang="en-US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 변함없음</a:t>
            </a:r>
            <a:r>
              <a:rPr lang="en-US" altLang="ko-KR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!</a:t>
            </a:r>
            <a:endParaRPr lang="ko-KR" altLang="en-US" sz="3200">
              <a:solidFill>
                <a:srgbClr val="FF0000"/>
              </a:solidFill>
              <a:latin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8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데이터 수집 방법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F40A72-5236-45B3-81F3-2F6F9FFCEADE}"/>
              </a:ext>
            </a:extLst>
          </p:cNvPr>
          <p:cNvSpPr txBox="1"/>
          <p:nvPr/>
        </p:nvSpPr>
        <p:spPr>
          <a:xfrm>
            <a:off x="1857828" y="1270683"/>
            <a:ext cx="5428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기존의 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requests 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라이브러리를 통한 크롤링은 구글 플레이스토어 에서는 한계가 있음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자바스크립트 기반 스크립트를 감지할 수 없기 때문이다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직접 브라우저를 자동화시키는 라이브러리인 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Selenium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사용하여 데이터를 수집하였다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시간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(10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동안 지속적으로 스크롤을 내리고 클릭하는 과정을 반복하면서 데이터를 수집하였고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수집의 효율성을 위하여 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프로세스를 사용하였다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결과적으로 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179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게임에서 총 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70</a:t>
            </a:r>
            <a:r>
              <a:rPr lang="ko-KR" altLang="en-US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만개 가량의 최근 리뷰를 수집하였다</a:t>
            </a:r>
            <a:r>
              <a:rPr lang="en-US" altLang="ko-KR" sz="1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88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3.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리뷰 데이터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[Review Data]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25AC24-A54E-4C7C-AAC1-F34CB773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3" y="883510"/>
            <a:ext cx="851535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76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[Remove Spam Review]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CA703B-6725-40CC-9BDC-2A54D55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24" y="1140685"/>
            <a:ext cx="56102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3C1192-05FF-447C-AAD6-A310344B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11" y="3154120"/>
            <a:ext cx="5810250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8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[Soyspacing library]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DA8B90-856D-4304-BECE-9EFC65F4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470"/>
            <a:ext cx="9144000" cy="4346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5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[Soyspacing library]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A115E6-D00C-4D6B-8E62-040E51C5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" y="1298593"/>
            <a:ext cx="9041299" cy="27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3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이모티콘 통합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A750051-4965-4745-B3CC-68EA8CB3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62" y="752475"/>
            <a:ext cx="51625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해결하고자 하는 문제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CC4137-8164-4FE5-8FE6-D146493C7D06}"/>
              </a:ext>
            </a:extLst>
          </p:cNvPr>
          <p:cNvSpPr txBox="1"/>
          <p:nvPr/>
        </p:nvSpPr>
        <p:spPr>
          <a:xfrm>
            <a:off x="1469358" y="1117258"/>
            <a:ext cx="5729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해결하고자 하는 문제 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</a:p>
          <a:p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한때 흥했지만 현재는 망해버린 모바일 게임들과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예전과 그대로 장수하고 있는 모바일 게임들의 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구글 플레이스토어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리뷰를 비교하고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이를 예측하는 머신러닝 모델을 만들어보고 결과를 해석하여 원인을 파악해보자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8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800" b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주제 선정 동기 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</a:p>
          <a:p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극심한 레드오션인 모바일 게임 시장에 대한 분석을 하고 싶었음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 게임 시장에는 엄청난 투자와 광고를 등에 업고도 단기간 내에 망한 게임들이 엄청나게 많다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이러한 게임들과 현재도 장수하고 있는 모바일 게임의 리뷰를 비교함으로서 어떠한 점이 흥망성쇠에 영향을 강하게 미치는지 파악하고 싶었습니다</a:t>
            </a:r>
            <a:r>
              <a:rPr lang="en-US" altLang="ko-KR" sz="18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79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이모티콘 통합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B8557-5CA0-42CB-AE60-9CB2624D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87" y="1060563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기타 전처리 함수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5C51B-3700-4672-A96C-6557C7DCCAA5}"/>
              </a:ext>
            </a:extLst>
          </p:cNvPr>
          <p:cNvSpPr txBox="1"/>
          <p:nvPr/>
        </p:nvSpPr>
        <p:spPr>
          <a:xfrm>
            <a:off x="1553029" y="1248229"/>
            <a:ext cx="5805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정규식 기반으로 전처리를 진행하였음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type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통일시키기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null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타입이나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타입을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변환함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패턴의 스탬메시지 제거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잘못 출력된 스크립트 형태의 문자열을 제거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영어 및 기타 언어의 텍스트가 극히 적은 양이므로 제거하였음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반복된 단어와 이모티콘을 최대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 반복하게 조정하였음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형태소분석을 원활하게 하기 위하여 단어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이모티콘 간 띄어쓰기를 최대한 확보하였음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1,2,3,13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같은 숫자들을 하나의 키워드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‘Num’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통합함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같이 쓰이는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^^, ..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같은 문자열은 보존하되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.)^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같은 무분별하게 붙여진 이모티콘은 띄워주는 함수를 작성함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7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리뷰 데이터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01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잘된 게임 </a:t>
            </a:r>
            <a:r>
              <a:rPr lang="en-US" altLang="ko-KR"/>
              <a:t>vs </a:t>
            </a:r>
            <a:r>
              <a:rPr lang="ko-KR" altLang="en-US"/>
              <a:t>망한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58F55-47C2-4EAD-9045-CB78852A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60" y="912512"/>
            <a:ext cx="5531953" cy="41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레이블 설정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4DBAD-B886-49EF-8A12-C5092816FCFF}"/>
              </a:ext>
            </a:extLst>
          </p:cNvPr>
          <p:cNvSpPr txBox="1"/>
          <p:nvPr/>
        </p:nvSpPr>
        <p:spPr>
          <a:xfrm>
            <a:off x="1872342" y="1077339"/>
            <a:ext cx="56605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수집한 게임의 현재 매출순위와 최고 매출순위를 보고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흥했다가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망한 게임과 흥한 게임을 판단하였음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기본적으로 흥했다가 망한 게임을 선택하여야 하므로 최고 매출순위가 높은 게임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(30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이내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대상으로 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모바일 게임 시장은 일반적으로 차트 역주행이 매우 힘들기 때문에 현재 순위가 낮은 게임은 앞으로도 재기하기 힘들 것이라 판단하였고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망한 게임으로 판단하였음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오랫동안 장수한 게임은 상대적으로 최근에 만들어진 게임들 보다 기준을 완만하게 설정하였음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 클래시 오브 클랜 같은 경우는 최고 순위와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34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단계가 차이나지만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 이상 장수하였기에 흥한 게임으로 판단하였지만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17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년도에 만들어진 게임은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이내 차이를 유지한 게임만 흥한 게임으로 판단하였음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 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1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잘된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B0DE5-32AD-4EA4-82E4-AF9408C594C5}"/>
              </a:ext>
            </a:extLst>
          </p:cNvPr>
          <p:cNvSpPr/>
          <p:nvPr/>
        </p:nvSpPr>
        <p:spPr>
          <a:xfrm>
            <a:off x="1839495" y="1280325"/>
            <a:ext cx="288298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모두의 마블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피망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클래시 오브 클랜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세븐나이츠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한게임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서머너즈워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하스스톤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넷마블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컴투스프로야구2018</a:t>
            </a:r>
            <a:endParaRPr lang="ko-KR" altLang="en-US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E4217-D95A-435A-8B42-5DC88B3E6B37}"/>
              </a:ext>
            </a:extLst>
          </p:cNvPr>
          <p:cNvSpPr/>
          <p:nvPr/>
        </p:nvSpPr>
        <p:spPr>
          <a:xfrm>
            <a:off x="4474994" y="1280325"/>
            <a:ext cx="273238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마피아 시티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이사만루2018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로드 모바일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쿠키런:오븐브레이크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리니지2 레볼루션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킹스레이드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파이널판타지 XV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리니지M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총기시대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라스트 쉘터</a:t>
            </a:r>
            <a:endParaRPr lang="ko-KR" altLang="en-US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D8F3-8F0D-4F22-A0C5-5D85C8340A7D}"/>
              </a:ext>
            </a:extLst>
          </p:cNvPr>
          <p:cNvSpPr txBox="1"/>
          <p:nvPr/>
        </p:nvSpPr>
        <p:spPr>
          <a:xfrm>
            <a:off x="2979899" y="4592920"/>
            <a:ext cx="288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총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6783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망한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BB94D8-E67F-4DAA-A06A-6353CB133008}"/>
              </a:ext>
            </a:extLst>
          </p:cNvPr>
          <p:cNvSpPr/>
          <p:nvPr/>
        </p:nvSpPr>
        <p:spPr>
          <a:xfrm>
            <a:off x="4389120" y="1430777"/>
            <a:ext cx="265176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latin typeface="나눔스퀘어OTF Light" panose="020B0600000101010101" pitchFamily="34" charset="-127"/>
              </a:rPr>
              <a:t>Yu-Gi-Oh! Duel Links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노블레스</a:t>
            </a:r>
            <a:r>
              <a:rPr lang="en-US" altLang="ko-KR">
                <a:latin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</a:rPr>
              <a:t>네이버 웹툰</a:t>
            </a:r>
            <a:r>
              <a:rPr lang="en-US" altLang="ko-KR">
                <a:latin typeface="나눔스퀘어OTF Light" panose="020B0600000101010101" pitchFamily="34" charset="-127"/>
              </a:rPr>
              <a:t>)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펜타스톰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소녀전선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음양사</a:t>
            </a:r>
            <a:r>
              <a:rPr lang="en-US" altLang="ko-KR">
                <a:latin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</a:rPr>
              <a:t>아이유</a:t>
            </a:r>
            <a:r>
              <a:rPr lang="en-US" altLang="ko-KR">
                <a:latin typeface="나눔스퀘어OTF Light" panose="020B0600000101010101" pitchFamily="34" charset="-127"/>
              </a:rPr>
              <a:t>)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클랜즈</a:t>
            </a:r>
            <a:r>
              <a:rPr lang="en-US" altLang="ko-KR">
                <a:latin typeface="나눔스퀘어OTF Light" panose="020B0600000101010101" pitchFamily="34" charset="-127"/>
              </a:rPr>
              <a:t>:</a:t>
            </a:r>
            <a:r>
              <a:rPr lang="ko-KR" altLang="en-US">
                <a:latin typeface="나눔스퀘어OTF Light" panose="020B0600000101010101" pitchFamily="34" charset="-127"/>
              </a:rPr>
              <a:t>달의 그림자</a:t>
            </a:r>
            <a:r>
              <a:rPr lang="en-US" altLang="ko-KR">
                <a:latin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</a:rPr>
              <a:t>홍진영</a:t>
            </a:r>
            <a:r>
              <a:rPr lang="en-US" altLang="ko-KR">
                <a:latin typeface="나눔스퀘어OTF Light" panose="020B0600000101010101" pitchFamily="34" charset="-127"/>
              </a:rPr>
              <a:t>)</a:t>
            </a:r>
          </a:p>
          <a:p>
            <a:r>
              <a:rPr lang="en-US" altLang="ko-KR">
                <a:latin typeface="나눔스퀘어OTF Light" panose="020B0600000101010101" pitchFamily="34" charset="-127"/>
              </a:rPr>
              <a:t>Sdorica - sunset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페이트</a:t>
            </a:r>
            <a:r>
              <a:rPr lang="en-US" altLang="ko-KR">
                <a:latin typeface="나눔스퀘어OTF Light" panose="020B0600000101010101" pitchFamily="34" charset="-127"/>
              </a:rPr>
              <a:t>/</a:t>
            </a:r>
            <a:r>
              <a:rPr lang="ko-KR" altLang="en-US">
                <a:latin typeface="나눔스퀘어OTF Light" panose="020B0600000101010101" pitchFamily="34" charset="-127"/>
              </a:rPr>
              <a:t>그랜드 오더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오버히트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테라</a:t>
            </a:r>
            <a:r>
              <a:rPr lang="en-US" altLang="ko-KR">
                <a:latin typeface="나눔스퀘어OTF Light" panose="020B0600000101010101" pitchFamily="34" charset="-127"/>
              </a:rPr>
              <a:t>M</a:t>
            </a:r>
          </a:p>
          <a:p>
            <a:endParaRPr lang="en-US" altLang="ko-KR">
              <a:latin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</a:rPr>
              <a:t>......</a:t>
            </a:r>
          </a:p>
          <a:p>
            <a:r>
              <a:rPr lang="en-US" altLang="ko-KR">
                <a:latin typeface="나눔스퀘어OTF Light" panose="020B0600000101010101" pitchFamily="34" charset="-127"/>
              </a:rPr>
              <a:t>......</a:t>
            </a:r>
          </a:p>
          <a:p>
            <a:r>
              <a:rPr lang="en-US" altLang="ko-KR">
                <a:latin typeface="나눔스퀘어OTF Light" panose="020B0600000101010101" pitchFamily="34" charset="-127"/>
              </a:rPr>
              <a:t>......</a:t>
            </a:r>
            <a:endParaRPr lang="ko-KR" altLang="en-US">
              <a:latin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ABC0C-E3F0-4616-9450-B0B3AA3BA9D5}"/>
              </a:ext>
            </a:extLst>
          </p:cNvPr>
          <p:cNvSpPr/>
          <p:nvPr/>
        </p:nvSpPr>
        <p:spPr>
          <a:xfrm>
            <a:off x="1831365" y="1430778"/>
            <a:ext cx="25577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</a:rPr>
              <a:t>레알팜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몬스터 길들이기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애니팡2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크루세이더 퀘스트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레이븐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뮤오리진(강균성)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몬스터슈퍼리그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검과마법(태연)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섀도우버스</a:t>
            </a:r>
          </a:p>
          <a:p>
            <a:r>
              <a:rPr lang="ko-KR" altLang="en-US">
                <a:latin typeface="나눔스퀘어OTF Light" panose="020B0600000101010101" pitchFamily="34" charset="-127"/>
              </a:rPr>
              <a:t>갓오브하이스쿨(네이버 웹툰)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92496-CE9B-441C-BA48-24BF10EF9164}"/>
              </a:ext>
            </a:extLst>
          </p:cNvPr>
          <p:cNvSpPr txBox="1"/>
          <p:nvPr/>
        </p:nvSpPr>
        <p:spPr>
          <a:xfrm>
            <a:off x="3925165" y="4570096"/>
            <a:ext cx="110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총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77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1734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긴 리뷰 </a:t>
            </a:r>
            <a:r>
              <a:rPr lang="en-US" altLang="ko-KR"/>
              <a:t>-&gt; </a:t>
            </a:r>
            <a:r>
              <a:rPr lang="ko-KR" altLang="en-US"/>
              <a:t>낮은 평점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31BFB9-A611-4B67-A74B-51375F20AF8E}"/>
              </a:ext>
            </a:extLst>
          </p:cNvPr>
          <p:cNvSpPr txBox="1"/>
          <p:nvPr/>
        </p:nvSpPr>
        <p:spPr>
          <a:xfrm>
            <a:off x="1279909" y="976520"/>
            <a:ext cx="65835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우리는 무언가를 항의하고 싶을 때 길게 적는 경향이 있음을 생각하였고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이러한 성향이 모바일 게임에도 반영되는지 확인해보고 싶었음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수집한 리뷰 중에서 긴 리뷰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(length &gt; 100)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비율과 평점 간의 상관계수를 파악하였고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음의 유의미한 상관계수가 도출된다면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번의 주장을 뒷받침하는 근거가 될 것이다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긴 리뷰의 비율과 수집한 리뷰의 평점을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pandas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라이브러리의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groupby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메서드를 이용하여 구하였고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구한 값들을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matplotlib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라이브러리를 이용하여 산점도 그래프를 그렸음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피어슨 상관계수가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-0.6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계산되었으며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피어슨 상관계수를 이용한 가설검정은 두 데이터가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multivariate guassian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따른다는 가정 하에서 만들어졌지만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우리의 데이터에 그러한 가정을 할 수 없으므로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비모수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상관계수인 스피어만 순위상관계수를 이용하여 스피어만 상관계수검정을 실시한 결과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p-value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10^(-9)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이내로 매우 낮음을 확인하였다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두 데이터간 상관계수가 존재하지 않는다는 귀무가설을 기각함으로써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보임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6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결과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564D2-7532-4F9D-89D8-CEBA1504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" y="841412"/>
            <a:ext cx="9144000" cy="420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64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가설 검정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161BBE-3576-4D96-9DE5-E67B0DA365FA}"/>
              </a:ext>
            </a:extLst>
          </p:cNvPr>
          <p:cNvSpPr txBox="1"/>
          <p:nvPr/>
        </p:nvSpPr>
        <p:spPr>
          <a:xfrm>
            <a:off x="2205254" y="3378758"/>
            <a:ext cx="473336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스피어만 순위상관계수 검정</a:t>
            </a:r>
            <a:endParaRPr lang="en-US" altLang="ko-KR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lvl="3" indent="-285750">
              <a:buFont typeface="Symbol" panose="05050102010706020507" pitchFamily="18" charset="2"/>
              <a:buChar char="Þ"/>
            </a:pPr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   </a:t>
            </a:r>
            <a:r>
              <a:rPr lang="en-US" altLang="ko-KR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	=&gt;  </a:t>
            </a:r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귀무가설 기각</a:t>
            </a:r>
            <a:r>
              <a:rPr lang="en-US" altLang="ko-KR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!</a:t>
            </a:r>
            <a:endParaRPr lang="ko-KR" altLang="en-US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550758-C077-4C74-8C74-4715949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9" y="1241779"/>
            <a:ext cx="8683358" cy="1750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4"/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133" name="Google Shape;133;p24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5" name="Google Shape;135;p24"/>
            <p:cNvSpPr txBox="1"/>
            <p:nvPr/>
          </p:nvSpPr>
          <p:spPr>
            <a:xfrm>
              <a:off x="3192806" y="1527681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1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3402125" y="2134748"/>
            <a:ext cx="5749181" cy="540000"/>
            <a:chOff x="3402125" y="2134748"/>
            <a:chExt cx="5749181" cy="5400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3469513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2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0" name="Google Shape;140;p24"/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41" name="Google Shape;141;p24"/>
            <p:cNvSpPr/>
            <p:nvPr/>
          </p:nvSpPr>
          <p:spPr>
            <a:xfrm rot="-54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3" name="Google Shape;143;p24"/>
            <p:cNvSpPr txBox="1"/>
            <p:nvPr/>
          </p:nvSpPr>
          <p:spPr>
            <a:xfrm>
              <a:off x="3746220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3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4" name="Google Shape;144;p24"/>
          <p:cNvGrpSpPr/>
          <p:nvPr/>
        </p:nvGrpSpPr>
        <p:grpSpPr>
          <a:xfrm>
            <a:off x="3402125" y="3519550"/>
            <a:ext cx="5749180" cy="540000"/>
            <a:chOff x="3402124" y="3519551"/>
            <a:chExt cx="5749180" cy="540000"/>
          </a:xfrm>
        </p:grpSpPr>
        <p:sp>
          <p:nvSpPr>
            <p:cNvPr id="145" name="Google Shape;145;p24"/>
            <p:cNvSpPr/>
            <p:nvPr/>
          </p:nvSpPr>
          <p:spPr>
            <a:xfrm rot="-54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7" name="Google Shape;147;p24"/>
            <p:cNvSpPr txBox="1"/>
            <p:nvPr/>
          </p:nvSpPr>
          <p:spPr>
            <a:xfrm>
              <a:off x="3448443" y="360488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ko-KR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4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8" name="Google Shape;148;p24"/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149" name="Google Shape;149;p24"/>
            <p:cNvSpPr/>
            <p:nvPr/>
          </p:nvSpPr>
          <p:spPr>
            <a:xfrm rot="-54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51" name="Google Shape;151;p24"/>
            <p:cNvSpPr txBox="1"/>
            <p:nvPr/>
          </p:nvSpPr>
          <p:spPr>
            <a:xfrm>
              <a:off x="3256217" y="430979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5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sp>
        <p:nvSpPr>
          <p:cNvPr id="152" name="Google Shape;152;p24"/>
          <p:cNvSpPr txBox="1"/>
          <p:nvPr/>
        </p:nvSpPr>
        <p:spPr>
          <a:xfrm>
            <a:off x="3643207" y="1567150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앱 랭킹 데이터 수집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932408" y="2259551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플레이스토어 리뷰 데이터 수집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175382" y="2951952"/>
            <a:ext cx="48246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 데이터 전처리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932408" y="3644353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데이터 분석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643207" y="4336754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예측 모델 만들기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en-US" sz="4000"/>
              <a:t>Contents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ko-KR" altLang="en-US">
                <a:solidFill>
                  <a:srgbClr val="FF0000"/>
                </a:solidFill>
              </a:rPr>
              <a:t>망한 게임과 흥한 게임을 분석하라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1833086"/>
            <a:ext cx="511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망한 게임 리뷰와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흥한 게임 리뷰의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	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분석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2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형태소 분석 </a:t>
            </a:r>
            <a:r>
              <a:rPr lang="en-US" altLang="ko-KR"/>
              <a:t>: Twitter(Okt)]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23E5D80-1E36-4A5A-836E-B2B974F3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130"/>
            <a:ext cx="9144000" cy="3123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02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망겜과 흥겜 빈도 비교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11CC07D-AA19-4D70-97EE-81B7A679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6" y="1055801"/>
            <a:ext cx="8315325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2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4304829" y="1596417"/>
            <a:ext cx="1342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카드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64B74-93E4-47C3-8664-5D9C5814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5" y="166687"/>
            <a:ext cx="3162300" cy="481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038A2-7C9C-4CB0-996E-6E4EFA5892A9}"/>
              </a:ext>
            </a:extLst>
          </p:cNvPr>
          <p:cNvSpPr txBox="1"/>
          <p:nvPr/>
        </p:nvSpPr>
        <p:spPr>
          <a:xfrm>
            <a:off x="5465015" y="1404056"/>
            <a:ext cx="3033526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OTF Light" panose="020B0600000101010101" pitchFamily="34" charset="-127"/>
              </a:rPr>
              <a:t>오히려</a:t>
            </a:r>
            <a:endParaRPr lang="en-US" altLang="ko-KR" sz="2500">
              <a:latin typeface="나눔스퀘어OTF Light" panose="020B0600000101010101" pitchFamily="34" charset="-127"/>
            </a:endParaRPr>
          </a:p>
          <a:p>
            <a:endParaRPr lang="en-US" altLang="ko-KR" sz="2500">
              <a:latin typeface="나눔스퀘어OTF Light" panose="020B0600000101010101" pitchFamily="34" charset="-127"/>
            </a:endParaRPr>
          </a:p>
          <a:p>
            <a:r>
              <a:rPr lang="ko-KR" altLang="en-US" sz="2500">
                <a:latin typeface="나눔스퀘어OTF Light" panose="020B0600000101010101" pitchFamily="34" charset="-127"/>
              </a:rPr>
              <a:t>돈 관련 키워드는</a:t>
            </a:r>
            <a:endParaRPr lang="en-US" altLang="ko-KR" sz="2500">
              <a:latin typeface="나눔스퀘어OTF Light" panose="020B0600000101010101" pitchFamily="34" charset="-127"/>
            </a:endParaRPr>
          </a:p>
          <a:p>
            <a:endParaRPr lang="en-US" altLang="ko-KR" sz="2500">
              <a:latin typeface="나눔스퀘어OTF Light" panose="020B0600000101010101" pitchFamily="34" charset="-127"/>
            </a:endParaRPr>
          </a:p>
          <a:p>
            <a:r>
              <a:rPr lang="ko-KR" altLang="en-US" sz="2500">
                <a:latin typeface="나눔스퀘어OTF Light" panose="020B0600000101010101" pitchFamily="34" charset="-127"/>
              </a:rPr>
              <a:t>흥한 게임들이 더</a:t>
            </a:r>
            <a:endParaRPr lang="en-US" altLang="ko-KR" sz="2500">
              <a:latin typeface="나눔스퀘어OTF Light" panose="020B0600000101010101" pitchFamily="34" charset="-127"/>
            </a:endParaRPr>
          </a:p>
          <a:p>
            <a:endParaRPr lang="en-US" altLang="ko-KR" sz="2500">
              <a:latin typeface="나눔스퀘어OTF Light" panose="020B0600000101010101" pitchFamily="34" charset="-127"/>
            </a:endParaRPr>
          </a:p>
          <a:p>
            <a:r>
              <a:rPr lang="ko-KR" altLang="en-US" sz="2500">
                <a:latin typeface="나눔스퀘어OTF Light" panose="020B0600000101010101" pitchFamily="34" charset="-127"/>
              </a:rPr>
              <a:t>많이 발생함</a:t>
            </a:r>
            <a:r>
              <a:rPr lang="en-US" altLang="ko-KR" sz="2500">
                <a:latin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782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B8435-5772-450C-8843-ACFC0854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09" y="0"/>
            <a:ext cx="2621997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CC8DC-EA80-4102-85D1-D1A2DAFEA25C}"/>
              </a:ext>
            </a:extLst>
          </p:cNvPr>
          <p:cNvSpPr txBox="1"/>
          <p:nvPr/>
        </p:nvSpPr>
        <p:spPr>
          <a:xfrm>
            <a:off x="3926541" y="1602254"/>
            <a:ext cx="146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안되다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렉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오류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버그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9988E-F01D-4486-93D1-8F0717BB9012}"/>
              </a:ext>
            </a:extLst>
          </p:cNvPr>
          <p:cNvSpPr txBox="1"/>
          <p:nvPr/>
        </p:nvSpPr>
        <p:spPr>
          <a:xfrm>
            <a:off x="5393797" y="1602254"/>
            <a:ext cx="247004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OTF Light" panose="020B0600000101010101" pitchFamily="34" charset="-127"/>
              </a:rPr>
              <a:t>의외로</a:t>
            </a:r>
            <a:endParaRPr lang="en-US" altLang="ko-KR" sz="1800">
              <a:latin typeface="나눔스퀘어OTF Light" panose="020B0600000101010101" pitchFamily="34" charset="-127"/>
            </a:endParaRP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게임 오류 관련</a:t>
            </a:r>
            <a:endParaRPr lang="en-US" altLang="ko-KR" sz="1800">
              <a:latin typeface="나눔스퀘어OTF Light" panose="020B0600000101010101" pitchFamily="34" charset="-127"/>
            </a:endParaRP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키워드는</a:t>
            </a:r>
            <a:endParaRPr lang="en-US" altLang="ko-KR" sz="1800">
              <a:latin typeface="나눔스퀘어OTF Light" panose="020B0600000101010101" pitchFamily="34" charset="-127"/>
            </a:endParaRP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둘다 비슷하게 발생함</a:t>
            </a:r>
            <a:r>
              <a:rPr lang="en-US" altLang="ko-KR" sz="1800">
                <a:latin typeface="나눔스퀘어OTF Light" panose="020B0600000101010101" pitchFamily="34" charset="-127"/>
              </a:rPr>
              <a:t>.</a:t>
            </a:r>
            <a:endParaRPr lang="ko-KR" altLang="en-US">
              <a:latin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04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031A16-D424-4605-B2B4-F576D2D6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18" y="1219200"/>
            <a:ext cx="2981325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DAAEE-3C00-4EFB-AE58-FDFC885AB68A}"/>
              </a:ext>
            </a:extLst>
          </p:cNvPr>
          <p:cNvSpPr txBox="1"/>
          <p:nvPr/>
        </p:nvSpPr>
        <p:spPr>
          <a:xfrm>
            <a:off x="4393284" y="600313"/>
            <a:ext cx="16244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업데이트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이벤트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고치다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보상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해결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수정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D5860-CEA7-4545-B989-C6DD87F33E99}"/>
              </a:ext>
            </a:extLst>
          </p:cNvPr>
          <p:cNvSpPr txBox="1"/>
          <p:nvPr/>
        </p:nvSpPr>
        <p:spPr>
          <a:xfrm>
            <a:off x="6017689" y="1548788"/>
            <a:ext cx="264221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OTF Light" panose="020B0600000101010101" pitchFamily="34" charset="-127"/>
              </a:rPr>
              <a:t>그러나</a:t>
            </a:r>
            <a:r>
              <a:rPr lang="en-US" altLang="ko-KR" sz="1800">
                <a:latin typeface="나눔스퀘어OTF Light" panose="020B0600000101010101" pitchFamily="34" charset="-127"/>
              </a:rPr>
              <a:t>,</a:t>
            </a: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해결과 보상과 관련된</a:t>
            </a:r>
            <a:endParaRPr lang="en-US" altLang="ko-KR" sz="1800">
              <a:latin typeface="나눔스퀘어OTF Light" panose="020B0600000101010101" pitchFamily="34" charset="-127"/>
            </a:endParaRP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키워드는</a:t>
            </a:r>
            <a:endParaRPr lang="en-US" altLang="ko-KR" sz="1800">
              <a:latin typeface="나눔스퀘어OTF Light" panose="020B0600000101010101" pitchFamily="34" charset="-127"/>
            </a:endParaRPr>
          </a:p>
          <a:p>
            <a:endParaRPr lang="en-US" altLang="ko-KR" sz="1800">
              <a:latin typeface="나눔스퀘어OTF Light" panose="020B0600000101010101" pitchFamily="34" charset="-127"/>
            </a:endParaRPr>
          </a:p>
          <a:p>
            <a:r>
              <a:rPr lang="ko-KR" altLang="en-US" sz="1800">
                <a:latin typeface="나눔스퀘어OTF Light" panose="020B0600000101010101" pitchFamily="34" charset="-127"/>
              </a:rPr>
              <a:t>망겜이 상대적으로 적음</a:t>
            </a:r>
            <a:r>
              <a:rPr lang="en-US" altLang="ko-KR" sz="1800">
                <a:latin typeface="나눔스퀘어OTF Light" panose="020B0600000101010101" pitchFamily="34" charset="-127"/>
              </a:rPr>
              <a:t>.</a:t>
            </a:r>
            <a:endParaRPr lang="en-US" altLang="ko-KR">
              <a:latin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38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5829B-616D-43A8-B0DD-5F38A50D5D1A}"/>
              </a:ext>
            </a:extLst>
          </p:cNvPr>
          <p:cNvSpPr txBox="1"/>
          <p:nvPr/>
        </p:nvSpPr>
        <p:spPr>
          <a:xfrm>
            <a:off x="1199755" y="3122175"/>
            <a:ext cx="28236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UNK</a:t>
            </a:r>
          </a:p>
          <a:p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빈도가 적은 특수문자</a:t>
            </a:r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망겜에서 더 많이 쓰였음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더 정성스러운 리뷰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3EFF0-A9C7-4042-8946-0C52D8D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02" y="679361"/>
            <a:ext cx="2562225" cy="2228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B10623-3E56-4BCA-9967-5F4A559EB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67" y="607923"/>
            <a:ext cx="2733675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87907-097F-425A-BF69-C9D4487B618A}"/>
              </a:ext>
            </a:extLst>
          </p:cNvPr>
          <p:cNvSpPr txBox="1"/>
          <p:nvPr/>
        </p:nvSpPr>
        <p:spPr>
          <a:xfrm>
            <a:off x="4754880" y="3361419"/>
            <a:ext cx="254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운영</a:t>
            </a:r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밸런스관련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망겜에서 더 많이 쓰이는 경향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46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5. 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예측 모델 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25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데이터 분석 방법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711344-D2DF-4246-8E11-7EBCDCDA6050}"/>
              </a:ext>
            </a:extLst>
          </p:cNvPr>
          <p:cNvSpPr txBox="1"/>
          <p:nvPr/>
        </p:nvSpPr>
        <p:spPr>
          <a:xfrm>
            <a:off x="1473798" y="976520"/>
            <a:ext cx="57983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게임의 리뷰들을 대변하는 인스턴스를 만들어야한다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그러나</a:t>
            </a:r>
            <a:r>
              <a:rPr lang="en-US" altLang="ko-KR" sz="1600"/>
              <a:t>, </a:t>
            </a:r>
            <a:r>
              <a:rPr lang="ko-KR" altLang="en-US" sz="1600"/>
              <a:t>동질성이 없는 모든 리뷰들을 </a:t>
            </a:r>
            <a:r>
              <a:rPr lang="en-US" altLang="ko-KR" sz="1600"/>
              <a:t>concatenate</a:t>
            </a:r>
            <a:r>
              <a:rPr lang="ko-KR" altLang="en-US" sz="1600"/>
              <a:t>해서 하나의 인스턴스를 만드는 것은 좋지 않다</a:t>
            </a:r>
            <a:r>
              <a:rPr lang="en-US" altLang="ko-KR" sz="1600"/>
              <a:t>. </a:t>
            </a:r>
            <a:r>
              <a:rPr lang="ko-KR" altLang="en-US" sz="1600"/>
              <a:t>따라서 서로 비슷한 글끼리 뭉쳐서 클러스터링을 해야한다</a:t>
            </a:r>
            <a:r>
              <a:rPr lang="en-US" altLang="ko-KR" sz="1600"/>
              <a:t>. </a:t>
            </a:r>
            <a:r>
              <a:rPr lang="ko-KR" altLang="en-US" sz="1600"/>
              <a:t>이러한 클러스터링을 위하여 </a:t>
            </a:r>
            <a:r>
              <a:rPr lang="en-US" altLang="ko-KR" sz="1600"/>
              <a:t>Short text clustering via convolutional network</a:t>
            </a:r>
            <a:r>
              <a:rPr lang="ko-KR" altLang="en-US" sz="1600"/>
              <a:t>라는 논문을 참고했으나</a:t>
            </a:r>
            <a:r>
              <a:rPr lang="en-US" altLang="ko-KR" sz="1600"/>
              <a:t>, Locality preserving constraint</a:t>
            </a:r>
            <a:r>
              <a:rPr lang="ko-KR" altLang="en-US" sz="1600"/>
              <a:t>부분이 이해가 되지 않아 구현하기 힘들다고 판단</a:t>
            </a:r>
            <a:r>
              <a:rPr lang="en-US" altLang="ko-KR" sz="1600"/>
              <a:t>, </a:t>
            </a:r>
            <a:r>
              <a:rPr lang="ko-KR" altLang="en-US" sz="1600"/>
              <a:t>평점을 기준으로 리뷰를 분리 하였음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2. </a:t>
            </a:r>
            <a:r>
              <a:rPr lang="ko-KR" altLang="en-US" sz="1600"/>
              <a:t>분리한 리뷰들을 숫자로 바꾸기 위하여 </a:t>
            </a:r>
            <a:r>
              <a:rPr lang="en-US" altLang="ko-KR" sz="1600"/>
              <a:t>TF-IDF</a:t>
            </a:r>
            <a:r>
              <a:rPr lang="ko-KR" altLang="en-US" sz="1600"/>
              <a:t>의 값을 기준으로 </a:t>
            </a:r>
            <a:r>
              <a:rPr lang="en-US" altLang="ko-KR" sz="1600"/>
              <a:t>Word vector(Gensim library, skip-gram)</a:t>
            </a:r>
            <a:r>
              <a:rPr lang="ko-KR" altLang="en-US" sz="1600"/>
              <a:t>를 가중평균하여 사용하였다</a:t>
            </a:r>
            <a:r>
              <a:rPr lang="en-US" altLang="ko-KR" sz="1600"/>
              <a:t>. </a:t>
            </a:r>
            <a:r>
              <a:rPr lang="ko-KR" altLang="en-US" sz="1600"/>
              <a:t>이 때</a:t>
            </a:r>
            <a:r>
              <a:rPr lang="en-US" altLang="ko-KR" sz="1600"/>
              <a:t>, pretrained</a:t>
            </a:r>
            <a:r>
              <a:rPr lang="ko-KR" altLang="en-US" sz="1600"/>
              <a:t>된 벡터</a:t>
            </a:r>
            <a:r>
              <a:rPr lang="en-US" altLang="ko-KR" sz="1600"/>
              <a:t>(</a:t>
            </a:r>
            <a:r>
              <a:rPr lang="en-US" altLang="ko-KR" sz="1600">
                <a:hlinkClick r:id="rId3"/>
              </a:rPr>
              <a:t>https://github.com/dongjun-Lee/kor2vec</a:t>
            </a:r>
            <a:r>
              <a:rPr lang="en-US" altLang="ko-KR" sz="1600"/>
              <a:t>)</a:t>
            </a:r>
            <a:r>
              <a:rPr lang="ko-KR" altLang="en-US" sz="1600"/>
              <a:t>와 평균을 하여</a:t>
            </a:r>
            <a:r>
              <a:rPr lang="en-US" altLang="ko-KR" sz="1600"/>
              <a:t>(pretrained vector</a:t>
            </a:r>
            <a:r>
              <a:rPr lang="ko-KR" altLang="en-US" sz="1600"/>
              <a:t>가 존재하지 않는 단어에 대해서는 나누지 않음</a:t>
            </a:r>
            <a:r>
              <a:rPr lang="en-US" altLang="ko-KR" sz="1600"/>
              <a:t>) Text vector</a:t>
            </a:r>
            <a:r>
              <a:rPr lang="ko-KR" altLang="en-US" sz="1600"/>
              <a:t>를 산출하였다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3. </a:t>
            </a:r>
            <a:r>
              <a:rPr lang="ko-KR" altLang="en-US" sz="1600"/>
              <a:t>최종적으로 </a:t>
            </a:r>
            <a:r>
              <a:rPr lang="en-US" altLang="ko-KR" sz="1600"/>
              <a:t>5</a:t>
            </a:r>
            <a:r>
              <a:rPr lang="ko-KR" altLang="en-US" sz="1600"/>
              <a:t>개의 </a:t>
            </a:r>
            <a:r>
              <a:rPr lang="en-US" altLang="ko-KR" sz="1600"/>
              <a:t>200</a:t>
            </a:r>
            <a:r>
              <a:rPr lang="ko-KR" altLang="en-US" sz="1600"/>
              <a:t>차원인 </a:t>
            </a:r>
            <a:r>
              <a:rPr lang="en-US" altLang="ko-KR" sz="1600"/>
              <a:t>Text</a:t>
            </a:r>
            <a:r>
              <a:rPr lang="ko-KR" altLang="en-US" sz="1600"/>
              <a:t> </a:t>
            </a:r>
            <a:r>
              <a:rPr lang="en-US" altLang="ko-KR" sz="1600"/>
              <a:t>vector</a:t>
            </a:r>
            <a:r>
              <a:rPr lang="ko-KR" altLang="en-US" sz="1600"/>
              <a:t>를 </a:t>
            </a:r>
            <a:r>
              <a:rPr lang="en-US" altLang="ko-KR" sz="1600"/>
              <a:t>concatenate</a:t>
            </a:r>
            <a:r>
              <a:rPr lang="ko-KR" altLang="en-US" sz="1600"/>
              <a:t>하여 </a:t>
            </a:r>
            <a:r>
              <a:rPr lang="en-US" altLang="ko-KR" sz="1600"/>
              <a:t>1000</a:t>
            </a:r>
            <a:r>
              <a:rPr lang="ko-KR" altLang="en-US" sz="1600"/>
              <a:t>차원 벡터를 </a:t>
            </a:r>
            <a:r>
              <a:rPr lang="en-US" altLang="ko-KR" sz="1600"/>
              <a:t>input</a:t>
            </a:r>
            <a:r>
              <a:rPr lang="ko-KR" altLang="en-US" sz="1600"/>
              <a:t>으로 이용하였다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829414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데이터 분석 방법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711344-D2DF-4246-8E11-7EBCDCDA6050}"/>
              </a:ext>
            </a:extLst>
          </p:cNvPr>
          <p:cNvSpPr txBox="1"/>
          <p:nvPr/>
        </p:nvSpPr>
        <p:spPr>
          <a:xfrm>
            <a:off x="1484556" y="1173182"/>
            <a:ext cx="57983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 </a:t>
            </a:r>
            <a:r>
              <a:rPr lang="ko-KR" altLang="en-US" sz="1600"/>
              <a:t>하나의 게임을 하나의 데이터로 구성한다면 매우 적은 데이터밖에 없기 때문에 </a:t>
            </a:r>
            <a:r>
              <a:rPr lang="en-US" altLang="ko-KR" sz="1600"/>
              <a:t>sampling</a:t>
            </a:r>
            <a:r>
              <a:rPr lang="ko-KR" altLang="en-US" sz="1600"/>
              <a:t>을 통하여 많은 데이터를 확보하였다</a:t>
            </a:r>
            <a:r>
              <a:rPr lang="en-US" altLang="ko-KR" sz="1600"/>
              <a:t>. </a:t>
            </a:r>
            <a:r>
              <a:rPr lang="ko-KR" altLang="en-US" sz="1600"/>
              <a:t>각 게임마다 주어진 평점에 해당하는 글을 </a:t>
            </a:r>
            <a:r>
              <a:rPr lang="en-US" altLang="ko-KR" sz="1600"/>
              <a:t>100</a:t>
            </a:r>
            <a:r>
              <a:rPr lang="ko-KR" altLang="en-US" sz="1600"/>
              <a:t>개씩 </a:t>
            </a:r>
            <a:r>
              <a:rPr lang="en-US" altLang="ko-KR" sz="1600"/>
              <a:t>100</a:t>
            </a:r>
            <a:r>
              <a:rPr lang="ko-KR" altLang="en-US" sz="1600"/>
              <a:t>번 </a:t>
            </a:r>
            <a:r>
              <a:rPr lang="en-US" altLang="ko-KR" sz="1600"/>
              <a:t>sampling</a:t>
            </a:r>
            <a:r>
              <a:rPr lang="ko-KR" altLang="en-US" sz="1600"/>
              <a:t>하여 합쳐서 총 </a:t>
            </a:r>
            <a:r>
              <a:rPr lang="en-US" altLang="ko-KR" sz="1600"/>
              <a:t>9600</a:t>
            </a:r>
            <a:r>
              <a:rPr lang="ko-KR" altLang="en-US" sz="1600"/>
              <a:t>개의 데이터를 보충하였다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5. Machine learning </a:t>
            </a:r>
            <a:r>
              <a:rPr lang="ko-KR" altLang="en-US" sz="1600"/>
              <a:t>기법은 하나의 히든 레이어를 가진 </a:t>
            </a:r>
            <a:r>
              <a:rPr lang="en-US" altLang="ko-KR" sz="1600"/>
              <a:t>Deep neural network</a:t>
            </a:r>
            <a:r>
              <a:rPr lang="ko-KR" altLang="en-US" sz="1600"/>
              <a:t>를 </a:t>
            </a:r>
            <a:r>
              <a:rPr lang="en-US" altLang="ko-KR" sz="1600"/>
              <a:t>Tensorflow </a:t>
            </a:r>
            <a:r>
              <a:rPr lang="ko-KR" altLang="en-US" sz="1600"/>
              <a:t>라이브러리를 이용하여 구현하였다</a:t>
            </a:r>
            <a:r>
              <a:rPr lang="en-US" altLang="ko-KR" sz="1600"/>
              <a:t>. </a:t>
            </a:r>
            <a:r>
              <a:rPr lang="ko-KR" altLang="en-US" sz="1600"/>
              <a:t>고차원의 </a:t>
            </a:r>
            <a:r>
              <a:rPr lang="en-US" altLang="ko-KR" sz="1600"/>
              <a:t>feature</a:t>
            </a:r>
            <a:r>
              <a:rPr lang="ko-KR" altLang="en-US" sz="1600"/>
              <a:t>를 담당하기 위해서는 로지스틱 회귀분석보다는 다소 복잡한 모델이 필요하다고 생각하였다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6. </a:t>
            </a:r>
            <a:r>
              <a:rPr lang="ko-KR" altLang="en-US" sz="1600"/>
              <a:t>오버피팅을 방지하기 위하여 </a:t>
            </a:r>
            <a:r>
              <a:rPr lang="en-US" altLang="ko-KR" sz="1600"/>
              <a:t>Dropout</a:t>
            </a:r>
            <a:r>
              <a:rPr lang="ko-KR" altLang="en-US" sz="1600"/>
              <a:t>을 사용하였다</a:t>
            </a:r>
            <a:r>
              <a:rPr lang="en-US" altLang="ko-KR" sz="16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3821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19702" y="51470"/>
            <a:ext cx="20517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1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Our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</a:t>
            </a: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4716016" y="403204"/>
            <a:ext cx="4104456" cy="994473"/>
            <a:chOff x="3779911" y="3327771"/>
            <a:chExt cx="1584177" cy="994473"/>
          </a:xfrm>
        </p:grpSpPr>
        <p:sp>
          <p:nvSpPr>
            <p:cNvPr id="212" name="Google Shape;212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4708218" y="2081333"/>
            <a:ext cx="4104456" cy="994473"/>
            <a:chOff x="3779911" y="3327771"/>
            <a:chExt cx="1584177" cy="994473"/>
          </a:xfrm>
        </p:grpSpPr>
        <p:sp>
          <p:nvSpPr>
            <p:cNvPr id="216" name="Google Shape;216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sz="1400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데이터 전처리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4700420" y="3759462"/>
            <a:ext cx="4104456" cy="994473"/>
            <a:chOff x="3779911" y="3327771"/>
            <a:chExt cx="1584177" cy="994473"/>
          </a:xfrm>
        </p:grpSpPr>
        <p:sp>
          <p:nvSpPr>
            <p:cNvPr id="220" name="Google Shape;220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sz="1400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데이터 분석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4CC4C48-801D-4A7E-AADF-2E846B71338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811" r="2811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6099E841-6AE3-49D0-ABBC-449A9296EBE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7253" b="7253"/>
          <a:stretch>
            <a:fillRect/>
          </a:stretch>
        </p:blipFill>
        <p:spPr/>
      </p:pic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58C42DE0-1F9C-40BF-8927-0ECE692391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7159" r="7159"/>
          <a:stretch>
            <a:fillRect/>
          </a:stretch>
        </p:blipFill>
        <p:spPr/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결과 분석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E313DD-12B6-438F-9705-96DC212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90" y="762203"/>
            <a:ext cx="5337893" cy="306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85EEA-3709-46FC-B02B-092A791D6689}"/>
              </a:ext>
            </a:extLst>
          </p:cNvPr>
          <p:cNvSpPr txBox="1"/>
          <p:nvPr/>
        </p:nvSpPr>
        <p:spPr>
          <a:xfrm>
            <a:off x="1902989" y="3906071"/>
            <a:ext cx="5337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76%</a:t>
            </a:r>
            <a:r>
              <a:rPr lang="ko-KR" altLang="en-US"/>
              <a:t>의 정확도가 산출되었으며</a:t>
            </a:r>
            <a:r>
              <a:rPr lang="en-US" altLang="ko-KR"/>
              <a:t>, 2</a:t>
            </a:r>
            <a:r>
              <a:rPr lang="ko-KR" altLang="en-US"/>
              <a:t>진분류치고는 매우 낮은 수치이다</a:t>
            </a:r>
            <a:r>
              <a:rPr lang="en-US" altLang="ko-KR"/>
              <a:t>. </a:t>
            </a:r>
            <a:r>
              <a:rPr lang="ko-KR" altLang="en-US"/>
              <a:t>이는 한쪽 레이블로 전부 예측한 결과와 비슷하다</a:t>
            </a:r>
            <a:r>
              <a:rPr lang="en-US" altLang="ko-KR"/>
              <a:t>. </a:t>
            </a:r>
            <a:r>
              <a:rPr lang="ko-KR" altLang="en-US"/>
              <a:t>실제로 한쪽 레이블로 예측한 모델도 자주 도출되었다</a:t>
            </a:r>
            <a:r>
              <a:rPr lang="en-US" altLang="ko-KR"/>
              <a:t>. </a:t>
            </a:r>
            <a:r>
              <a:rPr lang="ko-KR" altLang="en-US"/>
              <a:t>아무래도 오버피팅과 같은 모델의 문제라기보다는 데이터 레이블의 문제라고 판단된다</a:t>
            </a:r>
            <a:r>
              <a:rPr lang="en-US" altLang="ko-KR"/>
              <a:t>.(</a:t>
            </a:r>
            <a:r>
              <a:rPr lang="ko-KR" altLang="en-US"/>
              <a:t>리뷰와 흥행의 연관성이 낮음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4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분석한 소감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97B457-1550-4F77-8F0A-74A5DA827DDD}"/>
              </a:ext>
            </a:extLst>
          </p:cNvPr>
          <p:cNvSpPr txBox="1"/>
          <p:nvPr/>
        </p:nvSpPr>
        <p:spPr>
          <a:xfrm>
            <a:off x="1430768" y="795470"/>
            <a:ext cx="6056180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수집부터 전처리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학습까지 모든 것이 쉽지 않았다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캐글에서 잘 정제된 데이터를 가지고 머신러닝 모델만 설계하는것과는 많이 괴리감이 있다는 것을 새삼 깨닫는 좋은 기회였다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특히 전처리가 어려웠다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이전에 자연어처리 프로젝트를 했을 때는 긴 데이터가 상당히 많았는데 이번에는 게임 도메인의 단어가 많이 출현했으며 오타가 매우 많아서 처리하기가 힘들었다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나중에는 오타교정 모델을 한번 만들어보고 싶다</a:t>
            </a:r>
            <a:r>
              <a:rPr lang="en-US" altLang="ko-KR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 주제를 상당히 서툴게 정한 느낌이 있다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사실 게임의 흥망을 예측하기 위해서는 게임 컨텐츠가 매우 중요한데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그러한 정보들을 고려하지 않고 오직 고객 리뷰만 참고하여 게임의 흥망을 예측하는 과제를 기획했지만 생각보다 고객의 불만과 게임의 흥행과는 상관이 적다는 것을 깨달았다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분석을 위한 인스턴스가 무엇인지 정하는 것이 매우 어려웠다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이러한 부분에 대해 전혀 경험을 해보지 않아서 그런 것 같다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다음부터는 프로젝트를 기획하기 위해서 단계 구상을 하고 실현 가능성을 대략적으로 판단하는 과정을 거쳐야겠다</a:t>
            </a:r>
            <a:r>
              <a:rPr lang="en-US" altLang="ko-KR" sz="16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53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앱 랭킹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	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데이터 수집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[Mobileindex.com]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E87B8F7-3584-43DA-A04A-9B62BDA0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95" y="919671"/>
            <a:ext cx="7982299" cy="4053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C4137-8164-4FE5-8FE6-D146493C7D06}"/>
              </a:ext>
            </a:extLst>
          </p:cNvPr>
          <p:cNvSpPr txBox="1"/>
          <p:nvPr/>
        </p:nvSpPr>
        <p:spPr>
          <a:xfrm>
            <a:off x="2151529" y="2162287"/>
            <a:ext cx="42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13.01.01~ 17.12.31</a:t>
            </a:r>
          </a:p>
          <a:p>
            <a:endParaRPr lang="en-US" altLang="ko-KR" sz="180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기간에 만들어진 게임을 수집함</a:t>
            </a:r>
            <a:r>
              <a:rPr lang="en-US" altLang="ko-KR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25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[Mobileindex.com]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9666196-902F-437F-96AC-D043C86456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2" y="955519"/>
            <a:ext cx="798271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[BeautifulSoup&amp;Regex]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5E44A06-651B-4FC8-9F47-9B6BDD86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8" y="1063999"/>
            <a:ext cx="811530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7AF7064-7CD6-4B47-8650-1B772A39EF3C}"/>
              </a:ext>
            </a:extLst>
          </p:cNvPr>
          <p:cNvSpPr/>
          <p:nvPr/>
        </p:nvSpPr>
        <p:spPr>
          <a:xfrm>
            <a:off x="4044875" y="2571750"/>
            <a:ext cx="742278" cy="870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516A6-9490-4036-8CD4-279ED1D8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39" y="3540088"/>
            <a:ext cx="47815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[DataFrame]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77AC22-9A22-445E-BABF-60000506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074"/>
            <a:ext cx="9144000" cy="2471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147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513</TotalTime>
  <Words>1295</Words>
  <Application>Microsoft Office PowerPoint</Application>
  <PresentationFormat>화면 슬라이드 쇼(16:9)</PresentationFormat>
  <Paragraphs>216</Paragraphs>
  <Slides>41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나눔고딕 ExtraBold</vt:lpstr>
      <vt:lpstr>나눔바른고딕 Light</vt:lpstr>
      <vt:lpstr>나눔스퀘어 ExtraBold</vt:lpstr>
      <vt:lpstr>나눔스퀘어OTF</vt:lpstr>
      <vt:lpstr>나눔스퀘어OTF ExtraBold</vt:lpstr>
      <vt:lpstr>나눔스퀘어OTF Light</vt:lpstr>
      <vt:lpstr>Arial</vt:lpstr>
      <vt:lpstr>Symbol</vt:lpstr>
      <vt:lpstr>Contents Slide Master</vt:lpstr>
      <vt:lpstr>구글 플레이스토어     리뷰 분석</vt:lpstr>
      <vt:lpstr>[해결하고자 하는 문제]</vt:lpstr>
      <vt:lpstr>Contents</vt:lpstr>
      <vt:lpstr>PowerPoint 프레젠테이션</vt:lpstr>
      <vt:lpstr>PowerPoint 프레젠테이션</vt:lpstr>
      <vt:lpstr>[Mobileindex.com]</vt:lpstr>
      <vt:lpstr>[Mobileindex.com]</vt:lpstr>
      <vt:lpstr>[BeautifulSoup&amp;Regex]</vt:lpstr>
      <vt:lpstr>[DataFrame]</vt:lpstr>
      <vt:lpstr>PowerPoint 프레젠테이션</vt:lpstr>
      <vt:lpstr>[Google PlayStore]</vt:lpstr>
      <vt:lpstr>[Google PlayStore]</vt:lpstr>
      <vt:lpstr>[데이터 수집 방법]</vt:lpstr>
      <vt:lpstr>PowerPoint 프레젠테이션</vt:lpstr>
      <vt:lpstr>[Review Data]</vt:lpstr>
      <vt:lpstr>[Remove Spam Review]</vt:lpstr>
      <vt:lpstr>[Soyspacing library]</vt:lpstr>
      <vt:lpstr>[Soyspacing library]</vt:lpstr>
      <vt:lpstr>[이모티콘 통합]</vt:lpstr>
      <vt:lpstr>[이모티콘 통합]</vt:lpstr>
      <vt:lpstr>[기타 전처리 함수]</vt:lpstr>
      <vt:lpstr>PowerPoint 프레젠테이션</vt:lpstr>
      <vt:lpstr>[잘된 게임 vs 망한 게임]</vt:lpstr>
      <vt:lpstr>[레이블 설정]</vt:lpstr>
      <vt:lpstr>[잘된 게임]</vt:lpstr>
      <vt:lpstr>[망한 게임]</vt:lpstr>
      <vt:lpstr>[긴 리뷰 -&gt; 낮은 평점]</vt:lpstr>
      <vt:lpstr>[결과]</vt:lpstr>
      <vt:lpstr>[가설 검정]</vt:lpstr>
      <vt:lpstr>PowerPoint 프레젠테이션</vt:lpstr>
      <vt:lpstr>[형태소 분석 : Twitter(Okt)]</vt:lpstr>
      <vt:lpstr>[망겜과 흥겜 빈도 비교]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[데이터 분석 방법]</vt:lpstr>
      <vt:lpstr>[데이터 분석 방법]</vt:lpstr>
      <vt:lpstr>[결과 분석]</vt:lpstr>
      <vt:lpstr>[분석한 소감]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 Template</dc:title>
  <dc:creator>asd123</dc:creator>
  <cp:lastModifiedBy>신동찬</cp:lastModifiedBy>
  <cp:revision>59</cp:revision>
  <dcterms:modified xsi:type="dcterms:W3CDTF">2018-12-15T09:30:32Z</dcterms:modified>
</cp:coreProperties>
</file>