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0"/>
  </p:notesMasterIdLst>
  <p:handoutMasterIdLst>
    <p:handoutMasterId r:id="rId21"/>
  </p:handoutMasterIdLst>
  <p:sldIdLst>
    <p:sldId id="348"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16" r:id="rId19"/>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99130" autoAdjust="0"/>
  </p:normalViewPr>
  <p:slideViewPr>
    <p:cSldViewPr snapToGrid="0">
      <p:cViewPr varScale="1">
        <p:scale>
          <a:sx n="74" d="100"/>
          <a:sy n="74" d="100"/>
        </p:scale>
        <p:origin x="61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42734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11</a:t>
            </a:fld>
            <a:endParaRPr lang="de-DE" altLang="zh-CN"/>
          </a:p>
        </p:txBody>
      </p:sp>
    </p:spTree>
    <p:extLst>
      <p:ext uri="{BB962C8B-B14F-4D97-AF65-F5344CB8AC3E}">
        <p14:creationId xmlns:p14="http://schemas.microsoft.com/office/powerpoint/2010/main" val="23467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98285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24779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14</a:t>
            </a:fld>
            <a:endParaRPr lang="de-DE" altLang="zh-CN"/>
          </a:p>
        </p:txBody>
      </p:sp>
    </p:spTree>
    <p:extLst>
      <p:ext uri="{BB962C8B-B14F-4D97-AF65-F5344CB8AC3E}">
        <p14:creationId xmlns:p14="http://schemas.microsoft.com/office/powerpoint/2010/main" val="188912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15</a:t>
            </a:fld>
            <a:endParaRPr lang="de-DE" altLang="zh-CN"/>
          </a:p>
        </p:txBody>
      </p:sp>
    </p:spTree>
    <p:extLst>
      <p:ext uri="{BB962C8B-B14F-4D97-AF65-F5344CB8AC3E}">
        <p14:creationId xmlns:p14="http://schemas.microsoft.com/office/powerpoint/2010/main" val="186499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16</a:t>
            </a:fld>
            <a:endParaRPr lang="de-DE" altLang="zh-CN"/>
          </a:p>
        </p:txBody>
      </p:sp>
    </p:spTree>
    <p:extLst>
      <p:ext uri="{BB962C8B-B14F-4D97-AF65-F5344CB8AC3E}">
        <p14:creationId xmlns:p14="http://schemas.microsoft.com/office/powerpoint/2010/main" val="417431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278896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a:t>
            </a:fld>
            <a:endParaRPr lang="de-DE" altLang="zh-CN"/>
          </a:p>
        </p:txBody>
      </p:sp>
    </p:spTree>
    <p:extLst>
      <p:ext uri="{BB962C8B-B14F-4D97-AF65-F5344CB8AC3E}">
        <p14:creationId xmlns:p14="http://schemas.microsoft.com/office/powerpoint/2010/main" val="304228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a:t>
            </a:fld>
            <a:endParaRPr lang="de-DE" altLang="zh-CN"/>
          </a:p>
        </p:txBody>
      </p:sp>
    </p:spTree>
    <p:extLst>
      <p:ext uri="{BB962C8B-B14F-4D97-AF65-F5344CB8AC3E}">
        <p14:creationId xmlns:p14="http://schemas.microsoft.com/office/powerpoint/2010/main" val="365481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a:t>
            </a:fld>
            <a:endParaRPr lang="de-DE" altLang="zh-CN"/>
          </a:p>
        </p:txBody>
      </p:sp>
    </p:spTree>
    <p:extLst>
      <p:ext uri="{BB962C8B-B14F-4D97-AF65-F5344CB8AC3E}">
        <p14:creationId xmlns:p14="http://schemas.microsoft.com/office/powerpoint/2010/main" val="2543645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31395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99168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8</a:t>
            </a:fld>
            <a:endParaRPr lang="de-DE" altLang="zh-CN"/>
          </a:p>
        </p:txBody>
      </p:sp>
    </p:spTree>
    <p:extLst>
      <p:ext uri="{BB962C8B-B14F-4D97-AF65-F5344CB8AC3E}">
        <p14:creationId xmlns:p14="http://schemas.microsoft.com/office/powerpoint/2010/main" val="86638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9</a:t>
            </a:fld>
            <a:endParaRPr lang="de-DE" altLang="zh-CN"/>
          </a:p>
        </p:txBody>
      </p:sp>
    </p:spTree>
    <p:extLst>
      <p:ext uri="{BB962C8B-B14F-4D97-AF65-F5344CB8AC3E}">
        <p14:creationId xmlns:p14="http://schemas.microsoft.com/office/powerpoint/2010/main" val="60969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10</a:t>
            </a:fld>
            <a:endParaRPr lang="de-DE" altLang="zh-CN"/>
          </a:p>
        </p:txBody>
      </p:sp>
    </p:spTree>
    <p:extLst>
      <p:ext uri="{BB962C8B-B14F-4D97-AF65-F5344CB8AC3E}">
        <p14:creationId xmlns:p14="http://schemas.microsoft.com/office/powerpoint/2010/main" val="1812614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实践练习（案例题）</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smtClean="0"/>
              <a:t>风险</a:t>
            </a:r>
            <a:r>
              <a:rPr lang="zh-CN" altLang="zh-CN" sz="2400" dirty="0"/>
              <a:t>管理问题、沟通管理问题、缺少有效的需求变更控制流程、项目经理没有做好团队建设，绩效激励可能形同虚设，对项目面临的困境没有集思广益、项目经理对整个项目的整体把控不到位等</a:t>
            </a:r>
            <a:endParaRPr lang="zh-CN" altLang="en-US" sz="2000" dirty="0"/>
          </a:p>
        </p:txBody>
      </p:sp>
    </p:spTree>
    <p:extLst>
      <p:ext uri="{BB962C8B-B14F-4D97-AF65-F5344CB8AC3E}">
        <p14:creationId xmlns:p14="http://schemas.microsoft.com/office/powerpoint/2010/main" val="3710765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en-US" altLang="zh-CN" sz="2400" dirty="0" smtClean="0"/>
              <a:t>3</a:t>
            </a:r>
            <a:r>
              <a:rPr lang="zh-CN" altLang="zh-CN" sz="2400" dirty="0"/>
              <a:t>个月</a:t>
            </a:r>
            <a:r>
              <a:rPr lang="en-US" altLang="zh-CN" sz="2400" dirty="0"/>
              <a:t>20</a:t>
            </a:r>
            <a:r>
              <a:rPr lang="zh-CN" altLang="zh-CN" sz="2400" dirty="0"/>
              <a:t>天，或者近</a:t>
            </a:r>
            <a:r>
              <a:rPr lang="en-US" altLang="zh-CN" sz="2400" dirty="0"/>
              <a:t>4</a:t>
            </a:r>
            <a:r>
              <a:rPr lang="zh-CN" altLang="zh-CN" sz="2400" dirty="0"/>
              <a:t>个</a:t>
            </a:r>
            <a:r>
              <a:rPr lang="zh-CN" altLang="zh-CN" sz="2400" dirty="0" smtClean="0"/>
              <a:t>月</a:t>
            </a:r>
            <a:endParaRPr lang="zh-CN" altLang="zh-CN" sz="2400" dirty="0"/>
          </a:p>
        </p:txBody>
      </p:sp>
    </p:spTree>
    <p:extLst>
      <p:ext uri="{BB962C8B-B14F-4D97-AF65-F5344CB8AC3E}">
        <p14:creationId xmlns:p14="http://schemas.microsoft.com/office/powerpoint/2010/main" val="211987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3</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lvl="0">
              <a:lnSpc>
                <a:spcPts val="2200"/>
              </a:lnSpc>
            </a:pPr>
            <a:r>
              <a:rPr lang="zh-CN" altLang="zh-CN" sz="1800" dirty="0" smtClean="0"/>
              <a:t>积极</a:t>
            </a:r>
            <a:r>
              <a:rPr lang="zh-CN" altLang="zh-CN" sz="1800" dirty="0"/>
              <a:t>与客户沟通交流，尽可能收集客户的需求，功能部分的需求可以推托（或者是先记录下来，沟通协商后分批延后开发），但是客户体验的需求要尽量满足</a:t>
            </a:r>
          </a:p>
          <a:p>
            <a:pPr lvl="0">
              <a:lnSpc>
                <a:spcPts val="2200"/>
              </a:lnSpc>
            </a:pPr>
            <a:r>
              <a:rPr lang="zh-CN" altLang="zh-CN" sz="1800" dirty="0"/>
              <a:t>积极与市场部沟通过，让其在接受客户需求的时候也考虑下研发部的实现难度</a:t>
            </a:r>
          </a:p>
          <a:p>
            <a:pPr lvl="0">
              <a:lnSpc>
                <a:spcPts val="2200"/>
              </a:lnSpc>
            </a:pPr>
            <a:r>
              <a:rPr lang="zh-CN" altLang="zh-CN" sz="1800" dirty="0"/>
              <a:t>及时与客户和市场</a:t>
            </a:r>
            <a:r>
              <a:rPr lang="zh-CN" altLang="zh-CN" sz="1800" dirty="0" smtClean="0"/>
              <a:t>部沟通</a:t>
            </a:r>
            <a:r>
              <a:rPr lang="zh-CN" altLang="zh-CN" sz="1800" dirty="0"/>
              <a:t>，说明现阶段变更可能对项目造成的诸多影响情况</a:t>
            </a:r>
          </a:p>
          <a:p>
            <a:pPr lvl="0">
              <a:lnSpc>
                <a:spcPts val="2200"/>
              </a:lnSpc>
            </a:pPr>
            <a:r>
              <a:rPr lang="zh-CN" altLang="zh-CN" sz="1800" dirty="0"/>
              <a:t>遵循整体变更控制流程，记录相关客户需求，对需求变更可能带来的影响进行较全面的评估，形成经建设方签字确认的新需求文件，并提交</a:t>
            </a:r>
            <a:r>
              <a:rPr lang="en-US" altLang="zh-CN" sz="1800" dirty="0"/>
              <a:t>CCB</a:t>
            </a:r>
            <a:r>
              <a:rPr lang="zh-CN" altLang="zh-CN" sz="1800" dirty="0"/>
              <a:t>审批：将相关的变更信息及时有效的通知相关的项目干系人</a:t>
            </a:r>
          </a:p>
          <a:p>
            <a:pPr lvl="0">
              <a:lnSpc>
                <a:spcPts val="2200"/>
              </a:lnSpc>
            </a:pPr>
            <a:r>
              <a:rPr lang="zh-CN" altLang="zh-CN" sz="1800" dirty="0"/>
              <a:t>在防范风险的前提下，将客户需求的</a:t>
            </a:r>
            <a:r>
              <a:rPr lang="en-US" altLang="zh-CN" sz="1800" dirty="0"/>
              <a:t>DEMO</a:t>
            </a:r>
            <a:r>
              <a:rPr lang="zh-CN" altLang="zh-CN" sz="1800" dirty="0"/>
              <a:t>版软件的设计、开发与原项目计划中详细设计阶段一起并行施工</a:t>
            </a:r>
          </a:p>
          <a:p>
            <a:pPr lvl="0">
              <a:lnSpc>
                <a:spcPts val="2200"/>
              </a:lnSpc>
            </a:pPr>
            <a:r>
              <a:rPr lang="zh-CN" altLang="zh-CN" sz="1800" dirty="0"/>
              <a:t>对于</a:t>
            </a:r>
            <a:r>
              <a:rPr lang="en-US" altLang="zh-CN" sz="1800" dirty="0"/>
              <a:t>DEMO</a:t>
            </a:r>
            <a:r>
              <a:rPr lang="zh-CN" altLang="zh-CN" sz="1800" dirty="0"/>
              <a:t>版软件的开发，及时更新和调整可能影响到的项目管理计划及其子计划</a:t>
            </a:r>
          </a:p>
          <a:p>
            <a:pPr lvl="0">
              <a:lnSpc>
                <a:spcPts val="2200"/>
              </a:lnSpc>
            </a:pPr>
            <a:r>
              <a:rPr lang="zh-CN" altLang="zh-CN" sz="1800" dirty="0"/>
              <a:t>加强团队成员的沟通交流，切实落实绩效激励措施，让团队成员积极地接受</a:t>
            </a:r>
            <a:r>
              <a:rPr lang="en-US" altLang="zh-CN" sz="1800" dirty="0"/>
              <a:t>DEMO</a:t>
            </a:r>
            <a:r>
              <a:rPr lang="zh-CN" altLang="zh-CN" sz="1800" dirty="0"/>
              <a:t>版软件的开发</a:t>
            </a:r>
          </a:p>
          <a:p>
            <a:pPr>
              <a:lnSpc>
                <a:spcPts val="2200"/>
              </a:lnSpc>
            </a:pPr>
            <a:r>
              <a:rPr lang="zh-CN" altLang="zh-CN" sz="1800" dirty="0"/>
              <a:t>强化项目的配置管理，以及对整个项目实施过程的监督与控制</a:t>
            </a:r>
            <a:endParaRPr lang="zh-CN" altLang="zh-CN" sz="1600" dirty="0"/>
          </a:p>
        </p:txBody>
      </p:sp>
    </p:spTree>
    <p:extLst>
      <p:ext uri="{BB962C8B-B14F-4D97-AF65-F5344CB8AC3E}">
        <p14:creationId xmlns:p14="http://schemas.microsoft.com/office/powerpoint/2010/main" val="355752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2012</a:t>
            </a:r>
            <a:r>
              <a:rPr lang="zh-CN" altLang="en-US" dirty="0" smtClean="0"/>
              <a:t>上试题</a:t>
            </a:r>
            <a:r>
              <a:rPr lang="zh-CN" altLang="en-US" dirty="0"/>
              <a:t>三</a:t>
            </a:r>
          </a:p>
        </p:txBody>
      </p:sp>
      <p:sp>
        <p:nvSpPr>
          <p:cNvPr id="3" name="内容占位符 2"/>
          <p:cNvSpPr>
            <a:spLocks noGrp="1"/>
          </p:cNvSpPr>
          <p:nvPr>
            <p:ph idx="1"/>
          </p:nvPr>
        </p:nvSpPr>
        <p:spPr/>
        <p:txBody>
          <a:bodyPr/>
          <a:lstStyle/>
          <a:p>
            <a:pPr marL="0" indent="0">
              <a:lnSpc>
                <a:spcPts val="2200"/>
              </a:lnSpc>
              <a:buNone/>
            </a:pPr>
            <a:r>
              <a:rPr lang="zh-CN" altLang="en-US" dirty="0" smtClean="0"/>
              <a:t>        </a:t>
            </a:r>
            <a:r>
              <a:rPr lang="zh-CN" altLang="zh-CN" dirty="0" smtClean="0"/>
              <a:t>某</a:t>
            </a:r>
            <a:r>
              <a:rPr lang="zh-CN" altLang="zh-CN" dirty="0"/>
              <a:t>单位甲建设数据中心管理系统，与乙公司签定了单价建设合同，与丙公司签定了监理合同。建设合同中规定：系统提供的网络带宽不低于</a:t>
            </a:r>
            <a:r>
              <a:rPr lang="en-US" altLang="zh-CN" dirty="0"/>
              <a:t>2Mbps,</a:t>
            </a:r>
            <a:r>
              <a:rPr lang="zh-CN" altLang="zh-CN" dirty="0"/>
              <a:t>操作响应时间不超过</a:t>
            </a:r>
            <a:r>
              <a:rPr lang="en-US" altLang="zh-CN" dirty="0"/>
              <a:t>5</a:t>
            </a:r>
            <a:r>
              <a:rPr lang="zh-CN" altLang="zh-CN" dirty="0"/>
              <a:t>秒，可支持最大并发用户数不少于</a:t>
            </a:r>
            <a:r>
              <a:rPr lang="en-US" altLang="zh-CN" dirty="0"/>
              <a:t>5000</a:t>
            </a:r>
            <a:r>
              <a:rPr lang="zh-CN" altLang="zh-CN" dirty="0"/>
              <a:t>个。</a:t>
            </a:r>
          </a:p>
          <a:p>
            <a:pPr marL="0" indent="0">
              <a:lnSpc>
                <a:spcPts val="2200"/>
              </a:lnSpc>
              <a:buNone/>
            </a:pPr>
            <a:r>
              <a:rPr lang="zh-CN" altLang="en-US" dirty="0" smtClean="0"/>
              <a:t>        </a:t>
            </a:r>
            <a:r>
              <a:rPr lang="zh-CN" altLang="zh-CN" dirty="0" smtClean="0"/>
              <a:t>乙</a:t>
            </a:r>
            <a:r>
              <a:rPr lang="zh-CN" altLang="zh-CN" dirty="0"/>
              <a:t>公司项目经理张某根据项目要求编写了范围说明书，将</a:t>
            </a:r>
            <a:r>
              <a:rPr lang="en-US" altLang="zh-CN" dirty="0"/>
              <a:t>WEB</a:t>
            </a:r>
            <a:r>
              <a:rPr lang="zh-CN" altLang="zh-CN" dirty="0"/>
              <a:t>服务器和数据库服务器部署在一个小型机上，并编制了</a:t>
            </a:r>
            <a:r>
              <a:rPr lang="en-US" altLang="zh-CN" dirty="0"/>
              <a:t>WBS</a:t>
            </a:r>
            <a:r>
              <a:rPr lang="zh-CN" altLang="zh-CN" dirty="0"/>
              <a:t>字典，其中规定服务器安装要在</a:t>
            </a:r>
            <a:r>
              <a:rPr lang="en-US" altLang="zh-CN" dirty="0"/>
              <a:t>10</a:t>
            </a:r>
            <a:r>
              <a:rPr lang="zh-CN" altLang="zh-CN" dirty="0"/>
              <a:t>月</a:t>
            </a:r>
            <a:r>
              <a:rPr lang="en-US" altLang="zh-CN" dirty="0"/>
              <a:t>5</a:t>
            </a:r>
            <a:r>
              <a:rPr lang="zh-CN" altLang="zh-CN" dirty="0"/>
              <a:t>日前完成，主要性能指标为响应时间不超过</a:t>
            </a:r>
            <a:r>
              <a:rPr lang="en-US" altLang="zh-CN" dirty="0"/>
              <a:t>5</a:t>
            </a:r>
            <a:r>
              <a:rPr lang="zh-CN" altLang="zh-CN" dirty="0"/>
              <a:t>秒，可支持最大并发用户数不少于</a:t>
            </a:r>
            <a:r>
              <a:rPr lang="en-US" altLang="zh-CN" dirty="0"/>
              <a:t>5000</a:t>
            </a:r>
            <a:r>
              <a:rPr lang="zh-CN" altLang="zh-CN" dirty="0" smtClean="0"/>
              <a:t>个</a:t>
            </a:r>
            <a:endParaRPr lang="zh-CN" altLang="zh-CN" dirty="0"/>
          </a:p>
          <a:p>
            <a:pPr marL="0" indent="0">
              <a:lnSpc>
                <a:spcPts val="2200"/>
              </a:lnSpc>
              <a:buNone/>
            </a:pPr>
            <a:r>
              <a:rPr lang="zh-CN" altLang="en-US" dirty="0" smtClean="0"/>
              <a:t>        </a:t>
            </a:r>
            <a:r>
              <a:rPr lang="zh-CN" altLang="zh-CN" dirty="0" smtClean="0"/>
              <a:t>在</a:t>
            </a:r>
            <a:r>
              <a:rPr lang="zh-CN" altLang="zh-CN" dirty="0"/>
              <a:t>现场设备安装调试前，建设方技术总监与张某沟通，要求提高系统可支持的最大并发用户数至</a:t>
            </a:r>
            <a:r>
              <a:rPr lang="en-US" altLang="zh-CN" dirty="0"/>
              <a:t>10000</a:t>
            </a:r>
            <a:r>
              <a:rPr lang="zh-CN" altLang="zh-CN" dirty="0"/>
              <a:t>个并说明了原因。张某为此邀请乙公司技术总监和相关技术人员进行了商讨并制定了新的技术方案，该方案中建议用两台小型机分别担当</a:t>
            </a:r>
            <a:r>
              <a:rPr lang="en-US" altLang="zh-CN" dirty="0"/>
              <a:t>WEB</a:t>
            </a:r>
            <a:r>
              <a:rPr lang="zh-CN" altLang="zh-CN" dirty="0"/>
              <a:t>服务器和数据库服务器。</a:t>
            </a:r>
          </a:p>
          <a:p>
            <a:pPr marL="0" indent="0">
              <a:lnSpc>
                <a:spcPts val="2200"/>
              </a:lnSpc>
              <a:buNone/>
            </a:pPr>
            <a:r>
              <a:rPr lang="zh-CN" altLang="en-US" dirty="0" smtClean="0"/>
              <a:t>        </a:t>
            </a:r>
            <a:r>
              <a:rPr lang="zh-CN" altLang="zh-CN" dirty="0" smtClean="0"/>
              <a:t>乙</a:t>
            </a:r>
            <a:r>
              <a:rPr lang="zh-CN" altLang="zh-CN" dirty="0"/>
              <a:t>公司技术总监批准了该方案，随后报建设方领导出具意见，建设方领导也批准了新方案。张某按照批准的新方案重新采购、安装和调试了设备。项目完成后，建设方代表对系统的性能指标满意，但不同意追加投资。乙公司为此请丙公司出面协调，然而丙公司总监以对新技术方案不了解为由拒绝在项目验收报告上签字。</a:t>
            </a:r>
          </a:p>
        </p:txBody>
      </p:sp>
    </p:spTree>
    <p:extLst>
      <p:ext uri="{BB962C8B-B14F-4D97-AF65-F5344CB8AC3E}">
        <p14:creationId xmlns:p14="http://schemas.microsoft.com/office/powerpoint/2010/main" val="159002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zh-CN" dirty="0"/>
              <a:t>问题</a:t>
            </a:r>
            <a:r>
              <a:rPr lang="en-US" altLang="zh-CN" dirty="0" smtClean="0"/>
              <a:t>1</a:t>
            </a:r>
            <a:r>
              <a:rPr lang="zh-CN" altLang="en-US" dirty="0" smtClean="0"/>
              <a:t>：</a:t>
            </a:r>
            <a:r>
              <a:rPr lang="zh-CN" altLang="zh-CN" dirty="0" smtClean="0"/>
              <a:t>结合</a:t>
            </a:r>
            <a:r>
              <a:rPr lang="zh-CN" altLang="zh-CN" dirty="0"/>
              <a:t>本案例，判断下列选项的正误</a:t>
            </a:r>
          </a:p>
          <a:p>
            <a:pPr lvl="1"/>
            <a:r>
              <a:rPr lang="zh-CN" altLang="zh-CN" sz="1600" dirty="0"/>
              <a:t>技术方案调整属于技术变更，应由建议方和承建方技术负责人最终审批。 （</a:t>
            </a:r>
            <a:r>
              <a:rPr lang="en-US" altLang="zh-CN" sz="1600" dirty="0"/>
              <a:t>   </a:t>
            </a:r>
            <a:r>
              <a:rPr lang="zh-CN" altLang="zh-CN" sz="1600" dirty="0"/>
              <a:t>）</a:t>
            </a:r>
          </a:p>
          <a:p>
            <a:pPr lvl="1"/>
            <a:r>
              <a:rPr lang="zh-CN" altLang="zh-CN" sz="1600" dirty="0"/>
              <a:t>张某编制的</a:t>
            </a:r>
            <a:r>
              <a:rPr lang="en-US" altLang="zh-CN" sz="1600" dirty="0"/>
              <a:t>WBS</a:t>
            </a:r>
            <a:r>
              <a:rPr lang="zh-CN" altLang="zh-CN" sz="1600" dirty="0"/>
              <a:t>字典不符合项目管理文件规范</a:t>
            </a:r>
            <a:r>
              <a:rPr lang="zh-CN" altLang="zh-CN" sz="1600" dirty="0" smtClean="0"/>
              <a:t>。</a:t>
            </a:r>
            <a:r>
              <a:rPr lang="zh-CN" altLang="en-US" sz="1600" dirty="0" smtClean="0"/>
              <a:t>            </a:t>
            </a:r>
            <a:r>
              <a:rPr lang="en-US" altLang="zh-CN" sz="1600" dirty="0"/>
              <a:t>		 </a:t>
            </a:r>
            <a:r>
              <a:rPr lang="zh-CN" altLang="zh-CN" sz="1600" dirty="0"/>
              <a:t>（</a:t>
            </a:r>
            <a:r>
              <a:rPr lang="en-US" altLang="zh-CN" sz="1600" dirty="0"/>
              <a:t>   </a:t>
            </a:r>
            <a:r>
              <a:rPr lang="zh-CN" altLang="zh-CN" sz="1600" dirty="0"/>
              <a:t>）</a:t>
            </a:r>
          </a:p>
          <a:p>
            <a:pPr lvl="1"/>
            <a:r>
              <a:rPr lang="zh-CN" altLang="zh-CN" sz="1600" dirty="0"/>
              <a:t>甲、乙双方可对所签订的合同的效力约定生效或解除条件。</a:t>
            </a:r>
            <a:r>
              <a:rPr lang="en-US" altLang="zh-CN" sz="1600" dirty="0"/>
              <a:t>             </a:t>
            </a:r>
            <a:r>
              <a:rPr lang="zh-CN" altLang="zh-CN" sz="1600" dirty="0"/>
              <a:t>（</a:t>
            </a:r>
            <a:r>
              <a:rPr lang="en-US" altLang="zh-CN" sz="1600" dirty="0"/>
              <a:t>    </a:t>
            </a:r>
            <a:r>
              <a:rPr lang="zh-CN" altLang="zh-CN" sz="1600" dirty="0"/>
              <a:t>）</a:t>
            </a:r>
          </a:p>
          <a:p>
            <a:pPr lvl="1"/>
            <a:r>
              <a:rPr lang="zh-CN" altLang="zh-CN" sz="1600" dirty="0"/>
              <a:t>对于单价建设合同，技术方案的调整不涉及合同变更。</a:t>
            </a:r>
            <a:r>
              <a:rPr lang="en-US" altLang="zh-CN" sz="1600" dirty="0"/>
              <a:t>                 </a:t>
            </a:r>
            <a:r>
              <a:rPr lang="zh-CN" altLang="zh-CN" sz="1600" dirty="0"/>
              <a:t>（</a:t>
            </a:r>
            <a:r>
              <a:rPr lang="en-US" altLang="zh-CN" sz="1600" dirty="0"/>
              <a:t>    </a:t>
            </a:r>
            <a:r>
              <a:rPr lang="zh-CN" altLang="zh-CN" sz="1600" dirty="0"/>
              <a:t>）</a:t>
            </a:r>
          </a:p>
          <a:p>
            <a:pPr lvl="1"/>
            <a:r>
              <a:rPr lang="zh-CN" altLang="zh-CN" sz="1600" dirty="0"/>
              <a:t>签定监理合同后，建设方不能再提出技术指标变更要求，应由监理方提出。（</a:t>
            </a:r>
            <a:r>
              <a:rPr lang="en-US" altLang="zh-CN" sz="1600" dirty="0"/>
              <a:t>    </a:t>
            </a:r>
            <a:r>
              <a:rPr lang="zh-CN" altLang="zh-CN" sz="1600" dirty="0"/>
              <a:t>）</a:t>
            </a:r>
          </a:p>
          <a:p>
            <a:r>
              <a:rPr lang="zh-CN" altLang="zh-CN" dirty="0"/>
              <a:t>问题</a:t>
            </a:r>
            <a:r>
              <a:rPr lang="en-US" altLang="zh-CN" dirty="0"/>
              <a:t>2</a:t>
            </a:r>
            <a:endParaRPr lang="zh-CN" altLang="zh-CN" dirty="0"/>
          </a:p>
          <a:p>
            <a:pPr lvl="1"/>
            <a:r>
              <a:rPr lang="zh-CN" altLang="zh-CN" dirty="0" smtClean="0"/>
              <a:t>请</a:t>
            </a:r>
            <a:r>
              <a:rPr lang="zh-CN" altLang="zh-CN" dirty="0"/>
              <a:t>指出案例中的技术方案调整可能涉及到哪些类型的项目变更。</a:t>
            </a:r>
          </a:p>
          <a:p>
            <a:r>
              <a:rPr lang="zh-CN" altLang="zh-CN" dirty="0"/>
              <a:t>问题</a:t>
            </a:r>
            <a:r>
              <a:rPr lang="en-US" altLang="zh-CN" dirty="0"/>
              <a:t>3</a:t>
            </a:r>
            <a:endParaRPr lang="zh-CN" altLang="zh-CN" dirty="0"/>
          </a:p>
          <a:p>
            <a:pPr lvl="1"/>
            <a:r>
              <a:rPr lang="zh-CN" altLang="zh-CN" dirty="0" smtClean="0"/>
              <a:t>请</a:t>
            </a:r>
            <a:r>
              <a:rPr lang="zh-CN" altLang="zh-CN" dirty="0"/>
              <a:t>简要分析案例中技术方案变更过程中存在的问题并提出改正建议。</a:t>
            </a:r>
          </a:p>
        </p:txBody>
      </p:sp>
    </p:spTree>
    <p:extLst>
      <p:ext uri="{BB962C8B-B14F-4D97-AF65-F5344CB8AC3E}">
        <p14:creationId xmlns:p14="http://schemas.microsoft.com/office/powerpoint/2010/main" val="3003654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en-US" altLang="zh-CN" sz="2400" dirty="0" smtClean="0"/>
              <a:t>(</a:t>
            </a:r>
            <a:r>
              <a:rPr lang="en-US" altLang="zh-CN" sz="2400" dirty="0"/>
              <a:t>1)</a:t>
            </a:r>
            <a:r>
              <a:rPr lang="zh-CN" altLang="zh-CN" sz="2400" dirty="0"/>
              <a:t>×</a:t>
            </a:r>
            <a:r>
              <a:rPr lang="en-US" altLang="zh-CN" sz="2400" dirty="0"/>
              <a:t>  (2)</a:t>
            </a:r>
            <a:r>
              <a:rPr lang="zh-CN" altLang="zh-CN" sz="2400" dirty="0"/>
              <a:t>√</a:t>
            </a:r>
            <a:r>
              <a:rPr lang="en-US" altLang="zh-CN" sz="2400" dirty="0"/>
              <a:t>   (3)</a:t>
            </a:r>
            <a:r>
              <a:rPr lang="zh-CN" altLang="zh-CN" sz="2400" dirty="0"/>
              <a:t>√</a:t>
            </a:r>
            <a:r>
              <a:rPr lang="en-US" altLang="zh-CN" sz="2400" dirty="0"/>
              <a:t>   (4)</a:t>
            </a:r>
            <a:r>
              <a:rPr lang="zh-CN" altLang="zh-CN" sz="2400" dirty="0"/>
              <a:t>×</a:t>
            </a:r>
            <a:r>
              <a:rPr lang="en-US" altLang="zh-CN" sz="2400" dirty="0"/>
              <a:t>   (5)</a:t>
            </a:r>
            <a:r>
              <a:rPr lang="zh-CN" altLang="zh-CN" sz="2400" dirty="0"/>
              <a:t>×</a:t>
            </a:r>
          </a:p>
        </p:txBody>
      </p:sp>
    </p:spTree>
    <p:extLst>
      <p:ext uri="{BB962C8B-B14F-4D97-AF65-F5344CB8AC3E}">
        <p14:creationId xmlns:p14="http://schemas.microsoft.com/office/powerpoint/2010/main" val="2578876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zh-CN" altLang="zh-CN" sz="2400" dirty="0" smtClean="0"/>
              <a:t>可能</a:t>
            </a:r>
            <a:r>
              <a:rPr lang="zh-CN" altLang="zh-CN" sz="2400" dirty="0"/>
              <a:t>涉及到的项目变更有：需求变更、范围变更、成本变更、合同变更、进度变更和质量变更</a:t>
            </a:r>
          </a:p>
        </p:txBody>
      </p:sp>
    </p:spTree>
    <p:extLst>
      <p:ext uri="{BB962C8B-B14F-4D97-AF65-F5344CB8AC3E}">
        <p14:creationId xmlns:p14="http://schemas.microsoft.com/office/powerpoint/2010/main" val="558268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a:t>
            </a:r>
            <a:r>
              <a:rPr lang="en-US" altLang="zh-CN" dirty="0"/>
              <a:t>3</a:t>
            </a:r>
            <a:r>
              <a:rPr lang="zh-CN" altLang="zh-CN" dirty="0"/>
              <a:t>参考答案</a:t>
            </a:r>
            <a:br>
              <a:rPr lang="zh-CN" altLang="zh-CN" dirty="0"/>
            </a:br>
            <a:endParaRPr lang="zh-CN" altLang="en-US" dirty="0"/>
          </a:p>
        </p:txBody>
      </p:sp>
      <p:sp>
        <p:nvSpPr>
          <p:cNvPr id="3" name="内容占位符 2"/>
          <p:cNvSpPr>
            <a:spLocks noGrp="1"/>
          </p:cNvSpPr>
          <p:nvPr>
            <p:ph idx="1"/>
          </p:nvPr>
        </p:nvSpPr>
        <p:spPr/>
        <p:txBody>
          <a:bodyPr/>
          <a:lstStyle/>
          <a:p>
            <a:pPr lvl="0"/>
            <a:r>
              <a:rPr lang="zh-CN" altLang="zh-CN" sz="1800" dirty="0" smtClean="0"/>
              <a:t>存在</a:t>
            </a:r>
            <a:r>
              <a:rPr lang="zh-CN" altLang="zh-CN" sz="1800" dirty="0"/>
              <a:t>的问题</a:t>
            </a:r>
          </a:p>
          <a:p>
            <a:pPr lvl="1"/>
            <a:r>
              <a:rPr lang="zh-CN" altLang="zh-CN" sz="1600" dirty="0"/>
              <a:t>变更的提出没有正式的申请书面文件</a:t>
            </a:r>
          </a:p>
          <a:p>
            <a:pPr lvl="1"/>
            <a:r>
              <a:rPr lang="zh-CN" altLang="zh-CN" sz="1600" dirty="0"/>
              <a:t>变更缺少监理方参与</a:t>
            </a:r>
          </a:p>
          <a:p>
            <a:pPr lvl="1"/>
            <a:r>
              <a:rPr lang="zh-CN" altLang="zh-CN" sz="1600" dirty="0"/>
              <a:t>变更缺少评审流程</a:t>
            </a:r>
          </a:p>
          <a:p>
            <a:pPr lvl="1"/>
            <a:r>
              <a:rPr lang="zh-CN" altLang="zh-CN" sz="1600" dirty="0"/>
              <a:t>缺少详细、审批过的变更方案</a:t>
            </a:r>
          </a:p>
          <a:p>
            <a:pPr lvl="1"/>
            <a:r>
              <a:rPr lang="zh-CN" altLang="zh-CN" sz="1600" dirty="0"/>
              <a:t>变更的执行缺少监控</a:t>
            </a:r>
          </a:p>
          <a:p>
            <a:pPr lvl="0"/>
            <a:r>
              <a:rPr lang="zh-CN" altLang="zh-CN" sz="1800" dirty="0"/>
              <a:t>改正建议</a:t>
            </a:r>
          </a:p>
          <a:p>
            <a:pPr lvl="1"/>
            <a:r>
              <a:rPr lang="zh-CN" altLang="zh-CN" sz="1600" dirty="0"/>
              <a:t>制定项目变更流程</a:t>
            </a:r>
          </a:p>
          <a:p>
            <a:pPr lvl="1"/>
            <a:r>
              <a:rPr lang="zh-CN" altLang="zh-CN" sz="1600" dirty="0"/>
              <a:t>出现变更时，由变更发起者提出正式的书面变更申请并变更原因及方案</a:t>
            </a:r>
          </a:p>
          <a:p>
            <a:pPr lvl="1"/>
            <a:r>
              <a:rPr lang="zh-CN" altLang="zh-CN" sz="1600" dirty="0"/>
              <a:t>监理方审核变更申请并给出监理意见</a:t>
            </a:r>
          </a:p>
          <a:p>
            <a:pPr lvl="1"/>
            <a:r>
              <a:rPr lang="zh-CN" altLang="zh-CN" sz="1600" dirty="0"/>
              <a:t>对变更方案进行审批</a:t>
            </a:r>
          </a:p>
          <a:p>
            <a:pPr lvl="1"/>
            <a:r>
              <a:rPr lang="zh-CN" altLang="zh-CN" sz="1600" dirty="0"/>
              <a:t>按照批准的变更方案进行变更，监理要对变更过程进行监控</a:t>
            </a:r>
          </a:p>
          <a:p>
            <a:pPr lvl="1"/>
            <a:r>
              <a:rPr lang="zh-CN" altLang="zh-CN" sz="1600" dirty="0"/>
              <a:t>对变更结果进行评估</a:t>
            </a:r>
          </a:p>
          <a:p>
            <a:pPr lvl="1"/>
            <a:r>
              <a:rPr lang="zh-CN" altLang="zh-CN" sz="1600" dirty="0"/>
              <a:t>保存好变更过程中的有关文件</a:t>
            </a:r>
            <a:endParaRPr lang="zh-CN" altLang="zh-CN" sz="4000" dirty="0"/>
          </a:p>
        </p:txBody>
      </p:sp>
    </p:spTree>
    <p:extLst>
      <p:ext uri="{BB962C8B-B14F-4D97-AF65-F5344CB8AC3E}">
        <p14:creationId xmlns:p14="http://schemas.microsoft.com/office/powerpoint/2010/main" val="3695717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2013</a:t>
            </a:r>
            <a:r>
              <a:rPr lang="zh-CN" altLang="zh-CN" dirty="0" smtClean="0"/>
              <a:t>上</a:t>
            </a:r>
            <a:r>
              <a:rPr lang="zh-CN" altLang="en-US" dirty="0" smtClean="0"/>
              <a:t>试题三  案例描述：</a:t>
            </a:r>
            <a:endParaRPr lang="zh-CN" altLang="en-US" dirty="0"/>
          </a:p>
        </p:txBody>
      </p:sp>
      <p:sp>
        <p:nvSpPr>
          <p:cNvPr id="3" name="内容占位符 2"/>
          <p:cNvSpPr>
            <a:spLocks noGrp="1"/>
          </p:cNvSpPr>
          <p:nvPr>
            <p:ph idx="1"/>
          </p:nvPr>
        </p:nvSpPr>
        <p:spPr>
          <a:xfrm>
            <a:off x="295275" y="1322152"/>
            <a:ext cx="8524875" cy="5015147"/>
          </a:xfrm>
        </p:spPr>
        <p:txBody>
          <a:bodyPr/>
          <a:lstStyle/>
          <a:p>
            <a:pPr marL="0" indent="0">
              <a:lnSpc>
                <a:spcPts val="2200"/>
              </a:lnSpc>
              <a:buNone/>
            </a:pPr>
            <a:r>
              <a:rPr lang="zh-CN" altLang="en-US" sz="1800" dirty="0"/>
              <a:t>        </a:t>
            </a:r>
            <a:r>
              <a:rPr lang="zh-CN" altLang="zh-CN" sz="1800" dirty="0" smtClean="0"/>
              <a:t>项目</a:t>
            </a:r>
            <a:r>
              <a:rPr lang="zh-CN" altLang="zh-CN" sz="1800" dirty="0"/>
              <a:t>经理李工和近五十人的项目团队经过</a:t>
            </a:r>
            <a:r>
              <a:rPr lang="en-US" altLang="zh-CN" sz="1800" dirty="0"/>
              <a:t>9</a:t>
            </a:r>
            <a:r>
              <a:rPr lang="zh-CN" altLang="zh-CN" sz="1800" dirty="0"/>
              <a:t>个月的辛苦努力，在某信息系统项目约定的最后期限内完成了信息系统的开发工作，并通过了系统试运行。尽管这是李工负责的第一个项目，但还是算圆满地结束了。李工感觉很有成就感，也对团队成员充满了感激。由于项目工期几度耽搁，在项目最后阶段，项目团队成员加班加点工作了近</a:t>
            </a:r>
            <a:r>
              <a:rPr lang="en-US" altLang="zh-CN" sz="1800" dirty="0"/>
              <a:t>3</a:t>
            </a:r>
            <a:r>
              <a:rPr lang="zh-CN" altLang="zh-CN" sz="1800" dirty="0"/>
              <a:t>个月，团队成员不仅精神疲惫而且因此耽误了其他项目的很多工作。鉴于项目已经完成了试运行，李工就组织大家召开了项目总结会。在总结会上，李工表示了对大家的感谢，然后就宣布项目已经结束，项目团队成员可以按照原先的人力资源计划进入新项目。</a:t>
            </a:r>
          </a:p>
          <a:p>
            <a:pPr marL="0" indent="0">
              <a:lnSpc>
                <a:spcPts val="2200"/>
              </a:lnSpc>
              <a:buNone/>
            </a:pPr>
            <a:r>
              <a:rPr lang="zh-CN" altLang="en-US" sz="1800" dirty="0"/>
              <a:t>        </a:t>
            </a:r>
            <a:r>
              <a:rPr lang="zh-CN" altLang="zh-CN" sz="1800" dirty="0" smtClean="0"/>
              <a:t>项目</a:t>
            </a:r>
            <a:r>
              <a:rPr lang="zh-CN" altLang="zh-CN" sz="1800" dirty="0"/>
              <a:t>总结会后的第二天，建设方的项目负责人就打来了电话，说是建设方总经理发现该信息系统还有一项功能需要添加，尽管该功能在原先的合同中没有体现，但是总经理还是希望添加该项目功能。而且建设方的项目负责人还指出，试运行之后相关部门发觉还有一些相关的操作手册没有提供，希望建设方补充提供相关文档。</a:t>
            </a:r>
          </a:p>
          <a:p>
            <a:pPr marL="0" indent="0">
              <a:lnSpc>
                <a:spcPts val="2200"/>
              </a:lnSpc>
              <a:buNone/>
            </a:pPr>
            <a:r>
              <a:rPr lang="zh-CN" altLang="en-US" sz="1800" dirty="0"/>
              <a:t>        </a:t>
            </a:r>
            <a:r>
              <a:rPr lang="zh-CN" altLang="zh-CN" sz="1800" dirty="0" smtClean="0"/>
              <a:t>刚</a:t>
            </a:r>
            <a:r>
              <a:rPr lang="zh-CN" altLang="zh-CN" sz="1800" dirty="0"/>
              <a:t>接完建设方项目负责人的电话，公司财务审计部门和项目管理办公室的人员也敲门进来，首先问李工该项目是否已经完成，如果已经完成就需要走公司的相关项目收尾流程。接着就要求李工和他的项目团队成员配合组织项目审计和项目收尾方面的工作，并告诉李工，该项目的尾款，</a:t>
            </a:r>
            <a:r>
              <a:rPr lang="en-US" altLang="zh-CN" sz="1800" dirty="0"/>
              <a:t>20%</a:t>
            </a:r>
            <a:r>
              <a:rPr lang="zh-CN" altLang="zh-CN" sz="1800" dirty="0"/>
              <a:t>的合同金额还没有付，请李工催促对方尽快付款。</a:t>
            </a:r>
          </a:p>
        </p:txBody>
      </p:sp>
    </p:spTree>
    <p:extLst>
      <p:ext uri="{BB962C8B-B14F-4D97-AF65-F5344CB8AC3E}">
        <p14:creationId xmlns:p14="http://schemas.microsoft.com/office/powerpoint/2010/main" val="15311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问题</a:t>
            </a:r>
            <a:r>
              <a:rPr lang="en-US" altLang="zh-CN" dirty="0"/>
              <a:t>1</a:t>
            </a:r>
            <a:r>
              <a:rPr lang="zh-CN" altLang="zh-CN" dirty="0"/>
              <a:t>：结合本案例，简要回答项目收尾的主要工作包括哪几个部分并分别说明其主要内容。</a:t>
            </a:r>
          </a:p>
          <a:p>
            <a:pPr>
              <a:lnSpc>
                <a:spcPct val="150000"/>
              </a:lnSpc>
            </a:pPr>
            <a:r>
              <a:rPr lang="zh-CN" altLang="zh-CN" dirty="0"/>
              <a:t>问题</a:t>
            </a:r>
            <a:r>
              <a:rPr lang="en-US" altLang="zh-CN" dirty="0"/>
              <a:t>2</a:t>
            </a:r>
            <a:r>
              <a:rPr lang="zh-CN" altLang="zh-CN" dirty="0"/>
              <a:t>：请简要说明项目团队成员转移进入新项目的前提条件。</a:t>
            </a:r>
          </a:p>
          <a:p>
            <a:pPr>
              <a:lnSpc>
                <a:spcPct val="150000"/>
              </a:lnSpc>
            </a:pPr>
            <a:r>
              <a:rPr lang="zh-CN" altLang="zh-CN" dirty="0"/>
              <a:t>问题</a:t>
            </a:r>
            <a:r>
              <a:rPr lang="en-US" altLang="zh-CN" dirty="0"/>
              <a:t>3</a:t>
            </a:r>
            <a:r>
              <a:rPr lang="zh-CN" altLang="zh-CN" dirty="0"/>
              <a:t>：请指出项目收尾阶段需要完成哪些文档？</a:t>
            </a:r>
            <a:endParaRPr lang="zh-CN" altLang="en-US" sz="1800" dirty="0"/>
          </a:p>
        </p:txBody>
      </p:sp>
    </p:spTree>
    <p:extLst>
      <p:ext uri="{BB962C8B-B14F-4D97-AF65-F5344CB8AC3E}">
        <p14:creationId xmlns:p14="http://schemas.microsoft.com/office/powerpoint/2010/main" val="1916012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a:lnSpc>
                <a:spcPct val="150000"/>
              </a:lnSpc>
            </a:pPr>
            <a:r>
              <a:rPr lang="zh-CN" altLang="zh-CN" dirty="0" smtClean="0"/>
              <a:t>项目</a:t>
            </a:r>
            <a:r>
              <a:rPr lang="zh-CN" altLang="zh-CN" dirty="0"/>
              <a:t>收尾工作主要包括：</a:t>
            </a:r>
          </a:p>
          <a:p>
            <a:pPr lvl="1">
              <a:lnSpc>
                <a:spcPct val="150000"/>
              </a:lnSpc>
            </a:pPr>
            <a:r>
              <a:rPr lang="zh-CN" altLang="zh-CN" sz="2000" dirty="0"/>
              <a:t>项目验收。验收项目产品、文档、及已完成的交付成果。一般来说验收需要正式的验收报告。对于系统集成项目，需要正式的验收测试工作。验收测试工作可以由业主和承建单位共同进行，也可以由第三方公司进行，但无论哪种方式都需要双方认可的正式文档为依据进行。</a:t>
            </a:r>
          </a:p>
          <a:p>
            <a:pPr lvl="1">
              <a:lnSpc>
                <a:spcPct val="150000"/>
              </a:lnSpc>
            </a:pPr>
            <a:r>
              <a:rPr lang="zh-CN" altLang="zh-CN" sz="2000" dirty="0"/>
              <a:t>项目总结。收集整理项目过程文档和经验教训。对所有的文档进行归类，形成项目总结会议的讨论稿。召开项目总结会。</a:t>
            </a:r>
          </a:p>
          <a:p>
            <a:pPr lvl="1">
              <a:lnSpc>
                <a:spcPct val="150000"/>
              </a:lnSpc>
            </a:pPr>
            <a:r>
              <a:rPr lang="zh-CN" altLang="zh-CN" sz="2000" dirty="0"/>
              <a:t>项目评估审计。项目评估是将项目的所有工作加以客观评价，从而对项目全体成员的成果形成绩效结论。项目的审计应由项目管理部门与财务部门共同进行，相关的审计项目应在项目成本管理中列出。</a:t>
            </a:r>
            <a:endParaRPr lang="zh-CN" altLang="zh-CN" sz="1600" dirty="0"/>
          </a:p>
        </p:txBody>
      </p:sp>
    </p:spTree>
    <p:extLst>
      <p:ext uri="{BB962C8B-B14F-4D97-AF65-F5344CB8AC3E}">
        <p14:creationId xmlns:p14="http://schemas.microsoft.com/office/powerpoint/2010/main" val="347161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a:lnSpc>
                <a:spcPct val="150000"/>
              </a:lnSpc>
            </a:pPr>
            <a:r>
              <a:rPr lang="zh-CN" altLang="zh-CN" dirty="0" smtClean="0"/>
              <a:t>项目</a:t>
            </a:r>
            <a:r>
              <a:rPr lang="zh-CN" altLang="zh-CN" dirty="0"/>
              <a:t>团队成员转移进入新项目的前提条件：</a:t>
            </a:r>
          </a:p>
          <a:p>
            <a:pPr lvl="1">
              <a:lnSpc>
                <a:spcPct val="150000"/>
              </a:lnSpc>
            </a:pPr>
            <a:r>
              <a:rPr lang="zh-CN" altLang="zh-CN" sz="2000" dirty="0"/>
              <a:t>项目人力资源管理计划中描述的人员转移条件已触发。</a:t>
            </a:r>
          </a:p>
          <a:p>
            <a:pPr lvl="1">
              <a:lnSpc>
                <a:spcPct val="150000"/>
              </a:lnSpc>
            </a:pPr>
            <a:r>
              <a:rPr lang="zh-CN" altLang="zh-CN" sz="2000" dirty="0"/>
              <a:t>项目团队成员所承担的工作已经全部完成，提交了经过确认的可交付物并已完成工作交接。</a:t>
            </a:r>
          </a:p>
          <a:p>
            <a:pPr lvl="1">
              <a:lnSpc>
                <a:spcPct val="150000"/>
              </a:lnSpc>
            </a:pPr>
            <a:r>
              <a:rPr lang="zh-CN" altLang="zh-CN" sz="2000" dirty="0"/>
              <a:t>项目经理与团队成员确认该成员的工作衔接已告一段落或者已完成。</a:t>
            </a:r>
          </a:p>
          <a:p>
            <a:pPr lvl="1">
              <a:lnSpc>
                <a:spcPct val="150000"/>
              </a:lnSpc>
            </a:pPr>
            <a:r>
              <a:rPr lang="zh-CN" altLang="zh-CN" sz="2000" dirty="0"/>
              <a:t>项目经理签发项目团队成员转移确认文件。</a:t>
            </a:r>
          </a:p>
          <a:p>
            <a:pPr lvl="1">
              <a:lnSpc>
                <a:spcPct val="150000"/>
              </a:lnSpc>
            </a:pPr>
            <a:r>
              <a:rPr lang="zh-CN" altLang="zh-CN" sz="2000" dirty="0"/>
              <a:t>项目经理签发项目团队成员的绩效考核文件。</a:t>
            </a:r>
          </a:p>
          <a:p>
            <a:pPr lvl="1">
              <a:lnSpc>
                <a:spcPct val="150000"/>
              </a:lnSpc>
            </a:pPr>
            <a:r>
              <a:rPr lang="zh-CN" altLang="zh-CN" sz="2000" dirty="0"/>
              <a:t>项目经理通知所有相关的干系人。</a:t>
            </a:r>
          </a:p>
          <a:p>
            <a:pPr lvl="1">
              <a:lnSpc>
                <a:spcPct val="150000"/>
              </a:lnSpc>
            </a:pPr>
            <a:r>
              <a:rPr lang="zh-CN" altLang="zh-CN" sz="2000" dirty="0"/>
              <a:t>召开总结表彰大会。</a:t>
            </a:r>
            <a:endParaRPr lang="zh-CN" altLang="en-US" sz="1600" dirty="0"/>
          </a:p>
        </p:txBody>
      </p:sp>
    </p:spTree>
    <p:extLst>
      <p:ext uri="{BB962C8B-B14F-4D97-AF65-F5344CB8AC3E}">
        <p14:creationId xmlns:p14="http://schemas.microsoft.com/office/powerpoint/2010/main" val="3304582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3</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zh-CN" altLang="zh-CN" dirty="0" smtClean="0"/>
              <a:t>项目</a:t>
            </a:r>
            <a:r>
              <a:rPr lang="zh-CN" altLang="zh-CN" dirty="0"/>
              <a:t>收尾阶段需要完成的文档包括</a:t>
            </a:r>
          </a:p>
          <a:p>
            <a:pPr lvl="1"/>
            <a:r>
              <a:rPr lang="zh-CN" altLang="zh-CN" sz="2000" dirty="0"/>
              <a:t>项目介绍文档</a:t>
            </a:r>
          </a:p>
          <a:p>
            <a:pPr lvl="1"/>
            <a:r>
              <a:rPr lang="zh-CN" altLang="zh-CN" sz="2000" dirty="0"/>
              <a:t>项目最终报告</a:t>
            </a:r>
          </a:p>
          <a:p>
            <a:pPr lvl="1"/>
            <a:r>
              <a:rPr lang="zh-CN" altLang="zh-CN" sz="2000" dirty="0"/>
              <a:t>项目最终验收报告</a:t>
            </a:r>
          </a:p>
          <a:p>
            <a:pPr lvl="1"/>
            <a:r>
              <a:rPr lang="zh-CN" altLang="zh-CN" sz="2000" dirty="0"/>
              <a:t>系统说明手册</a:t>
            </a:r>
          </a:p>
          <a:p>
            <a:pPr lvl="1"/>
            <a:r>
              <a:rPr lang="zh-CN" altLang="zh-CN" sz="2000" dirty="0"/>
              <a:t>系统维护手册</a:t>
            </a:r>
          </a:p>
          <a:p>
            <a:pPr lvl="1"/>
            <a:r>
              <a:rPr lang="zh-CN" altLang="zh-CN" sz="2000" dirty="0"/>
              <a:t>软硬件产品说明书、质量保证书</a:t>
            </a:r>
          </a:p>
          <a:p>
            <a:pPr lvl="1"/>
            <a:r>
              <a:rPr lang="zh-CN" altLang="zh-CN" sz="2000" dirty="0"/>
              <a:t>项目评估报告</a:t>
            </a:r>
          </a:p>
          <a:p>
            <a:pPr lvl="1"/>
            <a:r>
              <a:rPr lang="zh-CN" altLang="zh-CN" sz="2000" dirty="0"/>
              <a:t>项目审计报告</a:t>
            </a:r>
          </a:p>
          <a:p>
            <a:pPr lvl="1"/>
            <a:r>
              <a:rPr lang="zh-CN" altLang="zh-CN" sz="2000" dirty="0"/>
              <a:t>项目总结会会议纪要</a:t>
            </a:r>
          </a:p>
        </p:txBody>
      </p:sp>
    </p:spTree>
    <p:extLst>
      <p:ext uri="{BB962C8B-B14F-4D97-AF65-F5344CB8AC3E}">
        <p14:creationId xmlns:p14="http://schemas.microsoft.com/office/powerpoint/2010/main" val="2749187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2012</a:t>
            </a:r>
            <a:r>
              <a:rPr lang="zh-CN" altLang="en-US" dirty="0" smtClean="0"/>
              <a:t>下试题二</a:t>
            </a:r>
            <a:endParaRPr lang="zh-CN" altLang="en-US" dirty="0"/>
          </a:p>
        </p:txBody>
      </p:sp>
      <p:sp>
        <p:nvSpPr>
          <p:cNvPr id="3" name="内容占位符 2"/>
          <p:cNvSpPr>
            <a:spLocks noGrp="1"/>
          </p:cNvSpPr>
          <p:nvPr>
            <p:ph idx="1"/>
          </p:nvPr>
        </p:nvSpPr>
        <p:spPr>
          <a:xfrm>
            <a:off x="295275" y="1133475"/>
            <a:ext cx="8524875" cy="4313238"/>
          </a:xfrm>
        </p:spPr>
        <p:txBody>
          <a:bodyPr/>
          <a:lstStyle/>
          <a:p>
            <a:pPr marL="0" indent="0">
              <a:lnSpc>
                <a:spcPts val="2200"/>
              </a:lnSpc>
              <a:buNone/>
            </a:pPr>
            <a:r>
              <a:rPr lang="zh-CN" altLang="en-US" sz="1800" dirty="0"/>
              <a:t>        </a:t>
            </a:r>
            <a:r>
              <a:rPr lang="zh-CN" altLang="zh-CN" sz="1800" dirty="0" smtClean="0"/>
              <a:t>某</a:t>
            </a:r>
            <a:r>
              <a:rPr lang="zh-CN" altLang="zh-CN" sz="1800" dirty="0"/>
              <a:t>项目是一个新产品开发项目，项目计划开发周期为</a:t>
            </a:r>
            <a:r>
              <a:rPr lang="en-US" altLang="zh-CN" sz="1800" dirty="0"/>
              <a:t>12</a:t>
            </a:r>
            <a:r>
              <a:rPr lang="zh-CN" altLang="zh-CN" sz="1800" dirty="0"/>
              <a:t>个月，项目团队有</a:t>
            </a:r>
            <a:r>
              <a:rPr lang="en-US" altLang="zh-CN" sz="1800" dirty="0"/>
              <a:t>11</a:t>
            </a:r>
            <a:r>
              <a:rPr lang="zh-CN" altLang="zh-CN" sz="1800" dirty="0"/>
              <a:t>个人，包括：项目经理</a:t>
            </a:r>
            <a:r>
              <a:rPr lang="en-US" altLang="zh-CN" sz="1800" dirty="0"/>
              <a:t>1</a:t>
            </a:r>
            <a:r>
              <a:rPr lang="zh-CN" altLang="zh-CN" sz="1800" dirty="0"/>
              <a:t>人，开发工程师</a:t>
            </a:r>
            <a:r>
              <a:rPr lang="en-US" altLang="zh-CN" sz="1800" dirty="0"/>
              <a:t>5</a:t>
            </a:r>
            <a:r>
              <a:rPr lang="zh-CN" altLang="zh-CN" sz="1800" dirty="0"/>
              <a:t>人，测试工程师</a:t>
            </a:r>
            <a:r>
              <a:rPr lang="en-US" altLang="zh-CN" sz="1800" dirty="0"/>
              <a:t>2</a:t>
            </a:r>
            <a:r>
              <a:rPr lang="zh-CN" altLang="zh-CN" sz="1800" dirty="0"/>
              <a:t>人，文档工程师</a:t>
            </a:r>
            <a:r>
              <a:rPr lang="en-US" altLang="zh-CN" sz="1800" dirty="0"/>
              <a:t>1</a:t>
            </a:r>
            <a:r>
              <a:rPr lang="zh-CN" altLang="zh-CN" sz="1800" dirty="0"/>
              <a:t>人，配置管理</a:t>
            </a:r>
            <a:r>
              <a:rPr lang="en-US" altLang="zh-CN" sz="1800" dirty="0"/>
              <a:t>1</a:t>
            </a:r>
            <a:r>
              <a:rPr lang="zh-CN" altLang="zh-CN" sz="1800" dirty="0"/>
              <a:t>人，</a:t>
            </a:r>
            <a:r>
              <a:rPr lang="en-US" altLang="zh-CN" sz="1800" dirty="0"/>
              <a:t>SQA 1</a:t>
            </a:r>
            <a:r>
              <a:rPr lang="zh-CN" altLang="zh-CN" sz="1800" dirty="0"/>
              <a:t>人。</a:t>
            </a:r>
          </a:p>
          <a:p>
            <a:pPr marL="0" indent="0">
              <a:lnSpc>
                <a:spcPts val="2200"/>
              </a:lnSpc>
              <a:buNone/>
            </a:pPr>
            <a:r>
              <a:rPr lang="zh-CN" altLang="en-US" sz="1800" dirty="0" smtClean="0"/>
              <a:t>        </a:t>
            </a:r>
            <a:r>
              <a:rPr lang="zh-CN" altLang="zh-CN" sz="1800" dirty="0" smtClean="0"/>
              <a:t>项目</a:t>
            </a:r>
            <a:r>
              <a:rPr lang="zh-CN" altLang="zh-CN" sz="1800" dirty="0"/>
              <a:t>于</a:t>
            </a:r>
            <a:r>
              <a:rPr lang="en-US" altLang="zh-CN" sz="1800" dirty="0"/>
              <a:t>2010</a:t>
            </a:r>
            <a:r>
              <a:rPr lang="zh-CN" altLang="zh-CN" sz="1800" dirty="0"/>
              <a:t>年</a:t>
            </a:r>
            <a:r>
              <a:rPr lang="en-US" altLang="zh-CN" sz="1800" dirty="0"/>
              <a:t>7</a:t>
            </a:r>
            <a:r>
              <a:rPr lang="zh-CN" altLang="zh-CN" sz="1800" dirty="0"/>
              <a:t>月</a:t>
            </a:r>
            <a:r>
              <a:rPr lang="en-US" altLang="zh-CN" sz="1800" dirty="0"/>
              <a:t>1</a:t>
            </a:r>
            <a:r>
              <a:rPr lang="zh-CN" altLang="zh-CN" sz="1800" dirty="0"/>
              <a:t>日开始，项目计划如下：需求分析一个月，总体设计一个月，详细设计二个月，编码五个月，测试一个半月，文档准备、客户验收测试半个月，修改</a:t>
            </a:r>
            <a:r>
              <a:rPr lang="en-US" altLang="zh-CN" sz="1800" dirty="0"/>
              <a:t>Bug</a:t>
            </a:r>
            <a:r>
              <a:rPr lang="zh-CN" altLang="zh-CN" sz="1800" dirty="0"/>
              <a:t>并发布半个月，项目开工后，项目团队充满激情地努力工作，项目经理也非常有信心按期完成该项目，并在开工会上公布了该项目的考核与激励制度。</a:t>
            </a:r>
          </a:p>
          <a:p>
            <a:pPr marL="0" indent="0">
              <a:lnSpc>
                <a:spcPts val="2200"/>
              </a:lnSpc>
              <a:buNone/>
            </a:pPr>
            <a:r>
              <a:rPr lang="zh-CN" altLang="en-US" sz="1800" dirty="0" smtClean="0"/>
              <a:t>        </a:t>
            </a:r>
            <a:r>
              <a:rPr lang="en-US" altLang="zh-CN" sz="1800" dirty="0" smtClean="0"/>
              <a:t>2010</a:t>
            </a:r>
            <a:r>
              <a:rPr lang="zh-CN" altLang="zh-CN" sz="1800" dirty="0"/>
              <a:t>年</a:t>
            </a:r>
            <a:r>
              <a:rPr lang="en-US" altLang="zh-CN" sz="1800" dirty="0"/>
              <a:t>8</a:t>
            </a:r>
            <a:r>
              <a:rPr lang="zh-CN" altLang="zh-CN" sz="1800" dirty="0"/>
              <a:t>月</a:t>
            </a:r>
            <a:r>
              <a:rPr lang="en-US" altLang="zh-CN" sz="1800" dirty="0"/>
              <a:t>1</a:t>
            </a:r>
            <a:r>
              <a:rPr lang="zh-CN" altLang="zh-CN" sz="1800" dirty="0"/>
              <a:t>日，项目组按期完成《需求规格设计说明书》；</a:t>
            </a:r>
            <a:r>
              <a:rPr lang="en-US" altLang="zh-CN" sz="1800" dirty="0"/>
              <a:t>2010</a:t>
            </a:r>
            <a:r>
              <a:rPr lang="zh-CN" altLang="zh-CN" sz="1800" dirty="0"/>
              <a:t>年</a:t>
            </a:r>
            <a:r>
              <a:rPr lang="en-US" altLang="zh-CN" sz="1800" dirty="0"/>
              <a:t>9</a:t>
            </a:r>
            <a:r>
              <a:rPr lang="zh-CN" altLang="zh-CN" sz="1800" dirty="0"/>
              <a:t>月</a:t>
            </a:r>
            <a:r>
              <a:rPr lang="en-US" altLang="zh-CN" sz="1800" dirty="0"/>
              <a:t>1</a:t>
            </a:r>
            <a:r>
              <a:rPr lang="zh-CN" altLang="zh-CN" sz="1800" dirty="0"/>
              <a:t>日，按期完成了总体设计。</a:t>
            </a:r>
          </a:p>
          <a:p>
            <a:pPr marL="0" indent="0">
              <a:lnSpc>
                <a:spcPts val="2200"/>
              </a:lnSpc>
              <a:buNone/>
            </a:pPr>
            <a:r>
              <a:rPr lang="zh-CN" altLang="en-US" sz="1800" dirty="0" smtClean="0"/>
              <a:t>        </a:t>
            </a:r>
            <a:r>
              <a:rPr lang="zh-CN" altLang="zh-CN" sz="1800" dirty="0" smtClean="0"/>
              <a:t>此时</a:t>
            </a:r>
            <a:r>
              <a:rPr lang="zh-CN" altLang="zh-CN" sz="1800" dirty="0"/>
              <a:t>，市场部提出，最近有几名客户都问到这个产品了，</a:t>
            </a:r>
            <a:r>
              <a:rPr lang="en-US" altLang="zh-CN" sz="1800" dirty="0"/>
              <a:t>9</a:t>
            </a:r>
            <a:r>
              <a:rPr lang="zh-CN" altLang="zh-CN" sz="1800" dirty="0"/>
              <a:t>月份可能有客户要看演示的</a:t>
            </a:r>
            <a:r>
              <a:rPr lang="en-US" altLang="zh-CN" sz="1800" dirty="0"/>
              <a:t>DEMO</a:t>
            </a:r>
            <a:r>
              <a:rPr lang="zh-CN" altLang="zh-CN" sz="1800" dirty="0"/>
              <a:t>，需要加快开发进度，问项目经理是否可以先开发</a:t>
            </a:r>
            <a:r>
              <a:rPr lang="en-US" altLang="zh-CN" sz="1800" dirty="0"/>
              <a:t>DEMO</a:t>
            </a:r>
            <a:r>
              <a:rPr lang="zh-CN" altLang="zh-CN" sz="1800" dirty="0"/>
              <a:t>，</a:t>
            </a:r>
            <a:r>
              <a:rPr lang="zh-CN" altLang="zh-CN" sz="1800" dirty="0" smtClean="0"/>
              <a:t>详细设计后面</a:t>
            </a:r>
            <a:r>
              <a:rPr lang="zh-CN" altLang="zh-CN" sz="1800" dirty="0"/>
              <a:t>再补充，先把产品的原型做出来。</a:t>
            </a:r>
          </a:p>
          <a:p>
            <a:pPr marL="0" indent="0">
              <a:lnSpc>
                <a:spcPts val="2200"/>
              </a:lnSpc>
              <a:buNone/>
            </a:pPr>
            <a:r>
              <a:rPr lang="zh-CN" altLang="en-US" sz="1800" dirty="0" smtClean="0"/>
              <a:t>        </a:t>
            </a:r>
            <a:r>
              <a:rPr lang="zh-CN" altLang="zh-CN" sz="1800" dirty="0" smtClean="0"/>
              <a:t>项目</a:t>
            </a:r>
            <a:r>
              <a:rPr lang="zh-CN" altLang="zh-CN" sz="1800" dirty="0"/>
              <a:t>经理经过与项目组和项目管理部协商，决定去掉详细设计这个环节，直接进入产品的编码阶段，安排开发工程师根据总体设计负责各自模块的开发工作。</a:t>
            </a:r>
          </a:p>
          <a:p>
            <a:pPr marL="0" indent="0">
              <a:lnSpc>
                <a:spcPts val="2200"/>
              </a:lnSpc>
              <a:buNone/>
            </a:pPr>
            <a:r>
              <a:rPr lang="zh-CN" altLang="en-US" sz="1800" dirty="0" smtClean="0"/>
              <a:t>        </a:t>
            </a:r>
            <a:r>
              <a:rPr lang="en-US" altLang="zh-CN" sz="1800" dirty="0" smtClean="0"/>
              <a:t>5</a:t>
            </a:r>
            <a:r>
              <a:rPr lang="zh-CN" altLang="zh-CN" sz="1800" dirty="0"/>
              <a:t>名开发工程师组成的开发小组进入非常忙碌的编码阶段后，经常加班加点，开发过程中，由于原来制定的计划已完全被打乱，</a:t>
            </a:r>
            <a:r>
              <a:rPr lang="en-US" altLang="zh-CN" sz="1800" dirty="0"/>
              <a:t>SQA</a:t>
            </a:r>
            <a:r>
              <a:rPr lang="zh-CN" altLang="zh-CN" sz="1800" dirty="0"/>
              <a:t>无法再根据原来的质量保证计划进行跟踪，项目组其他人员也已无法发挥作用。</a:t>
            </a:r>
            <a:endParaRPr lang="zh-CN" altLang="en-US" sz="1800" dirty="0"/>
          </a:p>
        </p:txBody>
      </p:sp>
    </p:spTree>
    <p:extLst>
      <p:ext uri="{BB962C8B-B14F-4D97-AF65-F5344CB8AC3E}">
        <p14:creationId xmlns:p14="http://schemas.microsoft.com/office/powerpoint/2010/main" val="875135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2012</a:t>
            </a:r>
            <a:r>
              <a:rPr lang="zh-CN" altLang="en-US" dirty="0"/>
              <a:t>下试题</a:t>
            </a:r>
            <a:r>
              <a:rPr lang="zh-CN" altLang="en-US" dirty="0" smtClean="0"/>
              <a:t>二 续</a:t>
            </a:r>
            <a:endParaRPr lang="zh-CN" altLang="en-US" dirty="0"/>
          </a:p>
        </p:txBody>
      </p:sp>
      <p:sp>
        <p:nvSpPr>
          <p:cNvPr id="3" name="内容占位符 2"/>
          <p:cNvSpPr>
            <a:spLocks noGrp="1"/>
          </p:cNvSpPr>
          <p:nvPr>
            <p:ph idx="1"/>
          </p:nvPr>
        </p:nvSpPr>
        <p:spPr/>
        <p:txBody>
          <a:bodyPr/>
          <a:lstStyle/>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2</a:t>
            </a:r>
            <a:r>
              <a:rPr lang="zh-CN" altLang="zh-CN" sz="1800" dirty="0"/>
              <a:t>月</a:t>
            </a:r>
            <a:r>
              <a:rPr lang="en-US" altLang="zh-CN" sz="1800" dirty="0"/>
              <a:t>15</a:t>
            </a:r>
            <a:r>
              <a:rPr lang="zh-CN" altLang="zh-CN" sz="1800" dirty="0"/>
              <a:t>日，项目经理向公司管理层反映这个项目存在的问题，市场部提的需求有部分不能实现，遇到了技术瓶颈，而且有团队成员要离职，为此由项目管理部组织会议，对新增的部分需要进行评审，包括研发总监、研发副总裁在内，最终决定产品要继续开发，确定关键技术问题的解决时间为</a:t>
            </a:r>
            <a:r>
              <a:rPr lang="en-US" altLang="zh-CN" sz="1800" dirty="0"/>
              <a:t>2011</a:t>
            </a:r>
            <a:r>
              <a:rPr lang="zh-CN" altLang="zh-CN" sz="1800" dirty="0"/>
              <a:t>年</a:t>
            </a:r>
            <a:r>
              <a:rPr lang="en-US" altLang="zh-CN" sz="1800" dirty="0"/>
              <a:t>3</a:t>
            </a:r>
            <a:r>
              <a:rPr lang="zh-CN" altLang="zh-CN" sz="1800" dirty="0"/>
              <a:t>月</a:t>
            </a:r>
            <a:r>
              <a:rPr lang="en-US" altLang="zh-CN" sz="1800" dirty="0"/>
              <a:t>15</a:t>
            </a:r>
            <a:r>
              <a:rPr lang="zh-CN" altLang="zh-CN" sz="1800" dirty="0"/>
              <a:t>日，其他工作继续进行。</a:t>
            </a:r>
          </a:p>
          <a:p>
            <a:pPr marL="0" indent="0">
              <a:lnSpc>
                <a:spcPts val="2200"/>
              </a:lnSpc>
              <a:buNone/>
            </a:pPr>
            <a:r>
              <a:rPr lang="zh-CN" altLang="en-US" sz="1800" dirty="0" smtClean="0"/>
              <a:t>        </a:t>
            </a:r>
            <a:r>
              <a:rPr lang="zh-CN" altLang="zh-CN" sz="1800" dirty="0" smtClean="0"/>
              <a:t>遗憾</a:t>
            </a:r>
            <a:r>
              <a:rPr lang="zh-CN" altLang="zh-CN" sz="1800" dirty="0"/>
              <a:t>的是，关键技术问题一直到</a:t>
            </a:r>
            <a:r>
              <a:rPr lang="en-US" altLang="zh-CN" sz="1800" dirty="0"/>
              <a:t>5</a:t>
            </a:r>
            <a:r>
              <a:rPr lang="zh-CN" altLang="zh-CN" sz="1800" dirty="0"/>
              <a:t>月</a:t>
            </a:r>
            <a:r>
              <a:rPr lang="en-US" altLang="zh-CN" sz="1800" dirty="0"/>
              <a:t>1</a:t>
            </a:r>
            <a:r>
              <a:rPr lang="zh-CN" altLang="zh-CN" sz="1800" dirty="0"/>
              <a:t>日才解决，这时已有</a:t>
            </a:r>
            <a:r>
              <a:rPr lang="en-US" altLang="zh-CN" sz="1800" dirty="0"/>
              <a:t>2</a:t>
            </a:r>
            <a:r>
              <a:rPr lang="zh-CN" altLang="zh-CN" sz="1800" dirty="0"/>
              <a:t>名开发人员因为信心问题而离职，项目经理除了要考虑项目进度外，还要考虑项目资源，由于此时其他项目任务也很重，公司资源很紧张，他不得不重新招聘开发人员。</a:t>
            </a:r>
          </a:p>
          <a:p>
            <a:pPr marL="0" indent="0">
              <a:lnSpc>
                <a:spcPts val="2200"/>
              </a:lnSpc>
              <a:buNone/>
            </a:pPr>
            <a:r>
              <a:rPr lang="zh-CN" altLang="en-US" sz="1800" dirty="0" smtClean="0"/>
              <a:t>        </a:t>
            </a:r>
            <a:r>
              <a:rPr lang="zh-CN" altLang="zh-CN" sz="1800" dirty="0" smtClean="0"/>
              <a:t>等</a:t>
            </a:r>
            <a:r>
              <a:rPr lang="zh-CN" altLang="zh-CN" sz="1800" dirty="0"/>
              <a:t>项目经理招到</a:t>
            </a:r>
            <a:r>
              <a:rPr lang="en-US" altLang="zh-CN" sz="1800" dirty="0"/>
              <a:t>2</a:t>
            </a:r>
            <a:r>
              <a:rPr lang="zh-CN" altLang="zh-CN" sz="1800" dirty="0"/>
              <a:t>个新人后，已是</a:t>
            </a:r>
            <a:r>
              <a:rPr lang="en-US" altLang="zh-CN" sz="1800" dirty="0"/>
              <a:t>2011</a:t>
            </a:r>
            <a:r>
              <a:rPr lang="zh-CN" altLang="zh-CN" sz="1800" dirty="0"/>
              <a:t>年</a:t>
            </a:r>
            <a:r>
              <a:rPr lang="en-US" altLang="zh-CN" sz="1800" dirty="0"/>
              <a:t>6</a:t>
            </a:r>
            <a:r>
              <a:rPr lang="zh-CN" altLang="zh-CN" sz="1800" dirty="0"/>
              <a:t>月</a:t>
            </a:r>
            <a:r>
              <a:rPr lang="en-US" altLang="zh-CN" sz="1800" dirty="0"/>
              <a:t>15</a:t>
            </a:r>
            <a:r>
              <a:rPr lang="zh-CN" altLang="zh-CN" sz="1800" dirty="0"/>
              <a:t>日，这本应是项目计划中系统测试结束的关键里程碑，但现在编码任务至少还需要</a:t>
            </a:r>
            <a:r>
              <a:rPr lang="en-US" altLang="zh-CN" sz="1800" dirty="0"/>
              <a:t>1</a:t>
            </a:r>
            <a:r>
              <a:rPr lang="zh-CN" altLang="zh-CN" sz="1800" dirty="0"/>
              <a:t>个月，在公司的月度会议上，项目经理向</a:t>
            </a:r>
            <a:r>
              <a:rPr lang="zh-CN" altLang="zh-CN" sz="1800" dirty="0" smtClean="0"/>
              <a:t>包括</a:t>
            </a:r>
            <a:r>
              <a:rPr lang="zh-CN" altLang="en-US" sz="1800" dirty="0" smtClean="0"/>
              <a:t>总监</a:t>
            </a:r>
            <a:r>
              <a:rPr lang="zh-CN" altLang="zh-CN" sz="1800" dirty="0" smtClean="0"/>
              <a:t>在内</a:t>
            </a:r>
            <a:r>
              <a:rPr lang="zh-CN" altLang="zh-CN" sz="1800" dirty="0"/>
              <a:t>的各位高层领导做了汇报，并因为项目进度延迟受到了批评。</a:t>
            </a:r>
          </a:p>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8</a:t>
            </a:r>
            <a:r>
              <a:rPr lang="zh-CN" altLang="zh-CN" sz="1800" dirty="0"/>
              <a:t>月</a:t>
            </a:r>
            <a:r>
              <a:rPr lang="en-US" altLang="zh-CN" sz="1800" dirty="0"/>
              <a:t>1</a:t>
            </a:r>
            <a:r>
              <a:rPr lang="zh-CN" altLang="zh-CN" sz="1800" dirty="0"/>
              <a:t>日，测试部终于拿到了系统的第一个测试版本。</a:t>
            </a:r>
          </a:p>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10</a:t>
            </a:r>
            <a:r>
              <a:rPr lang="zh-CN" altLang="zh-CN" sz="1800" dirty="0"/>
              <a:t>月</a:t>
            </a:r>
            <a:r>
              <a:rPr lang="en-US" altLang="zh-CN" sz="1800" dirty="0"/>
              <a:t>20</a:t>
            </a:r>
            <a:r>
              <a:rPr lang="zh-CN" altLang="zh-CN" sz="1800" dirty="0"/>
              <a:t>日，系统终于开发和测试完毕，测试部输出最终的测试报告，同意该产品向市场发布，所有的文档，包括《详细设计》、《需求规格说明书》、《产品说明书》等还没有上传到配置库。</a:t>
            </a:r>
          </a:p>
        </p:txBody>
      </p:sp>
    </p:spTree>
    <p:extLst>
      <p:ext uri="{BB962C8B-B14F-4D97-AF65-F5344CB8AC3E}">
        <p14:creationId xmlns:p14="http://schemas.microsoft.com/office/powerpoint/2010/main" val="1804191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zh-CN" sz="2400" dirty="0"/>
              <a:t>问题</a:t>
            </a:r>
            <a:r>
              <a:rPr lang="en-US" altLang="zh-CN" sz="2400" dirty="0"/>
              <a:t>1</a:t>
            </a:r>
            <a:r>
              <a:rPr lang="zh-CN" altLang="zh-CN" sz="2400" dirty="0"/>
              <a:t>：该项目在项目管理方面存在哪些问题？</a:t>
            </a:r>
          </a:p>
          <a:p>
            <a:r>
              <a:rPr lang="zh-CN" altLang="zh-CN" sz="2400" dirty="0"/>
              <a:t>问题</a:t>
            </a:r>
            <a:r>
              <a:rPr lang="en-US" altLang="zh-CN" sz="2400" dirty="0"/>
              <a:t>2</a:t>
            </a:r>
            <a:r>
              <a:rPr lang="zh-CN" altLang="zh-CN" sz="2400" dirty="0"/>
              <a:t>：该项目至少延期了多少时间？</a:t>
            </a:r>
          </a:p>
          <a:p>
            <a:r>
              <a:rPr lang="zh-CN" altLang="zh-CN" sz="2400" dirty="0"/>
              <a:t>问题</a:t>
            </a:r>
            <a:r>
              <a:rPr lang="en-US" altLang="zh-CN" sz="2400" dirty="0"/>
              <a:t>3</a:t>
            </a:r>
            <a:r>
              <a:rPr lang="zh-CN" altLang="zh-CN" sz="2400" dirty="0"/>
              <a:t>：可以采取哪些措施来应对市场提出的要求</a:t>
            </a:r>
          </a:p>
        </p:txBody>
      </p:sp>
    </p:spTree>
    <p:extLst>
      <p:ext uri="{BB962C8B-B14F-4D97-AF65-F5344CB8AC3E}">
        <p14:creationId xmlns:p14="http://schemas.microsoft.com/office/powerpoint/2010/main" val="136517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4599</TotalTime>
  <Words>2191</Words>
  <Application>Microsoft Office PowerPoint</Application>
  <PresentationFormat>全屏显示(4:3)</PresentationFormat>
  <Paragraphs>133</Paragraphs>
  <Slides>18</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微软雅黑</vt:lpstr>
      <vt:lpstr>Arial</vt:lpstr>
      <vt:lpstr>Wingdings</vt:lpstr>
      <vt:lpstr>Standarddesign</vt:lpstr>
      <vt:lpstr>实践练习（案例题）</vt:lpstr>
      <vt:lpstr>2013上试题三  案例描述：</vt:lpstr>
      <vt:lpstr>问题：</vt:lpstr>
      <vt:lpstr>问题1参考答案： </vt:lpstr>
      <vt:lpstr>问题2参考答案 </vt:lpstr>
      <vt:lpstr>问题3参考答案 </vt:lpstr>
      <vt:lpstr>2012下试题二</vt:lpstr>
      <vt:lpstr>2012下试题二 续</vt:lpstr>
      <vt:lpstr>问题：</vt:lpstr>
      <vt:lpstr>问题1参考答案 </vt:lpstr>
      <vt:lpstr>问题2参考答案： </vt:lpstr>
      <vt:lpstr>问题3参考答案： </vt:lpstr>
      <vt:lpstr>2012上试题三</vt:lpstr>
      <vt:lpstr>问题：</vt:lpstr>
      <vt:lpstr>问题1参考答案 </vt:lpstr>
      <vt:lpstr>问题2参考答案 </vt:lpstr>
      <vt:lpstr>问题3参考答案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shuangying meng</cp:lastModifiedBy>
  <cp:revision>629</cp:revision>
  <dcterms:created xsi:type="dcterms:W3CDTF">2007-11-27T23:54:21Z</dcterms:created>
  <dcterms:modified xsi:type="dcterms:W3CDTF">2015-06-15T00:52:38Z</dcterms:modified>
</cp:coreProperties>
</file>