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3"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3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72492-EB72-499B-8280-5C01A0140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EF97591-159E-4A0F-B39E-A0B47EE55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F5554C7-A986-4429-BE69-0EC1B32A3582}"/>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5" name="Footer Placeholder 4">
            <a:extLst>
              <a:ext uri="{FF2B5EF4-FFF2-40B4-BE49-F238E27FC236}">
                <a16:creationId xmlns:a16="http://schemas.microsoft.com/office/drawing/2014/main" xmlns="" id="{1ABE70E5-B73F-4836-A473-D376E7997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2FD273C-886A-4752-86DD-FD4CF4E36340}"/>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388751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03CD5E-4AAD-40A3-AAB0-635B388169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CB94FB2-CBDD-4017-8251-5F0FD383F8A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E5290C2-526E-44F1-92F6-6123BF5EEA49}"/>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5" name="Footer Placeholder 4">
            <a:extLst>
              <a:ext uri="{FF2B5EF4-FFF2-40B4-BE49-F238E27FC236}">
                <a16:creationId xmlns:a16="http://schemas.microsoft.com/office/drawing/2014/main" xmlns="" id="{E1513015-D970-4222-A247-2C8F57196C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F480B22-B325-4DDA-A672-3097C12A1ED2}"/>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28492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A099C17-FF3C-4990-97AD-3EF8DE347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AE12AF6-8985-404A-8B3F-EC89F7EC7D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EE58BCE-4E2A-455C-AA0E-5EF6548B9FDF}"/>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5" name="Footer Placeholder 4">
            <a:extLst>
              <a:ext uri="{FF2B5EF4-FFF2-40B4-BE49-F238E27FC236}">
                <a16:creationId xmlns:a16="http://schemas.microsoft.com/office/drawing/2014/main" xmlns="" id="{994B7BE1-3EFD-42A0-8FA1-9E9E5F8EE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7539815-0475-46AC-B2B3-FFA1993FDB53}"/>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320290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1CCD1-7D34-41A8-A6B2-1DCB38CEFD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14E9158-B6BB-439D-9893-9793F87644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A7960E4-A159-40C0-BE05-A1290ECAA763}"/>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5" name="Footer Placeholder 4">
            <a:extLst>
              <a:ext uri="{FF2B5EF4-FFF2-40B4-BE49-F238E27FC236}">
                <a16:creationId xmlns:a16="http://schemas.microsoft.com/office/drawing/2014/main" xmlns="" id="{6F3C4803-4EC4-4DB2-9AFB-2B31AD903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E0FDB20-45E4-4F85-957F-FD0479FD0BD6}"/>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33973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8EF55-C9F1-4B75-BE3C-8402FA367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3C355D5-5523-4A2A-9874-6CD5716CD2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BB11700-541A-480A-8986-7376A1909388}"/>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5" name="Footer Placeholder 4">
            <a:extLst>
              <a:ext uri="{FF2B5EF4-FFF2-40B4-BE49-F238E27FC236}">
                <a16:creationId xmlns:a16="http://schemas.microsoft.com/office/drawing/2014/main" xmlns="" id="{55EEE9FE-EF66-434B-8552-948D67EDE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4A4C55-CC86-4E4B-9B81-9884E1939CA4}"/>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378919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51220D-671C-4ACE-A5F5-26BE46B8B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B2E3B101-5A3C-4D65-A4DA-1DC637B435F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3AEC955-6029-4103-B8AC-0245DC529DA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27FC866-E17C-4AB2-8904-A858299AF603}"/>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6" name="Footer Placeholder 5">
            <a:extLst>
              <a:ext uri="{FF2B5EF4-FFF2-40B4-BE49-F238E27FC236}">
                <a16:creationId xmlns:a16="http://schemas.microsoft.com/office/drawing/2014/main" xmlns="" id="{AB2DBF28-823A-4795-9813-73B3E30B9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1A2F9B0-949B-4C0F-AD6D-2690530F77FB}"/>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397387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683F13-D0E8-4B6A-9DD3-A5CB321D68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4411350-6BB7-4216-9C1C-950AE476B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4DE44CA-5482-44EB-A658-9058F209A5D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F0306386-939B-4248-B62C-ADAF064AE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57301B43-E0E8-4734-ADD1-DEEC1494FB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3D2F365-C014-4EE4-9F31-16349387CBD4}"/>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8" name="Footer Placeholder 7">
            <a:extLst>
              <a:ext uri="{FF2B5EF4-FFF2-40B4-BE49-F238E27FC236}">
                <a16:creationId xmlns:a16="http://schemas.microsoft.com/office/drawing/2014/main" xmlns="" id="{ABAE6492-8C88-4859-80AD-5367C91879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77E8406-7870-4DF0-B2ED-96A71DA11F83}"/>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359198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D3FA43-7B75-40BE-8886-9C8316F98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FD7296E-D66C-4790-A1CC-571E980F2AFD}"/>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4" name="Footer Placeholder 3">
            <a:extLst>
              <a:ext uri="{FF2B5EF4-FFF2-40B4-BE49-F238E27FC236}">
                <a16:creationId xmlns:a16="http://schemas.microsoft.com/office/drawing/2014/main" xmlns="" id="{77A4C56F-E913-4CFE-9036-1ED29FBE5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F801D2E-3B45-428B-B29C-5B86C7C3D897}"/>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790433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25760F9-E4BB-4114-884F-6798A5B8BDCF}"/>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3" name="Footer Placeholder 2">
            <a:extLst>
              <a:ext uri="{FF2B5EF4-FFF2-40B4-BE49-F238E27FC236}">
                <a16:creationId xmlns:a16="http://schemas.microsoft.com/office/drawing/2014/main" xmlns="" id="{2DB0C95C-518B-470A-97B2-6B30F05530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25ADC50-CB52-41E2-8655-DE720E4D7101}"/>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92760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D1B4B4-F10E-439E-89DA-C58523FFE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98D0B8E-4095-47CD-82E5-B8283278D9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1D5BD7B-C4E2-4AA8-858A-CDFC8D0FA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53295E1-E912-40AE-A00B-13A4403F5431}"/>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6" name="Footer Placeholder 5">
            <a:extLst>
              <a:ext uri="{FF2B5EF4-FFF2-40B4-BE49-F238E27FC236}">
                <a16:creationId xmlns:a16="http://schemas.microsoft.com/office/drawing/2014/main" xmlns="" id="{88249C89-2AF4-49C2-A669-E64BA8C873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4B22739-7FF3-4D71-818F-39F5F1E400C6}"/>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240601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A2CDA-4048-4C06-B343-FFB9DB592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863BBC0-3348-49AC-A6B6-C91412E52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089A739-32C1-48DB-9674-D7345AF76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2988437-40AD-491C-A789-D160D2CE3CAE}"/>
              </a:ext>
            </a:extLst>
          </p:cNvPr>
          <p:cNvSpPr>
            <a:spLocks noGrp="1"/>
          </p:cNvSpPr>
          <p:nvPr>
            <p:ph type="dt" sz="half" idx="10"/>
          </p:nvPr>
        </p:nvSpPr>
        <p:spPr/>
        <p:txBody>
          <a:bodyPr/>
          <a:lstStyle/>
          <a:p>
            <a:fld id="{9A842405-715C-465F-A06D-AE71B4E6B3BE}" type="datetimeFigureOut">
              <a:rPr lang="en-US" smtClean="0"/>
              <a:t>1/29/2018</a:t>
            </a:fld>
            <a:endParaRPr lang="en-US"/>
          </a:p>
        </p:txBody>
      </p:sp>
      <p:sp>
        <p:nvSpPr>
          <p:cNvPr id="6" name="Footer Placeholder 5">
            <a:extLst>
              <a:ext uri="{FF2B5EF4-FFF2-40B4-BE49-F238E27FC236}">
                <a16:creationId xmlns:a16="http://schemas.microsoft.com/office/drawing/2014/main" xmlns="" id="{08339742-B2E7-4BC4-9117-53DD18516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0DC4B62-FC53-490C-AFBA-45993889635A}"/>
              </a:ext>
            </a:extLst>
          </p:cNvPr>
          <p:cNvSpPr>
            <a:spLocks noGrp="1"/>
          </p:cNvSpPr>
          <p:nvPr>
            <p:ph type="sldNum" sz="quarter" idx="12"/>
          </p:nvPr>
        </p:nvSpPr>
        <p:spPr/>
        <p:txBody>
          <a:bodyPr/>
          <a:lstStyle/>
          <a:p>
            <a:fld id="{875AD692-81E7-43C0-BACF-39427F1BED5A}" type="slidenum">
              <a:rPr lang="en-US" smtClean="0"/>
              <a:t>‹#›</a:t>
            </a:fld>
            <a:endParaRPr lang="en-US"/>
          </a:p>
        </p:txBody>
      </p:sp>
    </p:spTree>
    <p:extLst>
      <p:ext uri="{BB962C8B-B14F-4D97-AF65-F5344CB8AC3E}">
        <p14:creationId xmlns:p14="http://schemas.microsoft.com/office/powerpoint/2010/main" val="133998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EB60D0E-F563-4CC2-860C-B2324C3F4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7410D82-8BE4-425E-B448-FD5C0941F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1AFCCE7-F0C2-4DBF-9871-D8C7F9BCE2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42405-715C-465F-A06D-AE71B4E6B3BE}" type="datetimeFigureOut">
              <a:rPr lang="en-US" smtClean="0"/>
              <a:t>1/29/2018</a:t>
            </a:fld>
            <a:endParaRPr lang="en-US"/>
          </a:p>
        </p:txBody>
      </p:sp>
      <p:sp>
        <p:nvSpPr>
          <p:cNvPr id="5" name="Footer Placeholder 4">
            <a:extLst>
              <a:ext uri="{FF2B5EF4-FFF2-40B4-BE49-F238E27FC236}">
                <a16:creationId xmlns:a16="http://schemas.microsoft.com/office/drawing/2014/main" xmlns="" id="{77648892-329A-47DC-8B20-A94C6D292A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B6DF934-B3B6-45E2-837A-63C9A8F68B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AD692-81E7-43C0-BACF-39427F1BED5A}" type="slidenum">
              <a:rPr lang="en-US" smtClean="0"/>
              <a:t>‹#›</a:t>
            </a:fld>
            <a:endParaRPr lang="en-US"/>
          </a:p>
        </p:txBody>
      </p:sp>
    </p:spTree>
    <p:extLst>
      <p:ext uri="{BB962C8B-B14F-4D97-AF65-F5344CB8AC3E}">
        <p14:creationId xmlns:p14="http://schemas.microsoft.com/office/powerpoint/2010/main" val="20895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8C56C3-C7C9-4043-9314-8B9B6A55C13C}"/>
              </a:ext>
            </a:extLst>
          </p:cNvPr>
          <p:cNvSpPr>
            <a:spLocks noGrp="1"/>
          </p:cNvSpPr>
          <p:nvPr>
            <p:ph type="ctrTitle"/>
          </p:nvPr>
        </p:nvSpPr>
        <p:spPr/>
        <p:txBody>
          <a:bodyPr/>
          <a:lstStyle/>
          <a:p>
            <a:r>
              <a:rPr lang="en-US" dirty="0"/>
              <a:t>ACGAN</a:t>
            </a:r>
          </a:p>
        </p:txBody>
      </p:sp>
      <p:sp>
        <p:nvSpPr>
          <p:cNvPr id="3" name="Subtitle 2">
            <a:extLst>
              <a:ext uri="{FF2B5EF4-FFF2-40B4-BE49-F238E27FC236}">
                <a16:creationId xmlns:a16="http://schemas.microsoft.com/office/drawing/2014/main" xmlns="" id="{B89498E3-FDB5-427C-AD1E-6FA09DB5DB00}"/>
              </a:ext>
            </a:extLst>
          </p:cNvPr>
          <p:cNvSpPr>
            <a:spLocks noGrp="1"/>
          </p:cNvSpPr>
          <p:nvPr>
            <p:ph type="subTitle" idx="1"/>
          </p:nvPr>
        </p:nvSpPr>
        <p:spPr/>
        <p:txBody>
          <a:bodyPr/>
          <a:lstStyle/>
          <a:p>
            <a:r>
              <a:rPr lang="en-US" dirty="0"/>
              <a:t>Zheng Lu</a:t>
            </a:r>
          </a:p>
        </p:txBody>
      </p:sp>
    </p:spTree>
    <p:extLst>
      <p:ext uri="{BB962C8B-B14F-4D97-AF65-F5344CB8AC3E}">
        <p14:creationId xmlns:p14="http://schemas.microsoft.com/office/powerpoint/2010/main" val="414263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F18CD-1E37-4E56-9E2B-B2640A7302BF}"/>
              </a:ext>
            </a:extLst>
          </p:cNvPr>
          <p:cNvSpPr>
            <a:spLocks noGrp="1"/>
          </p:cNvSpPr>
          <p:nvPr>
            <p:ph type="title"/>
          </p:nvPr>
        </p:nvSpPr>
        <p:spPr/>
        <p:txBody>
          <a:bodyPr/>
          <a:lstStyle/>
          <a:p>
            <a:r>
              <a:rPr lang="en-US" dirty="0" smtClean="0"/>
              <a:t>Appendix - Mean </a:t>
            </a:r>
            <a:r>
              <a:rPr lang="en-US" dirty="0"/>
              <a:t>opinion score (MOS) testing</a:t>
            </a:r>
          </a:p>
        </p:txBody>
      </p:sp>
      <p:sp>
        <p:nvSpPr>
          <p:cNvPr id="3" name="Content Placeholder 2">
            <a:extLst>
              <a:ext uri="{FF2B5EF4-FFF2-40B4-BE49-F238E27FC236}">
                <a16:creationId xmlns:a16="http://schemas.microsoft.com/office/drawing/2014/main" xmlns="" id="{CA4C881D-CBBE-4840-85B8-45F8D8C38B35}"/>
              </a:ext>
            </a:extLst>
          </p:cNvPr>
          <p:cNvSpPr>
            <a:spLocks noGrp="1"/>
          </p:cNvSpPr>
          <p:nvPr>
            <p:ph idx="1"/>
          </p:nvPr>
        </p:nvSpPr>
        <p:spPr/>
        <p:txBody>
          <a:bodyPr/>
          <a:lstStyle/>
          <a:p>
            <a:r>
              <a:rPr lang="en-US" dirty="0"/>
              <a:t>we asked 26 raters to assign an integral score from 1 (bad quality) to 5 (excellent quality) to the super-resolved images</a:t>
            </a:r>
          </a:p>
        </p:txBody>
      </p:sp>
    </p:spTree>
    <p:extLst>
      <p:ext uri="{BB962C8B-B14F-4D97-AF65-F5344CB8AC3E}">
        <p14:creationId xmlns:p14="http://schemas.microsoft.com/office/powerpoint/2010/main" val="269732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EF5C3-087A-4B1C-90CC-C5F2B44506C4}"/>
              </a:ext>
            </a:extLst>
          </p:cNvPr>
          <p:cNvSpPr>
            <a:spLocks noGrp="1"/>
          </p:cNvSpPr>
          <p:nvPr>
            <p:ph type="title"/>
          </p:nvPr>
        </p:nvSpPr>
        <p:spPr/>
        <p:txBody>
          <a:bodyPr/>
          <a:lstStyle/>
          <a:p>
            <a:r>
              <a:rPr lang="en-US" dirty="0"/>
              <a:t>Some discovery in previous work</a:t>
            </a:r>
          </a:p>
        </p:txBody>
      </p:sp>
      <p:sp>
        <p:nvSpPr>
          <p:cNvPr id="3" name="Content Placeholder 2">
            <a:extLst>
              <a:ext uri="{FF2B5EF4-FFF2-40B4-BE49-F238E27FC236}">
                <a16:creationId xmlns:a16="http://schemas.microsoft.com/office/drawing/2014/main" xmlns="" id="{D8C89250-1672-4094-A92F-101E2A48F24D}"/>
              </a:ext>
            </a:extLst>
          </p:cNvPr>
          <p:cNvSpPr>
            <a:spLocks noGrp="1"/>
          </p:cNvSpPr>
          <p:nvPr>
            <p:ph idx="1"/>
          </p:nvPr>
        </p:nvSpPr>
        <p:spPr/>
        <p:txBody>
          <a:bodyPr/>
          <a:lstStyle/>
          <a:p>
            <a:r>
              <a:rPr lang="en-US" dirty="0"/>
              <a:t>Class conditional synthesis can significantly improve the quality of generated samples. Richer side information such as image captions and bounding box may improve sample quality further.</a:t>
            </a:r>
          </a:p>
          <a:p>
            <a:r>
              <a:rPr lang="en-US" dirty="0"/>
              <a:t>One can also forcing the D network to do classification task (C1, C2, …, Cn, fake) that can improve performance on the original task, which is discriminate (real, fake</a:t>
            </a:r>
            <a:r>
              <a:rPr lang="en-US" dirty="0" smtClean="0"/>
              <a:t>)</a:t>
            </a:r>
          </a:p>
          <a:p>
            <a:r>
              <a:rPr lang="en-US" dirty="0" smtClean="0"/>
              <a:t>This paper (ACGAN) mainly explore the above mentioned idea. The change is very simple. However, the performance gain is huge. Also the performance measurement proposed in this paper </a:t>
            </a:r>
            <a:r>
              <a:rPr lang="en-US" smtClean="0"/>
              <a:t>is interesting.</a:t>
            </a:r>
            <a:endParaRPr lang="en-US" dirty="0"/>
          </a:p>
        </p:txBody>
      </p:sp>
    </p:spTree>
    <p:extLst>
      <p:ext uri="{BB962C8B-B14F-4D97-AF65-F5344CB8AC3E}">
        <p14:creationId xmlns:p14="http://schemas.microsoft.com/office/powerpoint/2010/main" val="354146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DBFCB-C575-46A7-844E-A46130E27407}"/>
              </a:ext>
            </a:extLst>
          </p:cNvPr>
          <p:cNvSpPr>
            <a:spLocks noGrp="1"/>
          </p:cNvSpPr>
          <p:nvPr>
            <p:ph type="title"/>
          </p:nvPr>
        </p:nvSpPr>
        <p:spPr/>
        <p:txBody>
          <a:bodyPr/>
          <a:lstStyle/>
          <a:p>
            <a:r>
              <a:rPr lang="en-US" dirty="0"/>
              <a:t>ACGAN loss function</a:t>
            </a:r>
          </a:p>
        </p:txBody>
      </p:sp>
      <p:sp>
        <p:nvSpPr>
          <p:cNvPr id="3" name="Content Placeholder 2">
            <a:extLst>
              <a:ext uri="{FF2B5EF4-FFF2-40B4-BE49-F238E27FC236}">
                <a16:creationId xmlns:a16="http://schemas.microsoft.com/office/drawing/2014/main" xmlns="" id="{1B216CED-43B5-418B-AE15-55009C490D6D}"/>
              </a:ext>
            </a:extLst>
          </p:cNvPr>
          <p:cNvSpPr>
            <a:spLocks noGrp="1"/>
          </p:cNvSpPr>
          <p:nvPr>
            <p:ph idx="1"/>
          </p:nvPr>
        </p:nvSpPr>
        <p:spPr/>
        <p:txBody>
          <a:bodyPr/>
          <a:lstStyle/>
          <a:p>
            <a:r>
              <a:rPr lang="en-US" dirty="0" smtClean="0"/>
              <a:t>Only change the loss function of original GAN. The new loss function contains two parts:</a:t>
            </a:r>
            <a:endParaRPr lang="en-US" dirty="0"/>
          </a:p>
          <a:p>
            <a:pPr marL="457200" lvl="1" indent="0">
              <a:buNone/>
            </a:pPr>
            <a:endParaRPr lang="en-US" dirty="0"/>
          </a:p>
        </p:txBody>
      </p:sp>
      <p:pic>
        <p:nvPicPr>
          <p:cNvPr id="4" name="Picture 3">
            <a:extLst>
              <a:ext uri="{FF2B5EF4-FFF2-40B4-BE49-F238E27FC236}">
                <a16:creationId xmlns:a16="http://schemas.microsoft.com/office/drawing/2014/main" xmlns="" id="{CF52D6EF-6734-47EC-B445-E48523BF7CC2}"/>
              </a:ext>
            </a:extLst>
          </p:cNvPr>
          <p:cNvPicPr>
            <a:picLocks noChangeAspect="1"/>
          </p:cNvPicPr>
          <p:nvPr/>
        </p:nvPicPr>
        <p:blipFill>
          <a:blip r:embed="rId2"/>
          <a:stretch>
            <a:fillRect/>
          </a:stretch>
        </p:blipFill>
        <p:spPr>
          <a:xfrm>
            <a:off x="1746635" y="2696369"/>
            <a:ext cx="6410325" cy="2609850"/>
          </a:xfrm>
          <a:prstGeom prst="rect">
            <a:avLst/>
          </a:prstGeom>
        </p:spPr>
      </p:pic>
      <p:sp>
        <p:nvSpPr>
          <p:cNvPr id="6" name="TextBox 5"/>
          <p:cNvSpPr txBox="1"/>
          <p:nvPr/>
        </p:nvSpPr>
        <p:spPr>
          <a:xfrm>
            <a:off x="1746635" y="2605029"/>
            <a:ext cx="1378262" cy="369332"/>
          </a:xfrm>
          <a:prstGeom prst="rect">
            <a:avLst/>
          </a:prstGeom>
          <a:noFill/>
        </p:spPr>
        <p:txBody>
          <a:bodyPr wrap="none" rtlCol="0">
            <a:spAutoFit/>
          </a:bodyPr>
          <a:lstStyle/>
          <a:p>
            <a:r>
              <a:rPr lang="en-US" dirty="0" smtClean="0">
                <a:solidFill>
                  <a:srgbClr val="FF0000"/>
                </a:solidFill>
              </a:rPr>
              <a:t>Fake or real?</a:t>
            </a:r>
            <a:endParaRPr lang="en-US" dirty="0">
              <a:solidFill>
                <a:srgbClr val="FF0000"/>
              </a:solidFill>
            </a:endParaRPr>
          </a:p>
        </p:txBody>
      </p:sp>
      <p:sp>
        <p:nvSpPr>
          <p:cNvPr id="7" name="TextBox 6"/>
          <p:cNvSpPr txBox="1"/>
          <p:nvPr/>
        </p:nvSpPr>
        <p:spPr>
          <a:xfrm>
            <a:off x="1746635" y="3943049"/>
            <a:ext cx="1385316" cy="369332"/>
          </a:xfrm>
          <a:prstGeom prst="rect">
            <a:avLst/>
          </a:prstGeom>
          <a:noFill/>
        </p:spPr>
        <p:txBody>
          <a:bodyPr wrap="none" rtlCol="0">
            <a:spAutoFit/>
          </a:bodyPr>
          <a:lstStyle/>
          <a:p>
            <a:r>
              <a:rPr lang="en-US" dirty="0" smtClean="0">
                <a:solidFill>
                  <a:srgbClr val="FF0000"/>
                </a:solidFill>
              </a:rPr>
              <a:t>Which class?</a:t>
            </a:r>
            <a:endParaRPr lang="en-US" dirty="0">
              <a:solidFill>
                <a:srgbClr val="FF0000"/>
              </a:solidFill>
            </a:endParaRPr>
          </a:p>
        </p:txBody>
      </p:sp>
    </p:spTree>
    <p:extLst>
      <p:ext uri="{BB962C8B-B14F-4D97-AF65-F5344CB8AC3E}">
        <p14:creationId xmlns:p14="http://schemas.microsoft.com/office/powerpoint/2010/main" val="250758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FA91F-C14C-4B07-8CEE-2F307741CD3B}"/>
              </a:ext>
            </a:extLst>
          </p:cNvPr>
          <p:cNvSpPr>
            <a:spLocks noGrp="1"/>
          </p:cNvSpPr>
          <p:nvPr>
            <p:ph type="title"/>
          </p:nvPr>
        </p:nvSpPr>
        <p:spPr/>
        <p:txBody>
          <a:bodyPr/>
          <a:lstStyle/>
          <a:p>
            <a:r>
              <a:rPr lang="en-US" dirty="0"/>
              <a:t>Measure of Discriminability</a:t>
            </a:r>
          </a:p>
        </p:txBody>
      </p:sp>
      <p:sp>
        <p:nvSpPr>
          <p:cNvPr id="3" name="Content Placeholder 2">
            <a:extLst>
              <a:ext uri="{FF2B5EF4-FFF2-40B4-BE49-F238E27FC236}">
                <a16:creationId xmlns:a16="http://schemas.microsoft.com/office/drawing/2014/main" xmlns="" id="{4B08830C-0B49-45AA-A663-9C2020C9B19C}"/>
              </a:ext>
            </a:extLst>
          </p:cNvPr>
          <p:cNvSpPr>
            <a:spLocks noGrp="1"/>
          </p:cNvSpPr>
          <p:nvPr>
            <p:ph idx="1"/>
          </p:nvPr>
        </p:nvSpPr>
        <p:spPr>
          <a:xfrm>
            <a:off x="838200" y="1825625"/>
            <a:ext cx="7010400" cy="4351338"/>
          </a:xfrm>
        </p:spPr>
        <p:txBody>
          <a:bodyPr>
            <a:normAutofit fontScale="92500" lnSpcReduction="20000"/>
          </a:bodyPr>
          <a:lstStyle/>
          <a:p>
            <a:r>
              <a:rPr lang="en-US" dirty="0"/>
              <a:t>Previous work use inception </a:t>
            </a:r>
            <a:r>
              <a:rPr lang="en-US" dirty="0" smtClean="0"/>
              <a:t>score [see appendix for measurements in previous works]</a:t>
            </a:r>
            <a:endParaRPr lang="en-US" dirty="0"/>
          </a:p>
          <a:p>
            <a:r>
              <a:rPr lang="en-US" dirty="0"/>
              <a:t>ACGAN use a pre-trained inception network and report the fraction of samples for which the inception network assigned the correct label.</a:t>
            </a:r>
          </a:p>
          <a:p>
            <a:r>
              <a:rPr lang="en-US" dirty="0"/>
              <a:t>Summary of accuracies across varying spatial resolutions for training data and image samples from 64 x 64 and 128 x 128 models. Error bar measures standard deviation across 10 subsets of images. Dashed lines highlight the accuracy at the output spatial resolution of the model. The training data (clipped) achieves accuracies of 24%, 54%, 81% and 81% at resolutions of 32, 64, 128, and 256 respectively.</a:t>
            </a:r>
          </a:p>
        </p:txBody>
      </p:sp>
      <p:pic>
        <p:nvPicPr>
          <p:cNvPr id="5" name="Picture 4">
            <a:extLst>
              <a:ext uri="{FF2B5EF4-FFF2-40B4-BE49-F238E27FC236}">
                <a16:creationId xmlns:a16="http://schemas.microsoft.com/office/drawing/2014/main" xmlns="" id="{CD3E938B-7393-4D0C-8CE8-AD9480AF4ACF}"/>
              </a:ext>
            </a:extLst>
          </p:cNvPr>
          <p:cNvPicPr>
            <a:picLocks noChangeAspect="1"/>
          </p:cNvPicPr>
          <p:nvPr/>
        </p:nvPicPr>
        <p:blipFill>
          <a:blip r:embed="rId2"/>
          <a:stretch>
            <a:fillRect/>
          </a:stretch>
        </p:blipFill>
        <p:spPr>
          <a:xfrm>
            <a:off x="7658100" y="2238375"/>
            <a:ext cx="4326985" cy="3179163"/>
          </a:xfrm>
          <a:prstGeom prst="rect">
            <a:avLst/>
          </a:prstGeom>
        </p:spPr>
      </p:pic>
      <p:sp>
        <p:nvSpPr>
          <p:cNvPr id="6" name="TextBox 5">
            <a:extLst>
              <a:ext uri="{FF2B5EF4-FFF2-40B4-BE49-F238E27FC236}">
                <a16:creationId xmlns:a16="http://schemas.microsoft.com/office/drawing/2014/main" xmlns="" id="{B5A965AD-FFD7-4F61-B160-EA04E5A4D3C7}"/>
              </a:ext>
            </a:extLst>
          </p:cNvPr>
          <p:cNvSpPr txBox="1"/>
          <p:nvPr/>
        </p:nvSpPr>
        <p:spPr>
          <a:xfrm>
            <a:off x="571500" y="6381750"/>
            <a:ext cx="2029595" cy="369332"/>
          </a:xfrm>
          <a:prstGeom prst="rect">
            <a:avLst/>
          </a:prstGeom>
          <a:noFill/>
        </p:spPr>
        <p:txBody>
          <a:bodyPr wrap="none" rtlCol="0">
            <a:spAutoFit/>
          </a:bodyPr>
          <a:lstStyle/>
          <a:p>
            <a:r>
              <a:rPr lang="en-US" dirty="0"/>
              <a:t>Figures are from [1]</a:t>
            </a:r>
          </a:p>
        </p:txBody>
      </p:sp>
    </p:spTree>
    <p:extLst>
      <p:ext uri="{BB962C8B-B14F-4D97-AF65-F5344CB8AC3E}">
        <p14:creationId xmlns:p14="http://schemas.microsoft.com/office/powerpoint/2010/main" val="5821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2E5F1A-C873-4A63-BC4D-162761F4156D}"/>
              </a:ext>
            </a:extLst>
          </p:cNvPr>
          <p:cNvSpPr>
            <a:spLocks noGrp="1"/>
          </p:cNvSpPr>
          <p:nvPr>
            <p:ph type="title"/>
          </p:nvPr>
        </p:nvSpPr>
        <p:spPr/>
        <p:txBody>
          <a:bodyPr/>
          <a:lstStyle/>
          <a:p>
            <a:r>
              <a:rPr lang="en-US" dirty="0"/>
              <a:t>Measuring the diversity of generated sample</a:t>
            </a:r>
          </a:p>
        </p:txBody>
      </p:sp>
      <p:sp>
        <p:nvSpPr>
          <p:cNvPr id="3" name="Content Placeholder 2">
            <a:extLst>
              <a:ext uri="{FF2B5EF4-FFF2-40B4-BE49-F238E27FC236}">
                <a16:creationId xmlns:a16="http://schemas.microsoft.com/office/drawing/2014/main" xmlns="" id="{00032059-D506-4688-92AB-364A6C0D3B9B}"/>
              </a:ext>
            </a:extLst>
          </p:cNvPr>
          <p:cNvSpPr>
            <a:spLocks noGrp="1"/>
          </p:cNvSpPr>
          <p:nvPr>
            <p:ph idx="1"/>
          </p:nvPr>
        </p:nvSpPr>
        <p:spPr/>
        <p:txBody>
          <a:bodyPr/>
          <a:lstStyle/>
          <a:p>
            <a:r>
              <a:rPr lang="en-US" dirty="0"/>
              <a:t>Why diversity?</a:t>
            </a:r>
            <a:br>
              <a:rPr lang="en-US" dirty="0"/>
            </a:br>
            <a:r>
              <a:rPr lang="en-US" dirty="0"/>
              <a:t>A model that simply memorize one sample for each class will have a very high inception accuracy (a measurement of how good GAN generated sample is).</a:t>
            </a:r>
          </a:p>
          <a:p>
            <a:r>
              <a:rPr lang="en-US" dirty="0"/>
              <a:t>Previous work use entropy to measure diversity. However, entropy is sensitive to trivial changes that human consider ‘perceptually meaningless’.</a:t>
            </a:r>
          </a:p>
          <a:p>
            <a:r>
              <a:rPr lang="en-US" dirty="0"/>
              <a:t>ACGAN use MS-SSIM as the perceptual similarity metric that attempts to discount aspects of an image that are not important for human perception.</a:t>
            </a:r>
          </a:p>
        </p:txBody>
      </p:sp>
    </p:spTree>
    <p:extLst>
      <p:ext uri="{BB962C8B-B14F-4D97-AF65-F5344CB8AC3E}">
        <p14:creationId xmlns:p14="http://schemas.microsoft.com/office/powerpoint/2010/main" val="181297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AFBF63-7459-4566-AED8-7A1E36CB70AA}"/>
              </a:ext>
            </a:extLst>
          </p:cNvPr>
          <p:cNvSpPr>
            <a:spLocks noGrp="1"/>
          </p:cNvSpPr>
          <p:nvPr>
            <p:ph type="title"/>
          </p:nvPr>
        </p:nvSpPr>
        <p:spPr/>
        <p:txBody>
          <a:bodyPr/>
          <a:lstStyle/>
          <a:p>
            <a:r>
              <a:rPr lang="en-US" dirty="0"/>
              <a:t>Diversity of generated sample</a:t>
            </a:r>
          </a:p>
        </p:txBody>
      </p:sp>
      <p:pic>
        <p:nvPicPr>
          <p:cNvPr id="4" name="Content Placeholder 3">
            <a:extLst>
              <a:ext uri="{FF2B5EF4-FFF2-40B4-BE49-F238E27FC236}">
                <a16:creationId xmlns:a16="http://schemas.microsoft.com/office/drawing/2014/main" xmlns="" id="{2B8C0EC5-330B-4CBA-BF8F-38453A18A3F0}"/>
              </a:ext>
            </a:extLst>
          </p:cNvPr>
          <p:cNvPicPr>
            <a:picLocks noGrp="1" noChangeAspect="1"/>
          </p:cNvPicPr>
          <p:nvPr>
            <p:ph idx="1"/>
          </p:nvPr>
        </p:nvPicPr>
        <p:blipFill>
          <a:blip r:embed="rId2"/>
          <a:stretch>
            <a:fillRect/>
          </a:stretch>
        </p:blipFill>
        <p:spPr>
          <a:xfrm>
            <a:off x="1998011" y="1825625"/>
            <a:ext cx="8195977" cy="4351338"/>
          </a:xfrm>
          <a:prstGeom prst="rect">
            <a:avLst/>
          </a:prstGeom>
        </p:spPr>
      </p:pic>
      <p:sp>
        <p:nvSpPr>
          <p:cNvPr id="5" name="TextBox 4">
            <a:extLst>
              <a:ext uri="{FF2B5EF4-FFF2-40B4-BE49-F238E27FC236}">
                <a16:creationId xmlns:a16="http://schemas.microsoft.com/office/drawing/2014/main" xmlns="" id="{D19CB0DA-7E37-4855-9773-4BC98CAEC6FD}"/>
              </a:ext>
            </a:extLst>
          </p:cNvPr>
          <p:cNvSpPr txBox="1"/>
          <p:nvPr/>
        </p:nvSpPr>
        <p:spPr>
          <a:xfrm>
            <a:off x="571500" y="6381750"/>
            <a:ext cx="2029595" cy="369332"/>
          </a:xfrm>
          <a:prstGeom prst="rect">
            <a:avLst/>
          </a:prstGeom>
          <a:noFill/>
        </p:spPr>
        <p:txBody>
          <a:bodyPr wrap="none" rtlCol="0">
            <a:spAutoFit/>
          </a:bodyPr>
          <a:lstStyle/>
          <a:p>
            <a:r>
              <a:rPr lang="en-US" dirty="0"/>
              <a:t>Figures are from [1]</a:t>
            </a:r>
          </a:p>
        </p:txBody>
      </p:sp>
    </p:spTree>
    <p:extLst>
      <p:ext uri="{BB962C8B-B14F-4D97-AF65-F5344CB8AC3E}">
        <p14:creationId xmlns:p14="http://schemas.microsoft.com/office/powerpoint/2010/main" val="2134813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2DB295-1781-463C-8373-8287C29B2D3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546B5B53-67DA-41E6-B184-10FC198A6E31}"/>
              </a:ext>
            </a:extLst>
          </p:cNvPr>
          <p:cNvSpPr>
            <a:spLocks noGrp="1"/>
          </p:cNvSpPr>
          <p:nvPr>
            <p:ph idx="1"/>
          </p:nvPr>
        </p:nvSpPr>
        <p:spPr/>
        <p:txBody>
          <a:bodyPr/>
          <a:lstStyle/>
          <a:p>
            <a:pPr marL="0" indent="0">
              <a:buNone/>
            </a:pPr>
            <a:r>
              <a:rPr lang="en-US" dirty="0"/>
              <a:t>[1] </a:t>
            </a:r>
            <a:r>
              <a:rPr lang="en-US" dirty="0" err="1"/>
              <a:t>Salimans</a:t>
            </a:r>
            <a:r>
              <a:rPr lang="en-US" dirty="0"/>
              <a:t>, Tim, et al. "Improved techniques for training </a:t>
            </a:r>
            <a:r>
              <a:rPr lang="en-US" dirty="0" err="1"/>
              <a:t>gans</a:t>
            </a:r>
            <a:r>
              <a:rPr lang="en-US" dirty="0"/>
              <a:t>." </a:t>
            </a:r>
            <a:r>
              <a:rPr lang="en-US" i="1" dirty="0"/>
              <a:t>Advances in Neural Information Processing Systems</a:t>
            </a:r>
            <a:r>
              <a:rPr lang="en-US" dirty="0"/>
              <a:t>. 2016.</a:t>
            </a:r>
          </a:p>
          <a:p>
            <a:pPr marL="0" indent="0">
              <a:buNone/>
            </a:pPr>
            <a:r>
              <a:rPr lang="en-US" dirty="0"/>
              <a:t>[2] </a:t>
            </a:r>
            <a:r>
              <a:rPr lang="en-US" dirty="0" err="1"/>
              <a:t>Odena</a:t>
            </a:r>
            <a:r>
              <a:rPr lang="en-US" dirty="0"/>
              <a:t>, Augustus, Christopher </a:t>
            </a:r>
            <a:r>
              <a:rPr lang="en-US" dirty="0" err="1"/>
              <a:t>Olah</a:t>
            </a:r>
            <a:r>
              <a:rPr lang="en-US" dirty="0"/>
              <a:t>, and Jonathon </a:t>
            </a:r>
            <a:r>
              <a:rPr lang="en-US" dirty="0" err="1"/>
              <a:t>Shlens</a:t>
            </a:r>
            <a:r>
              <a:rPr lang="en-US" dirty="0"/>
              <a:t>. "Conditional image synthesis with auxiliary classifier </a:t>
            </a:r>
            <a:r>
              <a:rPr lang="en-US" dirty="0" err="1"/>
              <a:t>gans</a:t>
            </a:r>
            <a:r>
              <a:rPr lang="en-US" dirty="0"/>
              <a:t>." </a:t>
            </a:r>
            <a:r>
              <a:rPr lang="en-US" i="1" dirty="0" err="1"/>
              <a:t>arXiv</a:t>
            </a:r>
            <a:r>
              <a:rPr lang="en-US" i="1" dirty="0"/>
              <a:t> preprint arXiv:1610.09585</a:t>
            </a:r>
            <a:r>
              <a:rPr lang="en-US" dirty="0"/>
              <a:t> (2016).</a:t>
            </a:r>
          </a:p>
          <a:p>
            <a:pPr marL="0" indent="0">
              <a:buNone/>
            </a:pPr>
            <a:endParaRPr lang="en-US" dirty="0"/>
          </a:p>
        </p:txBody>
      </p:sp>
    </p:spTree>
    <p:extLst>
      <p:ext uri="{BB962C8B-B14F-4D97-AF65-F5344CB8AC3E}">
        <p14:creationId xmlns:p14="http://schemas.microsoft.com/office/powerpoint/2010/main" val="372706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3EF5C3-087A-4B1C-90CC-C5F2B44506C4}"/>
              </a:ext>
            </a:extLst>
          </p:cNvPr>
          <p:cNvSpPr>
            <a:spLocks noGrp="1"/>
          </p:cNvSpPr>
          <p:nvPr>
            <p:ph type="title"/>
          </p:nvPr>
        </p:nvSpPr>
        <p:spPr/>
        <p:txBody>
          <a:bodyPr/>
          <a:lstStyle/>
          <a:p>
            <a:r>
              <a:rPr lang="en-US" altLang="zh-CN" dirty="0" smtClean="0"/>
              <a:t>Appendix - Inception </a:t>
            </a:r>
            <a:r>
              <a:rPr lang="en-US" altLang="zh-CN" dirty="0"/>
              <a:t>score</a:t>
            </a:r>
            <a:endParaRPr lang="en-US" dirty="0"/>
          </a:p>
        </p:txBody>
      </p:sp>
      <p:sp>
        <p:nvSpPr>
          <p:cNvPr id="3" name="Content Placeholder 2">
            <a:extLst>
              <a:ext uri="{FF2B5EF4-FFF2-40B4-BE49-F238E27FC236}">
                <a16:creationId xmlns:a16="http://schemas.microsoft.com/office/drawing/2014/main" xmlns="" id="{D8C89250-1672-4094-A92F-101E2A48F24D}"/>
              </a:ext>
            </a:extLst>
          </p:cNvPr>
          <p:cNvSpPr>
            <a:spLocks noGrp="1"/>
          </p:cNvSpPr>
          <p:nvPr>
            <p:ph idx="1"/>
          </p:nvPr>
        </p:nvSpPr>
        <p:spPr/>
        <p:txBody>
          <a:bodyPr>
            <a:normAutofit/>
          </a:bodyPr>
          <a:lstStyle/>
          <a:p>
            <a:r>
              <a:rPr lang="en-US" dirty="0"/>
              <a:t>We apply the Inception model to every generated image to get the conditional label distribution p(</a:t>
            </a:r>
            <a:r>
              <a:rPr lang="en-US" dirty="0" err="1"/>
              <a:t>y|x</a:t>
            </a:r>
            <a:r>
              <a:rPr lang="en-US" dirty="0"/>
              <a:t>). </a:t>
            </a:r>
          </a:p>
          <a:p>
            <a:pPr lvl="1"/>
            <a:r>
              <a:rPr lang="en-US" dirty="0"/>
              <a:t>Images that contain meaningful objects should have a conditional label distribution p(</a:t>
            </a:r>
            <a:r>
              <a:rPr lang="en-US" dirty="0" err="1"/>
              <a:t>y|x</a:t>
            </a:r>
            <a:r>
              <a:rPr lang="en-US" dirty="0"/>
              <a:t>) with low entropy. </a:t>
            </a:r>
          </a:p>
          <a:p>
            <a:pPr lvl="1"/>
            <a:r>
              <a:rPr lang="en-US" dirty="0"/>
              <a:t>Moreover, we expect the model to generate varied images, so the marginal R p(</a:t>
            </a:r>
            <a:r>
              <a:rPr lang="en-US" dirty="0" err="1"/>
              <a:t>y|x</a:t>
            </a:r>
            <a:r>
              <a:rPr lang="en-US" dirty="0"/>
              <a:t> = G(z))</a:t>
            </a:r>
            <a:r>
              <a:rPr lang="en-US" dirty="0" err="1"/>
              <a:t>dz</a:t>
            </a:r>
            <a:r>
              <a:rPr lang="en-US" dirty="0"/>
              <a:t> should have high entropy. </a:t>
            </a:r>
          </a:p>
          <a:p>
            <a:pPr lvl="1"/>
            <a:r>
              <a:rPr lang="en-US" dirty="0"/>
              <a:t>Combining these two requirements, the metric that we propose is: </a:t>
            </a:r>
            <a:r>
              <a:rPr lang="en-US" dirty="0" err="1"/>
              <a:t>exp</a:t>
            </a:r>
            <a:r>
              <a:rPr lang="en-US" dirty="0"/>
              <a:t>(</a:t>
            </a:r>
            <a:r>
              <a:rPr lang="en-US" dirty="0" err="1"/>
              <a:t>ExKL</a:t>
            </a:r>
            <a:r>
              <a:rPr lang="en-US" dirty="0"/>
              <a:t>(p(</a:t>
            </a:r>
            <a:r>
              <a:rPr lang="en-US" dirty="0" err="1"/>
              <a:t>y|x</a:t>
            </a:r>
            <a:r>
              <a:rPr lang="en-US" dirty="0"/>
              <a:t>)||p(y))), where we exponentiate results so the values are easier to compare. </a:t>
            </a:r>
          </a:p>
        </p:txBody>
      </p:sp>
    </p:spTree>
    <p:extLst>
      <p:ext uri="{BB962C8B-B14F-4D97-AF65-F5344CB8AC3E}">
        <p14:creationId xmlns:p14="http://schemas.microsoft.com/office/powerpoint/2010/main" val="139420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DDAE74-5610-4F0B-8D0F-8BF700C1C47A}"/>
              </a:ext>
            </a:extLst>
          </p:cNvPr>
          <p:cNvSpPr>
            <a:spLocks noGrp="1"/>
          </p:cNvSpPr>
          <p:nvPr>
            <p:ph type="title"/>
          </p:nvPr>
        </p:nvSpPr>
        <p:spPr/>
        <p:txBody>
          <a:bodyPr/>
          <a:lstStyle/>
          <a:p>
            <a:r>
              <a:rPr lang="en-US" dirty="0" smtClean="0"/>
              <a:t>Appendix - VGG </a:t>
            </a:r>
            <a:r>
              <a:rPr lang="en-US" dirty="0"/>
              <a:t>loss as content loss</a:t>
            </a:r>
          </a:p>
        </p:txBody>
      </p:sp>
      <p:sp>
        <p:nvSpPr>
          <p:cNvPr id="3" name="Content Placeholder 2">
            <a:extLst>
              <a:ext uri="{FF2B5EF4-FFF2-40B4-BE49-F238E27FC236}">
                <a16:creationId xmlns:a16="http://schemas.microsoft.com/office/drawing/2014/main" xmlns="" id="{D790F8B5-C57C-423E-86B3-4E3238399C36}"/>
              </a:ext>
            </a:extLst>
          </p:cNvPr>
          <p:cNvSpPr>
            <a:spLocks noGrp="1"/>
          </p:cNvSpPr>
          <p:nvPr>
            <p:ph idx="1"/>
          </p:nvPr>
        </p:nvSpPr>
        <p:spPr/>
        <p:txBody>
          <a:bodyPr>
            <a:normAutofit/>
          </a:bodyPr>
          <a:lstStyle/>
          <a:p>
            <a:r>
              <a:rPr lang="en-US" dirty="0"/>
              <a:t>We define the VGG loss based on the </a:t>
            </a:r>
            <a:r>
              <a:rPr lang="en-US" dirty="0" err="1"/>
              <a:t>ReLU</a:t>
            </a:r>
            <a:r>
              <a:rPr lang="en-US" dirty="0"/>
              <a:t> activation layers of the pre-trained 19 layer VGG network described in </a:t>
            </a:r>
            <a:r>
              <a:rPr lang="en-US" dirty="0" err="1"/>
              <a:t>Simonyan</a:t>
            </a:r>
            <a:r>
              <a:rPr lang="en-US" dirty="0"/>
              <a:t> and Zisserman [49]. With </a:t>
            </a:r>
            <a:r>
              <a:rPr lang="en-US" dirty="0" err="1"/>
              <a:t>i;j</a:t>
            </a:r>
            <a:r>
              <a:rPr lang="en-US" dirty="0"/>
              <a:t> we indicate the feature map obtained by the j-</a:t>
            </a:r>
            <a:r>
              <a:rPr lang="en-US" dirty="0" err="1"/>
              <a:t>th</a:t>
            </a:r>
            <a:r>
              <a:rPr lang="en-US" dirty="0"/>
              <a:t> convolution (after activation) before the </a:t>
            </a:r>
            <a:r>
              <a:rPr lang="en-US" dirty="0" err="1"/>
              <a:t>i-th</a:t>
            </a:r>
            <a:r>
              <a:rPr lang="en-US" dirty="0"/>
              <a:t> </a:t>
            </a:r>
            <a:r>
              <a:rPr lang="en-US" dirty="0" err="1"/>
              <a:t>maxpooling</a:t>
            </a:r>
            <a:r>
              <a:rPr lang="en-US" dirty="0"/>
              <a:t> layer within the VGG19 network, which we consider given. We then define the VGG loss as the </a:t>
            </a:r>
            <a:r>
              <a:rPr lang="en-US" dirty="0" err="1"/>
              <a:t>euclidean</a:t>
            </a:r>
            <a:r>
              <a:rPr lang="en-US" dirty="0"/>
              <a:t> distance between the feature representations of a reconstructed image GG(ILR) and the reference image IHR:</a:t>
            </a:r>
          </a:p>
        </p:txBody>
      </p:sp>
    </p:spTree>
    <p:extLst>
      <p:ext uri="{BB962C8B-B14F-4D97-AF65-F5344CB8AC3E}">
        <p14:creationId xmlns:p14="http://schemas.microsoft.com/office/powerpoint/2010/main" val="264704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514</Words>
  <Application>Microsoft Office PowerPoint</Application>
  <PresentationFormat>Custom</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ACGAN</vt:lpstr>
      <vt:lpstr>Some discovery in previous work</vt:lpstr>
      <vt:lpstr>ACGAN loss function</vt:lpstr>
      <vt:lpstr>Measure of Discriminability</vt:lpstr>
      <vt:lpstr>Measuring the diversity of generated sample</vt:lpstr>
      <vt:lpstr>Diversity of generated sample</vt:lpstr>
      <vt:lpstr>Reference</vt:lpstr>
      <vt:lpstr>Appendix - Inception score</vt:lpstr>
      <vt:lpstr>Appendix - VGG loss as content loss</vt:lpstr>
      <vt:lpstr>Appendix - Mean opinion score (MOS) 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ACGAN &amp; SSCGAN</dc:title>
  <dc:creator>Zheng Lu</dc:creator>
  <cp:lastModifiedBy>Lu, Zheng</cp:lastModifiedBy>
  <cp:revision>14</cp:revision>
  <dcterms:created xsi:type="dcterms:W3CDTF">2018-01-25T19:11:49Z</dcterms:created>
  <dcterms:modified xsi:type="dcterms:W3CDTF">2018-01-29T20:16:00Z</dcterms:modified>
</cp:coreProperties>
</file>