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 Lu" initials="ZL" lastIdx="0" clrIdx="0">
    <p:extLst>
      <p:ext uri="{19B8F6BF-5375-455C-9EA6-DF929625EA0E}">
        <p15:presenceInfo xmlns:p15="http://schemas.microsoft.com/office/powerpoint/2012/main" userId="abc8ba554a56d5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0200" autoAdjust="0"/>
  </p:normalViewPr>
  <p:slideViewPr>
    <p:cSldViewPr snapToGrid="0">
      <p:cViewPr varScale="1">
        <p:scale>
          <a:sx n="59" d="100"/>
          <a:sy n="59" d="100"/>
        </p:scale>
        <p:origin x="161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14EE7-0C75-46A2-AE43-13677A0FAB7C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3003D-A546-43CB-9EC5-4DC9A9A07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50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name is Zheng, PhD student in computer engineering.</a:t>
            </a:r>
          </a:p>
          <a:p>
            <a:endParaRPr lang="en-US" dirty="0"/>
          </a:p>
          <a:p>
            <a:r>
              <a:rPr lang="en-US" dirty="0"/>
              <a:t>Most figures in these slides is from online sources which I listed at the end of the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3003D-A546-43CB-9EC5-4DC9A9A07F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image only contains 2 colors, or we call them channels: red and green.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Red represent to a specific protein, green represent one of 41 different kinds of proteins.</a:t>
            </a:r>
          </a:p>
          <a:p>
            <a:endParaRPr lang="en-US" dirty="0"/>
          </a:p>
          <a:p>
            <a:r>
              <a:rPr lang="en-US" dirty="0"/>
              <a:t>There are some correlation between red channel and green channel.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3003D-A546-43CB-9EC5-4DC9A9A07F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05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each channel of image using a separate network.</a:t>
            </a:r>
          </a:p>
          <a:p>
            <a:r>
              <a:rPr lang="en-US" dirty="0"/>
              <a:t>They use output from each layer of the red channel output to feed into the network of green channel.\</a:t>
            </a:r>
          </a:p>
          <a:p>
            <a:endParaRPr lang="en-US" dirty="0"/>
          </a:p>
          <a:p>
            <a:r>
              <a:rPr lang="en-US" dirty="0"/>
              <a:t>By doing this, they can mimic the correlations between red channel and green channel.</a:t>
            </a:r>
          </a:p>
          <a:p>
            <a:endParaRPr lang="en-US" dirty="0"/>
          </a:p>
          <a:p>
            <a:r>
              <a:rPr lang="en-US" dirty="0"/>
              <a:t>To have multiple green channel with a single red channel, they use a star-shaped network: each green channel has it’s own network. And output from layers of red channel feeds into each of the green </a:t>
            </a:r>
            <a:r>
              <a:rPr lang="en-US" dirty="0" err="1"/>
              <a:t>chennels</a:t>
            </a:r>
            <a:r>
              <a:rPr lang="en-US" dirty="0"/>
              <a:t>’ networks.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3003D-A546-43CB-9EC5-4DC9A9A07F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same red channel, you can have multiple green channel, each represents a different protein.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3003D-A546-43CB-9EC5-4DC9A9A07F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end, I want to talk about some existing problems of GAN.</a:t>
            </a:r>
          </a:p>
          <a:p>
            <a:endParaRPr lang="en-US" dirty="0"/>
          </a:p>
          <a:p>
            <a:r>
              <a:rPr lang="en-US" dirty="0"/>
              <a:t>These are the draw backs you need to care about.</a:t>
            </a:r>
          </a:p>
          <a:p>
            <a:endParaRPr lang="en-US" dirty="0"/>
          </a:p>
          <a:p>
            <a:r>
              <a:rPr lang="en-US" dirty="0"/>
              <a:t>An intuitive example is that …</a:t>
            </a:r>
          </a:p>
          <a:p>
            <a:endParaRPr lang="en-US" dirty="0"/>
          </a:p>
          <a:p>
            <a:r>
              <a:rPr lang="en-US" dirty="0"/>
              <a:t>Usually text data are embedded as discrete points in high dimensional spaces.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3003D-A546-43CB-9EC5-4DC9A9A07F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Generative model is given a training dataset, it will estimate the probability distribution of data, and then generate new samples from same distribution.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we use generative model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because probability distribution of data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PdataPdata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might be a very complicated distribution and very hard or intractable to infer. So, having a generative machine that could generate samples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PdataPdata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within same probability distribution is very nice.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 use it for another process that require sample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PdataPdata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we could get samples relatively cheaply using the trained Generative 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3003D-A546-43CB-9EC5-4DC9A9A07F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5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parts, blue is output when input is training sample, red is inversed output when input is generated.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 and fake represented by 1 and 0.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consider the rosy relationship between a money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conterfeiting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criminal and a cop.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objective of the criminal is to fool the cop, so that the cop can’t tell the difference between counterfeited money and real money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objective of the cop wants to detect counterfeited money as good as possible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kind of situation could be modeled as a minimax game in Game Theory. And this process is called Adversarial Process.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3003D-A546-43CB-9EC5-4DC9A9A07F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50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combine the object of both network and show the object of the minimax game here.</a:t>
            </a:r>
          </a:p>
          <a:p>
            <a:endParaRPr lang="en-US" dirty="0"/>
          </a:p>
          <a:p>
            <a:r>
              <a:rPr lang="en-US" dirty="0"/>
              <a:t>Here we have an example of a GAN that generate face images. </a:t>
            </a:r>
          </a:p>
          <a:p>
            <a:r>
              <a:rPr lang="en-US" dirty="0"/>
              <a:t>You can see a More clear structure of GAN</a:t>
            </a:r>
          </a:p>
          <a:p>
            <a:r>
              <a:rPr lang="en-US" dirty="0"/>
              <a:t>Z is Noise as the input of G here to ensure G can output different samples.</a:t>
            </a:r>
          </a:p>
          <a:p>
            <a:r>
              <a:rPr lang="en-US" dirty="0"/>
              <a:t>Use output of D to calculate the cost.</a:t>
            </a:r>
          </a:p>
          <a:p>
            <a:r>
              <a:rPr lang="en-US" dirty="0"/>
              <a:t>With the cost, the system can use back to update the parameters in both G and D.</a:t>
            </a:r>
          </a:p>
          <a:p>
            <a:endParaRPr lang="en-US" dirty="0"/>
          </a:p>
          <a:p>
            <a:r>
              <a:rPr lang="en-US" dirty="0"/>
              <a:t>GAN only define the structure of the network must have a generative network and a discriminative network. </a:t>
            </a:r>
          </a:p>
          <a:p>
            <a:r>
              <a:rPr lang="en-US" dirty="0"/>
              <a:t>The inside structure of each network is users to decide.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3003D-A546-43CB-9EC5-4DC9A9A07F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67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could be just a simplest multiple layer perceptron. </a:t>
            </a:r>
          </a:p>
          <a:p>
            <a:r>
              <a:rPr lang="en-US" dirty="0"/>
              <a:t>Different network structure are good for different kind of data. </a:t>
            </a:r>
          </a:p>
          <a:p>
            <a:r>
              <a:rPr lang="en-US" dirty="0"/>
              <a:t>Depends on the input data you want to generate samples for.</a:t>
            </a:r>
          </a:p>
          <a:p>
            <a:r>
              <a:rPr lang="en-US" dirty="0"/>
              <a:t>Or It could be convolutional/deconvolutional networks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3003D-A546-43CB-9EC5-4DC9A9A07F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8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show the how GAN gradually learns to generate samples. I did some experiments on the MNIST hand writing data with both G and D network are very simple multiple layer perception. It only has one hidden layer. For fast trains.</a:t>
            </a:r>
          </a:p>
          <a:p>
            <a:r>
              <a:rPr lang="en-US" dirty="0"/>
              <a:t>Each batch has 128 training images.</a:t>
            </a:r>
          </a:p>
          <a:p>
            <a:endParaRPr lang="en-US" dirty="0"/>
          </a:p>
          <a:p>
            <a:r>
              <a:rPr lang="en-US" dirty="0"/>
              <a:t>Due to the limitation of the structure of the network is very simple. Given a more complex network structure and more training time, you can expect to get more realistic 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3003D-A546-43CB-9EC5-4DC9A9A07F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4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vector of random numbers.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as we want to condition those networks with some vector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easiest way to do it is to feed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into both networks. Hence, our generator and discriminator are now G(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z,y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)G(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z,y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D(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)D(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respectively.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might be quite abstract, let me use a concrete example.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3003D-A546-43CB-9EC5-4DC9A9A07F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01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Come back to MNIST example.</a:t>
            </a:r>
          </a:p>
          <a:p>
            <a:r>
              <a:rPr lang="en-US" dirty="0"/>
              <a:t>We have handwritten numbers of 10 classes in total. </a:t>
            </a:r>
          </a:p>
          <a:p>
            <a:r>
              <a:rPr lang="en-US" dirty="0"/>
              <a:t>Use a vector of size 10. </a:t>
            </a:r>
          </a:p>
          <a:p>
            <a:endParaRPr lang="en-US" dirty="0"/>
          </a:p>
          <a:p>
            <a:r>
              <a:rPr lang="en-US" dirty="0"/>
              <a:t>32x32 images.</a:t>
            </a:r>
          </a:p>
          <a:p>
            <a:endParaRPr lang="en-US" dirty="0"/>
          </a:p>
          <a:p>
            <a:r>
              <a:rPr lang="en-US" dirty="0"/>
              <a:t>For y, we just use the one hot label for each class and concatenated it to the random noise and the input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3003D-A546-43CB-9EC5-4DC9A9A07F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5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y, we just use the one hot label for each class and concatenated it to the random noise and the input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3003D-A546-43CB-9EC5-4DC9A9A07F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4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E54F-996B-4E7C-A234-ECD2D7E42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F11C3-D486-4B51-B920-08949CC89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E3BC6-C2D8-412D-9F42-8ECF1147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F038-B010-43F5-B648-A738514766E4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58E47-3642-4B96-B044-AE40B640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8F816-ABFD-4A7A-ABCC-8BE4A798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A56C-8F78-426A-9D39-D9FF274B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1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9A5E-D0F0-4784-8106-DD875D51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B1C4B-FC71-40D8-85E8-8B778FEB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D3AE3-A580-44B7-9A7E-952D8915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F038-B010-43F5-B648-A738514766E4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46821-C11D-48B4-8164-5DF9213D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053C3-45D2-45FC-BE4A-9F7CAD4E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A56C-8F78-426A-9D39-D9FF274B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2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EC418-A5E1-45FB-9EE0-24B1EA3D2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43F95-EA4F-4AFC-8E5C-BCAEF63F8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D0993-4391-4B5D-BC50-157E0142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F038-B010-43F5-B648-A738514766E4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163B1-5B6D-4661-8296-78219960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140FB-E3E3-4297-BA93-6CA2F18B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A56C-8F78-426A-9D39-D9FF274B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3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74B7-9900-45EA-B9D1-69E32FDC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7083E-5AED-474A-8F20-73DFA413B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8DA01-7BAD-4ED9-B977-DC42D59E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F038-B010-43F5-B648-A738514766E4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CE336-680E-43A1-BF91-06C27C10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EE187-D7F2-4F40-BFE8-5E7D9260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A56C-8F78-426A-9D39-D9FF274B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B560-9E8D-4B46-9BB6-6DE89628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04B31-F9DA-49D2-9E0F-908181E73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FB5E4-033B-49DD-8383-CC85001E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F038-B010-43F5-B648-A738514766E4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E46D0-7101-4A22-9B49-A8AB4E49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BB6E9-28BA-437A-8BFE-0A12FF95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A56C-8F78-426A-9D39-D9FF274B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4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7F6A-9ACE-4E57-BB57-4B8A5A93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3684C-81A2-42FA-B06E-9E4317AF6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630BF-F5D0-405F-B8E0-0AC48EFA1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B6E89-64EA-4ED5-A67B-F5E24228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F038-B010-43F5-B648-A738514766E4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10768-50EB-47ED-B4FB-A6A3CAB4F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8875A-0050-475A-AAD8-6E060031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A56C-8F78-426A-9D39-D9FF274B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4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762A-1C3F-41D7-BC83-CB5E8A6C9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344A3-DECC-42DA-BC25-6B8C7C7AD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4949E-788F-41C0-9C9C-5AC4C3157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BB22E-8CF3-421F-9681-D749CE7DB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92AA1-62A6-455D-8647-74FC754F5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5B96F-57EC-4273-B71F-B3C95264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F038-B010-43F5-B648-A738514766E4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20D22-1C89-4732-9C4A-30F9C4CC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64607-0BC3-4D73-83A4-FBA189DF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A56C-8F78-426A-9D39-D9FF274B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3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4F6F-3E2D-47FE-B413-370E8E44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9699D-7C78-4246-9816-401DFFB6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F038-B010-43F5-B648-A738514766E4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B27BF-4DB2-46B1-B441-FF7946D0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7EF77-A7F5-4457-B4FE-64CA43A6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A56C-8F78-426A-9D39-D9FF274B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994D1-7785-49A1-BF15-3E2D5EB9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F038-B010-43F5-B648-A738514766E4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624DE-7E26-4BFD-9F7D-9461A844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038CE-D8D4-4993-BE5E-0DB18CC1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A56C-8F78-426A-9D39-D9FF274B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1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6718-8778-4CB6-B5A6-94CEF3D1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B33C2-2754-473F-ACE7-E476F73DD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0E29A-69DD-4B7B-8864-0B4DC98C3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4D2CE-6D34-47FF-B85D-FAB66093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F038-B010-43F5-B648-A738514766E4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E0256-EE53-4B59-A919-CC80CBA1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1645E-81D7-4CDE-A0FE-52F68E05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A56C-8F78-426A-9D39-D9FF274B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6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B30A-34B2-4887-BCAA-6344184BB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B5AF9-E200-4B58-9CC1-CEEFBCEF5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3271-709D-4479-9CCC-6C9075BEF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9CBA8-DE3B-4AA0-B1DD-A3B378AB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F038-B010-43F5-B648-A738514766E4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F0FDA-1DAF-492E-B4D0-AB561D7C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9260D-D90F-431B-914D-28CEA5E9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4A56C-8F78-426A-9D39-D9FF274B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A22BE-EEAE-4AED-842E-082580B7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DF204-01C7-4190-BB81-B07B98912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63E05-32D0-4B6C-B56D-01400854B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5F038-B010-43F5-B648-A738514766E4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296AD-2C93-405B-8A41-B714C222F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9B19D-D0DC-450E-9739-A1F913C43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4A56C-8F78-426A-9D39-D9FF274B4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0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seodd.github.io/techblog/2016/09/17/gan-tensorflow/" TargetMode="External"/><Relationship Id="rId2" Type="http://schemas.openxmlformats.org/officeDocument/2006/relationships/hyperlink" Target="http://web.eecs.utk.edu/~qi/deeplearning/lecture12-ga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seodd.github.io/techblog/2016/12/24/conditional-gan-tensorflow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140D-5C0E-4556-BC79-3004BB6F9A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Generative Adversarial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499AF-25AA-474C-B0BA-7A52F0D46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1368"/>
            <a:ext cx="9144000" cy="926432"/>
          </a:xfrm>
        </p:spPr>
        <p:txBody>
          <a:bodyPr/>
          <a:lstStyle/>
          <a:p>
            <a:r>
              <a:rPr lang="en-US" dirty="0"/>
              <a:t>Zheng Lu</a:t>
            </a:r>
          </a:p>
        </p:txBody>
      </p:sp>
    </p:spTree>
    <p:extLst>
      <p:ext uri="{BB962C8B-B14F-4D97-AF65-F5344CB8AC3E}">
        <p14:creationId xmlns:p14="http://schemas.microsoft.com/office/powerpoint/2010/main" val="1985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70DF-D0CF-4329-8F3C-E819D1C5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 example – Biological image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F2D057-30C5-4A0D-BBB1-DF78D9AFB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7736" y="2380728"/>
            <a:ext cx="628713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52051A-DCFB-41F2-95BF-8E52A06D64A9}"/>
              </a:ext>
            </a:extLst>
          </p:cNvPr>
          <p:cNvSpPr txBox="1"/>
          <p:nvPr/>
        </p:nvSpPr>
        <p:spPr>
          <a:xfrm>
            <a:off x="838200" y="1932272"/>
            <a:ext cx="8775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application of GAN to the Synthesis of cells imaged by fluorescence microscopy</a:t>
            </a:r>
          </a:p>
        </p:txBody>
      </p:sp>
    </p:spTree>
    <p:extLst>
      <p:ext uri="{BB962C8B-B14F-4D97-AF65-F5344CB8AC3E}">
        <p14:creationId xmlns:p14="http://schemas.microsoft.com/office/powerpoint/2010/main" val="112955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70DF-D0CF-4329-8F3C-E819D1C5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 example – network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E66133-8F60-48E5-8429-888191BB2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750" y="1690688"/>
            <a:ext cx="2248193" cy="47083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C07EBC-D1FA-4A92-978C-F090C97223E1}"/>
              </a:ext>
            </a:extLst>
          </p:cNvPr>
          <p:cNvSpPr txBox="1"/>
          <p:nvPr/>
        </p:nvSpPr>
        <p:spPr>
          <a:xfrm>
            <a:off x="1094874" y="1997242"/>
            <a:ext cx="358541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Challenge: </a:t>
            </a:r>
            <a:br>
              <a:rPr lang="en-US" sz="2000" dirty="0"/>
            </a:br>
            <a:r>
              <a:rPr lang="en-US" sz="2000" dirty="0"/>
              <a:t>Each image can only use green color to label one (out of 41) protein by current biology technology.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Goal:</a:t>
            </a:r>
            <a:br>
              <a:rPr lang="en-US" sz="2000" dirty="0"/>
            </a:br>
            <a:r>
              <a:rPr lang="en-US" sz="2000" dirty="0"/>
              <a:t>use the common information contained in the red channel to learn how to generate a cell image with several of the green-labeled proteins together.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608AED-A3AC-47FF-825C-4722C959854A}"/>
              </a:ext>
            </a:extLst>
          </p:cNvPr>
          <p:cNvSpPr txBox="1"/>
          <p:nvPr/>
        </p:nvSpPr>
        <p:spPr>
          <a:xfrm>
            <a:off x="8265479" y="3843901"/>
            <a:ext cx="139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of Generative network</a:t>
            </a:r>
          </a:p>
        </p:txBody>
      </p:sp>
    </p:spTree>
    <p:extLst>
      <p:ext uri="{BB962C8B-B14F-4D97-AF65-F5344CB8AC3E}">
        <p14:creationId xmlns:p14="http://schemas.microsoft.com/office/powerpoint/2010/main" val="84149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70DF-D0CF-4329-8F3C-E819D1C5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 example – generated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F3E60-52EA-4B62-B634-154C47D0F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05" y="1690688"/>
            <a:ext cx="69437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61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B087-592F-43F8-A8A0-00CECA08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problems of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ED9B-2737-450B-A582-F4EE526C3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 missing problem</a:t>
            </a:r>
          </a:p>
          <a:p>
            <a:r>
              <a:rPr lang="en-US" dirty="0"/>
              <a:t>Generate unrealistic images</a:t>
            </a:r>
          </a:p>
          <a:p>
            <a:r>
              <a:rPr lang="en-US" dirty="0"/>
              <a:t>Hard to learn to generate discrete data, e.g. text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50B01-E2F0-40E0-83C9-43548F737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26" y="3635182"/>
            <a:ext cx="9510130" cy="285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36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E9ED-D702-42B0-838A-45C00B69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57FF-7705-4566-8D21-886A1052B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http://web.eecs.utk.edu/~qi/deeplearning/lecture12-gan.pdf</a:t>
            </a:r>
            <a:endParaRPr lang="en-US" dirty="0"/>
          </a:p>
          <a:p>
            <a:r>
              <a:rPr lang="en-US" dirty="0"/>
              <a:t>[2] </a:t>
            </a:r>
            <a:r>
              <a:rPr lang="en-US" dirty="0">
                <a:hlinkClick r:id="rId3"/>
              </a:rPr>
              <a:t>https://wiseodd.github.io/techblog/2016/09/17/gan-tensorflow/</a:t>
            </a:r>
            <a:endParaRPr lang="en-US" dirty="0"/>
          </a:p>
          <a:p>
            <a:r>
              <a:rPr lang="en-US" dirty="0"/>
              <a:t>[3] </a:t>
            </a:r>
            <a:r>
              <a:rPr lang="en-US" dirty="0">
                <a:hlinkClick r:id="rId4"/>
              </a:rPr>
              <a:t>https://wiseodd.github.io/techblog/2016/12/24/conditional-gan-tensorflow/</a:t>
            </a:r>
            <a:endParaRPr lang="en-US" dirty="0"/>
          </a:p>
          <a:p>
            <a:r>
              <a:rPr lang="en-US" dirty="0"/>
              <a:t>[4] Mirza, Mehdi, and Simon </a:t>
            </a:r>
            <a:r>
              <a:rPr lang="en-US" dirty="0" err="1"/>
              <a:t>Osindero</a:t>
            </a:r>
            <a:r>
              <a:rPr lang="en-US" dirty="0"/>
              <a:t>. "Conditional generative adversarial nets." </a:t>
            </a:r>
            <a:r>
              <a:rPr lang="en-US" i="1" dirty="0" err="1"/>
              <a:t>arXiv</a:t>
            </a:r>
            <a:r>
              <a:rPr lang="en-US" i="1" dirty="0"/>
              <a:t> preprint arXiv:1411.1784</a:t>
            </a:r>
            <a:r>
              <a:rPr lang="en-US" dirty="0"/>
              <a:t> (2014).</a:t>
            </a:r>
          </a:p>
          <a:p>
            <a:r>
              <a:rPr lang="en-US" dirty="0"/>
              <a:t>[5] </a:t>
            </a:r>
            <a:r>
              <a:rPr lang="en-US" dirty="0" err="1"/>
              <a:t>Osokin</a:t>
            </a:r>
            <a:r>
              <a:rPr lang="en-US" dirty="0"/>
              <a:t>, Anton, et al. "</a:t>
            </a:r>
            <a:r>
              <a:rPr lang="en-US" dirty="0" err="1"/>
              <a:t>Gans</a:t>
            </a:r>
            <a:r>
              <a:rPr lang="en-US" dirty="0"/>
              <a:t> for biological image synthesis." </a:t>
            </a:r>
            <a:r>
              <a:rPr lang="en-US" i="1" dirty="0"/>
              <a:t>2017 IEEE International Conference on Computer Vision (ICCV)</a:t>
            </a:r>
            <a:r>
              <a:rPr lang="en-US" dirty="0"/>
              <a:t>. IEEE, 2017.</a:t>
            </a:r>
          </a:p>
          <a:p>
            <a:r>
              <a:rPr lang="en-US" dirty="0"/>
              <a:t>[6] </a:t>
            </a:r>
            <a:r>
              <a:rPr lang="en-US" dirty="0" err="1"/>
              <a:t>Goodfellow</a:t>
            </a:r>
            <a:r>
              <a:rPr lang="en-US" dirty="0"/>
              <a:t>, Ian. "NIPS 2016 tutorial: Generative adversarial networks." </a:t>
            </a:r>
            <a:r>
              <a:rPr lang="en-US" i="1" dirty="0" err="1"/>
              <a:t>arXiv</a:t>
            </a:r>
            <a:r>
              <a:rPr lang="en-US" i="1" dirty="0"/>
              <a:t> preprint arXiv:1701.00160</a:t>
            </a:r>
            <a:r>
              <a:rPr lang="en-US" dirty="0"/>
              <a:t> (2016).</a:t>
            </a:r>
          </a:p>
        </p:txBody>
      </p:sp>
    </p:spTree>
    <p:extLst>
      <p:ext uri="{BB962C8B-B14F-4D97-AF65-F5344CB8AC3E}">
        <p14:creationId xmlns:p14="http://schemas.microsoft.com/office/powerpoint/2010/main" val="236358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4556-DF53-4CB4-B7CB-B272D6DB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706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8994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4556-DF53-4CB4-B7CB-B272D6DB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706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21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EC50-E747-4A32-B8A4-0CB1050C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E62992-175C-4A8D-83DE-15A2AE752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1877"/>
            <a:ext cx="77896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6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4740-51C7-4F2E-BC63-191E4523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 – two competing networks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0B2C8C-EE75-4770-BB54-A81DF4C06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866" y="1490494"/>
            <a:ext cx="8979568" cy="51098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F183B2-5BF3-47EC-BD3D-DFB67C2F19DE}"/>
              </a:ext>
            </a:extLst>
          </p:cNvPr>
          <p:cNvSpPr txBox="1"/>
          <p:nvPr/>
        </p:nvSpPr>
        <p:spPr>
          <a:xfrm>
            <a:off x="3701845" y="4998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E0218-46A8-4DE7-BEEE-A983E78BD7D4}"/>
              </a:ext>
            </a:extLst>
          </p:cNvPr>
          <p:cNvSpPr txBox="1"/>
          <p:nvPr/>
        </p:nvSpPr>
        <p:spPr>
          <a:xfrm>
            <a:off x="4857135" y="5004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6255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4D05-C6AC-46C9-95D0-3E806C2C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 – feedforward &amp; backprop.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5FBCC6-C682-43E0-AE83-686081EFA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" y="2835275"/>
            <a:ext cx="10429875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AAFB3D-AEB2-4E2D-93CE-1531B3ABF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19" y="1690688"/>
            <a:ext cx="104965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0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13FA046B-C453-44D5-98B5-BD6F5A92A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774" y="1486513"/>
            <a:ext cx="5276344" cy="23259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52676B-3081-4DCE-84E9-9F9143F1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 – network structure</a:t>
            </a:r>
          </a:p>
        </p:txBody>
      </p:sp>
      <p:pic>
        <p:nvPicPr>
          <p:cNvPr id="1026" name="Picture 2" descr="http://www.timzhangyuxuan.com/static/images/project_DCGAN/structure_cnn.png">
            <a:extLst>
              <a:ext uri="{FF2B5EF4-FFF2-40B4-BE49-F238E27FC236}">
                <a16:creationId xmlns:a16="http://schemas.microsoft.com/office/drawing/2014/main" id="{8DAA2DF9-D229-4806-9A4B-DAABCA8D8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05" y="3959988"/>
            <a:ext cx="10515600" cy="255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3019B1-6F55-4C38-9AFB-F42F543503D7}"/>
              </a:ext>
            </a:extLst>
          </p:cNvPr>
          <p:cNvSpPr/>
          <p:nvPr/>
        </p:nvSpPr>
        <p:spPr>
          <a:xfrm>
            <a:off x="497305" y="3959988"/>
            <a:ext cx="5598695" cy="2532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15DEA-28A5-41C5-94CF-D69B34C88EDE}"/>
              </a:ext>
            </a:extLst>
          </p:cNvPr>
          <p:cNvSpPr txBox="1"/>
          <p:nvPr/>
        </p:nvSpPr>
        <p:spPr>
          <a:xfrm>
            <a:off x="497305" y="6051883"/>
            <a:ext cx="1211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0B9E44-E2BD-48A1-86EA-84955865098F}"/>
              </a:ext>
            </a:extLst>
          </p:cNvPr>
          <p:cNvSpPr/>
          <p:nvPr/>
        </p:nvSpPr>
        <p:spPr>
          <a:xfrm>
            <a:off x="6248400" y="3956825"/>
            <a:ext cx="5598695" cy="2532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387A6-00AA-4ED7-9836-DB2F356A7E10}"/>
              </a:ext>
            </a:extLst>
          </p:cNvPr>
          <p:cNvSpPr txBox="1"/>
          <p:nvPr/>
        </p:nvSpPr>
        <p:spPr>
          <a:xfrm>
            <a:off x="10643939" y="6026086"/>
            <a:ext cx="1211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DB79D0-88A3-4E12-AA5E-68AFB79D9609}"/>
              </a:ext>
            </a:extLst>
          </p:cNvPr>
          <p:cNvSpPr/>
          <p:nvPr/>
        </p:nvSpPr>
        <p:spPr>
          <a:xfrm>
            <a:off x="6248399" y="1323918"/>
            <a:ext cx="5598695" cy="2532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709D4-5D50-41F1-882F-8A3326E63A90}"/>
              </a:ext>
            </a:extLst>
          </p:cNvPr>
          <p:cNvSpPr txBox="1"/>
          <p:nvPr/>
        </p:nvSpPr>
        <p:spPr>
          <a:xfrm>
            <a:off x="10643939" y="3397024"/>
            <a:ext cx="1211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15" name="Picture 1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56FDBD6B-6B93-49D2-9852-735D695E1E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5" y="1549389"/>
            <a:ext cx="5213682" cy="223319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AEC1839-A923-4C5B-AA91-3E8AD62D9424}"/>
              </a:ext>
            </a:extLst>
          </p:cNvPr>
          <p:cNvSpPr/>
          <p:nvPr/>
        </p:nvSpPr>
        <p:spPr>
          <a:xfrm>
            <a:off x="497305" y="1342370"/>
            <a:ext cx="5598695" cy="2532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53D516-1DEC-4C72-9611-3005EAA557C9}"/>
              </a:ext>
            </a:extLst>
          </p:cNvPr>
          <p:cNvSpPr txBox="1"/>
          <p:nvPr/>
        </p:nvSpPr>
        <p:spPr>
          <a:xfrm>
            <a:off x="501312" y="3410013"/>
            <a:ext cx="1211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5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4279-ACCB-459F-B841-DEED501E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 – MNIST examples</a:t>
            </a:r>
          </a:p>
        </p:txBody>
      </p:sp>
      <p:pic>
        <p:nvPicPr>
          <p:cNvPr id="5" name="Content Placeholder 4" descr="A picture containing crossword puzzle&#10;&#10;Description generated with high confidence">
            <a:extLst>
              <a:ext uri="{FF2B5EF4-FFF2-40B4-BE49-F238E27FC236}">
                <a16:creationId xmlns:a16="http://schemas.microsoft.com/office/drawing/2014/main" id="{0068CF09-D878-40F8-94F3-DA97F5A07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97" y="1546746"/>
            <a:ext cx="2415472" cy="240109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C534AD-7389-4E98-9B3D-300C7AE9C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752" y="1546746"/>
            <a:ext cx="2415472" cy="24010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829FDE-9E54-492F-BC6F-2A2D690554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200" y="1546746"/>
            <a:ext cx="2415471" cy="24010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730EE8-1CDA-4999-AB59-3BB3F5D4A1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96" y="4091780"/>
            <a:ext cx="2415473" cy="24010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C1E398-CB9D-4048-BCA1-047C233444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11" y="4091779"/>
            <a:ext cx="2415473" cy="24010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EF9BEB-5282-41D1-B784-5F6C8D3C00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198" y="4091779"/>
            <a:ext cx="2415473" cy="24010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CC1F1C1-F059-435D-9F94-EDDC834F2568}"/>
              </a:ext>
            </a:extLst>
          </p:cNvPr>
          <p:cNvSpPr txBox="1"/>
          <p:nvPr/>
        </p:nvSpPr>
        <p:spPr>
          <a:xfrm>
            <a:off x="262563" y="2566276"/>
            <a:ext cx="9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1k batch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080502-31DC-4310-B7D1-A3C9869C5105}"/>
              </a:ext>
            </a:extLst>
          </p:cNvPr>
          <p:cNvSpPr txBox="1"/>
          <p:nvPr/>
        </p:nvSpPr>
        <p:spPr>
          <a:xfrm>
            <a:off x="4005401" y="2566276"/>
            <a:ext cx="9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3k batch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890F84-2729-4CF9-BE2F-2DA4D13F4ACC}"/>
              </a:ext>
            </a:extLst>
          </p:cNvPr>
          <p:cNvSpPr txBox="1"/>
          <p:nvPr/>
        </p:nvSpPr>
        <p:spPr>
          <a:xfrm>
            <a:off x="7662966" y="2566276"/>
            <a:ext cx="109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 batch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28D644-1C46-44D9-B638-3F9CA013F31B}"/>
              </a:ext>
            </a:extLst>
          </p:cNvPr>
          <p:cNvSpPr txBox="1"/>
          <p:nvPr/>
        </p:nvSpPr>
        <p:spPr>
          <a:xfrm>
            <a:off x="204052" y="5050552"/>
            <a:ext cx="109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50k batch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0C3692-567C-4A58-B0FA-A071573D3092}"/>
              </a:ext>
            </a:extLst>
          </p:cNvPr>
          <p:cNvSpPr txBox="1"/>
          <p:nvPr/>
        </p:nvSpPr>
        <p:spPr>
          <a:xfrm>
            <a:off x="3956858" y="5050552"/>
            <a:ext cx="121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100k batch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46E92E-471D-44C7-948F-D4C6F05E3485}"/>
              </a:ext>
            </a:extLst>
          </p:cNvPr>
          <p:cNvSpPr txBox="1"/>
          <p:nvPr/>
        </p:nvSpPr>
        <p:spPr>
          <a:xfrm>
            <a:off x="7656553" y="5083596"/>
            <a:ext cx="121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150k batch</a:t>
            </a:r>
          </a:p>
        </p:txBody>
      </p:sp>
    </p:spTree>
    <p:extLst>
      <p:ext uri="{BB962C8B-B14F-4D97-AF65-F5344CB8AC3E}">
        <p14:creationId xmlns:p14="http://schemas.microsoft.com/office/powerpoint/2010/main" val="349408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F520-582D-4B10-B4F5-BA9FF822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98DA-AFDA-4025-98C0-849A4583A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to G(z) is a random noise. </a:t>
            </a:r>
          </a:p>
          <a:p>
            <a:r>
              <a:rPr lang="en-US" dirty="0"/>
              <a:t>Now we want to condition generated samples with some vector y, e.g., generate hand writing image of a specific number.</a:t>
            </a:r>
          </a:p>
          <a:p>
            <a:r>
              <a:rPr lang="en-US" dirty="0"/>
              <a:t>Feed y to both networks: G(z) and D(X) -&gt; G(z, y) and D(X, y), z is random noise, X is training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7BFAD-C202-4135-BF43-4499D4F1F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311" y="4260119"/>
            <a:ext cx="5901489" cy="2157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79445-3E76-4FC0-882B-B43321C40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84897"/>
            <a:ext cx="4155657" cy="230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52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7AFB-E25C-49D1-A4D0-2297FECE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GAN – MNIST example (1)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A4E82-AC9C-4677-940F-CD1B47017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hot label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1B7F7-DE3D-43DA-BDDB-4E5A6988F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125" y="2858001"/>
            <a:ext cx="523875" cy="3067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F1A65C-C690-4C32-BF3E-0D2BADFF6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925" y="2824663"/>
            <a:ext cx="695325" cy="3133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0EFAC2-D0F2-48A0-B1F9-C176101128AE}"/>
              </a:ext>
            </a:extLst>
          </p:cNvPr>
          <p:cNvSpPr txBox="1"/>
          <p:nvPr/>
        </p:nvSpPr>
        <p:spPr>
          <a:xfrm>
            <a:off x="1394409" y="2488669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629E7-3A72-4807-B445-EC0F1D487AE2}"/>
              </a:ext>
            </a:extLst>
          </p:cNvPr>
          <p:cNvSpPr txBox="1"/>
          <p:nvPr/>
        </p:nvSpPr>
        <p:spPr>
          <a:xfrm>
            <a:off x="2379745" y="2488669"/>
            <a:ext cx="52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888F14B-4152-4E7F-810F-8530E49E80D9}"/>
              </a:ext>
            </a:extLst>
          </p:cNvPr>
          <p:cNvSpPr/>
          <p:nvPr/>
        </p:nvSpPr>
        <p:spPr>
          <a:xfrm>
            <a:off x="2903620" y="2858001"/>
            <a:ext cx="389271" cy="29652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4E0B-63E3-4FE3-9D35-CD36FDFC493F}"/>
              </a:ext>
            </a:extLst>
          </p:cNvPr>
          <p:cNvSpPr txBox="1"/>
          <p:nvPr/>
        </p:nvSpPr>
        <p:spPr>
          <a:xfrm>
            <a:off x="3601700" y="4068359"/>
            <a:ext cx="1082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vector of size 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AAE8EA-0AC2-41C6-A36A-892E06335B08}"/>
              </a:ext>
            </a:extLst>
          </p:cNvPr>
          <p:cNvSpPr/>
          <p:nvPr/>
        </p:nvSpPr>
        <p:spPr>
          <a:xfrm rot="16200000">
            <a:off x="7265567" y="2570569"/>
            <a:ext cx="415591" cy="197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z: 100 x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D4D9E1-CA8B-49D5-8555-65B3A627C31C}"/>
              </a:ext>
            </a:extLst>
          </p:cNvPr>
          <p:cNvSpPr/>
          <p:nvPr/>
        </p:nvSpPr>
        <p:spPr>
          <a:xfrm rot="16200000">
            <a:off x="8797528" y="3017303"/>
            <a:ext cx="415591" cy="10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/>
              <a:t>y: 10 x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7398B5-6C4C-486A-890C-EBFA366160BB}"/>
              </a:ext>
            </a:extLst>
          </p:cNvPr>
          <p:cNvSpPr/>
          <p:nvPr/>
        </p:nvSpPr>
        <p:spPr>
          <a:xfrm rot="16200000">
            <a:off x="7682723" y="3734312"/>
            <a:ext cx="415591" cy="2813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x: 784 x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E2A469-313C-4EB6-8137-ABD4D7060690}"/>
              </a:ext>
            </a:extLst>
          </p:cNvPr>
          <p:cNvSpPr/>
          <p:nvPr/>
        </p:nvSpPr>
        <p:spPr>
          <a:xfrm rot="16200000">
            <a:off x="9631840" y="4598203"/>
            <a:ext cx="415591" cy="108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/>
              <a:t>y: 10 x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162043-5304-4474-B54D-B196FB2BEAFD}"/>
              </a:ext>
            </a:extLst>
          </p:cNvPr>
          <p:cNvSpPr txBox="1"/>
          <p:nvPr/>
        </p:nvSpPr>
        <p:spPr>
          <a:xfrm>
            <a:off x="4974629" y="3372497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of G: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4C9BC8-8938-4C54-96C2-7B13DC7790B3}"/>
              </a:ext>
            </a:extLst>
          </p:cNvPr>
          <p:cNvSpPr txBox="1"/>
          <p:nvPr/>
        </p:nvSpPr>
        <p:spPr>
          <a:xfrm>
            <a:off x="4974629" y="495614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of D: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CFCFCBD-01A2-46BE-AAF0-B17E29AF0AF7}"/>
              </a:ext>
            </a:extLst>
          </p:cNvPr>
          <p:cNvSpPr/>
          <p:nvPr/>
        </p:nvSpPr>
        <p:spPr>
          <a:xfrm rot="16200000">
            <a:off x="7277233" y="2062778"/>
            <a:ext cx="369333" cy="19557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A83720-3F0E-49F5-8CB8-FD16996C1BF5}"/>
              </a:ext>
            </a:extLst>
          </p:cNvPr>
          <p:cNvSpPr txBox="1"/>
          <p:nvPr/>
        </p:nvSpPr>
        <p:spPr>
          <a:xfrm>
            <a:off x="6699511" y="2330374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noise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9A291EA-EA2C-4903-832F-E617E27ADD94}"/>
              </a:ext>
            </a:extLst>
          </p:cNvPr>
          <p:cNvSpPr/>
          <p:nvPr/>
        </p:nvSpPr>
        <p:spPr>
          <a:xfrm rot="16200000">
            <a:off x="7715888" y="3308700"/>
            <a:ext cx="369333" cy="27756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C7EDFB-8A04-4D8A-B1D3-ABC088F0FC1E}"/>
              </a:ext>
            </a:extLst>
          </p:cNvPr>
          <p:cNvSpPr txBox="1"/>
          <p:nvPr/>
        </p:nvSpPr>
        <p:spPr>
          <a:xfrm>
            <a:off x="6818729" y="4041535"/>
            <a:ext cx="240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/ Generated Image</a:t>
            </a:r>
          </a:p>
        </p:txBody>
      </p:sp>
    </p:spTree>
    <p:extLst>
      <p:ext uri="{BB962C8B-B14F-4D97-AF65-F5344CB8AC3E}">
        <p14:creationId xmlns:p14="http://schemas.microsoft.com/office/powerpoint/2010/main" val="240620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7AFB-E25C-49D1-A4D0-2297FECE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GAN – MNIST example (2)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45896F-83D8-4981-A4C6-AF4DC5EA1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2180"/>
            <a:ext cx="3072390" cy="3054102"/>
          </a:xfrm>
          <a:prstGeom prst="rect">
            <a:avLst/>
          </a:prstGeom>
        </p:spPr>
      </p:pic>
      <p:pic>
        <p:nvPicPr>
          <p:cNvPr id="25" name="Picture 2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AD65500E-8E7C-4022-86F1-2250ABB97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905" y="2752180"/>
            <a:ext cx="3072390" cy="30541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1CC8FB4-AD24-444B-8472-D1E068407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611" y="2752180"/>
            <a:ext cx="3072390" cy="305410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68C6394-1459-4A4B-AB5F-8AFE0CA74364}"/>
              </a:ext>
            </a:extLst>
          </p:cNvPr>
          <p:cNvSpPr txBox="1"/>
          <p:nvPr/>
        </p:nvSpPr>
        <p:spPr>
          <a:xfrm>
            <a:off x="1366747" y="1966936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= </a:t>
            </a:r>
            <a:r>
              <a:rPr lang="en-US" sz="2400" dirty="0" err="1"/>
              <a:t>one_hot</a:t>
            </a:r>
            <a:r>
              <a:rPr lang="en-US" sz="2400" dirty="0"/>
              <a:t>(1)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EACE4C-D47A-4867-AF12-935B94014420}"/>
              </a:ext>
            </a:extLst>
          </p:cNvPr>
          <p:cNvSpPr txBox="1"/>
          <p:nvPr/>
        </p:nvSpPr>
        <p:spPr>
          <a:xfrm>
            <a:off x="5088352" y="1966936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= </a:t>
            </a:r>
            <a:r>
              <a:rPr lang="en-US" sz="2400" dirty="0" err="1"/>
              <a:t>one_hot</a:t>
            </a:r>
            <a:r>
              <a:rPr lang="en-US" sz="2400" dirty="0"/>
              <a:t>(4)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B23F25-9588-4F38-850E-B379ACB6FFFB}"/>
              </a:ext>
            </a:extLst>
          </p:cNvPr>
          <p:cNvSpPr txBox="1"/>
          <p:nvPr/>
        </p:nvSpPr>
        <p:spPr>
          <a:xfrm>
            <a:off x="8809958" y="1966935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 = </a:t>
            </a:r>
            <a:r>
              <a:rPr lang="en-US" sz="2400" dirty="0" err="1"/>
              <a:t>one_hot</a:t>
            </a:r>
            <a:r>
              <a:rPr lang="en-US" sz="2400" dirty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304394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1182</Words>
  <Application>Microsoft Office PowerPoint</Application>
  <PresentationFormat>Widescreen</PresentationFormat>
  <Paragraphs>140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Calibri Light</vt:lpstr>
      <vt:lpstr>Office Theme</vt:lpstr>
      <vt:lpstr>Generative Adversarial Networks</vt:lpstr>
      <vt:lpstr>Generative model</vt:lpstr>
      <vt:lpstr>GAN – two competing networks</vt:lpstr>
      <vt:lpstr>GAN – feedforward &amp; backprop.  </vt:lpstr>
      <vt:lpstr>GAN – network structure</vt:lpstr>
      <vt:lpstr>GAN – MNIST examples</vt:lpstr>
      <vt:lpstr>Conditional GAN</vt:lpstr>
      <vt:lpstr>Conditional GAN – MNIST example (1) </vt:lpstr>
      <vt:lpstr>Conditional GAN – MNIST example (2) </vt:lpstr>
      <vt:lpstr>GAN example – Biological image</vt:lpstr>
      <vt:lpstr>GAN example – network structure</vt:lpstr>
      <vt:lpstr>GAN example – generated images</vt:lpstr>
      <vt:lpstr>Existing problems of GAN</vt:lpstr>
      <vt:lpstr>Reference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Lu</dc:creator>
  <cp:lastModifiedBy>Zheng Lu</cp:lastModifiedBy>
  <cp:revision>25</cp:revision>
  <dcterms:created xsi:type="dcterms:W3CDTF">2018-01-17T20:32:56Z</dcterms:created>
  <dcterms:modified xsi:type="dcterms:W3CDTF">2018-01-18T22:05:00Z</dcterms:modified>
</cp:coreProperties>
</file>