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F7UbmZ801As5gHQpo64Uz+QNA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5F2D92-3A7E-44F4-A558-1284C68CDC47}">
  <a:tblStyle styleId="{6E5F2D92-3A7E-44F4-A558-1284C68CDC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9756eccb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9756eccb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854e047c_1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854e047c_1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9756ecc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19756ecc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9756eccb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9756eccb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9756ecc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9756ecc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9756ecc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19756ecc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6854e047c_1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16854e047c_1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70781c97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70781c97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70781c97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70781c97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6854e047c_1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16854e047c_1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70781c9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70781c9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6854e047c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16854e047c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6854e04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16854e04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6854e047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16854e047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6854e047c_1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6854e047c_1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956c21c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956c21c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6854e047c_1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16854e047c_1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6854e047c_1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16854e047c_1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956c21ca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1956c21ca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56c21ca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1956c21ca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9756eccb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19756eccb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9756eccb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9756eccb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70781c97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70781c97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9756eccb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9756eccb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9756eccb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19756eccb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9756eccb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19756eccb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9756eccb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19756eccb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9756eccb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19756eccb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9756eccb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19756eccb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6854e04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16854e04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6854e047c_1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16854e047c_1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6854e047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216854e047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6854e047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16854e047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854e047c_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16854e047c_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6854e047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216854e047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6854e047c_1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216854e047c_1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854e047c_6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16854e047c_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854e047c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6854e047c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854e047c_1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854e047c_1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854e047c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16854e047c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854e047c_1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16854e047c_1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196fc2c19b_2_26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2196fc2c19b_2_26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2196fc2c19b_2_2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96fc2c19b_2_298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196fc2c19b_2_29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196fc2c19b_2_29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196fc2c19b_2_30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96fc2c19b_2_3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2196fc2c19b_2_3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196fc2c19b_2_3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196fc2c19b_2_3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196fc2c19b_2_30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196fc2c19b_2_267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2196fc2c19b_2_2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196fc2c19b_2_27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196fc2c19b_2_27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196fc2c19b_2_27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196fc2c19b_2_27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196fc2c19b_2_27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2196fc2c19b_2_27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2196fc2c19b_2_27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196fc2c19b_2_27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196fc2c19b_2_2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196fc2c19b_2_28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2196fc2c19b_2_28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2196fc2c19b_2_28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196fc2c19b_2_28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2196fc2c19b_2_28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196fc2c19b_2_28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196fc2c19b_2_28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2196fc2c19b_2_28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2196fc2c19b_2_28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196fc2c19b_2_28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96fc2c19b_2_29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196fc2c19b_2_2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96fc2c19b_2_2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196fc2c19b_2_25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196fc2c19b_2_25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9756eccb0_0_94"/>
          <p:cNvSpPr txBox="1"/>
          <p:nvPr/>
        </p:nvSpPr>
        <p:spPr>
          <a:xfrm>
            <a:off x="76200" y="237525"/>
            <a:ext cx="6198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프로그램 초기화면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g219756eccb0_0_94"/>
          <p:cNvSpPr/>
          <p:nvPr/>
        </p:nvSpPr>
        <p:spPr>
          <a:xfrm>
            <a:off x="898350" y="1068525"/>
            <a:ext cx="7347300" cy="53988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800" b="1" dirty="0">
                <a:solidFill>
                  <a:schemeClr val="dk1"/>
                </a:solidFill>
              </a:rPr>
              <a:t>          쌍용 은행</a:t>
            </a:r>
            <a:endParaRPr sz="5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			           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추천 서비스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								</a:t>
            </a: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                                        </a:t>
            </a: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관리자 로그인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		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2. 고객 로그인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3. 회원가입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4. 프로그램 종료</a:t>
            </a:r>
            <a:endParaRPr sz="1200" dirty="0"/>
          </a:p>
        </p:txBody>
      </p:sp>
      <p:pic>
        <p:nvPicPr>
          <p:cNvPr id="62" name="Google Shape;62;g219756eccb0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g219756eccb0_0_94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216854e047c_13_63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g216854e047c_13_63"/>
          <p:cNvSpPr/>
          <p:nvPr/>
        </p:nvSpPr>
        <p:spPr>
          <a:xfrm>
            <a:off x="277800" y="1229850"/>
            <a:ext cx="8588400" cy="51069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&lt;적금조회&gt;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[상품번호]	[상품명]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온국민건강적금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KB내맘대로적금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KB장병내일준비적금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직장인우대적금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		KB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Young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Youth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KB두근두근여행적금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⋮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삭제할 적금의 상품번호 입력: 31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삭제가 완료되었습니다.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이전으로 돌아가려면 0을 입력하세요: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137" name="Google Shape;137;g216854e047c_13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16854e047c_13_63"/>
          <p:cNvSpPr txBox="1"/>
          <p:nvPr/>
        </p:nvSpPr>
        <p:spPr>
          <a:xfrm>
            <a:off x="0" y="237525"/>
            <a:ext cx="757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메인 화면 &gt; 적금 &gt; 적금상품 수정 &gt; 상품제거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9756eccb0_0_0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메인 화면 &gt; 대출 상품 관리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219756eccb0_0_0"/>
          <p:cNvSpPr/>
          <p:nvPr/>
        </p:nvSpPr>
        <p:spPr>
          <a:xfrm>
            <a:off x="1379250" y="1688450"/>
            <a:ext cx="6385500" cy="41898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&lt;대출 상품 관리&gt;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상품 목록 조회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상품 추가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  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44" name="Google Shape;144;g219756eccb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219756eccb0_0_0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9756eccb0_0_9"/>
          <p:cNvSpPr/>
          <p:nvPr/>
        </p:nvSpPr>
        <p:spPr>
          <a:xfrm>
            <a:off x="640045" y="1124025"/>
            <a:ext cx="7863910" cy="55047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&lt;대출 상품 목록&gt;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[상품번호]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[상품명]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[신청자격]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[이벤트 상품] [대출종류]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[가입방법]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[적용금리]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[최장기간]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[최고대출금액]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[상환방법]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KB직장인든든신용대출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직장인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일반상품 신용대출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스타뱅킹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3.61(%) 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10년 	300,000,000원 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일시상환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KB직장인든든신용대출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(군인)]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군인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일반상품	신용대출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스타뱅킹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3.61(%)	10년	300,000,000원	일시상환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   대출 상품 제거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  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52" name="Google Shape;152;g219756eccb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219756eccb0_0_9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g219756eccb0_0_9"/>
          <p:cNvSpPr txBox="1"/>
          <p:nvPr/>
        </p:nvSpPr>
        <p:spPr>
          <a:xfrm>
            <a:off x="76200" y="237525"/>
            <a:ext cx="77952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</a:rPr>
              <a:t>관리자 &gt; 메인 화면 &gt; 대출상품관리&gt; 대출 상품 목록</a:t>
            </a:r>
            <a:endParaRPr sz="31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219756eccb0_0_18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g219756eccb0_0_18"/>
          <p:cNvSpPr/>
          <p:nvPr/>
        </p:nvSpPr>
        <p:spPr>
          <a:xfrm>
            <a:off x="277800" y="1229850"/>
            <a:ext cx="8588400" cy="51069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&lt;대출 상품 제거&gt;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제거할 상품 번호 입력: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삭제가 완료되었습니다.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삭제하기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219756eccb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19756eccb0_0_18"/>
          <p:cNvSpPr txBox="1"/>
          <p:nvPr/>
        </p:nvSpPr>
        <p:spPr>
          <a:xfrm>
            <a:off x="0" y="237525"/>
            <a:ext cx="858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</a:rPr>
              <a:t>관리자 &gt; 메인 화면 &gt; 대출 &gt; 대출 상품 관리 &gt; 대출상품제거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g219756eccb0_0_25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g219756eccb0_0_25"/>
          <p:cNvSpPr/>
          <p:nvPr/>
        </p:nvSpPr>
        <p:spPr>
          <a:xfrm>
            <a:off x="257100" y="1124025"/>
            <a:ext cx="8588400" cy="55692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	    &lt;대출 상품 추가&gt;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0.이벤트여부(이벤트 상품이면 '1' 입력):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1.대출종류: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2.상품명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3신청자격: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4.가입방법: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5.적용금리(%):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6.계약 기간(년):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7.최고대출금</a:t>
            </a:r>
            <a:r>
              <a:rPr lang="ko-KR" altLang="en-US" sz="1600" dirty="0">
                <a:solidFill>
                  <a:schemeClr val="dk1"/>
                </a:solidFill>
              </a:rPr>
              <a:t>액</a:t>
            </a:r>
            <a:r>
              <a:rPr lang="ko-KR" sz="1600" dirty="0">
                <a:solidFill>
                  <a:schemeClr val="dk1"/>
                </a:solidFill>
              </a:rPr>
              <a:t>(원):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8.상환방법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추가가 완료되었습니다.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1.다시 추가하기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0. 이전으로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번호 입력: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169" name="Google Shape;169;g219756eccb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19756eccb0_0_25"/>
          <p:cNvSpPr txBox="1"/>
          <p:nvPr/>
        </p:nvSpPr>
        <p:spPr>
          <a:xfrm>
            <a:off x="0" y="237525"/>
            <a:ext cx="8517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</a:rPr>
              <a:t>관리자 &gt; 메인 화면 &gt; 대출 &gt; 대출 상품 관리 &gt; 대출상품추가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6854e047c_12_51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카드 상품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카드 상품 추가 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16854e047c_12_51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상품관리 &gt; 카드 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g216854e047c_12_51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216854e047c_1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70781c976_0_47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170781c976_0_47"/>
          <p:cNvSpPr/>
          <p:nvPr/>
        </p:nvSpPr>
        <p:spPr>
          <a:xfrm>
            <a:off x="2597408" y="3945969"/>
            <a:ext cx="3949184" cy="12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altLang="ko-KR" sz="1600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/>
              <a:t>1. </a:t>
            </a:r>
            <a:r>
              <a:rPr lang="ko-KR" sz="1600" dirty="0"/>
              <a:t>카드 상품 제거</a:t>
            </a:r>
            <a:endParaRPr lang="en-US" altLang="ko-KR" sz="1600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/>
              <a:t>0. </a:t>
            </a:r>
            <a:r>
              <a:rPr lang="ko-KR" sz="1600" dirty="0"/>
              <a:t>이전으로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번호 입력 : </a:t>
            </a:r>
            <a:endParaRPr sz="1600" dirty="0"/>
          </a:p>
        </p:txBody>
      </p:sp>
      <p:sp>
        <p:nvSpPr>
          <p:cNvPr id="184" name="Google Shape;184;g2170781c976_0_47"/>
          <p:cNvSpPr/>
          <p:nvPr/>
        </p:nvSpPr>
        <p:spPr>
          <a:xfrm>
            <a:off x="2597407" y="1783719"/>
            <a:ext cx="3949185" cy="192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카드 상품 목록</a:t>
            </a:r>
            <a:endParaRPr sz="1600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altLang="ko-KR" sz="1600" dirty="0">
              <a:ea typeface="Malgun Gothic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노리2 체크카드(KB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KB국민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탄탄대로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올쇼핑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티타늄카드</a:t>
            </a:r>
            <a:endParaRPr sz="16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⋮</a:t>
            </a:r>
            <a:endParaRPr sz="1600" dirty="0"/>
          </a:p>
        </p:txBody>
      </p:sp>
      <p:sp>
        <p:nvSpPr>
          <p:cNvPr id="185" name="Google Shape;185;g2170781c976_0_47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상품관리 &gt; 카드 &gt; 카드 상품목록 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6" name="Google Shape;186;g2170781c976_0_4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7" name="Google Shape;187;g2170781c976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70781c976_0_54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170781c976_0_54"/>
          <p:cNvSpPr/>
          <p:nvPr/>
        </p:nvSpPr>
        <p:spPr>
          <a:xfrm>
            <a:off x="2646923" y="3810225"/>
            <a:ext cx="4042464" cy="12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제거 완료.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(사용자가 있으므로 더이상 가입 제한)</a:t>
            </a:r>
            <a:endParaRPr sz="1600" dirty="0"/>
          </a:p>
        </p:txBody>
      </p:sp>
      <p:sp>
        <p:nvSpPr>
          <p:cNvPr id="194" name="Google Shape;194;g2170781c976_0_54"/>
          <p:cNvSpPr/>
          <p:nvPr/>
        </p:nvSpPr>
        <p:spPr>
          <a:xfrm>
            <a:off x="2646922" y="1801475"/>
            <a:ext cx="4042465" cy="170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카드 제거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상품명: [입력] </a:t>
            </a:r>
            <a:r>
              <a:rPr lang="ko-KR" sz="1600" dirty="0" err="1"/>
              <a:t>ex</a:t>
            </a:r>
            <a:r>
              <a:rPr lang="ko-KR" sz="1600" dirty="0"/>
              <a:t>)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노리2 체크카드(KB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cxnSp>
        <p:nvCxnSpPr>
          <p:cNvPr id="196" name="Google Shape;196;g2170781c976_0_54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7" name="Google Shape;197;g2170781c97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170781c976_0_54"/>
          <p:cNvSpPr txBox="1"/>
          <p:nvPr/>
        </p:nvSpPr>
        <p:spPr>
          <a:xfrm>
            <a:off x="76200" y="237525"/>
            <a:ext cx="9144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</a:rPr>
              <a:t>관리자 &gt; 상품관리 &gt; 카드 &gt; 카드 상품목록 &gt; 카드 상품제거 </a:t>
            </a:r>
            <a:endParaRPr sz="31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6854e047c_12_63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216854e047c_12_63"/>
          <p:cNvSpPr txBox="1"/>
          <p:nvPr/>
        </p:nvSpPr>
        <p:spPr>
          <a:xfrm>
            <a:off x="2083800" y="2475825"/>
            <a:ext cx="4301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카드 정보 입력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216854e047c_12_63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상품관리 &gt; 카드 &gt; 카드 상품 추가 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g216854e047c_12_63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6" name="Google Shape;206;g216854e047c_12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70781c976_0_17"/>
          <p:cNvSpPr txBox="1">
            <a:spLocks noGrp="1"/>
          </p:cNvSpPr>
          <p:nvPr>
            <p:ph type="body" idx="1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20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170781c976_0_17"/>
          <p:cNvSpPr txBox="1">
            <a:spLocks noGrp="1"/>
          </p:cNvSpPr>
          <p:nvPr>
            <p:ph type="body" idx="1"/>
          </p:nvPr>
        </p:nvSpPr>
        <p:spPr>
          <a:xfrm>
            <a:off x="1960100" y="2098500"/>
            <a:ext cx="5369700" cy="282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/>
              <a:t>	</a:t>
            </a:r>
            <a:r>
              <a:rPr lang="en-US" altLang="ko-KR" sz="1600" dirty="0"/>
              <a:t>	</a:t>
            </a:r>
            <a:r>
              <a:rPr lang="ko-KR" sz="1700" dirty="0">
                <a:solidFill>
                  <a:schemeClr val="tx1"/>
                </a:solidFill>
              </a:rPr>
              <a:t>고객 ID 입력:</a:t>
            </a:r>
            <a:endParaRPr sz="17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24242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700" dirty="0">
                <a:solidFill>
                  <a:srgbClr val="242424"/>
                </a:solidFill>
              </a:rPr>
              <a:t>		</a:t>
            </a:r>
            <a:r>
              <a:rPr lang="ko-KR" sz="1700" dirty="0">
                <a:solidFill>
                  <a:schemeClr val="tx1"/>
                </a:solidFill>
              </a:rPr>
              <a:t>비밀번호 입력:</a:t>
            </a:r>
            <a:endParaRPr sz="17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 dirty="0"/>
              <a:t>			</a:t>
            </a:r>
            <a:endParaRPr sz="1600" dirty="0"/>
          </a:p>
        </p:txBody>
      </p:sp>
      <p:sp>
        <p:nvSpPr>
          <p:cNvPr id="213" name="Google Shape;213;g2170781c976_0_17"/>
          <p:cNvSpPr txBox="1"/>
          <p:nvPr/>
        </p:nvSpPr>
        <p:spPr>
          <a:xfrm>
            <a:off x="76200" y="237525"/>
            <a:ext cx="619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</a:rPr>
              <a:t>고객 로그인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Google Shape;214;g2170781c976_0_1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5" name="Google Shape;215;g2170781c97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g216854e047c_6_1"/>
          <p:cNvCxnSpPr/>
          <p:nvPr/>
        </p:nvCxnSpPr>
        <p:spPr>
          <a:xfrm>
            <a:off x="0" y="4766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g216854e047c_6_1"/>
          <p:cNvSpPr txBox="1"/>
          <p:nvPr/>
        </p:nvSpPr>
        <p:spPr>
          <a:xfrm>
            <a:off x="0" y="0"/>
            <a:ext cx="5868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회원가입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g216854e047c_6_1"/>
          <p:cNvSpPr txBox="1"/>
          <p:nvPr/>
        </p:nvSpPr>
        <p:spPr>
          <a:xfrm>
            <a:off x="3995936" y="764704"/>
            <a:ext cx="43206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71" name="Google Shape;71;g216854e047c_6_1"/>
          <p:cNvSpPr txBox="1"/>
          <p:nvPr/>
        </p:nvSpPr>
        <p:spPr>
          <a:xfrm>
            <a:off x="148200" y="602250"/>
            <a:ext cx="8847600" cy="6003000"/>
          </a:xfrm>
          <a:prstGeom prst="rect">
            <a:avLst/>
          </a:prstGeom>
          <a:solidFill>
            <a:srgbClr val="EBE8E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---------------------------------------------------회원 정보 입력---------------------------------------------------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- 이름(한글2~5자):  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- 주민등록번호( ‘-’포함):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- 전화번호(‘-’포함):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- 아이디(영문자+숫자,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8~16자):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- 계좌번호(XXXXXX-XX-XXXXXX):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- 비밀번호(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영문자+숫자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):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0. 이전으로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2" name="Google Shape;72;g216854e047c_6_1"/>
          <p:cNvGraphicFramePr/>
          <p:nvPr/>
        </p:nvGraphicFramePr>
        <p:xfrm>
          <a:off x="378550" y="3333275"/>
          <a:ext cx="7875875" cy="2377260"/>
        </p:xfrm>
        <a:graphic>
          <a:graphicData uri="http://schemas.openxmlformats.org/drawingml/2006/table">
            <a:tbl>
              <a:tblPr>
                <a:noFill/>
                <a:tableStyleId>{6E5F2D92-3A7E-44F4-A558-1284C68CDC47}</a:tableStyleId>
              </a:tblPr>
              <a:tblGrid>
                <a:gridCol w="15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군인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군필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 미필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3. 복무 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복무 중 이면 전역날짜 기입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기혼여부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기혼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 미혼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기혼이면 결혼날짜 기입 (신혼 판단 여부)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기초생활수급자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 x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직장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 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3" name="Google Shape;73;g216854e047c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6854e047c_0_6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216854e047c_0_6"/>
          <p:cNvSpPr txBox="1"/>
          <p:nvPr/>
        </p:nvSpPr>
        <p:spPr>
          <a:xfrm>
            <a:off x="3104300" y="1946950"/>
            <a:ext cx="54336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적금 조회/추천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대출 조회/추천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카드 조회/추천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가입한 상품 조회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 0.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이전으로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 번호 입력: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216854e047c_0_6"/>
          <p:cNvSpPr txBox="1"/>
          <p:nvPr/>
        </p:nvSpPr>
        <p:spPr>
          <a:xfrm>
            <a:off x="76200" y="237525"/>
            <a:ext cx="619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3" name="Google Shape;223;g216854e047c_0_6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4" name="Google Shape;224;g216854e047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g216854e047c_13_10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g216854e047c_13_10"/>
          <p:cNvSpPr txBox="1"/>
          <p:nvPr/>
        </p:nvSpPr>
        <p:spPr>
          <a:xfrm>
            <a:off x="0" y="237525"/>
            <a:ext cx="5724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적금 메인메뉴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216854e047c_13_10"/>
          <p:cNvSpPr/>
          <p:nvPr/>
        </p:nvSpPr>
        <p:spPr>
          <a:xfrm>
            <a:off x="898350" y="1688450"/>
            <a:ext cx="7347300" cy="40242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 적금 ====================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적금 조회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적금 추천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적금 계산기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  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32" name="Google Shape;232;g216854e047c_1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g216854e047c_12_131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g216854e047c_12_131"/>
          <p:cNvSpPr txBox="1"/>
          <p:nvPr/>
        </p:nvSpPr>
        <p:spPr>
          <a:xfrm>
            <a:off x="0" y="237525"/>
            <a:ext cx="5724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적금 조회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216854e047c_12_131"/>
          <p:cNvSpPr/>
          <p:nvPr/>
        </p:nvSpPr>
        <p:spPr>
          <a:xfrm>
            <a:off x="898350" y="1077450"/>
            <a:ext cx="7347300" cy="53988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&lt;적금조회&gt;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[상품번호]	[상품명]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온국민건강적금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KB내맘대로적금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KB장병내일준비적금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직장인우대적금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		KB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Young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Youth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KB두근두근여행적금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⋮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   적금 상세정보 보기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  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40" name="Google Shape;240;g216854e047c_12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g21956c21ca8_0_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21956c21ca8_0_7"/>
          <p:cNvSpPr txBox="1"/>
          <p:nvPr/>
        </p:nvSpPr>
        <p:spPr>
          <a:xfrm>
            <a:off x="0" y="237525"/>
            <a:ext cx="68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적금 조회 &gt; 적금 상세조회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1956c21ca8_0_7"/>
          <p:cNvSpPr/>
          <p:nvPr/>
        </p:nvSpPr>
        <p:spPr>
          <a:xfrm>
            <a:off x="257100" y="1417450"/>
            <a:ext cx="8588400" cy="47943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상세정보 보기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상세정보를 원하시는 상품의 번호: 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[상품명]  			[신청자격]   			[이율]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KB근로장려금적금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연금수급자			4%	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[최대 월납입액]   			[최대 계약기간]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300000(원)			24(개월)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다른 적금의 상세정보 확인하기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이전으로 돌아가기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입력: 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</a:t>
            </a:r>
            <a:endParaRPr sz="1200" dirty="0"/>
          </a:p>
        </p:txBody>
      </p:sp>
      <p:pic>
        <p:nvPicPr>
          <p:cNvPr id="248" name="Google Shape;248;g21956c21ca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g216854e047c_13_2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g216854e047c_13_27"/>
          <p:cNvSpPr txBox="1"/>
          <p:nvPr/>
        </p:nvSpPr>
        <p:spPr>
          <a:xfrm>
            <a:off x="0" y="237525"/>
            <a:ext cx="68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적금 추천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216854e047c_13_27"/>
          <p:cNvSpPr/>
          <p:nvPr/>
        </p:nvSpPr>
        <p:spPr>
          <a:xfrm>
            <a:off x="257100" y="1153650"/>
            <a:ext cx="8588400" cy="52320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r>
              <a:rPr lang="en-US" altLang="ko-KR" sz="1600" b="1" dirty="0">
                <a:solidFill>
                  <a:schemeClr val="dk1"/>
                </a:solidFill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        </a:t>
            </a:r>
            <a:r>
              <a:rPr lang="ko-KR" sz="1600" dirty="0">
                <a:solidFill>
                  <a:schemeClr val="dk1"/>
                </a:solidFill>
              </a:rPr>
              <a:t>&lt;2. 적금 추천&gt;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</a:rPr>
              <a:t>홍길동 </a:t>
            </a:r>
            <a:r>
              <a:rPr lang="ko-KR" sz="1600" dirty="0">
                <a:solidFill>
                  <a:schemeClr val="dk1"/>
                </a:solidFill>
              </a:rPr>
              <a:t>고객님에게 다음의 적금을 추천합니다.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직장인우대적금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KB국민행복적금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KB미소드림적금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KB새희망적금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KB </a:t>
            </a:r>
            <a:r>
              <a:rPr lang="ko-KR" sz="1600" dirty="0" err="1">
                <a:solidFill>
                  <a:schemeClr val="dk1"/>
                </a:solidFill>
              </a:rPr>
              <a:t>행운적금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자립준비적금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********************** EVENT **********************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현재 직장인인 </a:t>
            </a:r>
            <a:r>
              <a:rPr lang="ko-KR" sz="1600" dirty="0" err="1">
                <a:solidFill>
                  <a:schemeClr val="dk1"/>
                </a:solidFill>
              </a:rPr>
              <a:t>고객님들을</a:t>
            </a:r>
            <a:r>
              <a:rPr lang="ko-KR" sz="1600" dirty="0">
                <a:solidFill>
                  <a:schemeClr val="dk1"/>
                </a:solidFill>
              </a:rPr>
              <a:t> 위한 적금 이벤트가 진행중 입니다.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KB </a:t>
            </a:r>
            <a:r>
              <a:rPr lang="ko-KR" sz="1600" dirty="0" err="1">
                <a:solidFill>
                  <a:schemeClr val="dk1"/>
                </a:solidFill>
              </a:rPr>
              <a:t>행운적금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현재 차상위계층인 </a:t>
            </a:r>
            <a:r>
              <a:rPr lang="ko-KR" sz="1600" dirty="0" err="1">
                <a:solidFill>
                  <a:schemeClr val="dk1"/>
                </a:solidFill>
              </a:rPr>
              <a:t>고객님들을</a:t>
            </a:r>
            <a:r>
              <a:rPr lang="ko-KR" sz="1600" dirty="0">
                <a:solidFill>
                  <a:schemeClr val="dk1"/>
                </a:solidFill>
              </a:rPr>
              <a:t> 위한 적금 이벤트가 진행중 입니다.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자립준비적금</a:t>
            </a:r>
            <a:endParaRPr sz="1600" dirty="0"/>
          </a:p>
        </p:txBody>
      </p:sp>
      <p:pic>
        <p:nvPicPr>
          <p:cNvPr id="256" name="Google Shape;256;g216854e047c_13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g216854e047c_12_16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g216854e047c_12_167"/>
          <p:cNvSpPr txBox="1"/>
          <p:nvPr/>
        </p:nvSpPr>
        <p:spPr>
          <a:xfrm>
            <a:off x="0" y="237525"/>
            <a:ext cx="68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적금 계산기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3" name="Google Shape;263;g216854e047c_12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16854e047c_12_167"/>
          <p:cNvSpPr/>
          <p:nvPr/>
        </p:nvSpPr>
        <p:spPr>
          <a:xfrm>
            <a:off x="910200" y="1740600"/>
            <a:ext cx="7323600" cy="33768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           &lt;3. </a:t>
            </a:r>
            <a:r>
              <a:rPr lang="ko-KR" altLang="en-US" sz="1600" dirty="0">
                <a:solidFill>
                  <a:schemeClr val="dk1"/>
                </a:solidFill>
              </a:rPr>
              <a:t>적금 계산기</a:t>
            </a:r>
            <a:r>
              <a:rPr lang="en-US" altLang="ko-KR" sz="1600" dirty="0">
                <a:solidFill>
                  <a:schemeClr val="dk1"/>
                </a:solidFill>
              </a:rPr>
              <a:t>&gt;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매월 일정 금액을 저축할 때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2. 목표 금액을 모을 때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0. </a:t>
            </a:r>
            <a:r>
              <a:rPr lang="ko-KR" sz="1600" dirty="0" err="1">
                <a:solidFill>
                  <a:schemeClr val="dk1"/>
                </a:solidFill>
              </a:rPr>
              <a:t>메인메뉴로</a:t>
            </a:r>
            <a:r>
              <a:rPr lang="ko-KR" sz="1600" dirty="0">
                <a:solidFill>
                  <a:schemeClr val="dk1"/>
                </a:solidFill>
              </a:rPr>
              <a:t> 돌아가기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선택: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g21956c21ca8_0_55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g21956c21ca8_0_55"/>
          <p:cNvSpPr txBox="1"/>
          <p:nvPr/>
        </p:nvSpPr>
        <p:spPr>
          <a:xfrm>
            <a:off x="0" y="237525"/>
            <a:ext cx="68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적금 계산기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g21956c21ca8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1956c21ca8_0_55"/>
          <p:cNvSpPr/>
          <p:nvPr/>
        </p:nvSpPr>
        <p:spPr>
          <a:xfrm>
            <a:off x="319625" y="1740600"/>
            <a:ext cx="8463000" cy="39084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--------------매월 일정 금액을 저축할 때--------------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월 </a:t>
            </a:r>
            <a:r>
              <a:rPr lang="ko-KR" sz="1600" dirty="0" err="1">
                <a:solidFill>
                  <a:schemeClr val="dk1"/>
                </a:solidFill>
              </a:rPr>
              <a:t>저축액</a:t>
            </a:r>
            <a:r>
              <a:rPr lang="ko-KR" sz="1600" dirty="0">
                <a:solidFill>
                  <a:schemeClr val="dk1"/>
                </a:solidFill>
              </a:rPr>
              <a:t> : 100000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적금 기간(개월): 12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금리(주의! 3%의 경우 0.03으로 입력): 0.03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10000원씩 12개월 간 0.03의 이자율의 적금상품에 저축하면 총 ~원을 모으실 수 있습니다.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메인메뉴로</a:t>
            </a:r>
            <a:r>
              <a:rPr lang="ko-KR" sz="1600" dirty="0">
                <a:solidFill>
                  <a:schemeClr val="dk1"/>
                </a:solidFill>
              </a:rPr>
              <a:t> 돌아가려면 0을 입력하세요: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g21956c21ca8_0_62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g21956c21ca8_0_62"/>
          <p:cNvSpPr txBox="1"/>
          <p:nvPr/>
        </p:nvSpPr>
        <p:spPr>
          <a:xfrm>
            <a:off x="0" y="237525"/>
            <a:ext cx="68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적금 계산기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9" name="Google Shape;279;g21956c21ca8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1956c21ca8_0_62"/>
          <p:cNvSpPr/>
          <p:nvPr/>
        </p:nvSpPr>
        <p:spPr>
          <a:xfrm>
            <a:off x="319625" y="1740600"/>
            <a:ext cx="8463000" cy="39084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--------------목표 금액을 모을 때--------------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목표 금액: 100000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적금 기간: 12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금리(주의! 3%의 경우 0.03으로 입력): 0.03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100000원을 목표로 12개월 간 0.03로 저축한다면 월 ~원을 저축해야 합니다.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</a:rPr>
              <a:t>메인메뉴로</a:t>
            </a:r>
            <a:r>
              <a:rPr lang="ko-KR" sz="1600" dirty="0">
                <a:solidFill>
                  <a:schemeClr val="dk1"/>
                </a:solidFill>
              </a:rPr>
              <a:t> 돌아가려면 0을 입력하세요: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219756eccb0_0_32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g219756eccb0_0_32"/>
          <p:cNvSpPr txBox="1"/>
          <p:nvPr/>
        </p:nvSpPr>
        <p:spPr>
          <a:xfrm>
            <a:off x="0" y="237525"/>
            <a:ext cx="5724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대출 조회/추천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19756eccb0_0_32"/>
          <p:cNvSpPr/>
          <p:nvPr/>
        </p:nvSpPr>
        <p:spPr>
          <a:xfrm>
            <a:off x="898350" y="1301375"/>
            <a:ext cx="7347300" cy="44112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&lt;대출 조회/추천&gt;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조회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추천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계산기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  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숫자를 입력해주세요 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88" name="Google Shape;288;g219756eccb0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g219756eccb0_0_39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g219756eccb0_0_39"/>
          <p:cNvSpPr txBox="1"/>
          <p:nvPr/>
        </p:nvSpPr>
        <p:spPr>
          <a:xfrm>
            <a:off x="0" y="190950"/>
            <a:ext cx="7524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대출 조회/추천 &gt; 대출 조회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19756eccb0_0_39"/>
          <p:cNvSpPr/>
          <p:nvPr/>
        </p:nvSpPr>
        <p:spPr>
          <a:xfrm>
            <a:off x="898350" y="1077450"/>
            <a:ext cx="7347300" cy="53988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&lt;대출 상품 목록&gt;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KB직장인든든신용대출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KB직장인든든신용대출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(군인)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KB비상금대출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KB새희망홀씨2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KBSTARCLUB신용대출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KB국민ONE대출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KB급여이체신용대출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⋮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또는 상세목록을 보고싶은 상품 번호 입력: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96" name="Google Shape;296;g219756eccb0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0781c976_1_1"/>
          <p:cNvSpPr txBox="1">
            <a:spLocks noGrp="1"/>
          </p:cNvSpPr>
          <p:nvPr>
            <p:ph type="body" idx="1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500" dirty="0"/>
              <a:t>		</a:t>
            </a:r>
            <a:r>
              <a:rPr lang="ko-KR" sz="1600" dirty="0">
                <a:solidFill>
                  <a:schemeClr val="dk1"/>
                </a:solidFill>
              </a:rPr>
              <a:t>관리자 코드 입력: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		비밀번호 입력: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500" dirty="0"/>
              <a:t>			</a:t>
            </a:r>
            <a:endParaRPr sz="1500" dirty="0"/>
          </a:p>
        </p:txBody>
      </p:sp>
      <p:sp>
        <p:nvSpPr>
          <p:cNvPr id="79" name="Google Shape;79;g2170781c976_1_1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로그인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" name="Google Shape;80;g2170781c976_1_1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g2170781c976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g219756eccb0_0_4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g219756eccb0_0_47"/>
          <p:cNvSpPr/>
          <p:nvPr/>
        </p:nvSpPr>
        <p:spPr>
          <a:xfrm>
            <a:off x="257100" y="1417450"/>
            <a:ext cx="8588400" cy="47943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-----------상세보기-------------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[1.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KB직장인든든신용대출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&lt;대출종류&gt;	: 신용대출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&lt;신청자격&gt;	: 직장인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&lt;가입방법&gt;	: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스타뱅킹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&lt;금리&gt;		: 3.61(%)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&lt;최장기간&gt;	: 10년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&lt;최고대출금액&gt;	: 300,000,000원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&lt;상환방법&gt;	: 일시상환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이전으로 돌아가시려면 0을 눌러주세요. 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pic>
        <p:nvPicPr>
          <p:cNvPr id="304" name="Google Shape;304;g219756eccb0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19756eccb0_0_47"/>
          <p:cNvSpPr txBox="1"/>
          <p:nvPr/>
        </p:nvSpPr>
        <p:spPr>
          <a:xfrm>
            <a:off x="0" y="2375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</a:rPr>
              <a:t>고객 &gt; 메인 화면 &gt; 대출 조회/추천 &gt; 대출 조회 &gt; 대출 상세조회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g219756eccb0_0_55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g219756eccb0_0_55"/>
          <p:cNvSpPr txBox="1"/>
          <p:nvPr/>
        </p:nvSpPr>
        <p:spPr>
          <a:xfrm>
            <a:off x="0" y="237525"/>
            <a:ext cx="68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대출 조회/추천 &gt; 대출 추천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219756eccb0_0_55"/>
          <p:cNvSpPr/>
          <p:nvPr/>
        </p:nvSpPr>
        <p:spPr>
          <a:xfrm>
            <a:off x="257100" y="1301375"/>
            <a:ext cx="7488000" cy="43197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</a:rPr>
              <a:t>			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  </a:t>
            </a:r>
            <a:r>
              <a:rPr lang="ko-KR" sz="1600" dirty="0">
                <a:solidFill>
                  <a:schemeClr val="dk1"/>
                </a:solidFill>
              </a:rPr>
              <a:t>&lt;대출 추천&gt;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-KR" sz="1600" dirty="0">
                <a:solidFill>
                  <a:schemeClr val="dk1"/>
                </a:solidFill>
              </a:rPr>
              <a:t>신용 대출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-KR" sz="1600" dirty="0">
                <a:solidFill>
                  <a:schemeClr val="dk1"/>
                </a:solidFill>
              </a:rPr>
              <a:t>전월세/반환보증 대출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ko-KR" sz="1600" dirty="0">
                <a:solidFill>
                  <a:schemeClr val="dk1"/>
                </a:solidFill>
              </a:rPr>
              <a:t>자동차 대출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0. 이전으로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입력 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12" name="Google Shape;312;g219756eccb0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g219756eccb0_0_62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g219756eccb0_0_62"/>
          <p:cNvSpPr/>
          <p:nvPr/>
        </p:nvSpPr>
        <p:spPr>
          <a:xfrm>
            <a:off x="269250" y="912100"/>
            <a:ext cx="7488000" cy="57999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</a:rPr>
              <a:t>	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&lt;신용 대출&gt;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[상품 유형]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전체   2. 직장인  3. 전문직  4. 사업자  5. 연금수급자  6. 군인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상품 유형 번호 입력: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[가입 방법]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전체  2. 인터넷뱅킹  3. </a:t>
            </a:r>
            <a:r>
              <a:rPr lang="ko-KR" sz="1600" dirty="0" err="1">
                <a:solidFill>
                  <a:schemeClr val="dk1"/>
                </a:solidFill>
              </a:rPr>
              <a:t>스타뱅킹</a:t>
            </a:r>
            <a:r>
              <a:rPr lang="ko-KR" sz="1600" dirty="0">
                <a:solidFill>
                  <a:schemeClr val="dk1"/>
                </a:solidFill>
              </a:rPr>
              <a:t>  4. </a:t>
            </a:r>
            <a:r>
              <a:rPr lang="ko-KR" sz="1600" dirty="0" err="1">
                <a:solidFill>
                  <a:schemeClr val="dk1"/>
                </a:solidFill>
              </a:rPr>
              <a:t>리브Next</a:t>
            </a:r>
            <a:r>
              <a:rPr lang="ko-KR" sz="1600" dirty="0">
                <a:solidFill>
                  <a:schemeClr val="dk1"/>
                </a:solidFill>
              </a:rPr>
              <a:t>  5. 영업점  6. 스마트대출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가입 방법 번호 입력: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===============================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홍길동님과 적합한 대출 상품 추천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1.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KB직장인든든신용대출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2.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sz="1600" dirty="0" err="1">
                <a:solidFill>
                  <a:schemeClr val="dk1"/>
                </a:solidFill>
              </a:rPr>
              <a:t>KB직장인든든신용대출</a:t>
            </a:r>
            <a:r>
              <a:rPr lang="ko-KR" sz="1600" dirty="0">
                <a:solidFill>
                  <a:schemeClr val="dk1"/>
                </a:solidFill>
              </a:rPr>
              <a:t>(군인)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⋮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0.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sz="1600" dirty="0">
                <a:solidFill>
                  <a:schemeClr val="dk1"/>
                </a:solidFill>
              </a:rPr>
              <a:t>이전으로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1. </a:t>
            </a:r>
            <a:r>
              <a:rPr lang="ko-KR" sz="1600" dirty="0">
                <a:solidFill>
                  <a:schemeClr val="dk1"/>
                </a:solidFill>
              </a:rPr>
              <a:t>신용대출 다시 </a:t>
            </a:r>
            <a:r>
              <a:rPr lang="ko-KR" sz="1600" dirty="0" err="1">
                <a:solidFill>
                  <a:schemeClr val="dk1"/>
                </a:solidFill>
              </a:rPr>
              <a:t>추천받기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입력 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19" name="Google Shape;319;g219756eccb0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19756eccb0_0_62"/>
          <p:cNvSpPr txBox="1"/>
          <p:nvPr/>
        </p:nvSpPr>
        <p:spPr>
          <a:xfrm>
            <a:off x="0" y="237525"/>
            <a:ext cx="8470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</a:rPr>
              <a:t>고객 &gt; 메인 화면 &gt; 대출 조회/추천 &gt; 대출 추천 &gt; 신용대출</a:t>
            </a:r>
            <a:endParaRPr sz="3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g219756eccb0_0_70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g219756eccb0_0_70"/>
          <p:cNvSpPr/>
          <p:nvPr/>
        </p:nvSpPr>
        <p:spPr>
          <a:xfrm>
            <a:off x="257100" y="860100"/>
            <a:ext cx="7488000" cy="5822778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</a:rPr>
              <a:t>	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&lt;전월세/반환보증 대출&gt;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[상품 유형]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전체   2. 전월세보증금대출  3. 월세대출  4. 전세금반환대출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상품 유형 번호 입력: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[가입 방법]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전체  2. 인터넷뱅킹  3. </a:t>
            </a:r>
            <a:r>
              <a:rPr lang="ko-KR" sz="1600" dirty="0" err="1">
                <a:solidFill>
                  <a:schemeClr val="dk1"/>
                </a:solidFill>
              </a:rPr>
              <a:t>스타뱅킹</a:t>
            </a:r>
            <a:r>
              <a:rPr lang="ko-KR" sz="1600" dirty="0">
                <a:solidFill>
                  <a:schemeClr val="dk1"/>
                </a:solidFill>
              </a:rPr>
              <a:t>  4. </a:t>
            </a:r>
            <a:r>
              <a:rPr lang="ko-KR" sz="1600" dirty="0" err="1">
                <a:solidFill>
                  <a:schemeClr val="dk1"/>
                </a:solidFill>
              </a:rPr>
              <a:t>리브Next</a:t>
            </a:r>
            <a:r>
              <a:rPr lang="ko-KR" sz="1600" dirty="0">
                <a:solidFill>
                  <a:schemeClr val="dk1"/>
                </a:solidFill>
              </a:rPr>
              <a:t>  5. 영업점  6. 스마트대출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가입 방법 번호 입력: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===============================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홍길동님과 적합한 대출 상품 추천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징검다리전세자금보증 주택전세자금대출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2. KB 신혼부부 전세자금대출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⋮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sz="1600" dirty="0">
                <a:solidFill>
                  <a:schemeClr val="dk1"/>
                </a:solidFill>
              </a:rPr>
              <a:t>0.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sz="1600" dirty="0">
                <a:solidFill>
                  <a:schemeClr val="dk1"/>
                </a:solidFill>
              </a:rPr>
              <a:t>이전으로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 1. </a:t>
            </a:r>
            <a:r>
              <a:rPr lang="ko-KR" sz="1600" dirty="0">
                <a:solidFill>
                  <a:schemeClr val="dk1"/>
                </a:solidFill>
              </a:rPr>
              <a:t>전월세/반환보증 대출 다시 </a:t>
            </a:r>
            <a:r>
              <a:rPr lang="ko-KR" sz="1600" dirty="0" err="1">
                <a:solidFill>
                  <a:schemeClr val="dk1"/>
                </a:solidFill>
              </a:rPr>
              <a:t>추천받기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입력 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27" name="Google Shape;327;g219756eccb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19756eccb0_0_70"/>
          <p:cNvSpPr txBox="1"/>
          <p:nvPr/>
        </p:nvSpPr>
        <p:spPr>
          <a:xfrm>
            <a:off x="0" y="237525"/>
            <a:ext cx="9144000" cy="16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 b="1" dirty="0">
                <a:solidFill>
                  <a:schemeClr val="dk1"/>
                </a:solidFill>
              </a:rPr>
              <a:t>고객 &gt; 메인 화면 &gt; 대출 조회/추천 &gt; 대출 추천 &gt; 전월세/반환보증대출</a:t>
            </a:r>
            <a:endParaRPr sz="2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g219756eccb0_0_7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4" name="Google Shape;334;g219756eccb0_0_77"/>
          <p:cNvSpPr/>
          <p:nvPr/>
        </p:nvSpPr>
        <p:spPr>
          <a:xfrm>
            <a:off x="257100" y="1058025"/>
            <a:ext cx="7488000" cy="55974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</a:rPr>
              <a:t>	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&lt;자동차 대출&gt;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[가입 방법]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전체  2. 인터넷뱅킹  3. </a:t>
            </a:r>
            <a:r>
              <a:rPr lang="ko-KR" sz="1600" dirty="0" err="1">
                <a:solidFill>
                  <a:schemeClr val="dk1"/>
                </a:solidFill>
              </a:rPr>
              <a:t>스타뱅킹</a:t>
            </a:r>
            <a:r>
              <a:rPr lang="ko-KR" sz="1600" dirty="0">
                <a:solidFill>
                  <a:schemeClr val="dk1"/>
                </a:solidFill>
              </a:rPr>
              <a:t>  4. </a:t>
            </a:r>
            <a:r>
              <a:rPr lang="ko-KR" sz="1600" dirty="0" err="1">
                <a:solidFill>
                  <a:schemeClr val="dk1"/>
                </a:solidFill>
              </a:rPr>
              <a:t>리브Next</a:t>
            </a:r>
            <a:r>
              <a:rPr lang="ko-KR" sz="1600" dirty="0">
                <a:solidFill>
                  <a:schemeClr val="dk1"/>
                </a:solidFill>
              </a:rPr>
              <a:t>  5. 영업점  6. 스마트대출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가입 방법 번호 입력: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===============================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홍길동님과 적합한 대출 상품 추천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KB </a:t>
            </a:r>
            <a:r>
              <a:rPr lang="ko-KR" sz="1600" dirty="0" err="1">
                <a:solidFill>
                  <a:schemeClr val="dk1"/>
                </a:solidFill>
              </a:rPr>
              <a:t>매직카대출</a:t>
            </a:r>
            <a:r>
              <a:rPr lang="ko-KR" sz="1600" dirty="0">
                <a:solidFill>
                  <a:schemeClr val="dk1"/>
                </a:solidFill>
              </a:rPr>
              <a:t>(신차)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2. KB </a:t>
            </a:r>
            <a:r>
              <a:rPr lang="ko-KR" sz="1600" dirty="0" err="1">
                <a:solidFill>
                  <a:schemeClr val="dk1"/>
                </a:solidFill>
              </a:rPr>
              <a:t>매직카대출</a:t>
            </a:r>
            <a:r>
              <a:rPr lang="ko-KR" sz="1600" dirty="0">
                <a:solidFill>
                  <a:schemeClr val="dk1"/>
                </a:solidFill>
              </a:rPr>
              <a:t>(중고차)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⋮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 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sz="1600" dirty="0">
                <a:solidFill>
                  <a:schemeClr val="dk1"/>
                </a:solidFill>
              </a:rPr>
              <a:t>0. 이전으로</a:t>
            </a:r>
            <a:endParaRPr sz="1600" dirty="0">
              <a:solidFill>
                <a:schemeClr val="dk1"/>
              </a:solidFill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US" altLang="ko-KR" sz="1600" dirty="0">
                <a:solidFill>
                  <a:schemeClr val="dk1"/>
                </a:solidFill>
              </a:rPr>
              <a:t>1. </a:t>
            </a:r>
            <a:r>
              <a:rPr lang="ko-KR" sz="1600" dirty="0">
                <a:solidFill>
                  <a:schemeClr val="dk1"/>
                </a:solidFill>
              </a:rPr>
              <a:t>신용대출 다시 </a:t>
            </a:r>
            <a:r>
              <a:rPr lang="ko-KR" sz="1600" dirty="0" err="1">
                <a:solidFill>
                  <a:schemeClr val="dk1"/>
                </a:solidFill>
              </a:rPr>
              <a:t>추천받기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입력 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35" name="Google Shape;335;g219756eccb0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19756eccb0_0_77"/>
          <p:cNvSpPr txBox="1"/>
          <p:nvPr/>
        </p:nvSpPr>
        <p:spPr>
          <a:xfrm>
            <a:off x="0" y="237525"/>
            <a:ext cx="8990700" cy="1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대출 조회/추천 &gt; 대출 추천 &gt; 자동차대출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9756eccb0_0_87"/>
          <p:cNvSpPr/>
          <p:nvPr/>
        </p:nvSpPr>
        <p:spPr>
          <a:xfrm>
            <a:off x="319625" y="875700"/>
            <a:ext cx="8463000" cy="585675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&lt;대출 계산기&gt;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대출 금액(원) 입력 :</a:t>
            </a:r>
            <a:r>
              <a:rPr lang="en-US" altLang="ko-KR" sz="1600" dirty="0">
                <a:solidFill>
                  <a:schemeClr val="dk1"/>
                </a:solidFill>
              </a:rPr>
              <a:t> 100000000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기간(년) 입력 :</a:t>
            </a:r>
            <a:r>
              <a:rPr lang="en-US" altLang="ko-KR" sz="1600" dirty="0">
                <a:solidFill>
                  <a:schemeClr val="dk1"/>
                </a:solidFill>
              </a:rPr>
              <a:t> 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이자(%) 입력 :</a:t>
            </a:r>
            <a:r>
              <a:rPr lang="en-US" altLang="ko-KR" sz="1600" dirty="0">
                <a:solidFill>
                  <a:schemeClr val="dk1"/>
                </a:solidFill>
              </a:rPr>
              <a:t> 2.38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===========================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[결과]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대출 금액 : </a:t>
            </a:r>
            <a:r>
              <a:rPr lang="en-US" altLang="ko-KR" sz="1600" dirty="0">
                <a:solidFill>
                  <a:schemeClr val="dk1"/>
                </a:solidFill>
              </a:rPr>
              <a:t>100,000,000 </a:t>
            </a:r>
            <a:r>
              <a:rPr lang="ko-KR" sz="1600" dirty="0">
                <a:solidFill>
                  <a:schemeClr val="dk1"/>
                </a:solidFill>
              </a:rPr>
              <a:t>원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총 이자 : </a:t>
            </a:r>
            <a:r>
              <a:rPr lang="en-US" altLang="ko-KR" sz="1600" dirty="0">
                <a:solidFill>
                  <a:schemeClr val="dk1"/>
                </a:solidFill>
              </a:rPr>
              <a:t>4,760,000 </a:t>
            </a:r>
            <a:r>
              <a:rPr lang="ko-KR" sz="1600" dirty="0">
                <a:solidFill>
                  <a:schemeClr val="dk1"/>
                </a:solidFill>
              </a:rPr>
              <a:t>원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총 비용 : </a:t>
            </a:r>
            <a:r>
              <a:rPr lang="en-US" altLang="ko-KR" sz="1600" dirty="0">
                <a:solidFill>
                  <a:schemeClr val="dk1"/>
                </a:solidFill>
              </a:rPr>
              <a:t>104,760,000 </a:t>
            </a:r>
            <a:r>
              <a:rPr lang="ko-KR" altLang="en-US" sz="1600" dirty="0">
                <a:solidFill>
                  <a:schemeClr val="dk1"/>
                </a:solidFill>
              </a:rPr>
              <a:t>원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월 평균 상환원금 : </a:t>
            </a:r>
            <a:r>
              <a:rPr lang="en-US" altLang="ko-KR" sz="1600" dirty="0">
                <a:solidFill>
                  <a:schemeClr val="dk1"/>
                </a:solidFill>
              </a:rPr>
              <a:t>4,166,667 </a:t>
            </a:r>
            <a:r>
              <a:rPr lang="ko-KR" sz="1600" dirty="0">
                <a:solidFill>
                  <a:schemeClr val="dk1"/>
                </a:solidFill>
              </a:rPr>
              <a:t>원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월 이자액 상환원금 : </a:t>
            </a:r>
            <a:r>
              <a:rPr lang="en-US" altLang="ko-KR" sz="1600" dirty="0">
                <a:solidFill>
                  <a:schemeClr val="dk1"/>
                </a:solidFill>
              </a:rPr>
              <a:t>198,333 </a:t>
            </a:r>
            <a:r>
              <a:rPr lang="ko-KR" sz="1600" dirty="0">
                <a:solidFill>
                  <a:schemeClr val="dk1"/>
                </a:solidFill>
              </a:rPr>
              <a:t>원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월 평균 납입금 : </a:t>
            </a:r>
            <a:r>
              <a:rPr lang="en-US" altLang="ko-KR" sz="1600" dirty="0">
                <a:solidFill>
                  <a:schemeClr val="dk1"/>
                </a:solidFill>
              </a:rPr>
              <a:t>4,365,000 </a:t>
            </a:r>
            <a:r>
              <a:rPr lang="ko-KR" altLang="en-US" sz="1600" dirty="0">
                <a:solidFill>
                  <a:schemeClr val="dk1"/>
                </a:solidFill>
              </a:rPr>
              <a:t>원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===========================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0. 이전으로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1. 다시계산하기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입력 : 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342" name="Google Shape;342;g219756eccb0_0_8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3" name="Google Shape;343;g219756eccb0_0_87"/>
          <p:cNvSpPr txBox="1"/>
          <p:nvPr/>
        </p:nvSpPr>
        <p:spPr>
          <a:xfrm>
            <a:off x="0" y="237525"/>
            <a:ext cx="68232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대출 조회/추천 &gt; 대출 계산기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344" name="Google Shape;344;g219756eccb0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740" y="12555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6854e047c_0_42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216854e047c_0_42"/>
          <p:cNvSpPr txBox="1"/>
          <p:nvPr/>
        </p:nvSpPr>
        <p:spPr>
          <a:xfrm>
            <a:off x="3357475" y="3228900"/>
            <a:ext cx="25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216854e047c_0_42"/>
          <p:cNvSpPr txBox="1"/>
          <p:nvPr/>
        </p:nvSpPr>
        <p:spPr>
          <a:xfrm>
            <a:off x="3274350" y="2573950"/>
            <a:ext cx="3109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 1.    체크카드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216854e047c_0_42"/>
          <p:cNvSpPr txBox="1"/>
          <p:nvPr/>
        </p:nvSpPr>
        <p:spPr>
          <a:xfrm>
            <a:off x="3274350" y="2974150"/>
            <a:ext cx="3109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 2.    신용카드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16854e047c_0_42"/>
          <p:cNvSpPr txBox="1"/>
          <p:nvPr/>
        </p:nvSpPr>
        <p:spPr>
          <a:xfrm>
            <a:off x="3274350" y="3904294"/>
            <a:ext cx="3109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 0.    </a:t>
            </a:r>
            <a:r>
              <a:rPr 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216854e047c_0_42"/>
          <p:cNvSpPr txBox="1"/>
          <p:nvPr/>
        </p:nvSpPr>
        <p:spPr>
          <a:xfrm>
            <a:off x="3274350" y="3374350"/>
            <a:ext cx="3109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 3.    카드 </a:t>
            </a:r>
            <a:r>
              <a:rPr 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추천받기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5" name="Google Shape;355;g216854e047c_0_42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" name="Google Shape;356;g216854e047c_0_42"/>
          <p:cNvSpPr txBox="1"/>
          <p:nvPr/>
        </p:nvSpPr>
        <p:spPr>
          <a:xfrm>
            <a:off x="0" y="237525"/>
            <a:ext cx="5724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카드 조회/추천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7" name="Google Shape;357;g216854e047c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6854e047c_12_196"/>
          <p:cNvSpPr txBox="1">
            <a:spLocks noGrp="1"/>
          </p:cNvSpPr>
          <p:nvPr>
            <p:ph type="body" idx="4294967295"/>
          </p:nvPr>
        </p:nvSpPr>
        <p:spPr>
          <a:xfrm>
            <a:off x="188850" y="834350"/>
            <a:ext cx="8766300" cy="5808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216854e047c_12_196"/>
          <p:cNvSpPr txBox="1"/>
          <p:nvPr/>
        </p:nvSpPr>
        <p:spPr>
          <a:xfrm>
            <a:off x="3357475" y="3228900"/>
            <a:ext cx="25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216854e047c_12_196"/>
          <p:cNvSpPr txBox="1"/>
          <p:nvPr/>
        </p:nvSpPr>
        <p:spPr>
          <a:xfrm>
            <a:off x="169138" y="1453475"/>
            <a:ext cx="22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216854e047c_12_196"/>
          <p:cNvSpPr txBox="1"/>
          <p:nvPr/>
        </p:nvSpPr>
        <p:spPr>
          <a:xfrm>
            <a:off x="263638" y="1484725"/>
            <a:ext cx="8561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1.노리2 체크카드(KB </a:t>
            </a:r>
            <a:r>
              <a:rPr lang="ko-KR" sz="15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sz="15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-------------------------------------------------혜택-------------------------------------------------</a:t>
            </a: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 err="1">
                <a:solidFill>
                  <a:schemeClr val="tx1"/>
                </a:solidFill>
                <a:highlight>
                  <a:srgbClr val="EBE8E5"/>
                </a:highlight>
              </a:rPr>
              <a:t>주유·쇼핑·통신·관리비까지</a:t>
            </a:r>
            <a:r>
              <a:rPr lang="ko-KR" sz="1500" dirty="0">
                <a:solidFill>
                  <a:schemeClr val="tx1"/>
                </a:solidFill>
                <a:highlight>
                  <a:srgbClr val="EBE8E5"/>
                </a:highlight>
              </a:rPr>
              <a:t> 모두 </a:t>
            </a:r>
            <a:r>
              <a:rPr lang="ko-KR" sz="1500" dirty="0" err="1">
                <a:solidFill>
                  <a:schemeClr val="tx1"/>
                </a:solidFill>
                <a:highlight>
                  <a:srgbClr val="EBE8E5"/>
                </a:highlight>
              </a:rPr>
              <a:t>할인매일가는</a:t>
            </a:r>
            <a:r>
              <a:rPr lang="ko-KR" sz="1500" dirty="0">
                <a:solidFill>
                  <a:schemeClr val="tx1"/>
                </a:solidFill>
                <a:highlight>
                  <a:srgbClr val="EBE8E5"/>
                </a:highlight>
              </a:rPr>
              <a:t> 곳 연 최대 96만원 할인</a:t>
            </a:r>
            <a:endParaRPr sz="1500" dirty="0">
              <a:solidFill>
                <a:schemeClr val="tx1"/>
              </a:solidFill>
              <a:highlight>
                <a:srgbClr val="EBE8E5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</a:t>
            </a:r>
            <a:endParaRPr lang="en-US" altLang="ko-KR"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216854e047c_12_196"/>
          <p:cNvSpPr txBox="1"/>
          <p:nvPr/>
        </p:nvSpPr>
        <p:spPr>
          <a:xfrm>
            <a:off x="614225" y="5887400"/>
            <a:ext cx="402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0. 이전으로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216854e047c_12_196"/>
          <p:cNvSpPr txBox="1"/>
          <p:nvPr/>
        </p:nvSpPr>
        <p:spPr>
          <a:xfrm>
            <a:off x="614225" y="5562600"/>
            <a:ext cx="273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1. 카드 상세 보기(번호) : 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216854e047c_12_196"/>
          <p:cNvSpPr txBox="1"/>
          <p:nvPr/>
        </p:nvSpPr>
        <p:spPr>
          <a:xfrm>
            <a:off x="614225" y="990250"/>
            <a:ext cx="273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검색: 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216854e047c_12_196"/>
          <p:cNvSpPr txBox="1"/>
          <p:nvPr/>
        </p:nvSpPr>
        <p:spPr>
          <a:xfrm>
            <a:off x="319238" y="2954588"/>
            <a:ext cx="85611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ko-KR" sz="1500" dirty="0">
              <a:solidFill>
                <a:schemeClr val="tx1"/>
              </a:solidFill>
              <a:highlight>
                <a:srgbClr val="EBE8E5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tx1"/>
                </a:solidFill>
                <a:highlight>
                  <a:srgbClr val="EBE8E5"/>
                </a:highlight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sz="1500" dirty="0">
                <a:solidFill>
                  <a:schemeClr val="tx1"/>
                </a:solidFill>
                <a:highlight>
                  <a:srgbClr val="EBE8E5"/>
                </a:highlight>
              </a:rPr>
              <a:t>KB국민 청춘대로 </a:t>
            </a:r>
            <a:r>
              <a:rPr lang="ko-KR" sz="1500" dirty="0" err="1">
                <a:solidFill>
                  <a:schemeClr val="tx1"/>
                </a:solidFill>
                <a:highlight>
                  <a:srgbClr val="EBE8E5"/>
                </a:highlight>
              </a:rPr>
              <a:t>톡톡카드</a:t>
            </a:r>
            <a:endParaRPr sz="1500" dirty="0">
              <a:solidFill>
                <a:schemeClr val="tx1"/>
              </a:solidFill>
              <a:highlight>
                <a:srgbClr val="EBE8E5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-------------------------------------------------혜택-------------------------------------------------</a:t>
            </a: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tx1"/>
                </a:solidFill>
                <a:highlight>
                  <a:srgbClr val="EBE8E5"/>
                </a:highlight>
              </a:rPr>
              <a:t>스타벅스최대60%·교통·통신10%할인버거/패스트푸드, </a:t>
            </a:r>
            <a:r>
              <a:rPr lang="ko-KR" sz="1500" dirty="0" err="1">
                <a:solidFill>
                  <a:schemeClr val="tx1"/>
                </a:solidFill>
                <a:highlight>
                  <a:srgbClr val="EBE8E5"/>
                </a:highlight>
              </a:rPr>
              <a:t>간편결제등</a:t>
            </a:r>
            <a:r>
              <a:rPr lang="ko-KR" sz="1500" dirty="0">
                <a:solidFill>
                  <a:schemeClr val="tx1"/>
                </a:solidFill>
                <a:highlight>
                  <a:srgbClr val="EBE8E5"/>
                </a:highlight>
              </a:rPr>
              <a:t> 할인까지</a:t>
            </a:r>
            <a:endParaRPr sz="1500" dirty="0">
              <a:solidFill>
                <a:schemeClr val="tx1"/>
              </a:solidFill>
              <a:highlight>
                <a:srgbClr val="EBE8E5"/>
              </a:highlight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indent="-228600"/>
            <a:endParaRPr lang="en-US" altLang="ko-KR"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228600"/>
            <a:r>
              <a:rPr lang="en-US" altLang="ko-KR" sz="15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       </a:t>
            </a:r>
            <a:r>
              <a:rPr lang="ko-KR" altLang="en-US" sz="15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⋮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1" name="Google Shape;371;g216854e047c_12_196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2" name="Google Shape;372;g216854e047c_12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216854e047c_12_196"/>
          <p:cNvSpPr txBox="1"/>
          <p:nvPr/>
        </p:nvSpPr>
        <p:spPr>
          <a:xfrm>
            <a:off x="0" y="237525"/>
            <a:ext cx="9450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카드 조회/추천 &gt; 카드조회(체크카드)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16854e047c_0_63"/>
          <p:cNvSpPr txBox="1">
            <a:spLocks noGrp="1"/>
          </p:cNvSpPr>
          <p:nvPr>
            <p:ph type="body" idx="4294967295"/>
          </p:nvPr>
        </p:nvSpPr>
        <p:spPr>
          <a:xfrm>
            <a:off x="180900" y="968100"/>
            <a:ext cx="8766300" cy="56994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216854e047c_0_63"/>
          <p:cNvSpPr txBox="1"/>
          <p:nvPr/>
        </p:nvSpPr>
        <p:spPr>
          <a:xfrm>
            <a:off x="3357475" y="3228900"/>
            <a:ext cx="25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216854e047c_0_63"/>
          <p:cNvSpPr txBox="1"/>
          <p:nvPr/>
        </p:nvSpPr>
        <p:spPr>
          <a:xfrm>
            <a:off x="142075" y="1177250"/>
            <a:ext cx="22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216854e047c_0_63"/>
          <p:cNvSpPr txBox="1"/>
          <p:nvPr/>
        </p:nvSpPr>
        <p:spPr>
          <a:xfrm>
            <a:off x="386100" y="1659345"/>
            <a:ext cx="85611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1.노리2 체크카드(KB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---------------------------------------------상세 보기--------------------------------------------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(카페) 스타벅스,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커피빈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10% 할인				월 할인 한도: 3천원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(모바일) 구글플레이스토어, 앱스토어 10% 할인			월 할인 한도: 5천원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(뷰티) 올리브영, 미용실 업종 5% 할인			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할인 한도: 2천원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(문화) 인터파크 티켓 10% 할인				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할인 한도: 7천원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(영화) CGV 1만원 이상 시 4,000원 할인			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할인 한도: 8천원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(편의점) GS25, CU 5%할인				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할인 한도: 2천원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(구독)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넷플릭스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유튜브프리미엄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1만원 이상 시 1,000원 할인		월 할인 한도: 2천원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(배달)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배달의민족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요기요 1만원 이상 시 1,000원 할인		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할인 한도: 1천원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(통신) SKT, KT, LG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Liiv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5만원 이상 시 2,500원 할인		월 할인 한도: 2.5천원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(놀이공원) 에버랜드, 롯데월드 3만원 이상 시 15,000원 할인		월 할인 한도: 15천원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(KB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오프라인) 오프라인 가맹점 KB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결제 시 2% 추가 할인	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할인 한도: 3천원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(KB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온라인) 온라인 가맹점 KB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결제 시 2% 추가 할인		월 할인 한도: 2천원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연회비: 국내 3만원, 해외3만원(신규신청 연회비 100%캐시백)</a:t>
            </a: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228600"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    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⋮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216854e047c_0_63"/>
          <p:cNvSpPr txBox="1"/>
          <p:nvPr/>
        </p:nvSpPr>
        <p:spPr>
          <a:xfrm>
            <a:off x="645150" y="5494412"/>
            <a:ext cx="402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0. 이전으로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4" name="Google Shape;384;g216854e047c_0_63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5" name="Google Shape;385;g216854e047c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216854e047c_0_63"/>
          <p:cNvSpPr txBox="1"/>
          <p:nvPr/>
        </p:nvSpPr>
        <p:spPr>
          <a:xfrm>
            <a:off x="0" y="237525"/>
            <a:ext cx="9450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카드 조회/추천 &gt; 카드조회 &gt; 카드 상세정보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6854e047c_0_81"/>
          <p:cNvSpPr txBox="1">
            <a:spLocks noGrp="1"/>
          </p:cNvSpPr>
          <p:nvPr>
            <p:ph type="body" idx="4294967295"/>
          </p:nvPr>
        </p:nvSpPr>
        <p:spPr>
          <a:xfrm>
            <a:off x="186125" y="907300"/>
            <a:ext cx="8766300" cy="57360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216854e047c_0_81"/>
          <p:cNvSpPr txBox="1"/>
          <p:nvPr/>
        </p:nvSpPr>
        <p:spPr>
          <a:xfrm>
            <a:off x="3357475" y="3228900"/>
            <a:ext cx="25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216854e047c_0_81"/>
          <p:cNvSpPr txBox="1"/>
          <p:nvPr/>
        </p:nvSpPr>
        <p:spPr>
          <a:xfrm>
            <a:off x="291450" y="1194250"/>
            <a:ext cx="8561100" cy="453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1.KB국민 탄탄대로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올쇼핑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티타늄카드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기준실적: 직전 1개월 합계 40만원 이상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--------------------------------------------상세 보기-------------------------------------------------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주유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리터당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100원 할인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쇼핑(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G마켓,이마트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연최대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60만원 할인) 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통신(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이동통신요금,인터넷결합상품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10% 할인)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관리비(아파트관리비 연 최대 24만원 할인, 도시가스요금 최대10%할인)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대형마트(주요 대형마트 10%할인)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카페,베이커리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5%할인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편의점 5%할인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연회비: 국내 3만원, 해외3만원(신규신청 연회비 100%캐시백)</a:t>
            </a:r>
            <a:endParaRPr lang="en-US" altLang="ko-KR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228600">
              <a:buClr>
                <a:schemeClr val="dk1"/>
              </a:buClr>
              <a:buSzPts val="1100"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      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⋮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216854e047c_0_81"/>
          <p:cNvSpPr txBox="1"/>
          <p:nvPr/>
        </p:nvSpPr>
        <p:spPr>
          <a:xfrm>
            <a:off x="633175" y="5403949"/>
            <a:ext cx="402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0. 이전으로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6" name="Google Shape;396;g216854e047c_0_81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7" name="Google Shape;397;g216854e047c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216854e047c_0_81"/>
          <p:cNvSpPr txBox="1"/>
          <p:nvPr/>
        </p:nvSpPr>
        <p:spPr>
          <a:xfrm>
            <a:off x="0" y="237525"/>
            <a:ext cx="9450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카드 조회/추천 &gt; 카드조회(신용카드)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6854e047c_7_25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메인 화면 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Google Shape;87;g216854e047c_7_25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g216854e047c_7_25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/>
              <a:t>		</a:t>
            </a:r>
            <a:r>
              <a:rPr lang="ko-KR" sz="1600" dirty="0">
                <a:solidFill>
                  <a:schemeClr val="dk1"/>
                </a:solidFill>
              </a:rPr>
              <a:t>1. 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sz="1600" dirty="0">
                <a:solidFill>
                  <a:schemeClr val="dk1"/>
                </a:solidFill>
              </a:rPr>
              <a:t>상품관리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		0. 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sz="1600" dirty="0">
                <a:solidFill>
                  <a:schemeClr val="dk1"/>
                </a:solidFill>
              </a:rPr>
              <a:t>프로그램 종료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				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/>
              <a:t>			</a:t>
            </a:r>
            <a:endParaRPr sz="1600" dirty="0"/>
          </a:p>
        </p:txBody>
      </p:sp>
      <p:pic>
        <p:nvPicPr>
          <p:cNvPr id="89" name="Google Shape;89;g216854e047c_7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6854e047c_0_134"/>
          <p:cNvSpPr txBox="1">
            <a:spLocks noGrp="1"/>
          </p:cNvSpPr>
          <p:nvPr>
            <p:ph type="body" idx="4294967295"/>
          </p:nvPr>
        </p:nvSpPr>
        <p:spPr>
          <a:xfrm>
            <a:off x="174375" y="973500"/>
            <a:ext cx="8766300" cy="56211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216854e047c_0_134"/>
          <p:cNvSpPr txBox="1"/>
          <p:nvPr/>
        </p:nvSpPr>
        <p:spPr>
          <a:xfrm>
            <a:off x="3357475" y="3228900"/>
            <a:ext cx="25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216854e047c_0_134"/>
          <p:cNvSpPr txBox="1"/>
          <p:nvPr/>
        </p:nvSpPr>
        <p:spPr>
          <a:xfrm>
            <a:off x="256525" y="1027313"/>
            <a:ext cx="8796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sz="1600" dirty="0" err="1">
                <a:latin typeface="Malgun Gothic"/>
                <a:ea typeface="Malgun Gothic"/>
                <a:cs typeface="Malgun Gothic"/>
                <a:sym typeface="Malgun Gothic"/>
              </a:rPr>
              <a:t>추천받을</a:t>
            </a: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카드 종류 입력 (체크카드,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신용카드): 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g216854e047c_0_134"/>
          <p:cNvSpPr txBox="1"/>
          <p:nvPr/>
        </p:nvSpPr>
        <p:spPr>
          <a:xfrm>
            <a:off x="256525" y="1495025"/>
            <a:ext cx="8796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혜택 받을 키워드 입력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7" name="Google Shape;407;g216854e047c_0_134"/>
          <p:cNvGraphicFramePr/>
          <p:nvPr/>
        </p:nvGraphicFramePr>
        <p:xfrm>
          <a:off x="256500" y="2264713"/>
          <a:ext cx="8602050" cy="2797000"/>
        </p:xfrm>
        <a:graphic>
          <a:graphicData uri="http://schemas.openxmlformats.org/drawingml/2006/table">
            <a:tbl>
              <a:tblPr>
                <a:noFill/>
                <a:tableStyleId>{6E5F2D92-3A7E-44F4-A558-1284C68CDC47}</a:tableStyleId>
              </a:tblPr>
              <a:tblGrid>
                <a:gridCol w="143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교통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주유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통신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마트/편의점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쇼핑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푸드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카페/디저트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디지털구독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뷰티/피트니스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공과금/렌탈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병원/약국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애완동물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교육/육아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자동차/하이패스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레저/스포츠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영화/문화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간편결제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항공마일리지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공항라운지/PP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프리미엄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제휴/PLCC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여행/숙박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해외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비즈니스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8" name="Google Shape;408;g216854e047c_0_134"/>
          <p:cNvSpPr txBox="1"/>
          <p:nvPr/>
        </p:nvSpPr>
        <p:spPr>
          <a:xfrm>
            <a:off x="173850" y="5362975"/>
            <a:ext cx="8796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  1.  상세선택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   0.  이전으로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216854e047c_0_134"/>
          <p:cNvSpPr txBox="1"/>
          <p:nvPr/>
        </p:nvSpPr>
        <p:spPr>
          <a:xfrm>
            <a:off x="0" y="237525"/>
            <a:ext cx="9450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카드 조회/추천 &gt; 카드 추천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0" name="Google Shape;410;g216854e047c_0_134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1" name="Google Shape;411;g216854e047c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6854e047c_12_114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sz="1500"/>
              <a:t> </a:t>
            </a:r>
            <a:endParaRPr sz="1500"/>
          </a:p>
        </p:txBody>
      </p:sp>
      <p:sp>
        <p:nvSpPr>
          <p:cNvPr id="417" name="Google Shape;417;g216854e047c_12_114"/>
          <p:cNvSpPr txBox="1"/>
          <p:nvPr/>
        </p:nvSpPr>
        <p:spPr>
          <a:xfrm>
            <a:off x="2669900" y="2157150"/>
            <a:ext cx="543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적금: 1.</a:t>
            </a:r>
            <a:r>
              <a:rPr lang="ko-KR" sz="1600" dirty="0">
                <a:solidFill>
                  <a:schemeClr val="dk1"/>
                </a:solidFill>
              </a:rPr>
              <a:t>온국민 </a:t>
            </a:r>
            <a:r>
              <a:rPr lang="ko-KR" sz="1600" dirty="0" err="1">
                <a:solidFill>
                  <a:schemeClr val="dk1"/>
                </a:solidFill>
              </a:rPr>
              <a:t>건강적금</a:t>
            </a:r>
            <a:r>
              <a:rPr lang="ko-KR" sz="1600" dirty="0">
                <a:solidFill>
                  <a:schemeClr val="dk1"/>
                </a:solidFill>
              </a:rPr>
              <a:t> 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216854e047c_12_114"/>
          <p:cNvSpPr txBox="1"/>
          <p:nvPr/>
        </p:nvSpPr>
        <p:spPr>
          <a:xfrm>
            <a:off x="2669900" y="2709600"/>
            <a:ext cx="543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대출: </a:t>
            </a:r>
            <a:r>
              <a:rPr lang="ko-KR" sz="1600" dirty="0">
                <a:solidFill>
                  <a:schemeClr val="dk1"/>
                </a:solidFill>
              </a:rPr>
              <a:t>1.KB직장인 </a:t>
            </a:r>
            <a:r>
              <a:rPr lang="ko-KR" sz="1600" dirty="0" err="1">
                <a:solidFill>
                  <a:schemeClr val="dk1"/>
                </a:solidFill>
              </a:rPr>
              <a:t>든든</a:t>
            </a:r>
            <a:r>
              <a:rPr lang="ko-KR" sz="1600" dirty="0">
                <a:solidFill>
                  <a:schemeClr val="dk1"/>
                </a:solidFill>
              </a:rPr>
              <a:t> 신용대출  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216854e047c_12_114"/>
          <p:cNvSpPr txBox="1"/>
          <p:nvPr/>
        </p:nvSpPr>
        <p:spPr>
          <a:xfrm>
            <a:off x="2669900" y="3262050"/>
            <a:ext cx="5433600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Malgun Gothic"/>
                <a:ea typeface="Malgun Gothic"/>
                <a:cs typeface="Malgun Gothic"/>
                <a:sym typeface="Malgun Gothic"/>
              </a:rPr>
              <a:t>카드: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1.노리2 체크카드(KB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216854e047c_12_114"/>
          <p:cNvSpPr txBox="1"/>
          <p:nvPr/>
        </p:nvSpPr>
        <p:spPr>
          <a:xfrm>
            <a:off x="2669900" y="4143596"/>
            <a:ext cx="4021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latin typeface="Malgun Gothic"/>
                <a:ea typeface="Malgun Gothic"/>
                <a:cs typeface="Malgun Gothic"/>
                <a:sym typeface="Malgun Gothic"/>
              </a:rPr>
              <a:t>0. 이전으로</a:t>
            </a:r>
            <a:endParaRPr sz="1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1" name="Google Shape;421;g216854e047c_12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216854e047c_12_114"/>
          <p:cNvSpPr txBox="1"/>
          <p:nvPr/>
        </p:nvSpPr>
        <p:spPr>
          <a:xfrm>
            <a:off x="0" y="237525"/>
            <a:ext cx="9450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고객 &gt; 메인 화면 &gt; 가입된 상품 조회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3" name="Google Shape;423;g216854e047c_12_114"/>
          <p:cNvCxnSpPr/>
          <p:nvPr/>
        </p:nvCxnSpPr>
        <p:spPr>
          <a:xfrm>
            <a:off x="0" y="756972"/>
            <a:ext cx="49320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6854e047c_6_22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메인 화면 &gt; 상품관리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g216854e047c_6_22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g216854e047c_6_22"/>
          <p:cNvSpPr txBox="1">
            <a:spLocks noGrp="1"/>
          </p:cNvSpPr>
          <p:nvPr>
            <p:ph type="body" idx="4294967295"/>
          </p:nvPr>
        </p:nvSpPr>
        <p:spPr>
          <a:xfrm>
            <a:off x="1410450" y="1574700"/>
            <a:ext cx="6323100" cy="3876900"/>
          </a:xfrm>
          <a:prstGeom prst="rect">
            <a:avLst/>
          </a:prstGeom>
          <a:solidFill>
            <a:srgbClr val="EBE8E5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대출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카드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97" name="Google Shape;97;g216854e047c_6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6854e047c_12_0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메인 화면 &gt; 적금 메인메뉴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16854e047c_12_0"/>
          <p:cNvSpPr/>
          <p:nvPr/>
        </p:nvSpPr>
        <p:spPr>
          <a:xfrm>
            <a:off x="932850" y="1292400"/>
            <a:ext cx="7278300" cy="46068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&lt;적금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메인메뉴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적금상품 목록</a:t>
            </a:r>
            <a:endParaRPr lang="ko-KR" altLang="en-US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적금상품 수정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  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4" name="Google Shape;104;g216854e047c_1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16854e047c_12_0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6854e047c_13_48"/>
          <p:cNvSpPr txBox="1"/>
          <p:nvPr/>
        </p:nvSpPr>
        <p:spPr>
          <a:xfrm>
            <a:off x="76200" y="237525"/>
            <a:ext cx="6198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>
                <a:solidFill>
                  <a:schemeClr val="dk1"/>
                </a:solidFill>
              </a:rPr>
              <a:t>관리자 &gt; 메인 화면 &gt; 적금 &gt; 적금 상품 목록</a:t>
            </a:r>
            <a:endParaRPr sz="3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216854e047c_13_48"/>
          <p:cNvSpPr/>
          <p:nvPr/>
        </p:nvSpPr>
        <p:spPr>
          <a:xfrm>
            <a:off x="898350" y="1229850"/>
            <a:ext cx="7347300" cy="53988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&lt;적금조회&gt;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[상품번호]	[상품명]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온국민건강적금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KB내맘대로적금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KB장병내일준비적금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직장인우대적금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		KB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Young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Youth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		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KB두근두근여행적금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⋮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   적금 상세정보 보기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   이전으로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 입력 :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12" name="Google Shape;112;g216854e047c_13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g216854e047c_13_48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16854e047c_12_13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g216854e047c_12_13"/>
          <p:cNvSpPr/>
          <p:nvPr/>
        </p:nvSpPr>
        <p:spPr>
          <a:xfrm>
            <a:off x="257100" y="1417450"/>
            <a:ext cx="8588400" cy="47943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1. 상세정보 보기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상세정보를 원하시는 상품의 번호: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[상품명]  		</a:t>
            </a:r>
            <a:r>
              <a:rPr lang="en-US" altLang="ko-KR" sz="1600" dirty="0">
                <a:solidFill>
                  <a:schemeClr val="dk1"/>
                </a:solidFill>
              </a:rPr>
              <a:t> 	</a:t>
            </a:r>
            <a:r>
              <a:rPr lang="ko-KR" sz="1600" dirty="0">
                <a:solidFill>
                  <a:schemeClr val="dk1"/>
                </a:solidFill>
              </a:rPr>
              <a:t>[신청자격]   			[이율]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 err="1">
                <a:solidFill>
                  <a:schemeClr val="dk1"/>
                </a:solidFill>
              </a:rPr>
              <a:t>KB근로장려금적금</a:t>
            </a:r>
            <a:r>
              <a:rPr lang="ko-KR" sz="1600" dirty="0">
                <a:solidFill>
                  <a:schemeClr val="dk1"/>
                </a:solidFill>
              </a:rPr>
              <a:t>		연금수급자			4%	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	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[최대 월납입액]   			[최대 계약기간]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300000(원)			24(개월)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1. 다른 적금의 상세정보 확인하기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0. 이전으로 돌아가기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입력: 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----------------------------------------------------------------------------------------------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121" name="Google Shape;121;g216854e047c_1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16854e047c_12_13"/>
          <p:cNvSpPr txBox="1"/>
          <p:nvPr/>
        </p:nvSpPr>
        <p:spPr>
          <a:xfrm>
            <a:off x="0" y="237525"/>
            <a:ext cx="757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</a:rPr>
              <a:t>관리자 &gt; 메인 화면 &gt; 적금 &gt; 적금상품 목록 &gt; 상세정보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g216854e047c_12_27"/>
          <p:cNvCxnSpPr/>
          <p:nvPr/>
        </p:nvCxnSpPr>
        <p:spPr>
          <a:xfrm rot="10800000" flipH="1">
            <a:off x="0" y="729672"/>
            <a:ext cx="6385500" cy="273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g216854e047c_12_27"/>
          <p:cNvSpPr/>
          <p:nvPr/>
        </p:nvSpPr>
        <p:spPr>
          <a:xfrm>
            <a:off x="257100" y="1417450"/>
            <a:ext cx="8588400" cy="4794300"/>
          </a:xfrm>
          <a:prstGeom prst="rect">
            <a:avLst/>
          </a:prstGeom>
          <a:solidFill>
            <a:srgbClr val="EBE8E5"/>
          </a:solidFill>
          <a:ln w="9525" cap="flat" cmpd="sng">
            <a:solidFill>
              <a:srgbClr val="EBE8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	     &lt;1. 상품 추가&gt;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이벤트여부(이벤트 상품이면 '1' 입력):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상품이름: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신청자격: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이율(%):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최대 월 납입액(원):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</a:rPr>
              <a:t>계약 기간(개월):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상품 추가가 완료되었습니다.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이전으로 돌아가려면 0을 입력하세요: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</a:rPr>
              <a:t>-----------------------------------------------------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129" name="Google Shape;129;g216854e047c_1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165" y="0"/>
            <a:ext cx="2365835" cy="16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16854e047c_12_27"/>
          <p:cNvSpPr txBox="1"/>
          <p:nvPr/>
        </p:nvSpPr>
        <p:spPr>
          <a:xfrm>
            <a:off x="0" y="237525"/>
            <a:ext cx="757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 b="1" dirty="0">
                <a:solidFill>
                  <a:schemeClr val="dk1"/>
                </a:solidFill>
              </a:rPr>
              <a:t>관리자 &gt; 메인 화면 &gt; 적금 &gt; 적금상품 수정 &gt; 상품추가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2579</Words>
  <Application>Microsoft Office PowerPoint</Application>
  <PresentationFormat>화면 슬라이드 쇼(4:3)</PresentationFormat>
  <Paragraphs>669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SIST</dc:creator>
  <cp:lastModifiedBy>최영진(스포츠과학전공)</cp:lastModifiedBy>
  <cp:revision>13</cp:revision>
  <dcterms:created xsi:type="dcterms:W3CDTF">2016-10-26T00:55:43Z</dcterms:created>
  <dcterms:modified xsi:type="dcterms:W3CDTF">2023-03-13T03:45:50Z</dcterms:modified>
</cp:coreProperties>
</file>