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hyperlink" Target="https://arxiv.org/abs/1701.00160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ANs (Generative Adversarial Nets)"/>
          <p:cNvSpPr/>
          <p:nvPr/>
        </p:nvSpPr>
        <p:spPr>
          <a:xfrm>
            <a:off x="2821254" y="4552950"/>
            <a:ext cx="73622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GANs (Generative Adversarial Nets)</a:t>
            </a:r>
          </a:p>
        </p:txBody>
      </p:sp>
      <p:sp>
        <p:nvSpPr>
          <p:cNvPr id="120" name="Ian J. Goodfellow"/>
          <p:cNvSpPr/>
          <p:nvPr/>
        </p:nvSpPr>
        <p:spPr>
          <a:xfrm>
            <a:off x="7903622" y="5446110"/>
            <a:ext cx="37504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Ian J. Goodfellow </a:t>
            </a:r>
          </a:p>
        </p:txBody>
      </p:sp>
      <p:pic>
        <p:nvPicPr>
          <p:cNvPr id="12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56" y="354444"/>
            <a:ext cx="1945808" cy="182495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KESL"/>
          <p:cNvSpPr/>
          <p:nvPr/>
        </p:nvSpPr>
        <p:spPr>
          <a:xfrm>
            <a:off x="11271388" y="7872159"/>
            <a:ext cx="11498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KESL</a:t>
            </a:r>
          </a:p>
        </p:txBody>
      </p:sp>
      <p:sp>
        <p:nvSpPr>
          <p:cNvPr id="123" name="서동주"/>
          <p:cNvSpPr/>
          <p:nvPr/>
        </p:nvSpPr>
        <p:spPr>
          <a:xfrm>
            <a:off x="11080171" y="8544976"/>
            <a:ext cx="1300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서동주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efine multilayer perceptron G (Generator)"/>
          <p:cNvSpPr/>
          <p:nvPr/>
        </p:nvSpPr>
        <p:spPr>
          <a:xfrm>
            <a:off x="2390343" y="2413363"/>
            <a:ext cx="82241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Define multilayer perceptron G (Generator)</a:t>
            </a:r>
          </a:p>
        </p:txBody>
      </p:sp>
      <p:sp>
        <p:nvSpPr>
          <p:cNvPr id="213" name="Generator distribution : Pg"/>
          <p:cNvSpPr/>
          <p:nvPr/>
        </p:nvSpPr>
        <p:spPr>
          <a:xfrm>
            <a:off x="3917619" y="4511357"/>
            <a:ext cx="51695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Generator distribution : P</a:t>
            </a:r>
            <a:r>
              <a:rPr sz="2400"/>
              <a:t>g</a:t>
            </a:r>
            <a:r>
              <a:t> </a:t>
            </a:r>
          </a:p>
        </p:txBody>
      </p:sp>
      <p:sp>
        <p:nvSpPr>
          <p:cNvPr id="214" name="generator input : noise variables Pz(z)"/>
          <p:cNvSpPr/>
          <p:nvPr/>
        </p:nvSpPr>
        <p:spPr>
          <a:xfrm>
            <a:off x="2937122" y="5389341"/>
            <a:ext cx="71305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generator input : noise variables P</a:t>
            </a:r>
            <a:r>
              <a:rPr sz="2500"/>
              <a:t>z</a:t>
            </a:r>
            <a:r>
              <a:rPr sz="3400"/>
              <a:t>(z)</a:t>
            </a:r>
          </a:p>
        </p:txBody>
      </p:sp>
      <p:sp>
        <p:nvSpPr>
          <p:cNvPr id="215" name="Data space : G (z; θg)"/>
          <p:cNvSpPr/>
          <p:nvPr/>
        </p:nvSpPr>
        <p:spPr>
          <a:xfrm>
            <a:off x="4473689" y="6347142"/>
            <a:ext cx="4057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space : G (z; θ</a:t>
            </a:r>
            <a:r>
              <a:rPr sz="2600"/>
              <a:t>g</a:t>
            </a:r>
            <a:r>
              <a:rPr sz="330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efine multilayer perceptron D(Discriminator)"/>
          <p:cNvSpPr/>
          <p:nvPr/>
        </p:nvSpPr>
        <p:spPr>
          <a:xfrm>
            <a:off x="2145055" y="3403090"/>
            <a:ext cx="87146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Define multilayer perceptron D(Discriminator)</a:t>
            </a:r>
          </a:p>
        </p:txBody>
      </p:sp>
      <p:sp>
        <p:nvSpPr>
          <p:cNvPr id="218" name="Data space : D (x; θd)…"/>
          <p:cNvSpPr/>
          <p:nvPr/>
        </p:nvSpPr>
        <p:spPr>
          <a:xfrm>
            <a:off x="3461886" y="4921250"/>
            <a:ext cx="608102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space : D (x; θ</a:t>
            </a:r>
            <a:r>
              <a:rPr sz="2600"/>
              <a:t>d</a:t>
            </a:r>
            <a:r>
              <a:rPr sz="3300"/>
              <a:t>)</a:t>
            </a:r>
            <a:endParaRPr sz="3300"/>
          </a:p>
          <a:p>
            <a:pPr/>
            <a:endParaRPr sz="3300"/>
          </a:p>
          <a:p>
            <a:pPr/>
            <a:r>
              <a:rPr sz="3300"/>
              <a:t>Output : Probability ( Fake or not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891" y="3161383"/>
            <a:ext cx="11871018" cy="106371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=…"/>
          <p:cNvSpPr/>
          <p:nvPr/>
        </p:nvSpPr>
        <p:spPr>
          <a:xfrm>
            <a:off x="2323134" y="4852316"/>
            <a:ext cx="835853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  <a:p>
            <a:pPr/>
          </a:p>
          <a:p>
            <a:pPr/>
            <a:r>
              <a:t>minimax problem for Value function V(D,G)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22" y="1444379"/>
            <a:ext cx="12413956" cy="412102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선"/>
          <p:cNvSpPr/>
          <p:nvPr/>
        </p:nvSpPr>
        <p:spPr>
          <a:xfrm>
            <a:off x="614754" y="6342126"/>
            <a:ext cx="1518088" cy="1"/>
          </a:xfrm>
          <a:prstGeom prst="line">
            <a:avLst/>
          </a:prstGeom>
          <a:ln w="635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: data generating distribution"/>
          <p:cNvSpPr/>
          <p:nvPr/>
        </p:nvSpPr>
        <p:spPr>
          <a:xfrm>
            <a:off x="2066512" y="6018276"/>
            <a:ext cx="55833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 data generating distribution</a:t>
            </a:r>
          </a:p>
        </p:txBody>
      </p:sp>
      <p:sp>
        <p:nvSpPr>
          <p:cNvPr id="226" name="선"/>
          <p:cNvSpPr/>
          <p:nvPr/>
        </p:nvSpPr>
        <p:spPr>
          <a:xfrm>
            <a:off x="614754" y="7163748"/>
            <a:ext cx="1518088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: generative distribution"/>
          <p:cNvSpPr/>
          <p:nvPr/>
        </p:nvSpPr>
        <p:spPr>
          <a:xfrm>
            <a:off x="2547944" y="6839898"/>
            <a:ext cx="46204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 generative distribution</a:t>
            </a:r>
          </a:p>
        </p:txBody>
      </p:sp>
      <p:sp>
        <p:nvSpPr>
          <p:cNvPr id="228" name="선"/>
          <p:cNvSpPr/>
          <p:nvPr/>
        </p:nvSpPr>
        <p:spPr>
          <a:xfrm>
            <a:off x="614754" y="7985370"/>
            <a:ext cx="1518088" cy="1"/>
          </a:xfrm>
          <a:prstGeom prst="line">
            <a:avLst/>
          </a:prstGeom>
          <a:ln w="63500" cap="rnd">
            <a:solidFill>
              <a:schemeClr val="accent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" name=": discriminator distribution"/>
          <p:cNvSpPr/>
          <p:nvPr/>
        </p:nvSpPr>
        <p:spPr>
          <a:xfrm>
            <a:off x="2316143" y="7661520"/>
            <a:ext cx="50840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 discriminator distribution</a:t>
            </a:r>
          </a:p>
        </p:txBody>
      </p:sp>
      <p:sp>
        <p:nvSpPr>
          <p:cNvPr id="230" name="x , z : domain"/>
          <p:cNvSpPr/>
          <p:nvPr/>
        </p:nvSpPr>
        <p:spPr>
          <a:xfrm>
            <a:off x="8602504" y="6018276"/>
            <a:ext cx="2632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, z : domain</a:t>
            </a:r>
          </a:p>
        </p:txBody>
      </p:sp>
      <p:sp>
        <p:nvSpPr>
          <p:cNvPr id="231" name="선"/>
          <p:cNvSpPr/>
          <p:nvPr/>
        </p:nvSpPr>
        <p:spPr>
          <a:xfrm>
            <a:off x="7989829" y="7163748"/>
            <a:ext cx="840948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" name=": x = G(z) mapping"/>
          <p:cNvSpPr/>
          <p:nvPr/>
        </p:nvSpPr>
        <p:spPr>
          <a:xfrm>
            <a:off x="8981738" y="6839898"/>
            <a:ext cx="35643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 x = G(z) mapping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wo result…"/>
          <p:cNvSpPr/>
          <p:nvPr/>
        </p:nvSpPr>
        <p:spPr>
          <a:xfrm>
            <a:off x="558247" y="2647950"/>
            <a:ext cx="11888306" cy="445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Two result</a:t>
            </a:r>
          </a:p>
          <a:p>
            <a:pPr/>
          </a:p>
          <a:p>
            <a:pPr marL="635000" indent="-635000">
              <a:buSzPct val="100000"/>
              <a:buAutoNum type="arabicPeriod" startAt="1"/>
            </a:pPr>
            <a:r>
              <a:t>Introduced method will get global optimum when P</a:t>
            </a:r>
            <a:r>
              <a:rPr sz="2600"/>
              <a:t>g </a:t>
            </a:r>
            <a:r>
              <a:rPr sz="3900"/>
              <a:t>=</a:t>
            </a:r>
            <a:r>
              <a:rPr sz="2600"/>
              <a:t> </a:t>
            </a:r>
            <a:r>
              <a:t>P</a:t>
            </a:r>
            <a:r>
              <a:rPr sz="2600"/>
              <a:t>data</a:t>
            </a:r>
            <a:br>
              <a:rPr sz="2600"/>
            </a:br>
            <a:endParaRPr sz="2600"/>
          </a:p>
          <a:p>
            <a:pPr marL="635000" indent="-635000">
              <a:buSzPct val="100000"/>
              <a:buAutoNum type="arabicPeriod" startAt="1"/>
            </a:pPr>
            <a:r>
              <a:t>They prove that the algorithm </a:t>
            </a:r>
            <a:br/>
            <a:r>
              <a:t>presented in the paper finds the global optimum</a:t>
            </a:r>
            <a:endParaRPr sz="2600"/>
          </a:p>
          <a:p>
            <a:pPr>
              <a:defRPr sz="3900"/>
            </a:pPr>
            <a:endParaRPr sz="2600"/>
          </a:p>
          <a:p>
            <a:pPr>
              <a:defRPr sz="3900"/>
            </a:pPr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50" y="4556263"/>
            <a:ext cx="11772901" cy="445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399" y="2071756"/>
            <a:ext cx="11176001" cy="226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Proposition"/>
          <p:cNvSpPr/>
          <p:nvPr/>
        </p:nvSpPr>
        <p:spPr>
          <a:xfrm>
            <a:off x="5373116" y="1200150"/>
            <a:ext cx="225856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Main Theorem"/>
          <p:cNvSpPr/>
          <p:nvPr/>
        </p:nvSpPr>
        <p:spPr>
          <a:xfrm>
            <a:off x="5081193" y="1200150"/>
            <a:ext cx="28424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 Theorem</a:t>
            </a:r>
          </a:p>
        </p:txBody>
      </p:sp>
      <p:sp>
        <p:nvSpPr>
          <p:cNvPr id="241" name="The global minimum of the virtual training criterion C(G) is…"/>
          <p:cNvSpPr/>
          <p:nvPr/>
        </p:nvSpPr>
        <p:spPr>
          <a:xfrm>
            <a:off x="27165" y="3200450"/>
            <a:ext cx="129504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global minimum of the virtual training criterion C(G) is</a:t>
            </a:r>
          </a:p>
          <a:p>
            <a:pPr/>
            <a:r>
              <a:t>Achieved if and only if P</a:t>
            </a:r>
            <a:r>
              <a:rPr sz="2900"/>
              <a:t>g </a:t>
            </a:r>
            <a:r>
              <a:t>=</a:t>
            </a:r>
            <a:r>
              <a:rPr sz="2900"/>
              <a:t> </a:t>
            </a:r>
            <a:r>
              <a:t>P</a:t>
            </a:r>
            <a:r>
              <a:rPr sz="2900"/>
              <a:t>data. At that point, C(G) achieves the value -log4</a:t>
            </a:r>
          </a:p>
        </p:txBody>
      </p:sp>
      <p:pic>
        <p:nvPicPr>
          <p:cNvPr id="24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5271353"/>
            <a:ext cx="11633201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2300" y="7672456"/>
            <a:ext cx="6680200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onvergence of Algorithm"/>
          <p:cNvSpPr/>
          <p:nvPr/>
        </p:nvSpPr>
        <p:spPr>
          <a:xfrm>
            <a:off x="3976370" y="1200150"/>
            <a:ext cx="50520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Convergence of Algorithm</a:t>
            </a:r>
          </a:p>
        </p:txBody>
      </p:sp>
      <p:pic>
        <p:nvPicPr>
          <p:cNvPr id="24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29" y="2728501"/>
            <a:ext cx="12853742" cy="1656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349" y="4989082"/>
            <a:ext cx="112141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0154" y="854000"/>
            <a:ext cx="7664492" cy="804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DCGAN , Alec Radford et al.2016"/>
          <p:cNvSpPr/>
          <p:nvPr/>
        </p:nvSpPr>
        <p:spPr>
          <a:xfrm>
            <a:off x="6508047" y="8939921"/>
            <a:ext cx="625678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DCGAN , Alec Radford et al.2016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455" y="1678183"/>
            <a:ext cx="10213890" cy="6397234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BEGAN , David Berthelot et al.2017"/>
          <p:cNvSpPr/>
          <p:nvPr/>
        </p:nvSpPr>
        <p:spPr>
          <a:xfrm>
            <a:off x="5990309" y="8708611"/>
            <a:ext cx="671398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BEGAN , David Berthelot et al.2017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s"/>
          <p:cNvSpPr/>
          <p:nvPr/>
        </p:nvSpPr>
        <p:spPr>
          <a:xfrm>
            <a:off x="5592800" y="1558666"/>
            <a:ext cx="18192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Contents</a:t>
            </a:r>
          </a:p>
        </p:txBody>
      </p:sp>
      <p:sp>
        <p:nvSpPr>
          <p:cNvPr id="126" name="Abstract"/>
          <p:cNvSpPr/>
          <p:nvPr/>
        </p:nvSpPr>
        <p:spPr>
          <a:xfrm>
            <a:off x="5652236" y="2768791"/>
            <a:ext cx="17003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Abstract</a:t>
            </a:r>
          </a:p>
        </p:txBody>
      </p:sp>
      <p:sp>
        <p:nvSpPr>
          <p:cNvPr id="127" name="Introduction"/>
          <p:cNvSpPr/>
          <p:nvPr/>
        </p:nvSpPr>
        <p:spPr>
          <a:xfrm>
            <a:off x="5283962" y="3978916"/>
            <a:ext cx="24368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Introduction</a:t>
            </a:r>
          </a:p>
        </p:txBody>
      </p:sp>
      <p:sp>
        <p:nvSpPr>
          <p:cNvPr id="128" name="Adversarial Nets"/>
          <p:cNvSpPr/>
          <p:nvPr/>
        </p:nvSpPr>
        <p:spPr>
          <a:xfrm>
            <a:off x="4852136" y="5189041"/>
            <a:ext cx="33005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Adversarial Nets </a:t>
            </a:r>
          </a:p>
        </p:txBody>
      </p:sp>
      <p:sp>
        <p:nvSpPr>
          <p:cNvPr id="129" name="Theoretical Results"/>
          <p:cNvSpPr/>
          <p:nvPr/>
        </p:nvSpPr>
        <p:spPr>
          <a:xfrm>
            <a:off x="4658283" y="6107276"/>
            <a:ext cx="3688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Theoretical Results</a:t>
            </a:r>
          </a:p>
        </p:txBody>
      </p:sp>
      <p:sp>
        <p:nvSpPr>
          <p:cNvPr id="130" name="Experiments"/>
          <p:cNvSpPr/>
          <p:nvPr/>
        </p:nvSpPr>
        <p:spPr>
          <a:xfrm>
            <a:off x="5268645" y="7025512"/>
            <a:ext cx="24675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Experiments</a:t>
            </a:r>
          </a:p>
        </p:txBody>
      </p:sp>
      <p:sp>
        <p:nvSpPr>
          <p:cNvPr id="131" name="Conclusions"/>
          <p:cNvSpPr/>
          <p:nvPr/>
        </p:nvSpPr>
        <p:spPr>
          <a:xfrm>
            <a:off x="5329224" y="8083377"/>
            <a:ext cx="23463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QnA"/>
          <p:cNvSpPr/>
          <p:nvPr/>
        </p:nvSpPr>
        <p:spPr>
          <a:xfrm>
            <a:off x="5013324" y="3867149"/>
            <a:ext cx="2978151" cy="2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QnA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bstract"/>
          <p:cNvSpPr/>
          <p:nvPr/>
        </p:nvSpPr>
        <p:spPr>
          <a:xfrm>
            <a:off x="18462" y="411798"/>
            <a:ext cx="1820679" cy="546338"/>
          </a:xfrm>
          <a:prstGeom prst="rect">
            <a:avLst/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34" name="Introduction"/>
          <p:cNvSpPr/>
          <p:nvPr/>
        </p:nvSpPr>
        <p:spPr>
          <a:xfrm>
            <a:off x="1821020" y="411798"/>
            <a:ext cx="1817794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Introduction</a:t>
            </a:r>
          </a:p>
        </p:txBody>
      </p:sp>
      <p:sp>
        <p:nvSpPr>
          <p:cNvPr id="135" name="Adversarial Nets"/>
          <p:cNvSpPr/>
          <p:nvPr/>
        </p:nvSpPr>
        <p:spPr>
          <a:xfrm>
            <a:off x="3620693" y="411798"/>
            <a:ext cx="259109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Adversarial Nets</a:t>
            </a:r>
          </a:p>
        </p:txBody>
      </p:sp>
      <p:sp>
        <p:nvSpPr>
          <p:cNvPr id="136" name="Theoretical Results"/>
          <p:cNvSpPr/>
          <p:nvPr/>
        </p:nvSpPr>
        <p:spPr>
          <a:xfrm>
            <a:off x="6195481" y="411798"/>
            <a:ext cx="2745993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Theoretical Results</a:t>
            </a:r>
          </a:p>
        </p:txBody>
      </p:sp>
      <p:sp>
        <p:nvSpPr>
          <p:cNvPr id="137" name="Experiments"/>
          <p:cNvSpPr/>
          <p:nvPr/>
        </p:nvSpPr>
        <p:spPr>
          <a:xfrm>
            <a:off x="8934356" y="411798"/>
            <a:ext cx="1820678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Experiments</a:t>
            </a:r>
          </a:p>
        </p:txBody>
      </p:sp>
      <p:sp>
        <p:nvSpPr>
          <p:cNvPr id="138" name="Conclusions"/>
          <p:cNvSpPr/>
          <p:nvPr/>
        </p:nvSpPr>
        <p:spPr>
          <a:xfrm>
            <a:off x="10748554" y="411798"/>
            <a:ext cx="224244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Conclusions</a:t>
            </a:r>
          </a:p>
        </p:txBody>
      </p:sp>
      <p:sp>
        <p:nvSpPr>
          <p:cNvPr id="139" name="The coolest idea in ML in the last twenty years - Yann Lecun"/>
          <p:cNvSpPr/>
          <p:nvPr/>
        </p:nvSpPr>
        <p:spPr>
          <a:xfrm>
            <a:off x="626037" y="8087466"/>
            <a:ext cx="12039996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300"/>
              </a:lnSpc>
              <a:spcBef>
                <a:spcPts val="1200"/>
              </a:spcBef>
              <a:defRPr sz="3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coolest idea in ML in the last twenty years - Yann Lecun </a:t>
            </a:r>
            <a:endParaRPr sz="2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2979" y="2149895"/>
            <a:ext cx="3727691" cy="4370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4080" y="2747571"/>
            <a:ext cx="3563160" cy="356315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Alchemist"/>
          <p:cNvSpPr/>
          <p:nvPr/>
        </p:nvSpPr>
        <p:spPr>
          <a:xfrm>
            <a:off x="2644520" y="6558423"/>
            <a:ext cx="21246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Alchemist</a:t>
            </a:r>
          </a:p>
        </p:txBody>
      </p:sp>
      <p:sp>
        <p:nvSpPr>
          <p:cNvPr id="143" name="Jeweler"/>
          <p:cNvSpPr/>
          <p:nvPr/>
        </p:nvSpPr>
        <p:spPr>
          <a:xfrm>
            <a:off x="9154432" y="6558423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Jeweler</a:t>
            </a:r>
          </a:p>
        </p:txBody>
      </p:sp>
      <p:sp>
        <p:nvSpPr>
          <p:cNvPr id="144" name="(Generator)"/>
          <p:cNvSpPr/>
          <p:nvPr/>
        </p:nvSpPr>
        <p:spPr>
          <a:xfrm>
            <a:off x="2806369" y="7145211"/>
            <a:ext cx="18009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(Generator)</a:t>
            </a:r>
          </a:p>
        </p:txBody>
      </p:sp>
      <p:sp>
        <p:nvSpPr>
          <p:cNvPr id="145" name="(Discriminator)"/>
          <p:cNvSpPr/>
          <p:nvPr/>
        </p:nvSpPr>
        <p:spPr>
          <a:xfrm>
            <a:off x="8864364" y="7145211"/>
            <a:ext cx="22699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(Discriminator)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bstract"/>
          <p:cNvSpPr/>
          <p:nvPr/>
        </p:nvSpPr>
        <p:spPr>
          <a:xfrm>
            <a:off x="18462" y="411798"/>
            <a:ext cx="1820679" cy="546338"/>
          </a:xfrm>
          <a:prstGeom prst="rect">
            <a:avLst/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48" name="Introduction"/>
          <p:cNvSpPr/>
          <p:nvPr/>
        </p:nvSpPr>
        <p:spPr>
          <a:xfrm>
            <a:off x="1821020" y="411798"/>
            <a:ext cx="1817794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Introduction</a:t>
            </a:r>
          </a:p>
        </p:txBody>
      </p:sp>
      <p:sp>
        <p:nvSpPr>
          <p:cNvPr id="149" name="Adversarial Nets"/>
          <p:cNvSpPr/>
          <p:nvPr/>
        </p:nvSpPr>
        <p:spPr>
          <a:xfrm>
            <a:off x="3620693" y="411798"/>
            <a:ext cx="259109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Adversarial Nets</a:t>
            </a:r>
          </a:p>
        </p:txBody>
      </p:sp>
      <p:sp>
        <p:nvSpPr>
          <p:cNvPr id="150" name="Theoretical Results"/>
          <p:cNvSpPr/>
          <p:nvPr/>
        </p:nvSpPr>
        <p:spPr>
          <a:xfrm>
            <a:off x="6195481" y="411798"/>
            <a:ext cx="2745993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Theoretical Results</a:t>
            </a:r>
          </a:p>
        </p:txBody>
      </p:sp>
      <p:sp>
        <p:nvSpPr>
          <p:cNvPr id="151" name="Experiments"/>
          <p:cNvSpPr/>
          <p:nvPr/>
        </p:nvSpPr>
        <p:spPr>
          <a:xfrm>
            <a:off x="8934356" y="411798"/>
            <a:ext cx="1820678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Experiments</a:t>
            </a:r>
          </a:p>
        </p:txBody>
      </p:sp>
      <p:sp>
        <p:nvSpPr>
          <p:cNvPr id="152" name="Conclusions"/>
          <p:cNvSpPr/>
          <p:nvPr/>
        </p:nvSpPr>
        <p:spPr>
          <a:xfrm>
            <a:off x="10748554" y="411798"/>
            <a:ext cx="224244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Conclusions</a:t>
            </a:r>
          </a:p>
        </p:txBody>
      </p:sp>
      <p:pic>
        <p:nvPicPr>
          <p:cNvPr id="15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447" y="3224986"/>
            <a:ext cx="3727692" cy="437039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Alchemist"/>
          <p:cNvSpPr/>
          <p:nvPr/>
        </p:nvSpPr>
        <p:spPr>
          <a:xfrm>
            <a:off x="1699988" y="7633513"/>
            <a:ext cx="21246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Alchemist</a:t>
            </a:r>
          </a:p>
        </p:txBody>
      </p:sp>
      <p:sp>
        <p:nvSpPr>
          <p:cNvPr id="155" name="She have to make gold bars…"/>
          <p:cNvSpPr/>
          <p:nvPr/>
        </p:nvSpPr>
        <p:spPr>
          <a:xfrm>
            <a:off x="5641544" y="5273489"/>
            <a:ext cx="64648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She have to make gold bars </a:t>
            </a:r>
          </a:p>
          <a:p>
            <a:pPr algn="l"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that others can not distinguish.</a:t>
            </a:r>
          </a:p>
        </p:txBody>
      </p:sp>
      <p:sp>
        <p:nvSpPr>
          <p:cNvPr id="156" name="(Generator)"/>
          <p:cNvSpPr/>
          <p:nvPr/>
        </p:nvSpPr>
        <p:spPr>
          <a:xfrm>
            <a:off x="1829461" y="8230719"/>
            <a:ext cx="18009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(Generator)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bstract"/>
          <p:cNvSpPr/>
          <p:nvPr/>
        </p:nvSpPr>
        <p:spPr>
          <a:xfrm>
            <a:off x="18462" y="411798"/>
            <a:ext cx="1820679" cy="546338"/>
          </a:xfrm>
          <a:prstGeom prst="rect">
            <a:avLst/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59" name="Introduction"/>
          <p:cNvSpPr/>
          <p:nvPr/>
        </p:nvSpPr>
        <p:spPr>
          <a:xfrm>
            <a:off x="1821020" y="411798"/>
            <a:ext cx="1817794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Introduction</a:t>
            </a:r>
          </a:p>
        </p:txBody>
      </p:sp>
      <p:sp>
        <p:nvSpPr>
          <p:cNvPr id="160" name="Adversarial Nets"/>
          <p:cNvSpPr/>
          <p:nvPr/>
        </p:nvSpPr>
        <p:spPr>
          <a:xfrm>
            <a:off x="3620693" y="411798"/>
            <a:ext cx="259109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Adversarial Nets</a:t>
            </a:r>
          </a:p>
        </p:txBody>
      </p:sp>
      <p:sp>
        <p:nvSpPr>
          <p:cNvPr id="161" name="Theoretical Results"/>
          <p:cNvSpPr/>
          <p:nvPr/>
        </p:nvSpPr>
        <p:spPr>
          <a:xfrm>
            <a:off x="6195481" y="411798"/>
            <a:ext cx="2745993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Theoretical Results</a:t>
            </a:r>
          </a:p>
        </p:txBody>
      </p:sp>
      <p:sp>
        <p:nvSpPr>
          <p:cNvPr id="162" name="Experiments"/>
          <p:cNvSpPr/>
          <p:nvPr/>
        </p:nvSpPr>
        <p:spPr>
          <a:xfrm>
            <a:off x="8934356" y="411798"/>
            <a:ext cx="1820678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Experiments</a:t>
            </a:r>
          </a:p>
        </p:txBody>
      </p:sp>
      <p:sp>
        <p:nvSpPr>
          <p:cNvPr id="163" name="Conclusions"/>
          <p:cNvSpPr/>
          <p:nvPr/>
        </p:nvSpPr>
        <p:spPr>
          <a:xfrm>
            <a:off x="10748554" y="411798"/>
            <a:ext cx="224244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Conclusions</a:t>
            </a:r>
          </a:p>
        </p:txBody>
      </p:sp>
      <p:pic>
        <p:nvPicPr>
          <p:cNvPr id="16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6206" y="3523823"/>
            <a:ext cx="3563159" cy="356316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Jeweler"/>
          <p:cNvSpPr/>
          <p:nvPr/>
        </p:nvSpPr>
        <p:spPr>
          <a:xfrm>
            <a:off x="9516558" y="7334676"/>
            <a:ext cx="16898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Jeweler</a:t>
            </a:r>
          </a:p>
        </p:txBody>
      </p:sp>
      <p:sp>
        <p:nvSpPr>
          <p:cNvPr id="166" name="He must distinguish the Fake."/>
          <p:cNvSpPr/>
          <p:nvPr/>
        </p:nvSpPr>
        <p:spPr>
          <a:xfrm>
            <a:off x="1041765" y="5429250"/>
            <a:ext cx="614248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He must distinguish the Fake.</a:t>
            </a:r>
          </a:p>
        </p:txBody>
      </p:sp>
      <p:sp>
        <p:nvSpPr>
          <p:cNvPr id="167" name="(Discriminator)"/>
          <p:cNvSpPr/>
          <p:nvPr/>
        </p:nvSpPr>
        <p:spPr>
          <a:xfrm>
            <a:off x="9226490" y="7879525"/>
            <a:ext cx="22699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(Discriminator)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bstract"/>
          <p:cNvSpPr/>
          <p:nvPr/>
        </p:nvSpPr>
        <p:spPr>
          <a:xfrm>
            <a:off x="18462" y="411798"/>
            <a:ext cx="1820679" cy="546338"/>
          </a:xfrm>
          <a:prstGeom prst="rect">
            <a:avLst/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70" name="Introduction"/>
          <p:cNvSpPr/>
          <p:nvPr/>
        </p:nvSpPr>
        <p:spPr>
          <a:xfrm>
            <a:off x="1821020" y="411798"/>
            <a:ext cx="1817794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Introduction</a:t>
            </a:r>
          </a:p>
        </p:txBody>
      </p:sp>
      <p:sp>
        <p:nvSpPr>
          <p:cNvPr id="171" name="Adversarial Nets"/>
          <p:cNvSpPr/>
          <p:nvPr/>
        </p:nvSpPr>
        <p:spPr>
          <a:xfrm>
            <a:off x="3620693" y="411798"/>
            <a:ext cx="259109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Adversarial Nets</a:t>
            </a:r>
          </a:p>
        </p:txBody>
      </p:sp>
      <p:sp>
        <p:nvSpPr>
          <p:cNvPr id="172" name="Theoretical Results"/>
          <p:cNvSpPr/>
          <p:nvPr/>
        </p:nvSpPr>
        <p:spPr>
          <a:xfrm>
            <a:off x="6195481" y="411798"/>
            <a:ext cx="2745993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Theoretical Results</a:t>
            </a:r>
          </a:p>
        </p:txBody>
      </p:sp>
      <p:sp>
        <p:nvSpPr>
          <p:cNvPr id="173" name="Experiments"/>
          <p:cNvSpPr/>
          <p:nvPr/>
        </p:nvSpPr>
        <p:spPr>
          <a:xfrm>
            <a:off x="8934356" y="411798"/>
            <a:ext cx="1820678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Experiments</a:t>
            </a:r>
          </a:p>
        </p:txBody>
      </p:sp>
      <p:sp>
        <p:nvSpPr>
          <p:cNvPr id="174" name="Conclusions"/>
          <p:cNvSpPr/>
          <p:nvPr/>
        </p:nvSpPr>
        <p:spPr>
          <a:xfrm>
            <a:off x="10748554" y="411798"/>
            <a:ext cx="224244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Conclusions</a:t>
            </a:r>
          </a:p>
        </p:txBody>
      </p:sp>
      <p:pic>
        <p:nvPicPr>
          <p:cNvPr id="17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222" y="2698919"/>
            <a:ext cx="3563160" cy="356316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Jeweler"/>
          <p:cNvSpPr/>
          <p:nvPr/>
        </p:nvSpPr>
        <p:spPr>
          <a:xfrm>
            <a:off x="8638574" y="6509772"/>
            <a:ext cx="16898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Jeweler</a:t>
            </a:r>
          </a:p>
        </p:txBody>
      </p:sp>
      <p:pic>
        <p:nvPicPr>
          <p:cNvPr id="17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8724" y="2146352"/>
            <a:ext cx="3727692" cy="437039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Alchemist"/>
          <p:cNvSpPr/>
          <p:nvPr/>
        </p:nvSpPr>
        <p:spPr>
          <a:xfrm>
            <a:off x="2450265" y="6554879"/>
            <a:ext cx="21246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Alchemist</a:t>
            </a:r>
          </a:p>
        </p:txBody>
      </p:sp>
      <p:sp>
        <p:nvSpPr>
          <p:cNvPr id="179" name="Vs"/>
          <p:cNvSpPr/>
          <p:nvPr/>
        </p:nvSpPr>
        <p:spPr>
          <a:xfrm>
            <a:off x="6196761" y="4558755"/>
            <a:ext cx="6112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180" name="Goal : It can not really tell whether this is real gold or not"/>
          <p:cNvSpPr/>
          <p:nvPr/>
        </p:nvSpPr>
        <p:spPr>
          <a:xfrm>
            <a:off x="1045489" y="8379381"/>
            <a:ext cx="109138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Goal :</a:t>
            </a:r>
            <a:r>
              <a:rPr>
                <a:latin typeface="+mn-lt"/>
                <a:ea typeface="+mn-ea"/>
                <a:cs typeface="+mn-cs"/>
                <a:sym typeface="Apple SD 산돌고딕 Neo 옅은체"/>
              </a:rPr>
              <a:t> It can not really tell whether this is real gold or not</a:t>
            </a:r>
          </a:p>
        </p:txBody>
      </p:sp>
      <p:sp>
        <p:nvSpPr>
          <p:cNvPr id="181" name="(Generator)"/>
          <p:cNvSpPr/>
          <p:nvPr/>
        </p:nvSpPr>
        <p:spPr>
          <a:xfrm>
            <a:off x="2582882" y="7086548"/>
            <a:ext cx="18009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(Generator)</a:t>
            </a:r>
          </a:p>
        </p:txBody>
      </p:sp>
      <p:sp>
        <p:nvSpPr>
          <p:cNvPr id="182" name="(Discriminator)"/>
          <p:cNvSpPr/>
          <p:nvPr/>
        </p:nvSpPr>
        <p:spPr>
          <a:xfrm>
            <a:off x="8348506" y="7086548"/>
            <a:ext cx="22699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(Discriminator)</a:t>
            </a:r>
          </a:p>
        </p:txBody>
      </p:sp>
      <p:sp>
        <p:nvSpPr>
          <p:cNvPr id="183" name="both ability going up"/>
          <p:cNvSpPr/>
          <p:nvPr/>
        </p:nvSpPr>
        <p:spPr>
          <a:xfrm>
            <a:off x="4274921" y="1643892"/>
            <a:ext cx="44549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both ability going up </a:t>
            </a:r>
          </a:p>
        </p:txBody>
      </p:sp>
      <p:sp>
        <p:nvSpPr>
          <p:cNvPr id="184" name="화살표"/>
          <p:cNvSpPr/>
          <p:nvPr/>
        </p:nvSpPr>
        <p:spPr>
          <a:xfrm rot="16200000">
            <a:off x="3500256" y="1577589"/>
            <a:ext cx="743750" cy="647362"/>
          </a:xfrm>
          <a:prstGeom prst="rightArrow">
            <a:avLst>
              <a:gd name="adj1" fmla="val 30606"/>
              <a:gd name="adj2" fmla="val 751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화살표"/>
          <p:cNvSpPr/>
          <p:nvPr/>
        </p:nvSpPr>
        <p:spPr>
          <a:xfrm rot="16200000">
            <a:off x="8646494" y="1574696"/>
            <a:ext cx="743750" cy="647362"/>
          </a:xfrm>
          <a:prstGeom prst="rightArrow">
            <a:avLst>
              <a:gd name="adj1" fmla="val 30606"/>
              <a:gd name="adj2" fmla="val 751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bstract"/>
          <p:cNvSpPr/>
          <p:nvPr/>
        </p:nvSpPr>
        <p:spPr>
          <a:xfrm>
            <a:off x="18462" y="411798"/>
            <a:ext cx="1820679" cy="546338"/>
          </a:xfrm>
          <a:prstGeom prst="rect">
            <a:avLst/>
          </a:prstGeom>
          <a:ln w="25400">
            <a:solidFill>
              <a:srgbClr val="85888D">
                <a:alpha val="38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Abstract</a:t>
            </a:r>
          </a:p>
        </p:txBody>
      </p:sp>
      <p:sp>
        <p:nvSpPr>
          <p:cNvPr id="188" name="Introduction"/>
          <p:cNvSpPr/>
          <p:nvPr/>
        </p:nvSpPr>
        <p:spPr>
          <a:xfrm>
            <a:off x="1821020" y="411798"/>
            <a:ext cx="1817794" cy="546338"/>
          </a:xfrm>
          <a:prstGeom prst="rect">
            <a:avLst/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89" name="Adversarial Nets"/>
          <p:cNvSpPr/>
          <p:nvPr/>
        </p:nvSpPr>
        <p:spPr>
          <a:xfrm>
            <a:off x="3620693" y="411798"/>
            <a:ext cx="259109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Adversarial Nets</a:t>
            </a:r>
          </a:p>
        </p:txBody>
      </p:sp>
      <p:sp>
        <p:nvSpPr>
          <p:cNvPr id="190" name="Theoretical Results"/>
          <p:cNvSpPr/>
          <p:nvPr/>
        </p:nvSpPr>
        <p:spPr>
          <a:xfrm>
            <a:off x="6195481" y="411798"/>
            <a:ext cx="2745993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Theoretical Results</a:t>
            </a:r>
          </a:p>
        </p:txBody>
      </p:sp>
      <p:sp>
        <p:nvSpPr>
          <p:cNvPr id="191" name="Experiments"/>
          <p:cNvSpPr/>
          <p:nvPr/>
        </p:nvSpPr>
        <p:spPr>
          <a:xfrm>
            <a:off x="8934356" y="411798"/>
            <a:ext cx="1820678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Experiments</a:t>
            </a:r>
          </a:p>
        </p:txBody>
      </p:sp>
      <p:sp>
        <p:nvSpPr>
          <p:cNvPr id="192" name="Conclusions"/>
          <p:cNvSpPr/>
          <p:nvPr/>
        </p:nvSpPr>
        <p:spPr>
          <a:xfrm>
            <a:off x="10748554" y="411798"/>
            <a:ext cx="224244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Conclusions</a:t>
            </a:r>
          </a:p>
        </p:txBody>
      </p:sp>
      <p:pic>
        <p:nvPicPr>
          <p:cNvPr id="193" name="pasted-image.png" descr="pasted-image.png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1171038" y="2348686"/>
            <a:ext cx="3727692" cy="4370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tiff" descr="pasted-image.tiff"/>
          <p:cNvPicPr>
            <a:picLocks noChangeAspect="1"/>
          </p:cNvPicPr>
          <p:nvPr/>
        </p:nvPicPr>
        <p:blipFill>
          <a:blip r:embed="rId3">
            <a:alphaModFix amt="30000"/>
            <a:extLst/>
          </a:blip>
          <a:stretch>
            <a:fillRect/>
          </a:stretch>
        </p:blipFill>
        <p:spPr>
          <a:xfrm>
            <a:off x="7739437" y="3058104"/>
            <a:ext cx="3563160" cy="356316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Alchemist"/>
          <p:cNvSpPr/>
          <p:nvPr/>
        </p:nvSpPr>
        <p:spPr>
          <a:xfrm>
            <a:off x="2054875" y="6757213"/>
            <a:ext cx="19600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Alchemist</a:t>
            </a:r>
          </a:p>
        </p:txBody>
      </p:sp>
      <p:sp>
        <p:nvSpPr>
          <p:cNvPr id="196" name="Jeweler"/>
          <p:cNvSpPr/>
          <p:nvPr/>
        </p:nvSpPr>
        <p:spPr>
          <a:xfrm>
            <a:off x="9066083" y="6868957"/>
            <a:ext cx="15572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Jeweler</a:t>
            </a:r>
          </a:p>
        </p:txBody>
      </p:sp>
      <p:sp>
        <p:nvSpPr>
          <p:cNvPr id="197" name="Generator…"/>
          <p:cNvSpPr/>
          <p:nvPr/>
        </p:nvSpPr>
        <p:spPr>
          <a:xfrm>
            <a:off x="925388" y="3996090"/>
            <a:ext cx="4218992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Generator</a:t>
            </a:r>
          </a:p>
          <a:p>
            <a:pPr>
              <a:defRPr sz="6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(G)</a:t>
            </a:r>
          </a:p>
        </p:txBody>
      </p:sp>
      <p:sp>
        <p:nvSpPr>
          <p:cNvPr id="198" name="Discriminator…"/>
          <p:cNvSpPr/>
          <p:nvPr/>
        </p:nvSpPr>
        <p:spPr>
          <a:xfrm>
            <a:off x="7092681" y="4107833"/>
            <a:ext cx="5504029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sz="6800"/>
              <a:t>Discriminator</a:t>
            </a:r>
            <a:endParaRPr sz="6800"/>
          </a:p>
          <a:p>
            <a:pPr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sz="6800"/>
              <a:t>(D)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bstract"/>
          <p:cNvSpPr/>
          <p:nvPr/>
        </p:nvSpPr>
        <p:spPr>
          <a:xfrm>
            <a:off x="18462" y="411798"/>
            <a:ext cx="1820679" cy="546338"/>
          </a:xfrm>
          <a:prstGeom prst="rect">
            <a:avLst/>
          </a:prstGeom>
          <a:ln w="25400">
            <a:solidFill>
              <a:srgbClr val="85888D">
                <a:alpha val="38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Abstract</a:t>
            </a:r>
          </a:p>
        </p:txBody>
      </p:sp>
      <p:sp>
        <p:nvSpPr>
          <p:cNvPr id="201" name="Introduction"/>
          <p:cNvSpPr/>
          <p:nvPr/>
        </p:nvSpPr>
        <p:spPr>
          <a:xfrm>
            <a:off x="1821020" y="411798"/>
            <a:ext cx="1817794" cy="546338"/>
          </a:xfrm>
          <a:prstGeom prst="rect">
            <a:avLst/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02" name="Adversarial Nets"/>
          <p:cNvSpPr/>
          <p:nvPr/>
        </p:nvSpPr>
        <p:spPr>
          <a:xfrm>
            <a:off x="3620693" y="411798"/>
            <a:ext cx="259109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Adversarial Nets</a:t>
            </a:r>
          </a:p>
        </p:txBody>
      </p:sp>
      <p:sp>
        <p:nvSpPr>
          <p:cNvPr id="203" name="Theoretical Results"/>
          <p:cNvSpPr/>
          <p:nvPr/>
        </p:nvSpPr>
        <p:spPr>
          <a:xfrm>
            <a:off x="6195481" y="411798"/>
            <a:ext cx="2745993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Theoretical Results</a:t>
            </a:r>
          </a:p>
        </p:txBody>
      </p:sp>
      <p:sp>
        <p:nvSpPr>
          <p:cNvPr id="204" name="Experiments"/>
          <p:cNvSpPr/>
          <p:nvPr/>
        </p:nvSpPr>
        <p:spPr>
          <a:xfrm>
            <a:off x="8934356" y="411798"/>
            <a:ext cx="1820678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Experiments</a:t>
            </a:r>
          </a:p>
        </p:txBody>
      </p:sp>
      <p:sp>
        <p:nvSpPr>
          <p:cNvPr id="205" name="Conclusions"/>
          <p:cNvSpPr/>
          <p:nvPr/>
        </p:nvSpPr>
        <p:spPr>
          <a:xfrm>
            <a:off x="10748554" y="411798"/>
            <a:ext cx="2242441" cy="546338"/>
          </a:xfrm>
          <a:prstGeom prst="rect">
            <a:avLst/>
          </a:prstGeom>
          <a:ln w="25400">
            <a:solidFill>
              <a:srgbClr val="85888D">
                <a:alpha val="37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Conclusions</a:t>
            </a:r>
          </a:p>
        </p:txBody>
      </p:sp>
      <p:pic>
        <p:nvPicPr>
          <p:cNvPr id="20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1936" y="1704273"/>
            <a:ext cx="10138174" cy="729948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출처 : NIPS 2016 Tutorial: Generative Adversarial Networks"/>
          <p:cNvSpPr/>
          <p:nvPr/>
        </p:nvSpPr>
        <p:spPr>
          <a:xfrm>
            <a:off x="6049605" y="9155763"/>
            <a:ext cx="6737529" cy="41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400"/>
              </a:lnSpc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출처 : </a:t>
            </a:r>
            <a:r>
              <a:rPr u="sng">
                <a:hlinkClick r:id="rId3" invalidUrl="" action="" tgtFrame="" tooltip="" history="1" highlightClick="0" endSnd="0"/>
              </a:rPr>
              <a:t>NIPS 2016 Tutorial: Generative Adversarial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t could use another method,…"/>
          <p:cNvSpPr/>
          <p:nvPr/>
        </p:nvSpPr>
        <p:spPr>
          <a:xfrm>
            <a:off x="682929" y="2523932"/>
            <a:ext cx="1163894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It could use another method, </a:t>
            </a:r>
          </a:p>
          <a:p>
            <a:pPr/>
            <a:r>
              <a:t>but this paper used multilayer perceptron model for D and G.</a:t>
            </a:r>
          </a:p>
        </p:txBody>
      </p:sp>
      <p:pic>
        <p:nvPicPr>
          <p:cNvPr id="21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891" y="4726380"/>
            <a:ext cx="11871018" cy="1063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