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53FF"/>
    <a:srgbClr val="FFE89F"/>
    <a:srgbClr val="FFE181"/>
    <a:srgbClr val="FFEBAB"/>
    <a:srgbClr val="009900"/>
    <a:srgbClr val="FFEAA7"/>
    <a:srgbClr val="CCFFFF"/>
    <a:srgbClr val="FFF3FF"/>
    <a:srgbClr val="F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7463" autoAdjust="0"/>
  </p:normalViewPr>
  <p:slideViewPr>
    <p:cSldViewPr>
      <p:cViewPr varScale="1">
        <p:scale>
          <a:sx n="108" d="100"/>
          <a:sy n="108" d="100"/>
        </p:scale>
        <p:origin x="102" y="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0FD-2D45-43FB-879B-8577E10AB1B4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C564-9A5A-4FDD-A407-393539DCF9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EC50DD-0E9C-456F-BBEB-3FFD5B13BBD0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65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24AEB-57C8-4265-8D09-FC9F23B8A889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4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35ABF9-0676-4EF0-822F-E3B9A825A5EE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60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5CDB59-1A25-4259-8CF4-5627F0C7725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79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AE9AA0-ED73-4BA1-A1E3-B68CAC933A49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41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8EFC5F-ABF3-41E5-A4A5-7EBDDDA55E7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167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504056"/>
          </a:xfrm>
          <a:solidFill>
            <a:srgbClr val="CC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52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EE08EC-EC21-473D-BE6D-ABE62EB3C59C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259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58FE7C-A371-4C50-816A-2B87EC16239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82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1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0A2F0E-C03F-4B39-B327-1146CFC78E45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00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F29F0A-F859-4940-A019-06830DB514D7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819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CAD3BE-F0AD-454E-92C2-BE1F072C8BB2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824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AE52D-941A-4FB9-825A-C1FBE7AE66D5}" type="datetimeFigureOut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2020-03-03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1A2011-6EF5-43BC-AB92-CA159D9549C8}" type="slidenum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82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2F3-B231-4685-B2E0-D1C447454392}" type="datetimeFigureOut">
              <a:rPr lang="ko-KR" altLang="en-US" smtClean="0"/>
              <a:pPr/>
              <a:t>2020-03-03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solidFill>
                  <a:schemeClr val="tx1"/>
                </a:solidFill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9F167F-72B2-4FF3-96E8-07649AE61B1E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7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함초롬바탕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함초롬바탕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함초롬바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함초롬바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568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</a:t>
            </a: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524000" y="2590800"/>
            <a:ext cx="6781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시작하기 전에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97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77788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실행을 위한 환경</a:t>
            </a:r>
          </a:p>
        </p:txBody>
      </p:sp>
      <p:sp>
        <p:nvSpPr>
          <p:cNvPr id="14339" name="직사각형 3"/>
          <p:cNvSpPr>
            <a:spLocks noChangeArrowheads="1"/>
          </p:cNvSpPr>
          <p:nvPr/>
        </p:nvSpPr>
        <p:spPr bwMode="auto">
          <a:xfrm>
            <a:off x="323850" y="676275"/>
            <a:ext cx="8784654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 환경</a:t>
            </a: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문서 편집기 또는 개발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작성한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실행하기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컴파일하고 실행할 수 있는 환경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컴파일시키는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컴파일러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가상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JVM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구성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컴파일러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javac.exe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 프로그램 컴파일하여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 코드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가상기계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(Java Virtual Machine: JVM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java.exe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실행하여 결과 생성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포함되어 배포됨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JDK(Java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Development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Toolkit)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컴파일러와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가상기계 포함하는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소프트웨어 패키지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javac.exe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java.exe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외에도 여러 유용한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프로그램들 포함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프로그래밍에 필수적인 클래스 라이브러리와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원시 프로그램도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77788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JDK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다운로드 및 설치</a:t>
            </a: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107504" y="661988"/>
            <a:ext cx="9576617" cy="624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Oracle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 다운로드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소유권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가지고 있는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Oracle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 홈페이지에서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다운로드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://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www.oracle.com/technetwork/java/javase/downloads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2019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8u202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초과 버전부터 유료화 되어 개인만 무료로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2019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월의 최신 버전은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13.0.1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이지만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개인 학습을 위해서는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8.231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 권장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JDK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 8.231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다운로드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  <a:r>
              <a:rPr kumimoji="1" lang="en-US" altLang="ko-KR" sz="1600" b="0" i="0" u="none" strike="noStrike" kern="1200" cap="none" spc="-10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</a:t>
            </a:r>
            <a:r>
              <a:rPr kumimoji="1" lang="en-US" altLang="ko-KR" sz="1600" b="0" i="0" u="none" strike="noStrike" kern="120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://</a:t>
            </a:r>
            <a:r>
              <a:rPr kumimoji="1" lang="en-US" altLang="ko-KR" sz="1600" b="0" i="0" u="none" strike="noStrike" kern="1200" cap="none" spc="-10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www.oracle.com/technetwork/java/javase/downloads/jdk8-downloads-2133151.html</a:t>
            </a:r>
            <a:endParaRPr kumimoji="1" lang="en-US" altLang="ko-KR" sz="1400" b="0" i="0" u="none" strike="noStrike" kern="1200" cap="none" spc="-10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8u202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무료로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가능한 가장 높은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0" i="0" u="none" strike="noStrike" kern="1200" cap="none" spc="-14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</a:t>
            </a:r>
            <a:r>
              <a:rPr kumimoji="1" lang="en-US" altLang="ko-KR" sz="1600" b="0" i="0" u="none" strike="noStrike" kern="1200" cap="none" spc="-14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://</a:t>
            </a:r>
            <a:r>
              <a:rPr kumimoji="1" lang="en-US" altLang="ko-KR" sz="1600" b="0" i="0" u="none" strike="noStrike" kern="1200" cap="none" spc="-14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www.oracle.com/technetwork/java/javase/downloads/java-archive-javase8-2177648.html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교육기관 등에서 사용 가능한 무료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Oracle JDK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강의 및 학습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버전으로 추천함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-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140968"/>
            <a:ext cx="3762512" cy="229340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모서리가 둥근 사각형 설명선 12"/>
          <p:cNvSpPr/>
          <p:nvPr/>
        </p:nvSpPr>
        <p:spPr bwMode="auto">
          <a:xfrm flipH="1">
            <a:off x="2411760" y="4322761"/>
            <a:ext cx="1010995" cy="715089"/>
          </a:xfrm>
          <a:prstGeom prst="wedgeRoundRectCallout">
            <a:avLst>
              <a:gd name="adj1" fmla="val -71028"/>
              <a:gd name="adj2" fmla="val 83138"/>
              <a:gd name="adj3" fmla="val 16667"/>
            </a:avLst>
          </a:prstGeom>
          <a:solidFill>
            <a:srgbClr val="FFC000">
              <a:alpha val="40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Windows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운영체제인 경우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이들 중 </a:t>
            </a:r>
            <a:r>
              <a:rPr kumimoji="1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 </a:t>
            </a:r>
            <a:endParaRPr kumimoji="1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다운로드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4" name="모서리가 둥근 직사각형 7"/>
          <p:cNvSpPr>
            <a:spLocks noChangeArrowheads="1"/>
          </p:cNvSpPr>
          <p:nvPr/>
        </p:nvSpPr>
        <p:spPr bwMode="auto">
          <a:xfrm>
            <a:off x="3635896" y="5087946"/>
            <a:ext cx="3528392" cy="282576"/>
          </a:xfrm>
          <a:prstGeom prst="roundRect">
            <a:avLst>
              <a:gd name="adj" fmla="val 16667"/>
            </a:avLst>
          </a:prstGeom>
          <a:solidFill>
            <a:srgbClr val="66FFFF">
              <a:alpha val="5098"/>
            </a:srgbClr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7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77788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JDK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다운로드 및 설치</a:t>
            </a:r>
          </a:p>
        </p:txBody>
      </p:sp>
      <p:sp>
        <p:nvSpPr>
          <p:cNvPr id="16387" name="직사각형 3"/>
          <p:cNvSpPr>
            <a:spLocks noChangeArrowheads="1"/>
          </p:cNvSpPr>
          <p:nvPr/>
        </p:nvSpPr>
        <p:spPr bwMode="auto">
          <a:xfrm>
            <a:off x="107504" y="739776"/>
            <a:ext cx="78486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JDK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다운로드 받은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설치파일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설치 확인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:\Program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Files\Java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 아래에 설치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JDK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JRE(Java Runtime Environment)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 생성되어 파일들 저장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1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참고사항</a:t>
            </a:r>
            <a:r>
              <a:rPr lang="en-US" altLang="ko-KR" sz="1600" dirty="0">
                <a:solidFill>
                  <a:srgbClr val="000000"/>
                </a:solidFill>
              </a:rPr>
              <a:t>: JDK 1.9</a:t>
            </a:r>
            <a:r>
              <a:rPr lang="ko-KR" altLang="en-US" sz="1600" dirty="0">
                <a:solidFill>
                  <a:srgbClr val="000000"/>
                </a:solidFill>
              </a:rPr>
              <a:t>부터는 </a:t>
            </a:r>
            <a:r>
              <a:rPr lang="en-US" altLang="ko-KR" sz="1600" dirty="0">
                <a:solidFill>
                  <a:srgbClr val="000000"/>
                </a:solidFill>
              </a:rPr>
              <a:t>JDK </a:t>
            </a:r>
            <a:r>
              <a:rPr lang="ko-KR" altLang="en-US" sz="1600" dirty="0">
                <a:solidFill>
                  <a:srgbClr val="000000"/>
                </a:solidFill>
              </a:rPr>
              <a:t>폴더만 </a:t>
            </a:r>
            <a:r>
              <a:rPr lang="ko-KR" altLang="en-US" sz="1600" dirty="0" smtClean="0">
                <a:solidFill>
                  <a:srgbClr val="000000"/>
                </a:solidFill>
              </a:rPr>
              <a:t>생성됨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600" dirty="0" smtClean="0">
                <a:solidFill>
                  <a:srgbClr val="000000"/>
                </a:solidFill>
              </a:rPr>
              <a:t>        • </a:t>
            </a:r>
            <a:r>
              <a:rPr lang="ko-KR" altLang="en-US" sz="1600" dirty="0" smtClean="0">
                <a:solidFill>
                  <a:srgbClr val="000000"/>
                </a:solidFill>
              </a:rPr>
              <a:t>여러 </a:t>
            </a:r>
            <a:r>
              <a:rPr lang="en-US" altLang="ko-KR" sz="1600" dirty="0" smtClean="0">
                <a:solidFill>
                  <a:srgbClr val="000000"/>
                </a:solidFill>
              </a:rPr>
              <a:t>JDK</a:t>
            </a:r>
            <a:r>
              <a:rPr lang="ko-KR" altLang="en-US" sz="1600" dirty="0" smtClean="0">
                <a:solidFill>
                  <a:srgbClr val="000000"/>
                </a:solidFill>
              </a:rPr>
              <a:t>가 설치될 경우 </a:t>
            </a:r>
            <a:r>
              <a:rPr lang="en-US" altLang="ko-KR" sz="1600" dirty="0" smtClean="0">
                <a:solidFill>
                  <a:srgbClr val="000000"/>
                </a:solidFill>
              </a:rPr>
              <a:t>Eclipse</a:t>
            </a:r>
            <a:r>
              <a:rPr lang="ko-KR" altLang="en-US" sz="1600" dirty="0">
                <a:solidFill>
                  <a:srgbClr val="000000"/>
                </a:solidFill>
              </a:rPr>
              <a:t>에서 </a:t>
            </a:r>
            <a:r>
              <a:rPr lang="en-US" altLang="ko-KR" sz="1600" dirty="0" smtClean="0">
                <a:solidFill>
                  <a:srgbClr val="000000"/>
                </a:solidFill>
              </a:rPr>
              <a:t>JDK </a:t>
            </a:r>
            <a:r>
              <a:rPr lang="ko-KR" altLang="en-US" sz="1600" dirty="0" smtClean="0">
                <a:solidFill>
                  <a:srgbClr val="000000"/>
                </a:solidFill>
              </a:rPr>
              <a:t>설치</a:t>
            </a:r>
            <a:r>
              <a:rPr lang="en-US" altLang="ko-KR" sz="1600" dirty="0" smtClean="0">
                <a:solidFill>
                  <a:srgbClr val="000000"/>
                </a:solidFill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</a:rPr>
              <a:t>폴더 경로 지정 가능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8.231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 폴더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C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:\Program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Files\Java\jdk1.8.0_231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JRE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C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:\Program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Files\Java\jre1.8.0_231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5"/>
            <a:ext cx="3024336" cy="2304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44" y="1487036"/>
            <a:ext cx="3024608" cy="23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3802670"/>
            <a:ext cx="3138239" cy="2983411"/>
          </a:xfrm>
          <a:prstGeom prst="rect">
            <a:avLst/>
          </a:prstGeom>
        </p:spPr>
      </p:pic>
      <p:pic>
        <p:nvPicPr>
          <p:cNvPr id="17411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3814763"/>
            <a:ext cx="2681287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77788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JDK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다운로드 및 설치</a:t>
            </a:r>
          </a:p>
        </p:txBody>
      </p:sp>
      <p:sp>
        <p:nvSpPr>
          <p:cNvPr id="17413" name="직사각형 3"/>
          <p:cNvSpPr>
            <a:spLocks noChangeArrowheads="1"/>
          </p:cNvSpPr>
          <p:nvPr/>
        </p:nvSpPr>
        <p:spPr bwMode="auto">
          <a:xfrm>
            <a:off x="315720" y="687158"/>
            <a:ext cx="9217025" cy="37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JDK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실행파일의 경로설정 필요성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설치하면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위한 실행파일들의 경로가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Windows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환경변수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Path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지정되지 않음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Windows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명령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프롬프트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javac.exe, java.exe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실행하면 실행되지 않고 오류 발생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해결하기 위해서는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환경변수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Path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 bin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폴드 경로 추가하는 작업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환경변수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Path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실행파일의 경로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 과정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제어판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⇒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 및 보안 </a:t>
            </a:r>
            <a:r>
              <a:rPr lang="en-US" altLang="ko-KR" sz="1800" dirty="0" smtClean="0">
                <a:solidFill>
                  <a:srgbClr val="0000FF"/>
                </a:solidFill>
              </a:rPr>
              <a:t>⇒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⇒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고급 시스템 설정 </a:t>
            </a:r>
            <a:r>
              <a:rPr lang="en-US" altLang="ko-KR" sz="1800" dirty="0" smtClean="0">
                <a:solidFill>
                  <a:srgbClr val="0000FF"/>
                </a:solidFill>
              </a:rPr>
              <a:t>⇒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환경변수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(N)... </a:t>
            </a:r>
          </a:p>
          <a:p>
            <a:pPr lvl="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환경변수 창의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 변수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Path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</a:t>
            </a:r>
            <a:r>
              <a:rPr lang="en-US" altLang="ko-KR" sz="1800" dirty="0">
                <a:solidFill>
                  <a:srgbClr val="0000FF"/>
                </a:solidFill>
              </a:rPr>
              <a:t>⇒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아래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편집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버튼 클릭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환경변수 편집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창의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새로 만들기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새로운 경로 입력 부분에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C:\Program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Files\Java\jdk1.8.0_231\bin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까지 경로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버튼 클릭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6203185" y="5269656"/>
            <a:ext cx="1249134" cy="715089"/>
          </a:xfrm>
          <a:prstGeom prst="wedgeRoundRectCallout">
            <a:avLst>
              <a:gd name="adj1" fmla="val 50769"/>
              <a:gd name="adj2" fmla="val -9298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JDK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설치된 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bin </a:t>
            </a:r>
            <a:r>
              <a:rPr kumimoji="1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폴더까지 경로를 </a:t>
            </a: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새로운 경로 입력 부분에 추가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1773238" y="5953125"/>
            <a:ext cx="819150" cy="715089"/>
          </a:xfrm>
          <a:prstGeom prst="wedgeRoundRectCallout">
            <a:avLst>
              <a:gd name="adj1" fmla="val -80800"/>
              <a:gd name="adj2" fmla="val -40986"/>
              <a:gd name="adj3" fmla="val 16667"/>
            </a:avLst>
          </a:prstGeom>
          <a:solidFill>
            <a:srgbClr val="FFE48F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 변수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(S)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Path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선택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7418" name="모서리가 둥근 직사각형 17"/>
          <p:cNvSpPr>
            <a:spLocks noChangeArrowheads="1"/>
          </p:cNvSpPr>
          <p:nvPr/>
        </p:nvSpPr>
        <p:spPr bwMode="auto">
          <a:xfrm>
            <a:off x="5734874" y="4725144"/>
            <a:ext cx="2451100" cy="249237"/>
          </a:xfrm>
          <a:prstGeom prst="roundRect">
            <a:avLst>
              <a:gd name="adj" fmla="val 16667"/>
            </a:avLst>
          </a:prstGeom>
          <a:solidFill>
            <a:srgbClr val="66FFFF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419" name="모서리가 둥근 직사각형 18"/>
          <p:cNvSpPr>
            <a:spLocks noChangeArrowheads="1"/>
          </p:cNvSpPr>
          <p:nvPr/>
        </p:nvSpPr>
        <p:spPr bwMode="auto">
          <a:xfrm>
            <a:off x="4140200" y="6213475"/>
            <a:ext cx="614363" cy="1809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420" name="모서리가 둥근 직사각형 19"/>
          <p:cNvSpPr>
            <a:spLocks noChangeArrowheads="1"/>
          </p:cNvSpPr>
          <p:nvPr/>
        </p:nvSpPr>
        <p:spPr bwMode="auto">
          <a:xfrm>
            <a:off x="2841625" y="5921375"/>
            <a:ext cx="2433638" cy="249238"/>
          </a:xfrm>
          <a:prstGeom prst="roundRect">
            <a:avLst>
              <a:gd name="adj" fmla="val 16667"/>
            </a:avLst>
          </a:prstGeom>
          <a:solidFill>
            <a:srgbClr val="66FFFF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421" name="모서리가 둥근 직사각형 2"/>
          <p:cNvSpPr>
            <a:spLocks noChangeArrowheads="1"/>
          </p:cNvSpPr>
          <p:nvPr/>
        </p:nvSpPr>
        <p:spPr bwMode="auto">
          <a:xfrm>
            <a:off x="7304912" y="6392019"/>
            <a:ext cx="503237" cy="2889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422" name="모서리가 둥근 직사각형 20"/>
          <p:cNvSpPr>
            <a:spLocks noChangeArrowheads="1"/>
          </p:cNvSpPr>
          <p:nvPr/>
        </p:nvSpPr>
        <p:spPr bwMode="auto">
          <a:xfrm>
            <a:off x="7556530" y="6527700"/>
            <a:ext cx="576262" cy="1809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423" name="모서리가 둥근 직사각형 21"/>
          <p:cNvSpPr>
            <a:spLocks noChangeArrowheads="1"/>
          </p:cNvSpPr>
          <p:nvPr/>
        </p:nvSpPr>
        <p:spPr bwMode="auto">
          <a:xfrm>
            <a:off x="8111436" y="4056063"/>
            <a:ext cx="593725" cy="21590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760663" y="3821113"/>
            <a:ext cx="874712" cy="234950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617576" y="3802670"/>
            <a:ext cx="876300" cy="234950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760663" y="5226050"/>
            <a:ext cx="874712" cy="234950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7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049"/>
          <p:cNvSpPr txBox="1">
            <a:spLocks noChangeArrowheads="1"/>
          </p:cNvSpPr>
          <p:nvPr/>
        </p:nvSpPr>
        <p:spPr bwMode="auto">
          <a:xfrm>
            <a:off x="684213" y="2133600"/>
            <a:ext cx="7789862" cy="1941513"/>
          </a:xfrm>
          <a:prstGeom prst="rect">
            <a:avLst/>
          </a:prstGeom>
          <a:solidFill>
            <a:srgbClr val="FDEADA"/>
          </a:solidFill>
          <a:ln w="3175">
            <a:solidFill>
              <a:srgbClr val="FF9999"/>
            </a:solidFill>
          </a:ln>
          <a:extLst/>
        </p:spPr>
        <p:txBody>
          <a:bodyPr lIns="89964" tIns="46781" rIns="89964" bIns="46781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1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itchFamily="18" charset="-127"/>
                <a:cs typeface="함초롬바탕" pitchFamily="18" charset="-127"/>
              </a:rPr>
              <a:t>프로그램 작성</a:t>
            </a:r>
            <a:r>
              <a:rPr kumimoji="1" lang="en-US" altLang="ko-KR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itchFamily="18" charset="-127"/>
                <a:cs typeface="함초롬바탕" pitchFamily="18" charset="-127"/>
              </a:rPr>
              <a:t>컴파일</a:t>
            </a:r>
            <a:r>
              <a:rPr kumimoji="1" lang="en-US" altLang="ko-KR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itchFamily="18" charset="-127"/>
                <a:cs typeface="함초롬바탕" pitchFamily="18" charset="-127"/>
              </a:rPr>
              <a:t>실행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7133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컴파일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과정</a:t>
            </a:r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850" y="674688"/>
            <a:ext cx="8496300" cy="1893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작성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컴파일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실행과 관련된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사항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소스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파일의 확장자는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.java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소스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컴파일되면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바이트 코드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생성되고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.class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파일에 저장</a:t>
            </a: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바이트 코드는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가상기계에 의해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바이트 코드가 가상기계에 의해 실행되면 프로그램의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출력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모서리가 둥근 직사각형 18"/>
          <p:cNvSpPr>
            <a:spLocks noChangeArrowheads="1"/>
          </p:cNvSpPr>
          <p:nvPr/>
        </p:nvSpPr>
        <p:spPr bwMode="auto">
          <a:xfrm>
            <a:off x="684213" y="2924175"/>
            <a:ext cx="7848600" cy="3090863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모서리가 둥근 직사각형 10"/>
          <p:cNvSpPr>
            <a:spLocks noChangeArrowheads="1"/>
          </p:cNvSpPr>
          <p:nvPr/>
        </p:nvSpPr>
        <p:spPr bwMode="auto">
          <a:xfrm>
            <a:off x="890588" y="3136900"/>
            <a:ext cx="1393825" cy="287338"/>
          </a:xfrm>
          <a:prstGeom prst="roundRect">
            <a:avLst>
              <a:gd name="adj" fmla="val 0"/>
            </a:avLst>
          </a:prstGeom>
          <a:solidFill>
            <a:srgbClr val="66FFFF">
              <a:alpha val="5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1800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375380" algn="l"/>
                <a:tab pos="-15918180" algn="l"/>
                <a:tab pos="-1546098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</a:tabLst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문서 편집기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627313" y="3136900"/>
          <a:ext cx="1784350" cy="290513"/>
        </p:xfrm>
        <a:graphic>
          <a:graphicData uri="http://schemas.openxmlformats.org/drawingml/2006/table">
            <a:tbl>
              <a:tblPr/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375380" algn="l"/>
                          <a:tab pos="-15918180" algn="l"/>
                          <a:tab pos="-1546098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  <a:tab pos="11430000" algn="l"/>
                          <a:tab pos="11887200" algn="l"/>
                          <a:tab pos="12344400" algn="l"/>
                          <a:tab pos="12801600" algn="l"/>
                          <a:tab pos="13258800" algn="l"/>
                        </a:tabLst>
                      </a:pP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Java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소스 프로그램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810" marR="64810" marT="17930" marB="17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모서리가 둥근 직사각형 10"/>
          <p:cNvSpPr>
            <a:spLocks noChangeArrowheads="1"/>
          </p:cNvSpPr>
          <p:nvPr/>
        </p:nvSpPr>
        <p:spPr bwMode="auto">
          <a:xfrm>
            <a:off x="4752975" y="3141663"/>
            <a:ext cx="1393825" cy="290512"/>
          </a:xfrm>
          <a:prstGeom prst="roundRect">
            <a:avLst>
              <a:gd name="adj" fmla="val 0"/>
            </a:avLst>
          </a:prstGeom>
          <a:solidFill>
            <a:srgbClr val="66FFFF">
              <a:alpha val="5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1800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375380" algn="l"/>
                <a:tab pos="-15918180" algn="l"/>
                <a:tab pos="-1546098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컴파일러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489700" y="3141663"/>
          <a:ext cx="1782763" cy="282575"/>
        </p:xfrm>
        <a:graphic>
          <a:graphicData uri="http://schemas.openxmlformats.org/drawingml/2006/table">
            <a:tbl>
              <a:tblPr/>
              <a:tblGrid>
                <a:gridCol w="178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375380" algn="l"/>
                          <a:tab pos="-15918180" algn="l"/>
                          <a:tab pos="-1546098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  <a:tab pos="11430000" algn="l"/>
                          <a:tab pos="11887200" algn="l"/>
                          <a:tab pos="12344400" algn="l"/>
                          <a:tab pos="12801600" algn="l"/>
                          <a:tab pos="13258800" algn="l"/>
                        </a:tabLst>
                      </a:pP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Java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바이트 코드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52" marR="64752" marT="17864" marB="178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모서리가 둥근 직사각형 10"/>
          <p:cNvSpPr>
            <a:spLocks noChangeArrowheads="1"/>
          </p:cNvSpPr>
          <p:nvPr/>
        </p:nvSpPr>
        <p:spPr bwMode="auto">
          <a:xfrm>
            <a:off x="6643688" y="4676775"/>
            <a:ext cx="1395412" cy="292100"/>
          </a:xfrm>
          <a:prstGeom prst="roundRect">
            <a:avLst>
              <a:gd name="adj" fmla="val 0"/>
            </a:avLst>
          </a:prstGeom>
          <a:solidFill>
            <a:srgbClr val="66FFFF">
              <a:alpha val="5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1800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375380" algn="l"/>
                <a:tab pos="-15918180" algn="l"/>
                <a:tab pos="-1546098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가상기계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직사각형 10"/>
          <p:cNvSpPr>
            <a:spLocks noChangeArrowheads="1"/>
          </p:cNvSpPr>
          <p:nvPr/>
        </p:nvSpPr>
        <p:spPr bwMode="auto">
          <a:xfrm>
            <a:off x="890588" y="3487738"/>
            <a:ext cx="1393825" cy="708025"/>
          </a:xfrm>
          <a:prstGeom prst="roundRect">
            <a:avLst>
              <a:gd name="adj" fmla="val 0"/>
            </a:avLst>
          </a:prstGeom>
          <a:solidFill>
            <a:srgbClr val="66FFFF">
              <a:alpha val="5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21600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375380" algn="l"/>
                <a:tab pos="-15918180" algn="l"/>
                <a:tab pos="-1546098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notepad.exe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502" name="순서도: 문서 1"/>
          <p:cNvSpPr>
            <a:spLocks noChangeArrowheads="1"/>
          </p:cNvSpPr>
          <p:nvPr/>
        </p:nvSpPr>
        <p:spPr bwMode="auto">
          <a:xfrm>
            <a:off x="2627313" y="3508375"/>
            <a:ext cx="1728787" cy="846138"/>
          </a:xfrm>
          <a:prstGeom prst="flowChartDocumen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" name="순서도: 문서 3"/>
          <p:cNvSpPr/>
          <p:nvPr/>
        </p:nvSpPr>
        <p:spPr bwMode="auto">
          <a:xfrm>
            <a:off x="2627313" y="3482975"/>
            <a:ext cx="1784350" cy="731838"/>
          </a:xfrm>
          <a:prstGeom prst="flowChartDocument">
            <a:avLst/>
          </a:prstGeom>
          <a:solidFill>
            <a:srgbClr val="FFFF00">
              <a:alpha val="30196"/>
            </a:srgbClr>
          </a:solidFill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Message_Out.java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3" name="모서리가 둥근 직사각형 10"/>
          <p:cNvSpPr>
            <a:spLocks noChangeArrowheads="1"/>
          </p:cNvSpPr>
          <p:nvPr/>
        </p:nvSpPr>
        <p:spPr bwMode="auto">
          <a:xfrm>
            <a:off x="4752975" y="3481388"/>
            <a:ext cx="1393825" cy="708025"/>
          </a:xfrm>
          <a:prstGeom prst="roundRect">
            <a:avLst>
              <a:gd name="adj" fmla="val 0"/>
            </a:avLst>
          </a:prstGeom>
          <a:solidFill>
            <a:srgbClr val="66FFFF">
              <a:alpha val="5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21600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375380" algn="l"/>
                <a:tab pos="-15918180" algn="l"/>
                <a:tab pos="-1546098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javac.exe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순서도: 문서 23"/>
          <p:cNvSpPr/>
          <p:nvPr/>
        </p:nvSpPr>
        <p:spPr bwMode="auto">
          <a:xfrm>
            <a:off x="6489700" y="3484563"/>
            <a:ext cx="1782763" cy="731837"/>
          </a:xfrm>
          <a:prstGeom prst="flowChartDocument">
            <a:avLst/>
          </a:prstGeom>
          <a:solidFill>
            <a:srgbClr val="FFFF00">
              <a:alpha val="30196"/>
            </a:srgbClr>
          </a:solidFill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216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Message_Out.class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5" name="모서리가 둥근 직사각형 10"/>
          <p:cNvSpPr>
            <a:spLocks noChangeArrowheads="1"/>
          </p:cNvSpPr>
          <p:nvPr/>
        </p:nvSpPr>
        <p:spPr bwMode="auto">
          <a:xfrm>
            <a:off x="6659563" y="5051425"/>
            <a:ext cx="1395412" cy="708025"/>
          </a:xfrm>
          <a:prstGeom prst="roundRect">
            <a:avLst>
              <a:gd name="adj" fmla="val 0"/>
            </a:avLst>
          </a:prstGeom>
          <a:solidFill>
            <a:srgbClr val="66FFFF">
              <a:alpha val="5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21600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375380" algn="l"/>
                <a:tab pos="-15918180" algn="l"/>
                <a:tab pos="-1546098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java.exe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059113" y="4724400"/>
          <a:ext cx="2936875" cy="260350"/>
        </p:xfrm>
        <a:graphic>
          <a:graphicData uri="http://schemas.openxmlformats.org/drawingml/2006/table">
            <a:tbl>
              <a:tblPr/>
              <a:tblGrid>
                <a:gridCol w="293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375380" algn="l"/>
                          <a:tab pos="-15918180" algn="l"/>
                          <a:tab pos="-1546098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  <a:tab pos="10058400" algn="l"/>
                          <a:tab pos="10515600" algn="l"/>
                          <a:tab pos="10972800" algn="l"/>
                          <a:tab pos="11430000" algn="l"/>
                          <a:tab pos="11887200" algn="l"/>
                          <a:tab pos="12344400" algn="l"/>
                          <a:tab pos="12801600" algn="l"/>
                          <a:tab pos="13258800" algn="l"/>
                        </a:tabLst>
                      </a:pP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프로그램 실행결과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803" marR="6480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13" name="순서도: 문서 26"/>
          <p:cNvSpPr>
            <a:spLocks noChangeArrowheads="1"/>
          </p:cNvSpPr>
          <p:nvPr/>
        </p:nvSpPr>
        <p:spPr bwMode="auto">
          <a:xfrm>
            <a:off x="4211638" y="5065713"/>
            <a:ext cx="1728787" cy="846137"/>
          </a:xfrm>
          <a:prstGeom prst="flowChartDocumen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8" name="순서도: 문서 27"/>
          <p:cNvSpPr/>
          <p:nvPr/>
        </p:nvSpPr>
        <p:spPr bwMode="auto">
          <a:xfrm>
            <a:off x="3059113" y="5051425"/>
            <a:ext cx="2936875" cy="733425"/>
          </a:xfrm>
          <a:prstGeom prst="flowChartDocument">
            <a:avLst/>
          </a:prstGeom>
          <a:solidFill>
            <a:srgbClr val="FFFF00">
              <a:alpha val="30196"/>
            </a:srgbClr>
          </a:solidFill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 made first Java program. 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자바 프로그램 전문가가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될 것이다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cxnSp>
        <p:nvCxnSpPr>
          <p:cNvPr id="21" name="직선 화살표 연결선 20"/>
          <p:cNvCxnSpPr>
            <a:stCxn id="20" idx="3"/>
            <a:endCxn id="4" idx="1"/>
          </p:cNvCxnSpPr>
          <p:nvPr/>
        </p:nvCxnSpPr>
        <p:spPr bwMode="auto">
          <a:xfrm>
            <a:off x="2284413" y="3841750"/>
            <a:ext cx="342900" cy="7938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 bwMode="auto">
          <a:xfrm>
            <a:off x="4418013" y="3783013"/>
            <a:ext cx="342900" cy="7937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 bwMode="auto">
          <a:xfrm>
            <a:off x="6146800" y="3771900"/>
            <a:ext cx="342900" cy="6350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9" idx="0"/>
          </p:cNvCxnSpPr>
          <p:nvPr/>
        </p:nvCxnSpPr>
        <p:spPr bwMode="auto">
          <a:xfrm flipH="1">
            <a:off x="7340600" y="4189413"/>
            <a:ext cx="0" cy="487362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8" idx="3"/>
          </p:cNvCxnSpPr>
          <p:nvPr/>
        </p:nvCxnSpPr>
        <p:spPr bwMode="auto">
          <a:xfrm flipH="1">
            <a:off x="5995988" y="5405438"/>
            <a:ext cx="663575" cy="12700"/>
          </a:xfrm>
          <a:prstGeom prst="straightConnector1">
            <a:avLst/>
          </a:prstGeom>
          <a:ln>
            <a:solidFill>
              <a:schemeClr val="accent2"/>
            </a:solidFill>
            <a:headEnd type="oval"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391030"/>
            <a:ext cx="5080440" cy="233583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작성</a:t>
            </a:r>
          </a:p>
        </p:txBody>
      </p:sp>
      <p:sp>
        <p:nvSpPr>
          <p:cNvPr id="2150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1509" name="직사각형 2"/>
          <p:cNvSpPr>
            <a:spLocks noChangeArrowheads="1"/>
          </p:cNvSpPr>
          <p:nvPr/>
        </p:nvSpPr>
        <p:spPr bwMode="auto">
          <a:xfrm>
            <a:off x="306388" y="628650"/>
            <a:ext cx="8820150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메모장으로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작성하기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최초의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작성해 보기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Windows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메모장 이용하여 다음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작성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파일로 저장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C:\Java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 생성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저장을 위한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 Message_Out.java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C:\Java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폴더에 저장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 Windows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명령 프롬프트로 저장된 파일 확인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6156325" y="6122988"/>
            <a:ext cx="1223963" cy="536575"/>
          </a:xfrm>
          <a:prstGeom prst="wedgeRoundRectCallout">
            <a:avLst>
              <a:gd name="adj1" fmla="val 74042"/>
              <a:gd name="adj2" fmla="val -6350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작성된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Message_Out.java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파일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1489075" y="5130800"/>
            <a:ext cx="885825" cy="561856"/>
          </a:xfrm>
          <a:prstGeom prst="wedgeRoundRectCallout">
            <a:avLst>
              <a:gd name="adj1" fmla="val -110192"/>
              <a:gd name="adj2" fmla="val -11881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dir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명령은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폴더의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파일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보여줌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1516" name="모서리가 둥근 직사각형 16"/>
          <p:cNvSpPr>
            <a:spLocks noChangeArrowheads="1"/>
          </p:cNvSpPr>
          <p:nvPr/>
        </p:nvSpPr>
        <p:spPr bwMode="auto">
          <a:xfrm>
            <a:off x="2919413" y="4567238"/>
            <a:ext cx="376237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1517" name="모서리가 둥근 직사각형 18"/>
          <p:cNvSpPr>
            <a:spLocks noChangeArrowheads="1"/>
          </p:cNvSpPr>
          <p:nvPr/>
        </p:nvSpPr>
        <p:spPr bwMode="auto">
          <a:xfrm>
            <a:off x="4859338" y="5849938"/>
            <a:ext cx="1296987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482057" y="4358080"/>
            <a:ext cx="865807" cy="295056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812" y="1593851"/>
            <a:ext cx="5260503" cy="147511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667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직사각형 2"/>
          <p:cNvSpPr>
            <a:spLocks noChangeArrowheads="1"/>
          </p:cNvSpPr>
          <p:nvPr/>
        </p:nvSpPr>
        <p:spPr bwMode="auto">
          <a:xfrm>
            <a:off x="323850" y="623888"/>
            <a:ext cx="8831263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컴파일하기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작성된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Message_Out.java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실행하려면 먼저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컴파일시켜야함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컴파일 방법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 프롬프트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컴파일러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javac.exe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실행시키고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프로그램의 파일명 알려줌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컴파일 결과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Message_Out.java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프로그램이 컴파일된 파일인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Message_Out.class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생성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%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사항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 되지 않고 오류 발생하면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Windows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환경변수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Path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JDK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설치된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            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JDK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 아래의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bin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폴더까지 경로 추가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강의 자료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참조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2531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47196"/>
            <a:ext cx="58547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컴파일</a:t>
            </a:r>
          </a:p>
        </p:txBody>
      </p:sp>
      <p:sp>
        <p:nvSpPr>
          <p:cNvPr id="225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6444208" y="5157192"/>
            <a:ext cx="1319213" cy="561975"/>
          </a:xfrm>
          <a:prstGeom prst="wedgeRoundRectCallout">
            <a:avLst>
              <a:gd name="adj1" fmla="val 77814"/>
              <a:gd name="adj2" fmla="val -54857"/>
              <a:gd name="adj3" fmla="val 16667"/>
            </a:avLst>
          </a:prstGeom>
          <a:solidFill>
            <a:srgbClr val="FFE48F"/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컴파일된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Message_Out.class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파일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1187624" y="4221088"/>
            <a:ext cx="885825" cy="561856"/>
          </a:xfrm>
          <a:prstGeom prst="wedgeRoundRectCallout">
            <a:avLst>
              <a:gd name="adj1" fmla="val -110192"/>
              <a:gd name="adj2" fmla="val -11881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dir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명령은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폴더의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파일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보여줌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4718272" y="3539296"/>
            <a:ext cx="1293887" cy="561856"/>
          </a:xfrm>
          <a:prstGeom prst="wedgeRoundRectCallout">
            <a:avLst>
              <a:gd name="adj1" fmla="val 84621"/>
              <a:gd name="adj2" fmla="val -53485"/>
              <a:gd name="adj3" fmla="val 16667"/>
            </a:avLst>
          </a:prstGeom>
          <a:solidFill>
            <a:srgbClr val="FFE48F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Message_Out.java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컴파일시키는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명령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2540" name="모서리가 둥근 직사각형 16"/>
          <p:cNvSpPr>
            <a:spLocks noChangeArrowheads="1"/>
          </p:cNvSpPr>
          <p:nvPr/>
        </p:nvSpPr>
        <p:spPr bwMode="auto">
          <a:xfrm>
            <a:off x="2630711" y="3709159"/>
            <a:ext cx="376237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541" name="모서리가 둥근 직사각형 18"/>
          <p:cNvSpPr>
            <a:spLocks noChangeArrowheads="1"/>
          </p:cNvSpPr>
          <p:nvPr/>
        </p:nvSpPr>
        <p:spPr bwMode="auto">
          <a:xfrm>
            <a:off x="2630711" y="3428171"/>
            <a:ext cx="1652587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542" name="모서리가 둥근 직사각형 19"/>
          <p:cNvSpPr>
            <a:spLocks noChangeArrowheads="1"/>
          </p:cNvSpPr>
          <p:nvPr/>
        </p:nvSpPr>
        <p:spPr bwMode="auto">
          <a:xfrm>
            <a:off x="4788123" y="5018846"/>
            <a:ext cx="1295400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9602"/>
              </p:ext>
            </p:extLst>
          </p:nvPr>
        </p:nvGraphicFramePr>
        <p:xfrm>
          <a:off x="1116013" y="2095500"/>
          <a:ext cx="5761037" cy="406400"/>
        </p:xfrm>
        <a:graphic>
          <a:graphicData uri="http://schemas.openxmlformats.org/drawingml/2006/table">
            <a:tbl>
              <a:tblPr/>
              <a:tblGrid>
                <a:gridCol w="5761037">
                  <a:extLst>
                    <a:ext uri="{9D8B030D-6E8A-4147-A177-3AD203B41FA5}">
                      <a16:colId xmlns:a16="http://schemas.microsoft.com/office/drawing/2014/main" val="106444423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</a:rPr>
                        <a:t>C:\java&gt; javac Message_Out.java</a:t>
                      </a:r>
                      <a:endParaRPr lang="en-US" altLang="ko-KR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64774" marR="64774" marT="17930" marB="17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20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1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직사각형 2"/>
          <p:cNvSpPr>
            <a:spLocks noChangeArrowheads="1"/>
          </p:cNvSpPr>
          <p:nvPr/>
        </p:nvSpPr>
        <p:spPr bwMode="auto">
          <a:xfrm>
            <a:off x="323850" y="592138"/>
            <a:ext cx="8820150" cy="323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Message_Out.class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파일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가상기계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JVM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컴파일된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Message_Out.class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실행 방법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 프롬프트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가상기계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java.exe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실행하며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파일명 알려줌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 코드 파일명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Message_Out.class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.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 생략해야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정상적으로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Message_Out.class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실행되면 결과 출력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355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6120680" cy="292394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</a:t>
            </a:r>
          </a:p>
        </p:txBody>
      </p:sp>
      <p:sp>
        <p:nvSpPr>
          <p:cNvPr id="2355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5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717297" y="5433793"/>
            <a:ext cx="1433512" cy="374571"/>
          </a:xfrm>
          <a:prstGeom prst="wedgeRoundRectCallout">
            <a:avLst>
              <a:gd name="adj1" fmla="val -90588"/>
              <a:gd name="adj2" fmla="val 7855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Message_Out.class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실행 명령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1337929" y="6287919"/>
            <a:ext cx="611187" cy="374571"/>
          </a:xfrm>
          <a:prstGeom prst="wedgeRoundRectCallout">
            <a:avLst>
              <a:gd name="adj1" fmla="val -81601"/>
              <a:gd name="adj2" fmla="val -5794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출력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결과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42521"/>
              </p:ext>
            </p:extLst>
          </p:nvPr>
        </p:nvGraphicFramePr>
        <p:xfrm>
          <a:off x="1434053" y="2680907"/>
          <a:ext cx="7040563" cy="431800"/>
        </p:xfrm>
        <a:graphic>
          <a:graphicData uri="http://schemas.openxmlformats.org/drawingml/2006/table">
            <a:tbl>
              <a:tblPr/>
              <a:tblGrid>
                <a:gridCol w="704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</a:rPr>
                        <a:t>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</a:rPr>
                        <a:t>C:\java&gt; java Message_Out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83" marR="64783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70" name="모서리가 둥근 직사각형 15"/>
          <p:cNvSpPr>
            <a:spLocks noChangeArrowheads="1"/>
          </p:cNvSpPr>
          <p:nvPr/>
        </p:nvSpPr>
        <p:spPr bwMode="auto">
          <a:xfrm>
            <a:off x="2725484" y="5890993"/>
            <a:ext cx="1296988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571" name="모서리가 둥근 직사각형 17"/>
          <p:cNvSpPr>
            <a:spLocks noChangeArrowheads="1"/>
          </p:cNvSpPr>
          <p:nvPr/>
        </p:nvSpPr>
        <p:spPr bwMode="auto">
          <a:xfrm>
            <a:off x="2150809" y="6113507"/>
            <a:ext cx="2446338" cy="315912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239163" y="3749352"/>
            <a:ext cx="963613" cy="282575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049"/>
          <p:cNvSpPr txBox="1">
            <a:spLocks noChangeArrowheads="1"/>
          </p:cNvSpPr>
          <p:nvPr/>
        </p:nvSpPr>
        <p:spPr bwMode="auto">
          <a:xfrm>
            <a:off x="684213" y="2133600"/>
            <a:ext cx="7813675" cy="2863850"/>
          </a:xfrm>
          <a:prstGeom prst="rect">
            <a:avLst/>
          </a:prstGeom>
          <a:solidFill>
            <a:srgbClr val="FDEADA"/>
          </a:solidFill>
          <a:ln w="3175" algn="ctr">
            <a:solidFill>
              <a:srgbClr val="FF9999"/>
            </a:solidFill>
            <a:round/>
            <a:headEnd/>
            <a:tailEnd/>
          </a:ln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통합 </a:t>
            </a:r>
            <a:r>
              <a:rPr kumimoji="1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개발환경 </a:t>
            </a: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 </a:t>
            </a: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소개 및 </a:t>
            </a: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33748389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27088" y="620688"/>
            <a:ext cx="7633344" cy="3816424"/>
          </a:xfrm>
          <a:prstGeom prst="rect">
            <a:avLst/>
          </a:prstGeom>
          <a:solidFill>
            <a:srgbClr val="C0F1A5">
              <a:alpha val="6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547664" y="1052736"/>
            <a:ext cx="6912768" cy="261148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장의 내용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4000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소개</a:t>
            </a:r>
          </a:p>
          <a:p>
            <a:pPr marL="54000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실행환경</a:t>
            </a:r>
          </a:p>
          <a:p>
            <a:pPr marL="54000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프로그램의 작성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</a:t>
            </a:r>
          </a:p>
          <a:p>
            <a:pPr marL="54000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툴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소개 및 사용법 </a:t>
            </a:r>
          </a:p>
        </p:txBody>
      </p:sp>
    </p:spTree>
    <p:extLst>
      <p:ext uri="{BB962C8B-B14F-4D97-AF65-F5344CB8AC3E}">
        <p14:creationId xmlns:p14="http://schemas.microsoft.com/office/powerpoint/2010/main" val="372787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소개</a:t>
            </a:r>
          </a:p>
        </p:txBody>
      </p:sp>
      <p:sp>
        <p:nvSpPr>
          <p:cNvPr id="2560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604" name="직사각형 2"/>
          <p:cNvSpPr>
            <a:spLocks noChangeArrowheads="1"/>
          </p:cNvSpPr>
          <p:nvPr/>
        </p:nvSpPr>
        <p:spPr bwMode="auto">
          <a:xfrm>
            <a:off x="306388" y="628650"/>
            <a:ext cx="8513762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대표적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통합 개발환경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IBM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중심으로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통합 개발환경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작성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디버깅 등을 편리하게 하는 개발 도구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매우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기능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가지고 있으므로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기능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사용하기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위해 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사용법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익혀야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학습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초기에는 기본적인 사용법만 익혀도 편리하게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작성하고 실행할 수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608" name="타원 7"/>
          <p:cNvSpPr>
            <a:spLocks noChangeArrowheads="1"/>
          </p:cNvSpPr>
          <p:nvPr/>
        </p:nvSpPr>
        <p:spPr bwMode="auto">
          <a:xfrm>
            <a:off x="684213" y="3860800"/>
            <a:ext cx="1295400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7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다운로드 및 설치</a:t>
            </a:r>
          </a:p>
        </p:txBody>
      </p:sp>
      <p:sp>
        <p:nvSpPr>
          <p:cNvPr id="2662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628" name="직사각형 2"/>
          <p:cNvSpPr>
            <a:spLocks noChangeArrowheads="1"/>
          </p:cNvSpPr>
          <p:nvPr/>
        </p:nvSpPr>
        <p:spPr bwMode="auto">
          <a:xfrm>
            <a:off x="306388" y="628650"/>
            <a:ext cx="8298060" cy="622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다운로드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홈페이지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https://www.eclipse.org/downloads/packages</a:t>
            </a: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최선 버전 및 이전 버전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무료 다운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2019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이전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한글 입력의 문제 있으므로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버전 권장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 IDE for Java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Developers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Windows 64bit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클릭하여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다운로드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설치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다른 소프트웨어와 달리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zip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파일 압축 풀면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설치됨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압축 푼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폴더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아래의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eclipse.exe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파일이 실행 파일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eclipse.exe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더블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클릭하면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실행되어 초기화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이루어짐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편리하게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실행하기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매번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설치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폴더로 이동하여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실행하면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불편하므로 바로가기로 편리하게 실행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1) 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바탕화면에 바로가기 아이콘 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만들기</a:t>
            </a:r>
            <a:endParaRPr lang="en-US" altLang="ko-KR" sz="1600" dirty="0" smtClean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</a:rPr>
              <a:t>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eclipse.exe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클릭 </a:t>
            </a:r>
            <a:r>
              <a:rPr lang="ko-KR" altLang="en-US" sz="1800" dirty="0" smtClean="0">
                <a:solidFill>
                  <a:srgbClr val="0000FF"/>
                </a:solidFill>
                <a:latin typeface="함초롬바탕"/>
                <a:ea typeface="함초롬바탕"/>
              </a:rPr>
              <a:t>⇒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eclipse.exe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마우스 오른쪽 버튼 클릭 </a:t>
            </a:r>
            <a:r>
              <a:rPr kumimoji="0" lang="ko-KR" altLang="en-US" sz="1800" dirty="0" smtClean="0">
                <a:solidFill>
                  <a:srgbClr val="0000FF"/>
                </a:solidFill>
                <a:latin typeface="함초롬바탕"/>
                <a:ea typeface="함초롬바탕"/>
                <a:cs typeface="+mn-cs"/>
              </a:rPr>
              <a:t>⇒</a:t>
            </a:r>
            <a:endParaRPr kumimoji="0" lang="en-US" altLang="ko-KR" sz="1800" dirty="0" smtClean="0">
              <a:solidFill>
                <a:srgbClr val="0000FF"/>
              </a:solidFill>
              <a:latin typeface="함초롬바탕"/>
              <a:ea typeface="함초롬바탕"/>
              <a:cs typeface="+mn-cs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800" dirty="0">
                <a:solidFill>
                  <a:srgbClr val="0000FF"/>
                </a:solidFill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800" dirty="0" smtClean="0">
                <a:solidFill>
                  <a:srgbClr val="0000FF"/>
                </a:solidFill>
                <a:latin typeface="함초롬바탕"/>
                <a:ea typeface="함초롬바탕"/>
                <a:cs typeface="+mn-cs"/>
              </a:rPr>
              <a:t>              </a:t>
            </a:r>
            <a:r>
              <a:rPr kumimoji="0" lang="ko-KR" altLang="en-US" sz="1800" dirty="0" smtClean="0">
                <a:solidFill>
                  <a:srgbClr val="0000FF"/>
                </a:solidFill>
                <a:latin typeface="함초롬바탕"/>
                <a:ea typeface="함초롬바탕"/>
                <a:cs typeface="+mn-cs"/>
              </a:rPr>
              <a:t>⇒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보내기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선택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800" dirty="0">
                <a:solidFill>
                  <a:srgbClr val="0000FF"/>
                </a:solidFill>
                <a:latin typeface="함초롬바탕"/>
                <a:ea typeface="함초롬바탕"/>
                <a:cs typeface="+mn-cs"/>
              </a:rPr>
              <a:t>⇒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바탕화면에 바로가기 만들기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선택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647700" fontAlgn="base" latinLnBrk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 </a:t>
            </a:r>
            <a:r>
              <a:rPr lang="ko-KR" altLang="en-US" sz="1600" kern="100" dirty="0" smtClean="0">
                <a:solidFill>
                  <a:srgbClr val="000000"/>
                </a:solidFill>
              </a:rPr>
              <a:t>원하는 </a:t>
            </a:r>
            <a:r>
              <a:rPr lang="ko-KR" altLang="en-US" sz="1600" kern="100" dirty="0">
                <a:solidFill>
                  <a:srgbClr val="000000"/>
                </a:solidFill>
              </a:rPr>
              <a:t>폴더에 바로가기 </a:t>
            </a:r>
            <a:r>
              <a:rPr lang="ko-KR" altLang="en-US" sz="1600" kern="100" dirty="0" smtClean="0">
                <a:solidFill>
                  <a:srgbClr val="000000"/>
                </a:solidFill>
              </a:rPr>
              <a:t>만들기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</a:rPr>
              <a:t>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eclipse.exe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클릭 </a:t>
            </a:r>
            <a:r>
              <a:rPr lang="ko-KR" altLang="en-US" sz="1800" dirty="0">
                <a:solidFill>
                  <a:srgbClr val="0000FF"/>
                </a:solidFill>
                <a:latin typeface="함초롬바탕"/>
                <a:ea typeface="함초롬바탕"/>
              </a:rPr>
              <a:t>⇒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마우스 오른쪽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버튼 클릭 </a:t>
            </a:r>
            <a:r>
              <a:rPr lang="ko-KR" altLang="en-US" sz="1800" dirty="0">
                <a:solidFill>
                  <a:srgbClr val="0000FF"/>
                </a:solidFill>
                <a:latin typeface="함초롬바탕"/>
                <a:ea typeface="함초롬바탕"/>
              </a:rPr>
              <a:t>⇒</a:t>
            </a:r>
            <a:r>
              <a:rPr lang="ko-KR" altLang="en-US" sz="1600" dirty="0">
                <a:solidFill>
                  <a:srgbClr val="0000FF"/>
                </a:solidFill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바로가기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만들기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선택하여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바로가기 생성 </a:t>
            </a:r>
            <a:r>
              <a:rPr lang="ko-KR" altLang="en-US" sz="1800" dirty="0">
                <a:solidFill>
                  <a:srgbClr val="0000FF"/>
                </a:solidFill>
                <a:latin typeface="함초롬바탕"/>
                <a:ea typeface="함초롬바탕"/>
              </a:rPr>
              <a:t>⇒</a:t>
            </a:r>
            <a:r>
              <a:rPr lang="ko-KR" altLang="en-US" sz="1600" dirty="0">
                <a:solidFill>
                  <a:srgbClr val="0000FF"/>
                </a:solidFill>
                <a:latin typeface="함초롬바탕"/>
                <a:ea typeface="함초롬바탕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원하는 폴더로 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바로가기 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이동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" name="_x279133656" descr="EMB00001e60ba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4873625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직사각형 2"/>
          <p:cNvSpPr>
            <a:spLocks noChangeArrowheads="1"/>
          </p:cNvSpPr>
          <p:nvPr/>
        </p:nvSpPr>
        <p:spPr bwMode="auto">
          <a:xfrm>
            <a:off x="306388" y="628650"/>
            <a:ext cx="8820150" cy="654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처음으로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 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작업공간 설정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처음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작업공간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(workspace)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선택하는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Eclipse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작업공간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 프로그램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컴파일된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 코드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제반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문서들 저장되는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오른쪽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Browse...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작업공간으로 사용할 폴더 선택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후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OK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클릭하면 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폴더가 작업공간으로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C:\Java\workspace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작업공간으로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지정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폴더도 가능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위해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C:\Java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아래에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workspace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미리 생성할 것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작업공간 폴더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OK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클릭하면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초기 화면 나타남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765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30350"/>
            <a:ext cx="49355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처음 실행</a:t>
            </a:r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57" name="타원 7"/>
          <p:cNvSpPr>
            <a:spLocks noChangeArrowheads="1"/>
          </p:cNvSpPr>
          <p:nvPr/>
        </p:nvSpPr>
        <p:spPr bwMode="auto">
          <a:xfrm>
            <a:off x="684213" y="3860800"/>
            <a:ext cx="1295400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1430585" y="2605677"/>
            <a:ext cx="865188" cy="749141"/>
          </a:xfrm>
          <a:prstGeom prst="wedgeRoundRectCallout">
            <a:avLst>
              <a:gd name="adj1" fmla="val -103604"/>
              <a:gd name="adj2" fmla="val -7087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프로그램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저장할 작업공간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폴더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지정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7661" name="모서리가 둥근 직사각형 13"/>
          <p:cNvSpPr>
            <a:spLocks noChangeArrowheads="1"/>
          </p:cNvSpPr>
          <p:nvPr/>
        </p:nvSpPr>
        <p:spPr bwMode="auto">
          <a:xfrm>
            <a:off x="2756942" y="2270125"/>
            <a:ext cx="1671637" cy="360363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62" name="모서리가 둥근 직사각형 14"/>
          <p:cNvSpPr>
            <a:spLocks noChangeArrowheads="1"/>
          </p:cNvSpPr>
          <p:nvPr/>
        </p:nvSpPr>
        <p:spPr bwMode="auto">
          <a:xfrm>
            <a:off x="6752679" y="2292350"/>
            <a:ext cx="844550" cy="360363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63" name="모서리가 둥근 직사각형 15"/>
          <p:cNvSpPr>
            <a:spLocks noChangeArrowheads="1"/>
          </p:cNvSpPr>
          <p:nvPr/>
        </p:nvSpPr>
        <p:spPr bwMode="auto">
          <a:xfrm>
            <a:off x="5941467" y="3381375"/>
            <a:ext cx="844550" cy="3587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4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850" y="628650"/>
            <a:ext cx="8820150" cy="3305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초기 화면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워크벤치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화면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으로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이동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초기 화면의 오른쪽 위쪽의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workbench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아이콘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워크벤치 나타나며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작성하고 실행할 수 있음</a:t>
            </a:r>
          </a:p>
        </p:txBody>
      </p:sp>
      <p:pic>
        <p:nvPicPr>
          <p:cNvPr id="2867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36" y="744681"/>
            <a:ext cx="4285189" cy="20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처음 실행</a:t>
            </a:r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6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6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6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6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7380312" y="1540750"/>
            <a:ext cx="767159" cy="374571"/>
          </a:xfrm>
          <a:prstGeom prst="wedgeRoundRectCallout">
            <a:avLst>
              <a:gd name="adj1" fmla="val 92220"/>
              <a:gd name="adj2" fmla="val -10970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워크벤치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아이콘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pic>
        <p:nvPicPr>
          <p:cNvPr id="2868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92" y="3850334"/>
            <a:ext cx="5760615" cy="271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8" name="모서리가 둥근 직사각형 16"/>
          <p:cNvSpPr>
            <a:spLocks noChangeArrowheads="1"/>
          </p:cNvSpPr>
          <p:nvPr/>
        </p:nvSpPr>
        <p:spPr bwMode="auto">
          <a:xfrm>
            <a:off x="6659563" y="1125538"/>
            <a:ext cx="433387" cy="3587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3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57563"/>
            <a:ext cx="6153150" cy="290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3455988" y="3860800"/>
            <a:ext cx="3060700" cy="1263650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908175" y="3860800"/>
            <a:ext cx="1547813" cy="2195513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492500" y="5437188"/>
            <a:ext cx="4535488" cy="631825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화면 구성</a:t>
            </a:r>
          </a:p>
        </p:txBody>
      </p:sp>
      <p:sp>
        <p:nvSpPr>
          <p:cNvPr id="2970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702" name="직사각형 2"/>
          <p:cNvSpPr>
            <a:spLocks noChangeArrowheads="1"/>
          </p:cNvSpPr>
          <p:nvPr/>
        </p:nvSpPr>
        <p:spPr bwMode="auto">
          <a:xfrm>
            <a:off x="306388" y="628650"/>
            <a:ext cx="8820150" cy="237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워크벤치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 불리는 화면으로 구성됨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많은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바와 툴바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화면이 여러 개의 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(view)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구성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중요한 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Package Explorer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프로젝트별로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생성하고 실행할 수 있게 함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편집기 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클래스의 소스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편집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저장할 수 있게 함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Console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입출력 나타나는 화면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7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7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7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7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2195513" y="4508500"/>
            <a:ext cx="882650" cy="561975"/>
          </a:xfrm>
          <a:prstGeom prst="wedgeRoundRectCallout">
            <a:avLst>
              <a:gd name="adj1" fmla="val -37602"/>
              <a:gd name="adj2" fmla="val 2142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Package Explorer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뷰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4741863" y="4321175"/>
            <a:ext cx="882650" cy="374571"/>
          </a:xfrm>
          <a:prstGeom prst="wedgeRoundRectCallout">
            <a:avLst>
              <a:gd name="adj1" fmla="val 16137"/>
              <a:gd name="adj2" fmla="val -4278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편집기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뷰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4984750" y="5472172"/>
            <a:ext cx="1352550" cy="561856"/>
          </a:xfrm>
          <a:prstGeom prst="wedgeRoundRectCallout">
            <a:avLst>
              <a:gd name="adj1" fmla="val -49180"/>
              <a:gd name="adj2" fmla="val -109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Console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뷰는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실행하면 나중에 여기에 나타남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9" name="타원 7"/>
          <p:cNvSpPr>
            <a:spLocks noChangeArrowheads="1"/>
          </p:cNvSpPr>
          <p:nvPr/>
        </p:nvSpPr>
        <p:spPr bwMode="auto">
          <a:xfrm>
            <a:off x="971600" y="3375025"/>
            <a:ext cx="1295400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직사각형 13"/>
          <p:cNvSpPr>
            <a:spLocks noChangeArrowheads="1"/>
          </p:cNvSpPr>
          <p:nvPr/>
        </p:nvSpPr>
        <p:spPr bwMode="auto">
          <a:xfrm flipV="1">
            <a:off x="1835051" y="3491688"/>
            <a:ext cx="3024336" cy="144785"/>
          </a:xfrm>
          <a:prstGeom prst="roundRect">
            <a:avLst>
              <a:gd name="adj" fmla="val 0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990774" y="3490491"/>
            <a:ext cx="628526" cy="374571"/>
          </a:xfrm>
          <a:prstGeom prst="wedgeRoundRectCallout">
            <a:avLst>
              <a:gd name="adj1" fmla="val -83161"/>
              <a:gd name="adj2" fmla="val -4767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메뉴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바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2" name="모서리가 둥근 사각형 설명선 21"/>
          <p:cNvSpPr/>
          <p:nvPr/>
        </p:nvSpPr>
        <p:spPr bwMode="auto">
          <a:xfrm flipH="1">
            <a:off x="1011081" y="3914070"/>
            <a:ext cx="628526" cy="374571"/>
          </a:xfrm>
          <a:prstGeom prst="wedgeRoundRectCallout">
            <a:avLst>
              <a:gd name="adj1" fmla="val -84088"/>
              <a:gd name="adj2" fmla="val -6884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툴바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3" name="모서리가 둥근 직사각형 13"/>
          <p:cNvSpPr>
            <a:spLocks noChangeArrowheads="1"/>
          </p:cNvSpPr>
          <p:nvPr/>
        </p:nvSpPr>
        <p:spPr bwMode="auto">
          <a:xfrm flipV="1">
            <a:off x="1837365" y="3649236"/>
            <a:ext cx="3788711" cy="198800"/>
          </a:xfrm>
          <a:prstGeom prst="roundRect">
            <a:avLst>
              <a:gd name="adj" fmla="val 0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0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3640137" cy="3900488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0" y="2205038"/>
            <a:ext cx="3267075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 생성</a:t>
            </a:r>
          </a:p>
        </p:txBody>
      </p:sp>
      <p:sp>
        <p:nvSpPr>
          <p:cNvPr id="3072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2263" y="628650"/>
            <a:ext cx="8820150" cy="210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프로젝트 생성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프로젝트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관련된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파일들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저장하고 관리하는 가상 공간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ch0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프로젝트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생성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메뉴 바에서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File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⇒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⇒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Project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차례로 선택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②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 Java Project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창 뜨면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Project name: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③ 아래쪽의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Finish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버튼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</a:t>
            </a: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</a:p>
        </p:txBody>
      </p:sp>
      <p:sp>
        <p:nvSpPr>
          <p:cNvPr id="307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3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6965950" y="3168650"/>
            <a:ext cx="647700" cy="561856"/>
          </a:xfrm>
          <a:prstGeom prst="wedgeRoundRectCallout">
            <a:avLst>
              <a:gd name="adj1" fmla="val 81037"/>
              <a:gd name="adj2" fmla="val -62894"/>
              <a:gd name="adj3" fmla="val 16667"/>
            </a:avLst>
          </a:prstGeom>
          <a:solidFill>
            <a:srgbClr val="FFC000">
              <a:alpha val="29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프로젝트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ch0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입력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0734" name="모서리가 둥근 직사각형 19"/>
          <p:cNvSpPr>
            <a:spLocks noChangeArrowheads="1"/>
          </p:cNvSpPr>
          <p:nvPr/>
        </p:nvSpPr>
        <p:spPr bwMode="auto">
          <a:xfrm>
            <a:off x="3287713" y="2865438"/>
            <a:ext cx="1395412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35" name="모서리가 둥근 직사각형 20"/>
          <p:cNvSpPr>
            <a:spLocks noChangeArrowheads="1"/>
          </p:cNvSpPr>
          <p:nvPr/>
        </p:nvSpPr>
        <p:spPr bwMode="auto">
          <a:xfrm>
            <a:off x="966788" y="2719388"/>
            <a:ext cx="395287" cy="198437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36" name="모서리가 둥근 직사각형 21"/>
          <p:cNvSpPr>
            <a:spLocks noChangeArrowheads="1"/>
          </p:cNvSpPr>
          <p:nvPr/>
        </p:nvSpPr>
        <p:spPr bwMode="auto">
          <a:xfrm>
            <a:off x="7021513" y="6408738"/>
            <a:ext cx="663575" cy="192087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37" name="모서리가 둥근 직사각형 22"/>
          <p:cNvSpPr>
            <a:spLocks noChangeArrowheads="1"/>
          </p:cNvSpPr>
          <p:nvPr/>
        </p:nvSpPr>
        <p:spPr bwMode="auto">
          <a:xfrm>
            <a:off x="1254125" y="2862263"/>
            <a:ext cx="395288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38" name="모서리가 둥근 직사각형 23"/>
          <p:cNvSpPr>
            <a:spLocks noChangeArrowheads="1"/>
          </p:cNvSpPr>
          <p:nvPr/>
        </p:nvSpPr>
        <p:spPr bwMode="auto">
          <a:xfrm>
            <a:off x="5129213" y="2900363"/>
            <a:ext cx="3132137" cy="198437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793" y="5445224"/>
            <a:ext cx="1294216" cy="1714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38" y="5445346"/>
            <a:ext cx="209524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974" y="2438772"/>
            <a:ext cx="65214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 생성</a:t>
            </a:r>
          </a:p>
        </p:txBody>
      </p:sp>
      <p:sp>
        <p:nvSpPr>
          <p:cNvPr id="3174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6388" y="628650"/>
            <a:ext cx="882015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ch0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프로젝트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생성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결과 확인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Package Explorer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뷰에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 </a:t>
            </a:r>
            <a:r>
              <a:rPr kumimoji="1" lang="ko-KR" altLang="en-US" noProof="0" dirty="0">
                <a:solidFill>
                  <a:srgbClr val="000000"/>
                </a:solidFill>
                <a:latin typeface="함초롬바탕"/>
                <a:ea typeface="함초롬바탕"/>
              </a:rPr>
              <a:t>있</a:t>
            </a:r>
            <a:r>
              <a:rPr kumimoji="1" lang="ko-KR" altLang="en-US" dirty="0" smtClean="0">
                <a:solidFill>
                  <a:srgbClr val="000000"/>
                </a:solidFill>
                <a:latin typeface="함초롬바탕"/>
                <a:ea typeface="함초롬바탕"/>
              </a:rPr>
              <a:t>음</a:t>
            </a:r>
            <a:endParaRPr kumimoji="1" lang="en-US" altLang="ko-KR" dirty="0" smtClean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더블 클릭하여 확장하면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src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폴더 나타남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src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폴더에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소스 프로그램 작성하여 저장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17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1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830362" y="3588915"/>
            <a:ext cx="882650" cy="374571"/>
          </a:xfrm>
          <a:prstGeom prst="wedgeRoundRectCallout">
            <a:avLst>
              <a:gd name="adj1" fmla="val -79476"/>
              <a:gd name="adj2" fmla="val -4423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생성된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ch0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프로젝트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3419872" y="3154853"/>
            <a:ext cx="1079500" cy="749141"/>
          </a:xfrm>
          <a:prstGeom prst="wedgeRoundRectCallout">
            <a:avLst>
              <a:gd name="adj1" fmla="val 97081"/>
              <a:gd name="adj2" fmla="val 3679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ch0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더블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클릭하여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확장하면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src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폴더 나타남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1835696" y="3102347"/>
            <a:ext cx="1093341" cy="234950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1758" name="모서리가 둥근 직사각형 16"/>
          <p:cNvSpPr>
            <a:spLocks noChangeArrowheads="1"/>
          </p:cNvSpPr>
          <p:nvPr/>
        </p:nvSpPr>
        <p:spPr bwMode="auto">
          <a:xfrm>
            <a:off x="1965424" y="3486522"/>
            <a:ext cx="603250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1759" name="모서리가 둥근 직사각형 17"/>
          <p:cNvSpPr>
            <a:spLocks noChangeArrowheads="1"/>
          </p:cNvSpPr>
          <p:nvPr/>
        </p:nvSpPr>
        <p:spPr bwMode="auto">
          <a:xfrm>
            <a:off x="2263874" y="3684959"/>
            <a:ext cx="665163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프로젝트에서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생성하기</a:t>
            </a:r>
          </a:p>
        </p:txBody>
      </p:sp>
      <p:sp>
        <p:nvSpPr>
          <p:cNvPr id="3277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6388" y="628650"/>
            <a:ext cx="8820150" cy="5721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작성할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프로젝트에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Message_Out.java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생성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①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Package Explorer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뷰에서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</a:t>
            </a:r>
          </a:p>
          <a:p>
            <a:pPr lvl="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②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메뉴 바에서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File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⇒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⇒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차례로 클릭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 Java Class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창 뜨면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중간의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Package: ch0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삭제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삭제하면 뒤 부분에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(default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나타남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➃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name: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</a:t>
            </a: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⑤ ≪ □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static void main(String[] args)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체크박스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반드시 체크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⑥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아래쪽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Finish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버튼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</a:t>
            </a: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776" name="타원 7"/>
          <p:cNvSpPr>
            <a:spLocks noChangeArrowheads="1"/>
          </p:cNvSpPr>
          <p:nvPr/>
        </p:nvSpPr>
        <p:spPr bwMode="auto">
          <a:xfrm>
            <a:off x="684213" y="3860800"/>
            <a:ext cx="1295400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7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7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27584" y="1124744"/>
          <a:ext cx="6840537" cy="1938337"/>
        </p:xfrm>
        <a:graphic>
          <a:graphicData uri="http://schemas.openxmlformats.org/drawingml/2006/table">
            <a:tbl>
              <a:tblPr/>
              <a:tblGrid>
                <a:gridCol w="68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8337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public class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Message_Out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public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static void main(String[] args)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System.out.println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("I made first Java program.");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System.out.println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자바 프로그램 전문가가 될 것이다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.");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}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}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9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1" y="1233488"/>
            <a:ext cx="4350309" cy="4426323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3379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1233488"/>
            <a:ext cx="4281488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프로젝트에서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생성하기</a:t>
            </a:r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01" name="타원 7"/>
          <p:cNvSpPr>
            <a:spLocks noChangeArrowheads="1"/>
          </p:cNvSpPr>
          <p:nvPr/>
        </p:nvSpPr>
        <p:spPr bwMode="auto">
          <a:xfrm>
            <a:off x="703263" y="3754438"/>
            <a:ext cx="1295400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06" name="직사각형 5"/>
          <p:cNvSpPr>
            <a:spLocks noChangeArrowheads="1"/>
          </p:cNvSpPr>
          <p:nvPr/>
        </p:nvSpPr>
        <p:spPr bwMode="auto">
          <a:xfrm>
            <a:off x="82550" y="765175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바에서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생성하기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807" name="직사각형 6"/>
          <p:cNvSpPr>
            <a:spLocks noChangeArrowheads="1"/>
          </p:cNvSpPr>
          <p:nvPr/>
        </p:nvSpPr>
        <p:spPr bwMode="auto">
          <a:xfrm>
            <a:off x="4427984" y="798513"/>
            <a:ext cx="4652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New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Class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창에서 정보 입력하기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 flipH="1">
            <a:off x="7038975" y="1739900"/>
            <a:ext cx="882650" cy="374571"/>
          </a:xfrm>
          <a:prstGeom prst="wedgeRoundRectCallout">
            <a:avLst>
              <a:gd name="adj1" fmla="val 59166"/>
              <a:gd name="adj2" fmla="val 107444"/>
              <a:gd name="adj3" fmla="val 16667"/>
            </a:avLst>
          </a:prstGeom>
          <a:solidFill>
            <a:srgbClr val="FFE48F">
              <a:alpha val="80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ch0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삭제함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6" name="모서리가 둥근 사각형 설명선 25"/>
          <p:cNvSpPr/>
          <p:nvPr/>
        </p:nvSpPr>
        <p:spPr bwMode="auto">
          <a:xfrm flipH="1">
            <a:off x="7202488" y="3402013"/>
            <a:ext cx="882650" cy="374571"/>
          </a:xfrm>
          <a:prstGeom prst="wedgeRoundRectCallout">
            <a:avLst>
              <a:gd name="adj1" fmla="val 67041"/>
              <a:gd name="adj2" fmla="val -111142"/>
              <a:gd name="adj3" fmla="val 16667"/>
            </a:avLst>
          </a:prstGeom>
          <a:solidFill>
            <a:srgbClr val="FFE48F">
              <a:alpha val="80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이름 입력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8" name="모서리가 둥근 사각형 설명선 27"/>
          <p:cNvSpPr/>
          <p:nvPr/>
        </p:nvSpPr>
        <p:spPr bwMode="auto">
          <a:xfrm flipH="1">
            <a:off x="4713288" y="4705350"/>
            <a:ext cx="687387" cy="374571"/>
          </a:xfrm>
          <a:prstGeom prst="wedgeRoundRectCallout">
            <a:avLst>
              <a:gd name="adj1" fmla="val -67071"/>
              <a:gd name="adj2" fmla="val -41768"/>
              <a:gd name="adj3" fmla="val 16667"/>
            </a:avLst>
          </a:prstGeom>
          <a:solidFill>
            <a:srgbClr val="FFE48F">
              <a:alpha val="80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반드시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체크할 것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3811" name="모서리가 둥근 직사각형 28"/>
          <p:cNvSpPr>
            <a:spLocks noChangeArrowheads="1"/>
          </p:cNvSpPr>
          <p:nvPr/>
        </p:nvSpPr>
        <p:spPr bwMode="auto">
          <a:xfrm>
            <a:off x="149225" y="1419225"/>
            <a:ext cx="393700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12" name="모서리가 둥근 직사각형 29"/>
          <p:cNvSpPr>
            <a:spLocks noChangeArrowheads="1"/>
          </p:cNvSpPr>
          <p:nvPr/>
        </p:nvSpPr>
        <p:spPr bwMode="auto">
          <a:xfrm>
            <a:off x="5527675" y="2309813"/>
            <a:ext cx="2593975" cy="230187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13" name="모서리가 둥근 직사각형 30"/>
          <p:cNvSpPr>
            <a:spLocks noChangeArrowheads="1"/>
          </p:cNvSpPr>
          <p:nvPr/>
        </p:nvSpPr>
        <p:spPr bwMode="auto">
          <a:xfrm>
            <a:off x="2898775" y="2200275"/>
            <a:ext cx="1722438" cy="1936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14" name="모서리가 둥근 직사각형 31"/>
          <p:cNvSpPr>
            <a:spLocks noChangeArrowheads="1"/>
          </p:cNvSpPr>
          <p:nvPr/>
        </p:nvSpPr>
        <p:spPr bwMode="auto">
          <a:xfrm>
            <a:off x="430213" y="1616075"/>
            <a:ext cx="395287" cy="1968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15" name="모서리가 둥근 직사각형 32"/>
          <p:cNvSpPr>
            <a:spLocks noChangeArrowheads="1"/>
          </p:cNvSpPr>
          <p:nvPr/>
        </p:nvSpPr>
        <p:spPr bwMode="auto">
          <a:xfrm>
            <a:off x="5527675" y="2940050"/>
            <a:ext cx="2593975" cy="230188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16" name="모서리가 둥근 직사각형 33"/>
          <p:cNvSpPr>
            <a:spLocks noChangeArrowheads="1"/>
          </p:cNvSpPr>
          <p:nvPr/>
        </p:nvSpPr>
        <p:spPr bwMode="auto">
          <a:xfrm>
            <a:off x="5527675" y="4546600"/>
            <a:ext cx="2593975" cy="230188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17" name="모서리가 둥근 직사각형 34"/>
          <p:cNvSpPr>
            <a:spLocks noChangeArrowheads="1"/>
          </p:cNvSpPr>
          <p:nvPr/>
        </p:nvSpPr>
        <p:spPr bwMode="auto">
          <a:xfrm>
            <a:off x="7235825" y="5954713"/>
            <a:ext cx="865188" cy="26352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654550" y="1236663"/>
            <a:ext cx="874713" cy="233362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5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35164"/>
            <a:ext cx="67691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프로젝트에서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48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24" name="타원 7"/>
          <p:cNvSpPr>
            <a:spLocks noChangeArrowheads="1"/>
          </p:cNvSpPr>
          <p:nvPr/>
        </p:nvSpPr>
        <p:spPr bwMode="auto">
          <a:xfrm>
            <a:off x="2095776" y="4895689"/>
            <a:ext cx="1295400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3302" y="608914"/>
            <a:ext cx="8605837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생성 결과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확인하기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 아래의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src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폴더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더블 클릭하면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(default package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패키지</a:t>
            </a:r>
            <a:r>
              <a:rPr kumimoji="1" lang="ko-KR" altLang="en-US" dirty="0" smtClean="0">
                <a:solidFill>
                  <a:srgbClr val="000000"/>
                </a:solidFill>
                <a:latin typeface="함초롬바탕"/>
                <a:ea typeface="함초롬바탕"/>
              </a:rPr>
              <a:t> 있음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</a:rPr>
              <a:t>⇒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(default package)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dirty="0" smtClean="0">
                <a:latin typeface="함초롬바탕"/>
                <a:ea typeface="함초롬바탕"/>
              </a:rPr>
              <a:t>더블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릭하면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아래에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Message_Out.java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파일 있음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  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/>
                <a:ea typeface="함초롬바탕"/>
                <a:cs typeface="함초롬바탕" pitchFamily="18" charset="-127"/>
              </a:rPr>
              <a:t>       </a:t>
            </a:r>
            <a:r>
              <a:rPr lang="en-US" altLang="ko-KR" dirty="0" smtClean="0">
                <a:solidFill>
                  <a:srgbClr val="0000FF"/>
                </a:solidFill>
              </a:rPr>
              <a:t>⇒</a:t>
            </a:r>
            <a:r>
              <a:rPr kumimoji="1" lang="ko-KR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Message_Out.java</a:t>
            </a:r>
            <a:r>
              <a:rPr kumimoji="1" lang="en-US" altLang="ko-KR" dirty="0" smtClean="0">
                <a:solidFill>
                  <a:srgbClr val="000000"/>
                </a:solidFill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</a:rPr>
              <a:t>파일 </a:t>
            </a:r>
            <a:r>
              <a:rPr kumimoji="1" lang="ko-KR" altLang="en-US" dirty="0" smtClean="0">
                <a:solidFill>
                  <a:srgbClr val="000000"/>
                </a:solidFill>
              </a:rPr>
              <a:t>더블 클릭하면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중앙의 편집기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뷰에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Message_Out.java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편집할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편집창 나타남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dirty="0">
                <a:solidFill>
                  <a:srgbClr val="0000FF"/>
                </a:solidFill>
              </a:rPr>
              <a:t>Message_Out.java</a:t>
            </a:r>
            <a:r>
              <a:rPr kumimoji="1" lang="en-US" altLang="ko-KR" dirty="0">
                <a:solidFill>
                  <a:srgbClr val="000000"/>
                </a:solidFill>
              </a:rPr>
              <a:t> </a:t>
            </a:r>
            <a:r>
              <a:rPr kumimoji="1" lang="ko-KR" altLang="en-US" dirty="0" smtClean="0">
                <a:solidFill>
                  <a:srgbClr val="000000"/>
                </a:solidFill>
              </a:rPr>
              <a:t>파일에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기본적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미리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작성되어 있음</a:t>
            </a: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6321701" y="5548152"/>
            <a:ext cx="1135062" cy="561856"/>
          </a:xfrm>
          <a:prstGeom prst="wedgeRoundRectCallout">
            <a:avLst>
              <a:gd name="adj1" fmla="val 50393"/>
              <a:gd name="adj2" fmla="val -89182"/>
              <a:gd name="adj3" fmla="val 16667"/>
            </a:avLst>
          </a:prstGeom>
          <a:solidFill>
            <a:srgbClr val="FFE48F">
              <a:alpha val="80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기본적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Java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프로그램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미리 작성됨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4833" name="모서리가 둥근 직사각형 22"/>
          <p:cNvSpPr>
            <a:spLocks noChangeArrowheads="1"/>
          </p:cNvSpPr>
          <p:nvPr/>
        </p:nvSpPr>
        <p:spPr bwMode="auto">
          <a:xfrm>
            <a:off x="2421213" y="4849652"/>
            <a:ext cx="1136650" cy="1428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34" name="모서리가 둥근 직사각형 23"/>
          <p:cNvSpPr>
            <a:spLocks noChangeArrowheads="1"/>
          </p:cNvSpPr>
          <p:nvPr/>
        </p:nvSpPr>
        <p:spPr bwMode="auto">
          <a:xfrm>
            <a:off x="4377013" y="4690902"/>
            <a:ext cx="2592388" cy="641350"/>
          </a:xfrm>
          <a:prstGeom prst="roundRect">
            <a:avLst>
              <a:gd name="adj" fmla="val 4019"/>
            </a:avLst>
          </a:prstGeom>
          <a:solidFill>
            <a:srgbClr val="FF0000">
              <a:alpha val="470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835" name="모서리가 둥근 직사각형 24"/>
          <p:cNvSpPr>
            <a:spLocks noChangeArrowheads="1"/>
          </p:cNvSpPr>
          <p:nvPr/>
        </p:nvSpPr>
        <p:spPr bwMode="auto">
          <a:xfrm>
            <a:off x="2572026" y="4992527"/>
            <a:ext cx="1144587" cy="16192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873776" y="4108289"/>
            <a:ext cx="1295400" cy="288925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467866" y="4022643"/>
            <a:ext cx="1352576" cy="749141"/>
          </a:xfrm>
          <a:prstGeom prst="wedgeRoundRectCallout">
            <a:avLst>
              <a:gd name="adj1" fmla="val -84140"/>
              <a:gd name="adj2" fmla="val 45650"/>
              <a:gd name="adj3" fmla="val 16667"/>
            </a:avLst>
          </a:prstGeom>
          <a:solidFill>
            <a:srgbClr val="FFEAA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 smtClean="0">
                <a:solidFill>
                  <a:srgbClr val="000000"/>
                </a:solidFill>
                <a:latin typeface="함초롬바탕"/>
                <a:ea typeface="함초롬바탕"/>
                <a:cs typeface="한양신명조"/>
              </a:rPr>
              <a:t>src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더블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클릭하여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확장하면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(default package)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나타남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2" name="모서리가 둥근 직사각형 17"/>
          <p:cNvSpPr>
            <a:spLocks noChangeArrowheads="1"/>
          </p:cNvSpPr>
          <p:nvPr/>
        </p:nvSpPr>
        <p:spPr bwMode="auto">
          <a:xfrm>
            <a:off x="2283917" y="4682805"/>
            <a:ext cx="631900" cy="157281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 flipH="1">
            <a:off x="461092" y="4849652"/>
            <a:ext cx="1352576" cy="936427"/>
          </a:xfrm>
          <a:prstGeom prst="wedgeRoundRectCallout">
            <a:avLst>
              <a:gd name="adj1" fmla="val -96680"/>
              <a:gd name="adj2" fmla="val -42942"/>
              <a:gd name="adj3" fmla="val 16667"/>
            </a:avLst>
          </a:prstGeom>
          <a:solidFill>
            <a:srgbClr val="FFEAA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dirty="0">
                <a:solidFill>
                  <a:srgbClr val="000000"/>
                </a:solidFill>
                <a:cs typeface="한양신명조"/>
              </a:rPr>
              <a:t>(default </a:t>
            </a:r>
            <a:r>
              <a:rPr kumimoji="1" lang="en-US" altLang="ko-KR" sz="1100" dirty="0" smtClean="0">
                <a:solidFill>
                  <a:srgbClr val="000000"/>
                </a:solidFill>
                <a:cs typeface="한양신명조"/>
              </a:rPr>
              <a:t>package)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더블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클릭하여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확장하면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dirty="0"/>
              <a:t>Message_Out.java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나타남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7" name="모서리가 둥근 사각형 설명선 26"/>
          <p:cNvSpPr/>
          <p:nvPr/>
        </p:nvSpPr>
        <p:spPr bwMode="auto">
          <a:xfrm flipH="1">
            <a:off x="2067188" y="5533933"/>
            <a:ext cx="1352576" cy="749141"/>
          </a:xfrm>
          <a:prstGeom prst="wedgeRoundRectCallout">
            <a:avLst>
              <a:gd name="adj1" fmla="val -53609"/>
              <a:gd name="adj2" fmla="val -100034"/>
              <a:gd name="adj3" fmla="val 16667"/>
            </a:avLst>
          </a:prstGeom>
          <a:solidFill>
            <a:srgbClr val="FFEAA7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dirty="0"/>
              <a:t>Message_Out.java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더블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클릭하면 편집창에 프로그램 나타남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2695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소개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820150" cy="599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프로그램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  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프로그래머가 프로그래밍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언어로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작성한 명령들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모임</a:t>
            </a:r>
          </a:p>
          <a:p>
            <a:pPr marL="0" marR="0" lvl="0" indent="0" algn="l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프로그래밍 언어에 따라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프로그램 작성방법 달라짐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720000" marR="0" lvl="0" indent="-180000" algn="l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기계어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어셈블리어 등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초기 프로그래밍 언어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수행될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명령을 하나하나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직접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720000" marR="0" lvl="0" indent="-180000" algn="l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기술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720000" marR="0" lvl="0" indent="-180000" algn="l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고급 프로그래밍 언어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여러 명령들을 수식으로 간결하게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표현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복잡한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720000" marR="0" lvl="0" indent="-180000" algn="l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처리과정을 추상화한 함수로 표현</a:t>
            </a:r>
          </a:p>
          <a:p>
            <a:pPr marL="720000" marR="0" lvl="0" indent="-180000" algn="just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객체 지향 프로그래밍 언어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처리할 데이터와 행동을 추상화하고 캡슐화한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720000" marR="0" lvl="0" indent="-180000" algn="just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객체로 표현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이용하여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객체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통합적으로 관리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720000" marR="0" lvl="0" indent="-180000" algn="just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ts val="28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프로그래밍 언어</a:t>
            </a: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가전제품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제어하는 내장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프로그램을 위한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목적에서 출발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강건성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안전성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이식성 등이 강조된 언어로 설계됨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(1995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▪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개발된 즈음에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인터넷에서 플랫폼에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구애됨 없이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응용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개발할 수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있는 장점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</a:t>
            </a:r>
            <a:r>
              <a:rPr kumimoji="1" lang="en-US" altLang="ko-KR" dirty="0" smtClean="0">
                <a:solidFill>
                  <a:srgbClr val="0000FF"/>
                </a:solidFill>
                <a:latin typeface="함초롬바탕"/>
                <a:ea typeface="함초롬바탕"/>
                <a:sym typeface="Wingdings" panose="05000000000000000000" pitchFamily="2" charset="2"/>
              </a:rPr>
              <a:t>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/>
                <a:ea typeface="함초롬바탕"/>
                <a:sym typeface="Wingdings" panose="05000000000000000000" pitchFamily="2" charset="2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 일반적인 프로그래밍 언어로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 급속도로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확대됨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지금은 가장 대표적인 프로그래밍 언어로 많은 소프트웨어 개발에 활용</a:t>
            </a:r>
          </a:p>
        </p:txBody>
      </p:sp>
    </p:spTree>
    <p:extLst>
      <p:ext uri="{BB962C8B-B14F-4D97-AF65-F5344CB8AC3E}">
        <p14:creationId xmlns:p14="http://schemas.microsoft.com/office/powerpoint/2010/main" val="69058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1" y="3068960"/>
            <a:ext cx="68675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850" y="535501"/>
            <a:ext cx="8810625" cy="230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main()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메소드 편집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편집창의 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static void main(String[] args) { ≫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다음 라인에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미리 작성되어져 있는 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TODO Auto-generated method stub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lvl="0"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dirty="0" smtClean="0">
                <a:solidFill>
                  <a:srgbClr val="000000"/>
                </a:solidFill>
              </a:rPr>
              <a:t>문자열 </a:t>
            </a:r>
            <a:r>
              <a:rPr kumimoji="1" lang="ko-KR" altLang="en-US" dirty="0">
                <a:solidFill>
                  <a:srgbClr val="000000"/>
                </a:solidFill>
              </a:rPr>
              <a:t>출력하는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584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849" name="타원 7"/>
          <p:cNvSpPr>
            <a:spLocks noChangeArrowheads="1"/>
          </p:cNvSpPr>
          <p:nvPr/>
        </p:nvSpPr>
        <p:spPr bwMode="auto">
          <a:xfrm>
            <a:off x="1249361" y="3665860"/>
            <a:ext cx="1295400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42911"/>
              </p:ext>
            </p:extLst>
          </p:nvPr>
        </p:nvGraphicFramePr>
        <p:xfrm>
          <a:off x="1046160" y="2295184"/>
          <a:ext cx="6842125" cy="633412"/>
        </p:xfrm>
        <a:graphic>
          <a:graphicData uri="http://schemas.openxmlformats.org/drawingml/2006/table">
            <a:tbl>
              <a:tblPr/>
              <a:tblGrid>
                <a:gridCol w="684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4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System.out.println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("I made first Java program."); </a:t>
                      </a:r>
                    </a:p>
                    <a:p>
                      <a:pPr marL="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System.out.println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("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자바 프로그램 전문가가 될 것이다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.");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97" marR="64797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모서리가 둥근 사각형 설명선 16"/>
          <p:cNvSpPr/>
          <p:nvPr/>
        </p:nvSpPr>
        <p:spPr bwMode="auto">
          <a:xfrm flipH="1">
            <a:off x="5867398" y="5250185"/>
            <a:ext cx="792163" cy="561856"/>
          </a:xfrm>
          <a:prstGeom prst="wedgeRoundRectCallout">
            <a:avLst>
              <a:gd name="adj1" fmla="val 77282"/>
              <a:gd name="adj2" fmla="val -84846"/>
              <a:gd name="adj3" fmla="val 16667"/>
            </a:avLst>
          </a:prstGeom>
          <a:solidFill>
            <a:srgbClr val="FFE48F">
              <a:alpha val="80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문자열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출력하는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문장 작성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5861" name="모서리가 둥근 직사각형 17"/>
          <p:cNvSpPr>
            <a:spLocks noChangeArrowheads="1"/>
          </p:cNvSpPr>
          <p:nvPr/>
        </p:nvSpPr>
        <p:spPr bwMode="auto">
          <a:xfrm>
            <a:off x="3779836" y="4772348"/>
            <a:ext cx="3168650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7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컴파일하고 실행하기</a:t>
            </a:r>
          </a:p>
        </p:txBody>
      </p:sp>
      <p:sp>
        <p:nvSpPr>
          <p:cNvPr id="3686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71" name="타원 7"/>
          <p:cNvSpPr>
            <a:spLocks noChangeArrowheads="1"/>
          </p:cNvSpPr>
          <p:nvPr/>
        </p:nvSpPr>
        <p:spPr bwMode="auto">
          <a:xfrm>
            <a:off x="684213" y="3860800"/>
            <a:ext cx="1295400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8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850" y="592138"/>
            <a:ext cx="8496299" cy="547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클래스의 컴파일과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명령 프롬프트에서는 컴파일과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개의 작업으로 나누어짐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통합 개발환경에서는 컴파일과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하나의 작업으로 이루어짐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에서도 컴파일과 실행은 하나의 작업으로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프로그램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Package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Explorer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뷰에서 실행할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프로그램인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Message_Out.java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다음의 방법 중 하나로 실행</a:t>
            </a:r>
          </a:p>
          <a:p>
            <a:pPr lvl="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메뉴 바에서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Run </a:t>
            </a:r>
            <a:r>
              <a:rPr lang="en-US" altLang="ko-KR" dirty="0">
                <a:solidFill>
                  <a:srgbClr val="0000FF"/>
                </a:solidFill>
              </a:rPr>
              <a:t>⇒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Run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차례로 클릭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툴바의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아이콘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       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</a:t>
            </a: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3)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Message_Out.java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클릭한 상태에서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마우스 오른쪽 버튼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</a:t>
            </a:r>
            <a:r>
              <a:rPr lang="en-US" altLang="ko-KR" dirty="0" smtClean="0">
                <a:solidFill>
                  <a:srgbClr val="0000FF"/>
                </a:solidFill>
              </a:rPr>
              <a:t>⇒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Run As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⇒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Application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단축키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Ctrl +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F11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동시에 누름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정상적으로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컴파일되고 실행되면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아래쪽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Console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뷰에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실행결과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68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pic>
        <p:nvPicPr>
          <p:cNvPr id="36878" name="_x348778504" descr="EMB000008784f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33825"/>
            <a:ext cx="2968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7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225550"/>
            <a:ext cx="8520112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Message_Out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컴파일하고 실행하기</a:t>
            </a:r>
          </a:p>
        </p:txBody>
      </p:sp>
      <p:sp>
        <p:nvSpPr>
          <p:cNvPr id="3789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896" name="타원 7"/>
          <p:cNvSpPr>
            <a:spLocks noChangeArrowheads="1"/>
          </p:cNvSpPr>
          <p:nvPr/>
        </p:nvSpPr>
        <p:spPr bwMode="auto">
          <a:xfrm>
            <a:off x="696913" y="4281488"/>
            <a:ext cx="1295400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8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8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9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3419475" y="908050"/>
            <a:ext cx="882650" cy="561856"/>
          </a:xfrm>
          <a:prstGeom prst="wedgeRoundRectCallout">
            <a:avLst>
              <a:gd name="adj1" fmla="val 83355"/>
              <a:gd name="adj2" fmla="val 82427"/>
              <a:gd name="adj3" fmla="val 16667"/>
            </a:avLst>
          </a:prstGeom>
          <a:solidFill>
            <a:srgbClr val="FFE48F">
              <a:alpha val="80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프로그램 실행시키는 아이콘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1258888" y="4159250"/>
            <a:ext cx="863600" cy="749141"/>
          </a:xfrm>
          <a:prstGeom prst="wedgeRoundRectCallout">
            <a:avLst>
              <a:gd name="adj1" fmla="val -90324"/>
              <a:gd name="adj2" fmla="val -4684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프로그램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실행 결과가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Console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뷰에 출력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5321424" y="4227591"/>
            <a:ext cx="1138907" cy="374571"/>
          </a:xfrm>
          <a:prstGeom prst="wedgeRoundRectCallout">
            <a:avLst>
              <a:gd name="adj1" fmla="val 55556"/>
              <a:gd name="adj2" fmla="val -117301"/>
              <a:gd name="adj3" fmla="val 16667"/>
            </a:avLst>
          </a:prstGeom>
          <a:solidFill>
            <a:srgbClr val="FFE48F">
              <a:alpha val="80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Console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뷰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나타내는 탭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7905" name="모서리가 둥근 직사각형 19"/>
          <p:cNvSpPr>
            <a:spLocks noChangeArrowheads="1"/>
          </p:cNvSpPr>
          <p:nvPr/>
        </p:nvSpPr>
        <p:spPr bwMode="auto">
          <a:xfrm>
            <a:off x="2473325" y="4075113"/>
            <a:ext cx="1614488" cy="35242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635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906" name="모서리가 둥근 직사각형 22"/>
          <p:cNvSpPr>
            <a:spLocks noChangeArrowheads="1"/>
          </p:cNvSpPr>
          <p:nvPr/>
        </p:nvSpPr>
        <p:spPr bwMode="auto">
          <a:xfrm>
            <a:off x="2846388" y="1628775"/>
            <a:ext cx="354012" cy="300038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907" name="모서리가 둥근 직사각형 24"/>
          <p:cNvSpPr>
            <a:spLocks noChangeArrowheads="1"/>
          </p:cNvSpPr>
          <p:nvPr/>
        </p:nvSpPr>
        <p:spPr bwMode="auto">
          <a:xfrm>
            <a:off x="4500563" y="3671888"/>
            <a:ext cx="935037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4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특징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820150" cy="59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객체지향 언어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모든 것이 객체로 표현되며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 의해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정의되고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상속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추상화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캡슐화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다형성 등 객체 지향 패러다임의 중요한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지원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유사한 면과 다른 면 가짐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 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C/C++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언어의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대부분 사용하므로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C/C++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익숙한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프로그래머는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쉽게 이해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 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C/C++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문제성 있는 포인터 지원하지 않으면서 참조 수단 제공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정적 타입 검사와 실행시간 타입 검사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동시에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 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컴파일 동안에도 타입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 시에도 객체에 대한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추적하여 타입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 검출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실행시간 바인딩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(runtime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binding)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실행시간 바인딩은 객체 지향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언어에서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필수적인 특징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 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오버라이딩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호출은 실행시간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바인딩으로 수행할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특징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820150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메모리 관리에 있어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배열과 객체에 대한 동적 할당 지원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사용되지 않는 메모리에 대하여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자동적 쓰레기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수집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garbage collection)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메모리 관리에 대한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프로그래머의 부담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줄이고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허상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(dangling reference)</a:t>
            </a: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방지하여 프로그램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안정성 높임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참조할 수 있는 특별한 값인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참조값 제공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참조값은 객체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참조하는 값으로 객체의 멤버에 대한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 가능하게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참조값은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C/C++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에서의 포인터와 유사하지만 내부적으로만 다룰 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있으며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프로그래머가 객체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참조값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직접 다룰 수 있는 방법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여러 가지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핵심 기능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정의하는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 기능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 기능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변수와 클래스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객체로서의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등도 가짐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클래스만 확장할 수 있으므로 다중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상속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지원 않고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단일 상속만 지원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다중 상속은 인터페이스라는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특별한 클래스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통하여 간접적으로 지원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2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특징</a:t>
            </a:r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496300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반드시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이해해야 할 것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프로그램은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클래스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(class)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구성됨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객체의 필드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(field)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메소드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(method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선언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객체의 상태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(state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변수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객체의 행동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(behavior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문장들을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이름으로 추상화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049"/>
          <p:cNvSpPr txBox="1">
            <a:spLocks noChangeArrowheads="1"/>
          </p:cNvSpPr>
          <p:nvPr/>
        </p:nvSpPr>
        <p:spPr bwMode="auto">
          <a:xfrm>
            <a:off x="706438" y="1412875"/>
            <a:ext cx="7789862" cy="2864465"/>
          </a:xfrm>
          <a:prstGeom prst="rect">
            <a:avLst/>
          </a:prstGeom>
          <a:solidFill>
            <a:srgbClr val="FDEADA"/>
          </a:solidFill>
          <a:ln w="3175" algn="ctr">
            <a:solidFill>
              <a:srgbClr val="FF9999"/>
            </a:solidFill>
            <a:round/>
            <a:headEnd/>
            <a:tailEnd/>
          </a:ln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환경 및 </a:t>
            </a: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 </a:t>
            </a:r>
            <a:r>
              <a:rPr kumimoji="1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 구축 </a:t>
            </a:r>
            <a:endParaRPr kumimoji="1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4687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77788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작성과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850" y="836613"/>
            <a:ext cx="8640638" cy="4793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작성 환경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문서 편집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수정 및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할 수 있는 문서 편집 환경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-16375380" algn="l"/>
                <a:tab pos="-15918180" algn="l"/>
                <a:tab pos="-1546098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</a:tabLs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메모장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마이크로소프트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word,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ᄒᆞᆫ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 문서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편집기로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▪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통합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개발환경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(integrated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Development Environment: IDE)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사용하면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편리함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•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개발 도와주는 소프트웨어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•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프로그램의 편집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수정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가능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컴파일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프로그램 관리 지원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작성과 실행 훨씬 용이 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endParaRPr kumimoji="1" lang="en-US" altLang="ko-KR" sz="1800" b="0" i="0" u="none" strike="noStrike" kern="1200" cap="none" spc="10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환경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작성된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프로그램의 컴파일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할 수 있는 환경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JDK(Java Development Kit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설치해야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3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77788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환경</a:t>
            </a:r>
          </a:p>
        </p:txBody>
      </p:sp>
      <p:sp>
        <p:nvSpPr>
          <p:cNvPr id="13315" name="직사각형 3"/>
          <p:cNvSpPr>
            <a:spLocks noChangeArrowheads="1"/>
          </p:cNvSpPr>
          <p:nvPr/>
        </p:nvSpPr>
        <p:spPr bwMode="auto">
          <a:xfrm>
            <a:off x="323850" y="692150"/>
            <a:ext cx="8496300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 프로그램 작성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작성하여 파일에 저장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 프로그램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(source program)</a:t>
            </a: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실행하기 위해 작성된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확장자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.java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파일에 저장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파일이름은 클래스 이름과 동일함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 프로그램 작성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도구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문서편집기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마이크로소프트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Windows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메모장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word,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ᄒᆞᆫ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통합 개발환경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Eclipse, NetBeans,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IntelliJ IDEA</a:t>
            </a:r>
          </a:p>
        </p:txBody>
      </p:sp>
    </p:spTree>
    <p:extLst>
      <p:ext uri="{BB962C8B-B14F-4D97-AF65-F5344CB8AC3E}">
        <p14:creationId xmlns:p14="http://schemas.microsoft.com/office/powerpoint/2010/main" val="27587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just" eaLnBrk="1" latinLnBrk="1" hangingPunct="1">
          <a:lnSpc>
            <a:spcPct val="90000"/>
          </a:lnSpc>
          <a:spcBef>
            <a:spcPct val="35000"/>
          </a:spcBef>
          <a:buClr>
            <a:schemeClr val="accent2"/>
          </a:buClr>
          <a:defRPr sz="2000" spc="100" dirty="0" smtClean="0">
            <a:solidFill>
              <a:schemeClr val="accent1"/>
            </a:solidFill>
            <a:latin typeface="굴림"/>
            <a:ea typeface="굴림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91721</TotalTime>
  <Words>2233</Words>
  <Application>Microsoft Office PowerPoint</Application>
  <PresentationFormat>화면 슬라이드 쇼(4:3)</PresentationFormat>
  <Paragraphs>446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고딕</vt:lpstr>
      <vt:lpstr>굴림</vt:lpstr>
      <vt:lpstr>맑은 고딕</vt:lpstr>
      <vt:lpstr>한양신명조</vt:lpstr>
      <vt:lpstr>함초롬바탕</vt:lpstr>
      <vt:lpstr>Arial</vt:lpstr>
      <vt:lpstr>Times New Roman</vt:lpstr>
      <vt:lpstr>Wingdings</vt:lpstr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</dc:creator>
  <cp:lastModifiedBy>skk</cp:lastModifiedBy>
  <cp:revision>1241</cp:revision>
  <dcterms:created xsi:type="dcterms:W3CDTF">2016-05-27T10:27:22Z</dcterms:created>
  <dcterms:modified xsi:type="dcterms:W3CDTF">2020-03-03T05:44:10Z</dcterms:modified>
</cp:coreProperties>
</file>