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44"/>
  </p:notes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1281" r:id="rId19"/>
    <p:sldId id="304" r:id="rId20"/>
    <p:sldId id="305" r:id="rId21"/>
    <p:sldId id="306" r:id="rId22"/>
    <p:sldId id="307" r:id="rId23"/>
    <p:sldId id="121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E53FF"/>
    <a:srgbClr val="FFE89F"/>
    <a:srgbClr val="FFE181"/>
    <a:srgbClr val="FFEBAB"/>
    <a:srgbClr val="009900"/>
    <a:srgbClr val="FFEAA7"/>
    <a:srgbClr val="CCFFFF"/>
    <a:srgbClr val="FFF3FF"/>
    <a:srgbClr val="F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 varScale="1">
        <p:scale>
          <a:sx n="164" d="100"/>
          <a:sy n="164" d="100"/>
        </p:scale>
        <p:origin x="162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B05CA0-E6B1-44FD-9EA6-5DD345103AA4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5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FA61C6-5F7D-4393-A58B-7B2DBDB1EC7C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9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5114FE-7D0E-4C05-A828-AF8B137F665D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4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2F6619-B414-4884-A657-05C018990D4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901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913A8-C8A9-41FA-B4FF-01A23A9850A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65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504056"/>
          </a:xfrm>
          <a:solidFill>
            <a:srgbClr val="CCFFCC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algn="l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81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79A7F1-F4E8-470F-80B4-D6EFAD59738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538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6EA906-7A3F-4B82-9ACD-EE741A08FBAC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0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C5C7C2-9CB7-4525-B941-ED4098492AD5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286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6C1A4-B156-4F45-8F1B-25A88F39A71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27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180D16-93B9-44F7-9C80-7F2639587CF5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426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D8704B-41CB-4D86-867B-D1B3D625AAE2}" type="datetimeFigureOut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/>
                <a:cs typeface="+mn-cs"/>
              </a:rPr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2020-05-28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EF339-C92E-43CC-BB0C-B4C91C00B804}" type="slidenum"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0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2020-05-28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solidFill>
                  <a:schemeClr val="tx1"/>
                </a:solidFill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EE323C-B01A-4CC4-A31E-5E3F76E8155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14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함초롬바탕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함초롬바탕" pitchFamily="18" charset="-127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함초롬바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함초롬바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함초롬바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1524000" y="2590800"/>
            <a:ext cx="6781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kumimoji="1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프로그램의 구성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선언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17550"/>
            <a:ext cx="87122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선언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포함될 필드와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명시하는 부분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프로그램은 최소한 하나의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작성해야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      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4341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850" y="3356992"/>
            <a:ext cx="8712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이름 명명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객체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종류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이름으로 명명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 학습단계에서 클래스 이름은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 번호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나타내도록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명명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Ex1_1_Message_Out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1-1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메시지 출력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이라는 프로그램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이름 명명 규칙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 글자는 영문 대문자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두 번째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글자부터 영문자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숫자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_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$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사용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Messages4_Out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단어로 명명할 경우 단어의 첫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대문자로 시작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UniversityStudent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DataFormat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47813" y="1838325"/>
          <a:ext cx="7056437" cy="1230313"/>
        </p:xfrm>
        <a:graphic>
          <a:graphicData uri="http://schemas.openxmlformats.org/drawingml/2006/table">
            <a:tbl>
              <a:tblPr/>
              <a:tblGrid>
                <a:gridCol w="705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031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66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 </a:t>
                      </a:r>
                      <a:r>
                        <a:rPr lang="en-US" altLang="ko-KR" sz="1600" b="0" kern="0" spc="0" dirty="0" smtClean="0">
                          <a:solidFill>
                            <a:srgbClr val="0066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클래스이름</a:t>
                      </a:r>
                      <a:r>
                        <a:rPr lang="ko-KR" altLang="en-US" sz="1600" b="0" kern="0" spc="0" dirty="0" smtClean="0">
                          <a:solidFill>
                            <a:srgbClr val="0066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≪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여기에 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필드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와 </a:t>
                      </a:r>
                      <a:r>
                        <a:rPr lang="ko-KR" altLang="en-US" sz="1600" b="0" kern="0" spc="0" dirty="0" smtClean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작성 ≫   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처음에는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main()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메소드만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작성함</a:t>
                      </a:r>
                      <a:endParaRPr lang="ko-KR" altLang="en-US" sz="16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latin typeface="함초롬바탕"/>
                        </a:rPr>
                        <a:t>}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64777" marR="64777" marT="17927" marB="1792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 flipH="1">
            <a:off x="485775" y="2306391"/>
            <a:ext cx="720725" cy="374571"/>
          </a:xfrm>
          <a:prstGeom prst="wedgeRoundRectCallout">
            <a:avLst>
              <a:gd name="adj1" fmla="val -95211"/>
              <a:gd name="adj2" fmla="val -6311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 선언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8060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main()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선언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17550"/>
            <a:ext cx="87122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main()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실행하면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자동적으로 호출되어 수행되는 시작 메소드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static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4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main(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String[]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args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4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시작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main()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내부에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문장들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      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5364" name="모서리가 둥근 직사각형 4"/>
          <p:cNvSpPr>
            <a:spLocks noChangeArrowheads="1"/>
          </p:cNvSpPr>
          <p:nvPr/>
        </p:nvSpPr>
        <p:spPr bwMode="auto">
          <a:xfrm>
            <a:off x="971550" y="1916113"/>
            <a:ext cx="1584325" cy="7921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62088" y="2176463"/>
          <a:ext cx="6435725" cy="1179512"/>
        </p:xfrm>
        <a:graphic>
          <a:graphicData uri="http://schemas.openxmlformats.org/drawingml/2006/table">
            <a:tbl>
              <a:tblPr/>
              <a:tblGrid>
                <a:gridCol w="643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9512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lang="en-US" altLang="ko-KR" sz="1600" b="0" kern="1200" dirty="0" smtClean="0">
                          <a:solidFill>
                            <a:srgbClr val="0066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600" b="0" kern="1200" dirty="0" smtClean="0">
                          <a:solidFill>
                            <a:srgbClr val="CC04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main(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600" b="0" kern="1200" dirty="0" smtClean="0">
                          <a:solidFill>
                            <a:srgbClr val="CC04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≪ </a:t>
                      </a:r>
                      <a:r>
                        <a:rPr lang="ko-KR" altLang="en-US" sz="1600" b="0" kern="120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여기에 수행할 문장들 작성 ≫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}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83" marR="64783" marT="17922" marB="179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3860800"/>
            <a:ext cx="8129588" cy="7335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Ex1_1_Message_Out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main()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출력하는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 문장 있음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41388" y="4677609"/>
          <a:ext cx="8094662" cy="1304925"/>
        </p:xfrm>
        <a:graphic>
          <a:graphicData uri="http://schemas.openxmlformats.org/drawingml/2006/table">
            <a:tbl>
              <a:tblPr/>
              <a:tblGrid>
                <a:gridCol w="809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4925">
                <a:tc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 smtClean="0">
                          <a:solidFill>
                            <a:srgbClr val="0066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600" b="0" kern="1200" dirty="0" smtClean="0">
                          <a:solidFill>
                            <a:srgbClr val="CC04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main(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600" b="0" kern="1200" dirty="0" smtClean="0">
                          <a:solidFill>
                            <a:srgbClr val="CC04CC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System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"I made first Java program."</a:t>
                      </a:r>
                      <a:r>
                        <a:rPr lang="en-US" altLang="ko-KR" sz="16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// 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수행할 첫 번째 문장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System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자바 프로그램 전문가가 될 것이다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6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수행할 두 번째 문장 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  }</a:t>
                      </a: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</a:txBody>
                  <a:tcPr marL="64780" marR="64780" marT="17923" marB="179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 bwMode="auto">
          <a:xfrm flipH="1">
            <a:off x="320675" y="2365375"/>
            <a:ext cx="720725" cy="560388"/>
          </a:xfrm>
          <a:prstGeom prst="wedgeRoundRectCallout">
            <a:avLst>
              <a:gd name="adj1" fmla="val -106235"/>
              <a:gd name="adj2" fmla="val 7601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main()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 선언</a:t>
            </a: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144250" y="5540807"/>
            <a:ext cx="720725" cy="560388"/>
          </a:xfrm>
          <a:prstGeom prst="wedgeRoundRectCallout">
            <a:avLst>
              <a:gd name="adj1" fmla="val -115568"/>
              <a:gd name="adj2" fmla="val -5465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문자열 출력 문장들</a:t>
            </a: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1331640" y="4984790"/>
            <a:ext cx="7560840" cy="681037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00FFFF">
              <a:alpha val="14902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123825" y="4576763"/>
            <a:ext cx="720725" cy="561975"/>
          </a:xfrm>
          <a:prstGeom prst="wedgeRoundRectCallout">
            <a:avLst>
              <a:gd name="adj1" fmla="val -59451"/>
              <a:gd name="adj2" fmla="val 8499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main()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 선언</a:t>
            </a:r>
          </a:p>
        </p:txBody>
      </p:sp>
    </p:spTree>
    <p:extLst>
      <p:ext uri="{BB962C8B-B14F-4D97-AF65-F5344CB8AC3E}">
        <p14:creationId xmlns:p14="http://schemas.microsoft.com/office/powerpoint/2010/main" val="210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문장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statement) 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00088"/>
            <a:ext cx="87122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문장</a:t>
            </a:r>
            <a:endParaRPr kumimoji="1" lang="en-US" altLang="ko-KR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구성하는 핵심적인 요소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수행할 작업 명시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세미콜론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(;)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끝남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main()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메소드의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문장은 문자열 출력 작업 수행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     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35113" y="2157667"/>
          <a:ext cx="6918325" cy="2197149"/>
        </p:xfrm>
        <a:graphic>
          <a:graphicData uri="http://schemas.openxmlformats.org/drawingml/2006/table">
            <a:tbl>
              <a:tblPr/>
              <a:tblGrid>
                <a:gridCol w="6918325">
                  <a:extLst>
                    <a:ext uri="{9D8B030D-6E8A-4147-A177-3AD203B41FA5}">
                      <a16:colId xmlns:a16="http://schemas.microsoft.com/office/drawing/2014/main" val="4279473300"/>
                    </a:ext>
                  </a:extLst>
                </a:gridCol>
              </a:tblGrid>
              <a:tr h="219714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System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.println(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"I made first Java program."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50BB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50BB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50BBC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⇒ 문자열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"I made first Java program."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화면에 출력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System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.println(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자바 프로그램 전문가가 될 것이다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."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endParaRPr kumimoji="0" lang="ko-KR" alt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⇒ 문자열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자바 프로그램 전문가가 될 것이다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."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화면에 출력</a:t>
                      </a:r>
                    </a:p>
                  </a:txBody>
                  <a:tcPr marL="64783" marR="64783" marT="17934" marB="17934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21262"/>
                  </a:ext>
                </a:extLst>
              </a:tr>
            </a:tbl>
          </a:graphicData>
        </a:graphic>
      </p:graphicFrame>
      <p:sp>
        <p:nvSpPr>
          <p:cNvPr id="163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850" y="4137025"/>
            <a:ext cx="8129588" cy="23852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학습과정에서 알아야 할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문장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선언문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이름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타입 명시하는 문장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대입문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변수에 값 저장하는 문장 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0BB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호출하여 메소드 수행하게 하는 문장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504031" y="3262492"/>
            <a:ext cx="720725" cy="374571"/>
          </a:xfrm>
          <a:prstGeom prst="wedgeRoundRectCallout">
            <a:avLst>
              <a:gd name="adj1" fmla="val -105061"/>
              <a:gd name="adj2" fmla="val 7375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자열 출력 문장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2" name="모서리가 둥근 직사각형 10"/>
          <p:cNvSpPr>
            <a:spLocks noChangeArrowheads="1"/>
          </p:cNvSpPr>
          <p:nvPr/>
        </p:nvSpPr>
        <p:spPr bwMode="auto">
          <a:xfrm>
            <a:off x="1619672" y="2285022"/>
            <a:ext cx="6264695" cy="405790"/>
          </a:xfrm>
          <a:prstGeom prst="roundRect">
            <a:avLst>
              <a:gd name="adj" fmla="val 4065"/>
            </a:avLst>
          </a:prstGeom>
          <a:solidFill>
            <a:srgbClr val="92D050">
              <a:alpha val="16862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직사각형 10"/>
          <p:cNvSpPr>
            <a:spLocks noChangeArrowheads="1"/>
          </p:cNvSpPr>
          <p:nvPr/>
        </p:nvSpPr>
        <p:spPr bwMode="auto">
          <a:xfrm>
            <a:off x="1619671" y="3490782"/>
            <a:ext cx="6264695" cy="405790"/>
          </a:xfrm>
          <a:prstGeom prst="roundRect">
            <a:avLst>
              <a:gd name="adj" fmla="val 4065"/>
            </a:avLst>
          </a:prstGeom>
          <a:solidFill>
            <a:srgbClr val="92D050">
              <a:alpha val="16862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504032" y="2581075"/>
            <a:ext cx="720725" cy="374571"/>
          </a:xfrm>
          <a:prstGeom prst="wedgeRoundRectCallout">
            <a:avLst>
              <a:gd name="adj1" fmla="val -105943"/>
              <a:gd name="adj2" fmla="val -9040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자열 출력 문장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2775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System.out.println()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메소드와 문자열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7122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0BB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0BB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.println()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 작업 수행하는 메소드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괄호 속에 주어지는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화면에 출력시킴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메소드는 모든 프로그램마다 사용되는 중요한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7413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6046" y="2240756"/>
            <a:ext cx="8129588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이중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따옴표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사이에 나열된 문자들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65209"/>
              </p:ext>
            </p:extLst>
          </p:nvPr>
        </p:nvGraphicFramePr>
        <p:xfrm>
          <a:off x="1979712" y="3119769"/>
          <a:ext cx="5561608" cy="1573188"/>
        </p:xfrm>
        <a:graphic>
          <a:graphicData uri="http://schemas.openxmlformats.org/drawingml/2006/table">
            <a:tbl>
              <a:tblPr/>
              <a:tblGrid>
                <a:gridCol w="5561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3188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"I </a:t>
                      </a: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made first Java program</a:t>
                      </a:r>
                      <a:r>
                        <a:rPr lang="en-US" altLang="ko-KR" sz="18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."</a:t>
                      </a:r>
                      <a:endParaRPr lang="ko-KR" altLang="en-US" sz="1800" kern="0" spc="0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  <a:p>
                      <a:pPr marL="1270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"</a:t>
                      </a:r>
                      <a:r>
                        <a:rPr lang="ko-KR" altLang="en-US" sz="18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자바 </a:t>
                      </a:r>
                      <a:r>
                        <a:rPr lang="ko-KR" altLang="en-US" sz="18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프로그램 전문가가 될 것이다</a:t>
                      </a:r>
                      <a:r>
                        <a:rPr lang="en-US" altLang="ko-KR" sz="18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."</a:t>
                      </a:r>
                      <a:endParaRPr lang="ko-KR" alt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74" marR="64774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모서리가 둥근 직사각형 10"/>
          <p:cNvSpPr>
            <a:spLocks noChangeArrowheads="1"/>
          </p:cNvSpPr>
          <p:nvPr/>
        </p:nvSpPr>
        <p:spPr bwMode="auto">
          <a:xfrm>
            <a:off x="2111099" y="3310706"/>
            <a:ext cx="3924919" cy="433437"/>
          </a:xfrm>
          <a:prstGeom prst="roundRect">
            <a:avLst>
              <a:gd name="adj" fmla="val 4065"/>
            </a:avLst>
          </a:prstGeom>
          <a:solidFill>
            <a:srgbClr val="92D05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10"/>
          <p:cNvSpPr>
            <a:spLocks noChangeArrowheads="1"/>
          </p:cNvSpPr>
          <p:nvPr/>
        </p:nvSpPr>
        <p:spPr bwMode="auto">
          <a:xfrm>
            <a:off x="2111098" y="4037199"/>
            <a:ext cx="3924919" cy="451813"/>
          </a:xfrm>
          <a:prstGeom prst="roundRect">
            <a:avLst>
              <a:gd name="adj" fmla="val 4065"/>
            </a:avLst>
          </a:prstGeom>
          <a:solidFill>
            <a:srgbClr val="92D050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1160354" y="3625435"/>
            <a:ext cx="636032" cy="280928"/>
          </a:xfrm>
          <a:prstGeom prst="wedgeRoundRectCallout">
            <a:avLst>
              <a:gd name="adj1" fmla="val -97130"/>
              <a:gd name="adj2" fmla="val -9047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문자열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1163881" y="4412029"/>
            <a:ext cx="636032" cy="280928"/>
          </a:xfrm>
          <a:prstGeom prst="wedgeRoundRectCallout">
            <a:avLst>
              <a:gd name="adj1" fmla="val -99449"/>
              <a:gd name="adj2" fmla="val -7472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문자열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8850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1-1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다시 살펴보기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55650" y="981075"/>
          <a:ext cx="7488238" cy="4679950"/>
        </p:xfrm>
        <a:graphic>
          <a:graphicData uri="http://schemas.openxmlformats.org/drawingml/2006/table">
            <a:tbl>
              <a:tblPr/>
              <a:tblGrid>
                <a:gridCol w="1336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7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8" marR="64758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출력하기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58" marR="64758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198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[ Message_Out ]: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첫 번째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메시지 출력         주석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Ex1_1_Message_Out 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                             </a:t>
                      </a:r>
                      <a:r>
                        <a:rPr lang="en-US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Ex1_1_Message_Out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클래스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l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// main()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메소드는 시작 메소드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0" spc="0" dirty="0" smtClean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mai</a:t>
                      </a:r>
                      <a:r>
                        <a:rPr lang="en-US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n(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String[] </a:t>
                      </a: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sz="1400" b="1" kern="0" spc="0" dirty="0" smtClean="0">
                          <a:solidFill>
                            <a:srgbClr val="CC04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                 </a:t>
                      </a:r>
                      <a:r>
                        <a:rPr lang="en-US" altLang="ko-KR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main() </a:t>
                      </a:r>
                      <a:r>
                        <a:rPr lang="ko-KR" altLang="en-US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4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4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"I made first Java program."</a:t>
                      </a:r>
                      <a:r>
                        <a:rPr lang="en-US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4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4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자바 프로그램 전문가가 될 것이다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ko-KR" altLang="en-US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58" marR="64758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6" name="모서리가 둥근 직사각형 5"/>
          <p:cNvSpPr>
            <a:spLocks noChangeArrowheads="1"/>
          </p:cNvSpPr>
          <p:nvPr/>
        </p:nvSpPr>
        <p:spPr bwMode="auto">
          <a:xfrm>
            <a:off x="827088" y="1720850"/>
            <a:ext cx="6864350" cy="371475"/>
          </a:xfrm>
          <a:prstGeom prst="roundRect">
            <a:avLst>
              <a:gd name="adj" fmla="val 16667"/>
            </a:avLst>
          </a:prstGeom>
          <a:solidFill>
            <a:srgbClr val="92D050">
              <a:alpha val="16862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47" name="모서리가 둥근 직사각형 6"/>
          <p:cNvSpPr>
            <a:spLocks noChangeArrowheads="1"/>
          </p:cNvSpPr>
          <p:nvPr/>
        </p:nvSpPr>
        <p:spPr bwMode="auto">
          <a:xfrm>
            <a:off x="827088" y="2481263"/>
            <a:ext cx="6864350" cy="3022600"/>
          </a:xfrm>
          <a:prstGeom prst="roundRect">
            <a:avLst>
              <a:gd name="adj" fmla="val 4065"/>
            </a:avLst>
          </a:prstGeom>
          <a:solidFill>
            <a:srgbClr val="92D050">
              <a:alpha val="1686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8448" name="모서리가 둥근 직사각형 7"/>
          <p:cNvSpPr>
            <a:spLocks noChangeArrowheads="1"/>
          </p:cNvSpPr>
          <p:nvPr/>
        </p:nvSpPr>
        <p:spPr bwMode="auto">
          <a:xfrm>
            <a:off x="971600" y="3068960"/>
            <a:ext cx="6421325" cy="2016224"/>
          </a:xfrm>
          <a:prstGeom prst="roundRect">
            <a:avLst>
              <a:gd name="adj" fmla="val 4065"/>
            </a:avLst>
          </a:prstGeom>
          <a:solidFill>
            <a:srgbClr val="92D050">
              <a:alpha val="16862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364288" y="1751013"/>
            <a:ext cx="830262" cy="311150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872646" y="2554611"/>
            <a:ext cx="2520279" cy="357187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48064" y="3429000"/>
            <a:ext cx="1482725" cy="357188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4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88" y="3171930"/>
            <a:ext cx="2780992" cy="3128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74598" y="669848"/>
            <a:ext cx="8712200" cy="513679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1pPr>
            <a:lvl2pPr marL="742950" indent="-28575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2pPr>
            <a:lvl3pPr marL="11430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3pPr>
            <a:lvl4pPr marL="16002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4pPr>
            <a:lvl5pPr marL="20574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9pPr>
          </a:lstStyle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lang="ko-KR" altLang="en-US" sz="18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스마트자바프로그래밍</a:t>
            </a:r>
            <a:r>
              <a:rPr lang="en-US" altLang="ko-KR" sz="18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_</a:t>
            </a:r>
            <a:r>
              <a:rPr lang="ko-KR" altLang="en-US" sz="18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부록소스코드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.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zip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다운로드 받아 압축풀기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▪ </a:t>
            </a:r>
            <a:r>
              <a:rPr lang="ko-KR" altLang="en-US" sz="1600" b="0" dirty="0">
                <a:latin typeface="함초롬바탕"/>
                <a:ea typeface="함초롬바탕"/>
                <a:cs typeface="함초롬바탕" pitchFamily="18" charset="-127"/>
              </a:rPr>
              <a:t>스마트자바프로그래밍</a:t>
            </a:r>
            <a:r>
              <a:rPr lang="en-US" altLang="ko-KR" sz="1600" b="0" dirty="0">
                <a:latin typeface="함초롬바탕"/>
                <a:ea typeface="함초롬바탕"/>
                <a:cs typeface="함초롬바탕" pitchFamily="18" charset="-127"/>
              </a:rPr>
              <a:t>_</a:t>
            </a:r>
            <a:r>
              <a:rPr lang="ko-KR" altLang="en-US" sz="1600" b="0" dirty="0">
                <a:latin typeface="함초롬바탕"/>
                <a:ea typeface="함초롬바탕"/>
                <a:cs typeface="함초롬바탕" pitchFamily="18" charset="-127"/>
              </a:rPr>
              <a:t>부록소스코드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.zip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파일은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교재의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실습자료 저장한 압축 파일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교재의 출판사인 도서출판 그린 홈페이지에서 다운로드 가능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http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://www.greenpress.co.kr/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도서명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스마트 자바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교재 검색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• 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부록소스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클릭하세요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실습자료 다운받기 버튼 클릭하여             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0" dirty="0">
                <a:latin typeface="함초롬바탕"/>
                <a:ea typeface="함초롬바탕"/>
              </a:rPr>
              <a:t> </a:t>
            </a:r>
            <a:r>
              <a:rPr lang="en-US" altLang="ko-KR" sz="1600" b="0" dirty="0" smtClean="0">
                <a:latin typeface="함초롬바탕"/>
                <a:ea typeface="함초롬바탕"/>
              </a:rPr>
              <a:t>            </a:t>
            </a:r>
            <a:r>
              <a:rPr lang="ko-KR" altLang="en-US" sz="16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스마트자바프로그래밍</a:t>
            </a:r>
            <a:r>
              <a:rPr lang="en-US" altLang="ko-KR" sz="16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_</a:t>
            </a:r>
            <a:r>
              <a:rPr lang="ko-KR" altLang="en-US" sz="16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부록소스코드</a:t>
            </a:r>
            <a:r>
              <a:rPr lang="en-US" altLang="ko-KR" sz="16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.zip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C:\Java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폴더에 저장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0" dirty="0">
                <a:latin typeface="함초롬바탕"/>
                <a:ea typeface="함초롬바탕"/>
              </a:rPr>
              <a:t> </a:t>
            </a:r>
            <a:r>
              <a:rPr lang="en-US" altLang="ko-KR" sz="1600" b="0" dirty="0" smtClean="0">
                <a:latin typeface="함초롬바탕"/>
                <a:ea typeface="함초롬바탕"/>
              </a:rPr>
              <a:t> 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USB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배포 또는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학습자료실에 업로드하여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다운받는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것 </a:t>
            </a:r>
            <a:r>
              <a:rPr lang="ko-KR" altLang="en-US" sz="1600" b="0" dirty="0" smtClean="0">
                <a:latin typeface="함초롬바탕"/>
                <a:ea typeface="함초롬바탕"/>
                <a:cs typeface="함초롬바탕" pitchFamily="18" charset="-127"/>
              </a:rPr>
              <a:t>가능</a:t>
            </a:r>
            <a:r>
              <a:rPr lang="en-US" altLang="ko-KR" sz="1600" b="0" dirty="0" smtClean="0">
                <a:latin typeface="함초롬바탕"/>
                <a:ea typeface="함초롬바탕"/>
                <a:cs typeface="함초롬바탕" pitchFamily="18" charset="-127"/>
              </a:rPr>
              <a:t>)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lvl="0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압축 파일의 압축 풀어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:\Java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\</a:t>
            </a:r>
            <a:r>
              <a:rPr lang="ko-KR" altLang="en-US" sz="16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스마트자바프로그래밍</a:t>
            </a:r>
            <a:r>
              <a:rPr lang="en-US" altLang="ko-KR" sz="16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_</a:t>
            </a:r>
            <a:r>
              <a:rPr lang="ko-KR" altLang="en-US" sz="16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부록소스코드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압출 풀 때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선택된 폴더 하위에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lang="en-US" altLang="ko-KR" sz="1600" b="0" dirty="0" smtClean="0">
                <a:latin typeface="함초롬바탕"/>
                <a:ea typeface="함초롬바탕"/>
                <a:cs typeface="함초롬바탕" pitchFamily="18" charset="-127"/>
              </a:rPr>
              <a:t>           </a:t>
            </a:r>
            <a:r>
              <a:rPr lang="en-US" altLang="ko-KR" sz="16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압축파일명으로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폴더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생성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    체크박스 클릭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압축 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장별 실습자료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함초롬바탕"/>
                <a:ea typeface="함초롬바탕"/>
              </a:rPr>
              <a:t> </a:t>
            </a:r>
            <a:r>
              <a:rPr lang="en-US" altLang="ko-KR" sz="1600" b="0" dirty="0" smtClean="0">
                <a:latin typeface="함초롬바탕"/>
                <a:ea typeface="함초롬바탕"/>
              </a:rPr>
              <a:t>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프로젝트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함초롬바탕"/>
                <a:ea typeface="함초롬바탕"/>
              </a:rPr>
              <a:t> </a:t>
            </a:r>
            <a:r>
              <a:rPr lang="en-US" altLang="ko-KR" sz="1600" b="0" dirty="0" smtClean="0">
                <a:latin typeface="함초롬바탕"/>
                <a:ea typeface="함초롬바탕"/>
              </a:rPr>
              <a:t>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폴더인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ch01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부터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lang="en-US" altLang="ko-KR" sz="1600" b="0" dirty="0">
                <a:latin typeface="함초롬바탕"/>
                <a:ea typeface="함초롬바탕"/>
              </a:rPr>
              <a:t> </a:t>
            </a:r>
            <a:r>
              <a:rPr lang="en-US" altLang="ko-KR" sz="1600" b="0" dirty="0" smtClean="0">
                <a:latin typeface="함초롬바탕"/>
                <a:ea typeface="함초롬바탕"/>
              </a:rPr>
              <a:t>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ch12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폴더까지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그 외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lang="en-US" altLang="ko-KR" sz="1600" b="0" dirty="0">
                <a:solidFill>
                  <a:srgbClr val="0000FF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600" b="0" dirty="0" smtClean="0">
                <a:solidFill>
                  <a:srgbClr val="0000FF"/>
                </a:solidFill>
                <a:latin typeface="함초롬바탕"/>
                <a:ea typeface="함초롬바탕"/>
              </a:rPr>
              <a:t>           </a:t>
            </a:r>
            <a:r>
              <a:rPr lang="ko-KR" altLang="en-US" sz="1600" b="0" dirty="0" smtClean="0">
                <a:solidFill>
                  <a:srgbClr val="0000FF"/>
                </a:solidFill>
                <a:latin typeface="함초롬바탕"/>
                <a:ea typeface="함초롬바탕"/>
              </a:rPr>
              <a:t>폴더</a:t>
            </a:r>
            <a:r>
              <a:rPr lang="en-US" altLang="ko-KR" sz="1600" b="0" dirty="0" smtClean="0">
                <a:latin typeface="함초롬바탕"/>
                <a:ea typeface="함초롬바탕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lang="en-US" altLang="ko-KR" sz="1600" b="0" dirty="0" smtClean="0">
                <a:latin typeface="함초롬바탕"/>
                <a:ea typeface="함초롬바탕"/>
                <a:cs typeface="함초롬바탕" pitchFamily="18" charset="-127"/>
              </a:rPr>
              <a:t>         </a:t>
            </a:r>
            <a:r>
              <a:rPr lang="en-US" altLang="ko-KR" sz="1600" b="0" dirty="0"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lang="ko-KR" altLang="en-US" sz="1600" b="0" dirty="0" smtClean="0">
                <a:latin typeface="함초롬바탕"/>
                <a:ea typeface="함초롬바탕"/>
                <a:cs typeface="함초롬바탕" pitchFamily="18" charset="-127"/>
              </a:rPr>
              <a:t>이들 폴더를</a:t>
            </a:r>
            <a:r>
              <a:rPr lang="en-US" altLang="ko-KR" sz="1600" b="0" dirty="0" smtClean="0">
                <a:latin typeface="함초롬바탕"/>
                <a:ea typeface="함초롬바탕"/>
                <a:cs typeface="함초롬바탕" pitchFamily="18" charset="-127"/>
              </a:rPr>
              <a:t> Eclipse</a:t>
            </a:r>
            <a:r>
              <a:rPr lang="ko-KR" altLang="en-US" sz="1600" b="0" dirty="0" smtClean="0">
                <a:latin typeface="함초롬바탕"/>
                <a:ea typeface="함초롬바탕"/>
                <a:cs typeface="함초롬바탕" pitchFamily="18" charset="-127"/>
              </a:rPr>
              <a:t>에서</a:t>
            </a:r>
            <a:endParaRPr lang="en-US" altLang="ko-KR" sz="1600" b="0" dirty="0" smtClean="0">
              <a:latin typeface="함초롬바탕"/>
              <a:ea typeface="함초롬바탕"/>
              <a:cs typeface="함초롬바탕" pitchFamily="18" charset="-127"/>
            </a:endParaRPr>
          </a:p>
          <a:p>
            <a:pPr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   import</a:t>
            </a:r>
            <a:r>
              <a:rPr kumimoji="1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하면</a:t>
            </a:r>
            <a:r>
              <a:rPr lang="ko-KR" altLang="en-US" sz="1600" b="0" dirty="0">
                <a:latin typeface="함초롬바탕"/>
                <a:ea typeface="함초롬바탕"/>
                <a:cs typeface="함초롬바탕" pitchFamily="18" charset="-127"/>
              </a:rPr>
              <a:t>됨</a:t>
            </a:r>
            <a:endParaRPr kumimoji="1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실습자료를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실행하기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위한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작업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(1)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092280" y="3888000"/>
            <a:ext cx="720080" cy="1872208"/>
          </a:xfrm>
          <a:prstGeom prst="rect">
            <a:avLst/>
          </a:prstGeom>
          <a:solidFill>
            <a:srgbClr val="66FFFF">
              <a:alpha val="5098"/>
            </a:srgbClr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 b="1" dirty="0">
              <a:solidFill>
                <a:srgbClr val="000000"/>
              </a:solidFill>
              <a:latin typeface="굴림" panose="020B0600000101010101" pitchFamily="50" charset="-127"/>
              <a:ea typeface="한양신명조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259026" y="6367205"/>
            <a:ext cx="2485915" cy="430887"/>
          </a:xfrm>
          <a:prstGeom prst="rect">
            <a:avLst/>
          </a:prstGeom>
          <a:solidFill>
            <a:srgbClr val="F0FEF0"/>
          </a:solidFill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한양신명조"/>
              </a:rPr>
              <a:t>스마트자바프로그래밍</a:t>
            </a:r>
            <a:r>
              <a:rPr kumimoji="1" lang="en-US" altLang="ko-KR" sz="1100" b="0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한양신명조"/>
              </a:rPr>
              <a:t>_</a:t>
            </a:r>
            <a:r>
              <a:rPr kumimoji="1" lang="ko-KR" altLang="en-US" sz="1100" b="0" i="0" u="none" strike="noStrike" kern="0" cap="none" spc="-10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한양신명조"/>
              </a:rPr>
              <a:t>부록소스코드</a:t>
            </a:r>
            <a:endParaRPr kumimoji="1" lang="en-US" altLang="ko-KR" sz="1100" b="0" i="0" u="none" strike="noStrike" kern="0" cap="none" spc="-10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cs typeface="한양신명조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한양신명조"/>
              </a:rPr>
              <a:t>폴더의</a:t>
            </a:r>
            <a:r>
              <a:rPr kumimoji="1" lang="en-US" altLang="ko-KR" sz="1100" b="0" i="0" u="none" strike="noStrike" kern="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한양신명조"/>
              </a:rPr>
              <a:t>  </a:t>
            </a:r>
            <a:r>
              <a:rPr kumimoji="1" lang="ko-KR" altLang="en-US" sz="1100" b="0" i="0" u="none" strike="noStrike" kern="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한양신명조"/>
              </a:rPr>
              <a:t>하위  폴더들</a:t>
            </a:r>
            <a:endParaRPr kumimoji="1" lang="en-US" altLang="ko-KR" sz="1100" b="0" i="0" u="none" strike="noStrike" kern="0" cap="none" spc="-10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한양신명조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3694811"/>
            <a:ext cx="2393559" cy="2605735"/>
          </a:xfrm>
          <a:prstGeom prst="rect">
            <a:avLst/>
          </a:prstGeom>
          <a:ln w="3175">
            <a:solidFill>
              <a:sysClr val="windowText" lastClr="000000"/>
            </a:solidFill>
          </a:ln>
        </p:spPr>
      </p:pic>
      <p:sp>
        <p:nvSpPr>
          <p:cNvPr id="22" name="모서리가 둥근 사각형 설명선 21"/>
          <p:cNvSpPr/>
          <p:nvPr/>
        </p:nvSpPr>
        <p:spPr bwMode="auto">
          <a:xfrm flipH="1">
            <a:off x="4513254" y="4653136"/>
            <a:ext cx="1444192" cy="196642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100" dirty="0">
              <a:solidFill>
                <a:srgbClr val="000000"/>
              </a:solidFill>
              <a:cs typeface="한양신명조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4513254" y="4849778"/>
            <a:ext cx="1450823" cy="205972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1100" dirty="0">
              <a:solidFill>
                <a:srgbClr val="000000"/>
              </a:solidFill>
              <a:cs typeface="한양신명조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63888" y="6385324"/>
            <a:ext cx="2393559" cy="430887"/>
          </a:xfrm>
          <a:prstGeom prst="rect">
            <a:avLst/>
          </a:prstGeom>
          <a:solidFill>
            <a:srgbClr val="F0FEF0"/>
          </a:solidFill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한양신명조"/>
              </a:rPr>
              <a:t>스마트자바프로그래밍</a:t>
            </a:r>
            <a:r>
              <a:rPr kumimoji="1" lang="en-US" altLang="ko-KR" sz="1100" b="0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한양신명조"/>
              </a:rPr>
              <a:t>_</a:t>
            </a:r>
            <a:r>
              <a:rPr kumimoji="1" lang="ko-KR" altLang="en-US" sz="1100" b="0" i="0" u="none" strike="noStrike" kern="0" cap="none" spc="-10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한양신명조"/>
              </a:rPr>
              <a:t>부록소스코드</a:t>
            </a:r>
            <a:r>
              <a:rPr kumimoji="1" lang="en-US" altLang="ko-KR" sz="1100" b="0" i="0" u="none" strike="noStrike" kern="0" cap="none" spc="-10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한양신명조"/>
              </a:rPr>
              <a:t>.zip</a:t>
            </a:r>
            <a:r>
              <a:rPr kumimoji="1" lang="ko-KR" altLang="en-US" sz="1100" b="0" i="0" u="none" strike="noStrike" kern="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한양신명조"/>
              </a:rPr>
              <a:t> </a:t>
            </a:r>
            <a:r>
              <a:rPr kumimoji="1" lang="en-US" altLang="ko-KR" sz="1100" b="0" i="0" u="none" strike="noStrike" kern="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한양신명조"/>
              </a:rPr>
              <a:t>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한양신명조"/>
              </a:rPr>
              <a:t>압축 푼  후</a:t>
            </a:r>
            <a:r>
              <a:rPr kumimoji="1" lang="en-US" altLang="ko-KR" sz="1100" b="0" i="0" u="none" strike="noStrike" kern="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한양신명조"/>
              </a:rPr>
              <a:t>  </a:t>
            </a:r>
            <a:r>
              <a:rPr kumimoji="1" lang="ko-KR" altLang="en-US" sz="1100" b="0" i="0" u="none" strike="noStrike" kern="0" cap="none" spc="-10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한양신명조"/>
              </a:rPr>
              <a:t>폴더  생성</a:t>
            </a:r>
            <a:endParaRPr kumimoji="1" lang="en-US" altLang="ko-KR" sz="1100" b="0" i="0" u="none" strike="noStrike" kern="0" cap="none" spc="-10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한양신명조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실습자료를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Eclipse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실행하기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위한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작업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(2)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8436" name="Text Box 10"/>
          <p:cNvSpPr txBox="1">
            <a:spLocks noChangeArrowheads="1"/>
          </p:cNvSpPr>
          <p:nvPr/>
        </p:nvSpPr>
        <p:spPr bwMode="auto">
          <a:xfrm>
            <a:off x="75233" y="629225"/>
            <a:ext cx="8712200" cy="645304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1pPr>
            <a:lvl2pPr marL="742950" indent="-28575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2pPr>
            <a:lvl3pPr marL="11430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3pPr>
            <a:lvl4pPr marL="16002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4pPr>
            <a:lvl5pPr marL="20574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장별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Eclipse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프로젝트 폴더를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로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import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하기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장별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실습자료 저장된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lv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압축 푼 </a:t>
            </a:r>
            <a:r>
              <a:rPr lang="en-US" altLang="ko-KR" sz="1400" b="0" dirty="0">
                <a:solidFill>
                  <a:srgbClr val="0000FF"/>
                </a:solidFill>
                <a:latin typeface="함초롬바탕"/>
                <a:ea typeface="함초롬바탕"/>
              </a:rPr>
              <a:t>C:\Java</a:t>
            </a:r>
            <a:r>
              <a:rPr lang="en-US" altLang="ko-KR" sz="1400" b="0" dirty="0" smtClean="0">
                <a:solidFill>
                  <a:srgbClr val="0000FF"/>
                </a:solidFill>
                <a:latin typeface="함초롬바탕"/>
                <a:ea typeface="함초롬바탕"/>
              </a:rPr>
              <a:t>\</a:t>
            </a:r>
            <a:r>
              <a:rPr lang="ko-KR" altLang="en-US" sz="14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스마트자바프로그래밍</a:t>
            </a:r>
            <a:r>
              <a:rPr lang="en-US" altLang="ko-KR" sz="14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_</a:t>
            </a:r>
            <a:r>
              <a:rPr lang="ko-KR" altLang="en-US" sz="14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부록소스코드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장별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실습자료 저장된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Eclipse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lang="en-US" altLang="ko-KR" sz="1400" dirty="0">
                <a:solidFill>
                  <a:srgbClr val="0000FF"/>
                </a:solidFill>
                <a:latin typeface="함초롬바탕"/>
                <a:ea typeface="함초롬바탕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함초롬바탕"/>
                <a:ea typeface="함초롬바탕"/>
              </a:rPr>
              <a:t>         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프로젝트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폴더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있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음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•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장별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프로젝트 폴더를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Eclipse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workspace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로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import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하면 실습자료의 프로그램 실행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가능</a:t>
            </a:r>
            <a:endParaRPr kumimoji="1" lang="en-US" altLang="ko-KR" sz="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▪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장별 실습 프로젝트들의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import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과정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1) Eclipse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실행하여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작업공간으로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C:\Java\workspace 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lang="en-US" altLang="ko-KR" sz="14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lang="en-US" altLang="ko-KR" sz="14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         </a:t>
            </a:r>
            <a:r>
              <a:rPr lang="en-US" altLang="ko-KR" sz="1400" b="0" dirty="0" smtClean="0">
                <a:solidFill>
                  <a:schemeClr val="tx1"/>
                </a:solidFill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폴더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설정 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2) Package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Explorer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뷰에서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마우스 오른쪽 버튼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클릭 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lang="en-US" altLang="ko-KR" sz="1400" b="0" dirty="0"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400" b="0" dirty="0" smtClean="0"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          </a:t>
            </a:r>
            <a:r>
              <a:rPr lang="en-US" altLang="ko-KR" sz="1400" b="0" dirty="0" smtClean="0">
                <a:solidFill>
                  <a:srgbClr val="0000FF"/>
                </a:solidFill>
                <a:latin typeface="함초롬바탕"/>
                <a:cs typeface="함초롬바탕" pitchFamily="18" charset="-127"/>
                <a:sym typeface="Wingdings" panose="05000000000000000000" pitchFamily="2" charset="2"/>
              </a:rPr>
              <a:t>⇒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중간 위치에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있는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Import...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선택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  <a:p>
            <a:pPr lv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  (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또는 메뉴 바에서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File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latin typeface="함초롬바탕"/>
                <a:cs typeface="함초롬바탕" pitchFamily="18" charset="-127"/>
                <a:sym typeface="Wingdings" panose="05000000000000000000" pitchFamily="2" charset="2"/>
              </a:rPr>
              <a:t>⇒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Import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차례로 클릭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) 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3) Import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창 생성되면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General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더블 클릭하여 확장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  <a:p>
            <a:pPr lv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    </a:t>
            </a:r>
            <a:r>
              <a:rPr lang="en-US" altLang="ko-KR" sz="1600" b="0" dirty="0" smtClean="0">
                <a:solidFill>
                  <a:srgbClr val="0000FF"/>
                </a:solidFill>
                <a:latin typeface="함초롬바탕"/>
                <a:cs typeface="함초롬바탕" pitchFamily="18" charset="-127"/>
                <a:sym typeface="Wingdings" panose="05000000000000000000" pitchFamily="2" charset="2"/>
              </a:rPr>
              <a:t>⇒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Existing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Projects Into Workspace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더블 클릭하여 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  import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할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directory 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선택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창으로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변경시킴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4)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Browse...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버튼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클릭하여 탐색기에서  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lv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        </a:t>
            </a:r>
            <a:r>
              <a:rPr lang="en-US" altLang="ko-KR" sz="1400" b="0" dirty="0" smtClean="0">
                <a:solidFill>
                  <a:srgbClr val="0000FF"/>
                </a:solidFill>
                <a:latin typeface="함초롬바탕"/>
                <a:ea typeface="함초롬바탕"/>
              </a:rPr>
              <a:t>C</a:t>
            </a:r>
            <a:r>
              <a:rPr lang="en-US" altLang="ko-KR" sz="1400" b="0" dirty="0">
                <a:solidFill>
                  <a:srgbClr val="0000FF"/>
                </a:solidFill>
                <a:latin typeface="함초롬바탕"/>
                <a:ea typeface="함초롬바탕"/>
              </a:rPr>
              <a:t>:\Java</a:t>
            </a:r>
            <a:r>
              <a:rPr lang="en-US" altLang="ko-KR" sz="1400" b="0" dirty="0" smtClean="0">
                <a:solidFill>
                  <a:srgbClr val="0000FF"/>
                </a:solidFill>
                <a:latin typeface="함초롬바탕"/>
                <a:ea typeface="함초롬바탕"/>
              </a:rPr>
              <a:t>\</a:t>
            </a:r>
            <a:r>
              <a:rPr lang="ko-KR" altLang="en-US" sz="14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스마트자바프로그래밍</a:t>
            </a:r>
            <a:r>
              <a:rPr lang="en-US" altLang="ko-KR" sz="14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_</a:t>
            </a:r>
            <a:r>
              <a:rPr lang="ko-KR" altLang="en-US" sz="1400" b="0" dirty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</a:rPr>
              <a:t>부록소스코드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폴더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선택 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       5)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Select All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버튼 클릭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       6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)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Copy projects into workspace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체크박스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체크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      7)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Finish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버튼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클릭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      8)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Package Explorer 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뷰에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ch01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부터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ch12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프로젝트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lang="ko-KR" altLang="en-US" sz="1400" b="0" dirty="0" smtClean="0">
                <a:solidFill>
                  <a:srgbClr val="0000FF"/>
                </a:solidFill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          그 외 프로젝트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생성 </a:t>
            </a:r>
            <a:r>
              <a:rPr kumimoji="1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확인</a:t>
            </a:r>
            <a:endParaRPr kumimoji="1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 panose="05000000000000000000" pitchFamily="2" charset="2"/>
              </a:rPr>
              <a:t>    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276872"/>
            <a:ext cx="373436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73" y="3085362"/>
            <a:ext cx="6741193" cy="346746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3707904" y="4010055"/>
            <a:ext cx="4148564" cy="1214268"/>
          </a:xfrm>
          <a:prstGeom prst="rect">
            <a:avLst/>
          </a:prstGeom>
          <a:solidFill>
            <a:srgbClr val="000000">
              <a:alpha val="3922"/>
            </a:srgb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1-1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실행 및 실습</a:t>
            </a: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323850" y="643829"/>
            <a:ext cx="88201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1-1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살펴보고 실행하기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1-1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Ex1_1_Message_Out.java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파일에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Package Explorer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뷰의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ch01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프로젝트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확장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함초롬바탕"/>
                <a:sym typeface="Wingdings" panose="05000000000000000000" pitchFamily="2" charset="2"/>
              </a:rPr>
              <a:t>⇒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src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확장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함초롬바탕"/>
                <a:sym typeface="Wingdings" panose="05000000000000000000" pitchFamily="2" charset="2"/>
              </a:rPr>
              <a:t>⇒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(default package)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확장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3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개의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.java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프로그램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확인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함초롬바탕"/>
                <a:sym typeface="Wingdings" panose="05000000000000000000" pitchFamily="2" charset="2"/>
              </a:rPr>
              <a:t>⇒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sym typeface="Wingdings" panose="05000000000000000000" pitchFamily="2" charset="2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Ex1_1_Message_Out.java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더블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클릭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lvl="0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None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편집기 뷰의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소스 프로그램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확인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함초롬바탕"/>
                <a:sym typeface="Wingdings" panose="05000000000000000000" pitchFamily="2" charset="2"/>
              </a:rPr>
              <a:t>⇒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툴바의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실행 아이콘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(       )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여 프로그램 실행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아래쪽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Console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뷰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출력된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실행결과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모서리가 둥근 직사각형 19"/>
          <p:cNvSpPr>
            <a:spLocks noChangeArrowheads="1"/>
          </p:cNvSpPr>
          <p:nvPr/>
        </p:nvSpPr>
        <p:spPr bwMode="auto">
          <a:xfrm>
            <a:off x="5033276" y="5317207"/>
            <a:ext cx="730266" cy="310026"/>
          </a:xfrm>
          <a:prstGeom prst="roundRect">
            <a:avLst>
              <a:gd name="adj" fmla="val 16667"/>
            </a:avLst>
          </a:prstGeom>
          <a:solidFill>
            <a:srgbClr val="000000">
              <a:alpha val="3922"/>
            </a:srgbClr>
          </a:solidFill>
          <a:ln w="12700" algn="ctr">
            <a:solidFill>
              <a:srgbClr val="00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" name="모서리가 둥근 직사각형 22"/>
          <p:cNvSpPr>
            <a:spLocks noChangeArrowheads="1"/>
          </p:cNvSpPr>
          <p:nvPr/>
        </p:nvSpPr>
        <p:spPr bwMode="auto">
          <a:xfrm>
            <a:off x="3429407" y="3417403"/>
            <a:ext cx="288032" cy="260611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직사각형 24"/>
          <p:cNvSpPr>
            <a:spLocks noChangeArrowheads="1"/>
          </p:cNvSpPr>
          <p:nvPr/>
        </p:nvSpPr>
        <p:spPr bwMode="auto">
          <a:xfrm>
            <a:off x="1557981" y="4305358"/>
            <a:ext cx="529817" cy="135210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직사각형 24"/>
          <p:cNvSpPr>
            <a:spLocks noChangeArrowheads="1"/>
          </p:cNvSpPr>
          <p:nvPr/>
        </p:nvSpPr>
        <p:spPr bwMode="auto">
          <a:xfrm>
            <a:off x="1672873" y="4441700"/>
            <a:ext cx="1062998" cy="141141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697760" y="4574563"/>
            <a:ext cx="1475808" cy="489061"/>
          </a:xfrm>
          <a:prstGeom prst="rect">
            <a:avLst/>
          </a:prstGeom>
          <a:solidFill>
            <a:srgbClr val="000000">
              <a:alpha val="3922"/>
            </a:srgb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307556" y="5804450"/>
            <a:ext cx="2049768" cy="416143"/>
          </a:xfrm>
          <a:prstGeom prst="rect">
            <a:avLst/>
          </a:prstGeom>
          <a:solidFill>
            <a:srgbClr val="000000">
              <a:alpha val="3922"/>
            </a:srgb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416997" y="5156065"/>
            <a:ext cx="616029" cy="1026933"/>
          </a:xfrm>
          <a:prstGeom prst="rect">
            <a:avLst/>
          </a:prstGeom>
          <a:solidFill>
            <a:srgbClr val="000000">
              <a:alpha val="3922"/>
            </a:srgbClr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8" name="모서리가 둥근 사각형 설명선 18"/>
          <p:cNvSpPr>
            <a:spLocks noChangeArrowheads="1"/>
          </p:cNvSpPr>
          <p:nvPr/>
        </p:nvSpPr>
        <p:spPr bwMode="auto">
          <a:xfrm flipH="1">
            <a:off x="2285124" y="5864476"/>
            <a:ext cx="939564" cy="561856"/>
          </a:xfrm>
          <a:prstGeom prst="wedgeRoundRectCallout">
            <a:avLst>
              <a:gd name="adj1" fmla="val 76981"/>
              <a:gd name="adj2" fmla="val -67720"/>
              <a:gd name="adj3" fmla="val 16667"/>
            </a:avLst>
          </a:prstGeom>
          <a:solidFill>
            <a:srgbClr val="FFF4D1">
              <a:alpha val="89804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import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된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장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별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실습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프로젝트들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24"/>
          <p:cNvSpPr>
            <a:spLocks noChangeArrowheads="1"/>
          </p:cNvSpPr>
          <p:nvPr/>
        </p:nvSpPr>
        <p:spPr bwMode="auto">
          <a:xfrm>
            <a:off x="1754266" y="4583973"/>
            <a:ext cx="1341299" cy="131731"/>
          </a:xfrm>
          <a:prstGeom prst="roundRect">
            <a:avLst>
              <a:gd name="adj" fmla="val 16667"/>
            </a:avLst>
          </a:prstGeom>
          <a:solidFill>
            <a:srgbClr val="FF0000">
              <a:alpha val="5098"/>
            </a:srgbClr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사각형 설명선 18"/>
          <p:cNvSpPr>
            <a:spLocks noChangeArrowheads="1"/>
          </p:cNvSpPr>
          <p:nvPr/>
        </p:nvSpPr>
        <p:spPr bwMode="auto">
          <a:xfrm flipH="1">
            <a:off x="5619526" y="5992171"/>
            <a:ext cx="774537" cy="306467"/>
          </a:xfrm>
          <a:prstGeom prst="wedgeRoundRectCallout">
            <a:avLst>
              <a:gd name="adj1" fmla="val 85332"/>
              <a:gd name="adj2" fmla="val -66532"/>
              <a:gd name="adj3" fmla="val 16667"/>
            </a:avLst>
          </a:prstGeom>
          <a:solidFill>
            <a:srgbClr val="FFF4D1">
              <a:alpha val="89804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출력된 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실행결과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00" y="2231196"/>
            <a:ext cx="333333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1-1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실행 및 실습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323850" y="764704"/>
            <a:ext cx="882015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1-1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Message_Out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본인이 좋아하는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격언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추가로 출력하도록 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오늘의 날짜와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추가로 출력하도록 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(3) System.out.println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한번씩 사용하여 본인의 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현위치를 추가로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출력하도록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049"/>
          <p:cNvSpPr txBox="1">
            <a:spLocks noChangeArrowheads="1"/>
          </p:cNvSpPr>
          <p:nvPr/>
        </p:nvSpPr>
        <p:spPr bwMode="auto">
          <a:xfrm>
            <a:off x="683568" y="1052736"/>
            <a:ext cx="7789862" cy="2310467"/>
          </a:xfrm>
          <a:prstGeom prst="rect">
            <a:avLst/>
          </a:prstGeom>
          <a:solidFill>
            <a:srgbClr val="FDEADA"/>
          </a:solidFill>
          <a:ln>
            <a:solidFill>
              <a:srgbClr val="FF9999"/>
            </a:solidFill>
          </a:ln>
          <a:extLst/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출력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1076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899592" y="715963"/>
            <a:ext cx="7391400" cy="4343400"/>
          </a:xfrm>
          <a:prstGeom prst="rect">
            <a:avLst/>
          </a:prstGeom>
          <a:solidFill>
            <a:srgbClr val="C0F1A5">
              <a:alpha val="6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283718" y="1175656"/>
            <a:ext cx="5423280" cy="348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장의 내용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marR="0" lvl="2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914400" marR="0" lvl="2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1.1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 메시지 출력 프로그램</a:t>
            </a:r>
          </a:p>
          <a:p>
            <a:pPr marL="914400" marR="0" lvl="2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1.2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값 출력 프로그램</a:t>
            </a:r>
          </a:p>
          <a:p>
            <a:pPr marL="914400" marR="0" lvl="2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1.3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</a:t>
            </a:r>
          </a:p>
          <a:p>
            <a:pPr marL="914400" marR="0" lvl="2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1.4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객체가 활동하는 프로그램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113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값 출력 프로그램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46081"/>
              </p:ext>
            </p:extLst>
          </p:nvPr>
        </p:nvGraphicFramePr>
        <p:xfrm>
          <a:off x="539366" y="692696"/>
          <a:ext cx="8065268" cy="5616575"/>
        </p:xfrm>
        <a:graphic>
          <a:graphicData uri="http://schemas.openxmlformats.org/drawingml/2006/table">
            <a:tbl>
              <a:tblPr/>
              <a:tblGrid>
                <a:gridCol w="161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6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 신상 정보 저장 및 출력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130">
                <a:tc gridSpan="2"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[ Person_Out ]: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있다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라는 상황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프로그램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</a:t>
                      </a:r>
                      <a:r>
                        <a:rPr lang="en-US" altLang="ko-KR" sz="1400" b="1" kern="0" spc="0" dirty="0" smtClean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baseline="0" dirty="0" smtClean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Ex1_2_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Person_Out</a:t>
                      </a:r>
                      <a:r>
                        <a:rPr lang="en-US" altLang="ko-KR" sz="1400" b="1" kern="0" spc="0" dirty="0" smtClean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public </a:t>
                      </a:r>
                      <a:r>
                        <a:rPr lang="en-US" altLang="ko-KR" sz="1400" b="0" kern="0" spc="0" dirty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static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main(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String[]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저장을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선언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name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      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age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있음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나타내도록 변수들에 값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name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값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age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변수들의 값을 한 라인에 하나씩 결과로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-5080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</a:t>
                      </a:r>
                      <a:r>
                        <a:rPr lang="en-US" altLang="ko-KR" sz="1400" kern="0" spc="0" dirty="0" smtClean="0">
                          <a:solidFill>
                            <a:srgbClr val="C50BBC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r>
                        <a:rPr lang="en-US" altLang="ko-KR" sz="1400" kern="0" spc="0" dirty="0" smtClean="0">
                          <a:solidFill>
                            <a:srgbClr val="C50BBC"/>
                          </a:solidFill>
                          <a:effectLst/>
                          <a:latin typeface="함초롬바탕"/>
                          <a:ea typeface="함초롬바탕"/>
                        </a:rPr>
                        <a:t>.println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"**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저장된 결과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요약 정보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</a:t>
                      </a:r>
                      <a:r>
                        <a:rPr lang="en-US" altLang="ko-KR" sz="1400" kern="0" spc="0" dirty="0" smtClean="0">
                          <a:solidFill>
                            <a:srgbClr val="C50BBC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r>
                        <a:rPr lang="en-US" altLang="ko-KR" sz="1400" kern="0" spc="0" dirty="0" smtClean="0">
                          <a:solidFill>
                            <a:srgbClr val="C50BBC"/>
                          </a:solidFill>
                          <a:effectLst/>
                          <a:latin typeface="함초롬바탕"/>
                          <a:ea typeface="함초롬바탕"/>
                        </a:rPr>
                        <a:t>.println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</a:t>
                      </a:r>
                      <a:r>
                        <a:rPr lang="en-US" altLang="ko-KR" sz="1400" kern="0" spc="0" dirty="0" smtClean="0">
                          <a:solidFill>
                            <a:srgbClr val="C50BBC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r>
                        <a:rPr lang="en-US" altLang="ko-KR" sz="1400" kern="0" spc="0" dirty="0" smtClean="0">
                          <a:solidFill>
                            <a:srgbClr val="C50BBC"/>
                          </a:solidFill>
                          <a:effectLst/>
                          <a:latin typeface="함초롬바탕"/>
                          <a:ea typeface="함초롬바탕"/>
                        </a:rPr>
                        <a:t>.println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</a:t>
                      </a:r>
                      <a:r>
                        <a:rPr lang="en-US" altLang="ko-KR" sz="1400" kern="0" spc="0" dirty="0" smtClean="0">
                          <a:solidFill>
                            <a:srgbClr val="C50BBC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r>
                        <a:rPr lang="en-US" altLang="ko-KR" sz="1400" kern="0" spc="0" dirty="0" smtClean="0">
                          <a:solidFill>
                            <a:srgbClr val="C50BBC"/>
                          </a:solidFill>
                          <a:effectLst/>
                          <a:latin typeface="함초롬바탕"/>
                          <a:ea typeface="함초롬바탕"/>
                        </a:rPr>
                        <a:t>.println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 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main()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중괄호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Person_Out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중괄호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651500" y="5805488"/>
          <a:ext cx="3241675" cy="881250"/>
        </p:xfrm>
        <a:graphic>
          <a:graphicData uri="http://schemas.openxmlformats.org/drawingml/2006/table">
            <a:tbl>
              <a:tblPr/>
              <a:tblGrid>
                <a:gridCol w="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0989" marR="50989" marT="13905" marB="13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** 변수에 저장된 결과 **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18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금강산</a:t>
                      </a:r>
                    </a:p>
                  </a:txBody>
                  <a:tcPr marL="50989" marR="50989" marT="13905" marB="13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70464"/>
              </p:ext>
            </p:extLst>
          </p:nvPr>
        </p:nvGraphicFramePr>
        <p:xfrm>
          <a:off x="6228184" y="1556792"/>
          <a:ext cx="2268413" cy="1244786"/>
        </p:xfrm>
        <a:graphic>
          <a:graphicData uri="http://schemas.openxmlformats.org/drawingml/2006/table">
            <a:tbl>
              <a:tblPr/>
              <a:tblGrid>
                <a:gridCol w="2268413">
                  <a:extLst>
                    <a:ext uri="{9D8B030D-6E8A-4147-A177-3AD203B41FA5}">
                      <a16:colId xmlns:a16="http://schemas.microsoft.com/office/drawing/2014/main" val="318306607"/>
                    </a:ext>
                  </a:extLst>
                </a:gridCol>
              </a:tblGrid>
              <a:tr h="198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소스 프로그램에서의 색상 사용</a:t>
                      </a:r>
                      <a:endParaRPr lang="en-US" altLang="ko-KR" sz="1200" b="0" kern="1200" dirty="0" smtClean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FDD6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37511"/>
                  </a:ext>
                </a:extLst>
              </a:tr>
              <a:tr h="1026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빨강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기본 타입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분홍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endParaRPr lang="en-US" altLang="ko-KR" sz="1200" b="0" dirty="0" smtClean="0">
                        <a:solidFill>
                          <a:srgbClr val="CC00CC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파랑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rgbClr val="00863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녹색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00863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</a:t>
                      </a:r>
                      <a:endParaRPr lang="en-US" altLang="ko-KR" sz="1200" b="0" dirty="0" smtClean="0">
                        <a:solidFill>
                          <a:srgbClr val="00863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검정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기타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CD">
                        <a:alpha val="5529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9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3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19050"/>
            <a:ext cx="818673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값 출력 프로그램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98843"/>
              </p:ext>
            </p:extLst>
          </p:nvPr>
        </p:nvGraphicFramePr>
        <p:xfrm>
          <a:off x="2555776" y="692696"/>
          <a:ext cx="6336704" cy="6031549"/>
        </p:xfrm>
        <a:graphic>
          <a:graphicData uri="http://schemas.openxmlformats.org/drawingml/2006/table">
            <a:tbl>
              <a:tblPr/>
              <a:tblGrid>
                <a:gridCol w="1271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8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2" marR="50962" marT="14090" marB="14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 신상 정보 저장 및 출력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2" marR="50962" marT="14090" marB="14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9654">
                <a:tc gridSpan="2">
                  <a:txBody>
                    <a:bodyPr/>
                    <a:lstStyle/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[ Person_Out ]: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있다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."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라는 상황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프로그램 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Ex1_2_</a:t>
                      </a: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Person_Out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{</a:t>
                      </a: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863D"/>
                          </a:solidFill>
                          <a:effectLst/>
                          <a:latin typeface="함초롬바탕"/>
                          <a:ea typeface="함초롬바탕"/>
                        </a:rPr>
                        <a:t>   public </a:t>
                      </a:r>
                      <a:r>
                        <a:rPr lang="en-US" altLang="ko-KR" sz="1200" kern="0" spc="0" dirty="0">
                          <a:solidFill>
                            <a:srgbClr val="00863D"/>
                          </a:solidFill>
                          <a:effectLst/>
                          <a:latin typeface="함초롬바탕"/>
                          <a:ea typeface="함초롬바탕"/>
                        </a:rPr>
                        <a:t>static</a:t>
                      </a:r>
                      <a:r>
                        <a:rPr lang="en-US" altLang="ko-KR" sz="12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 </a:t>
                      </a:r>
                      <a:r>
                        <a:rPr lang="en-US" altLang="ko-KR" sz="12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main(</a:t>
                      </a:r>
                      <a:r>
                        <a:rPr lang="en-US" altLang="ko-KR" sz="12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String[] 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args</a:t>
                      </a:r>
                      <a:r>
                        <a:rPr lang="en-US" altLang="ko-KR" sz="12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저장을 위한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선언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/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name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                      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age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있음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나타내도록 변수들에 값 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name 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";</a:t>
                      </a:r>
                      <a:r>
                        <a:rPr lang="en-US" altLang="ko-KR" sz="120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name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값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age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";</a:t>
                      </a:r>
                      <a:r>
                        <a:rPr lang="ko-KR" alt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</a:rPr>
                        <a:t>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"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변수들의 값을 한 라인에 하나씩 결과로 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-5080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.println(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"** </a:t>
                      </a:r>
                      <a:r>
                        <a:rPr lang="ko-KR" altLang="en-US" sz="12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저장된 결과 </a:t>
                      </a:r>
                      <a:r>
                        <a:rPr lang="ko-KR" altLang="en-US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요약 정보 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.println(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2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.println(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2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 값 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2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System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out</a:t>
                      </a:r>
                      <a:r>
                        <a:rPr lang="en-US" altLang="ko-KR" sz="12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.println(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2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  </a:t>
                      </a:r>
                      <a:endParaRPr lang="ko-KR" alt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marR="0" indent="0" algn="l" fontAlgn="base" latinLnBrk="0">
                        <a:lnSpc>
                          <a:spcPct val="14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2" marR="50962" marT="14090" marB="140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모서리가 둥근 사각형 설명선 6"/>
          <p:cNvSpPr/>
          <p:nvPr/>
        </p:nvSpPr>
        <p:spPr bwMode="auto">
          <a:xfrm flipH="1">
            <a:off x="683568" y="1094006"/>
            <a:ext cx="1655763" cy="561856"/>
          </a:xfrm>
          <a:prstGeom prst="wedgeRoundRectCallout">
            <a:avLst>
              <a:gd name="adj1" fmla="val -67587"/>
              <a:gd name="adj2" fmla="val 4939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Person_Out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class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다음에 클래스 이름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Person_Out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표기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 flipH="1">
            <a:off x="2611428" y="1470489"/>
            <a:ext cx="2032580" cy="244475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 flipH="1">
            <a:off x="686743" y="1836956"/>
            <a:ext cx="1670050" cy="749141"/>
          </a:xfrm>
          <a:prstGeom prst="wedgeRoundRectCallout">
            <a:avLst>
              <a:gd name="adj1" fmla="val -74150"/>
              <a:gd name="adj2" fmla="val -4382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main()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main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메소드는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자동적으로 호출되는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메소드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 flipH="1">
            <a:off x="2770128" y="1743138"/>
            <a:ext cx="3024188" cy="225425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C29">
              <a:alpha val="7059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 flipH="1">
            <a:off x="831206" y="2752943"/>
            <a:ext cx="1508125" cy="561856"/>
          </a:xfrm>
          <a:prstGeom prst="wedgeRoundRectCallout">
            <a:avLst>
              <a:gd name="adj1" fmla="val -83928"/>
              <a:gd name="adj2" fmla="val -5124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 선언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현위치를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저장할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</a:t>
            </a:r>
          </a:p>
        </p:txBody>
      </p:sp>
      <p:sp>
        <p:nvSpPr>
          <p:cNvPr id="12" name="모서리가 둥근 사각형 설명선 11"/>
          <p:cNvSpPr/>
          <p:nvPr/>
        </p:nvSpPr>
        <p:spPr bwMode="auto">
          <a:xfrm flipH="1">
            <a:off x="2850506" y="2004592"/>
            <a:ext cx="5465910" cy="1014413"/>
          </a:xfrm>
          <a:prstGeom prst="wedgeRoundRectCallout">
            <a:avLst>
              <a:gd name="adj1" fmla="val -49739"/>
              <a:gd name="adj2" fmla="val -37841"/>
              <a:gd name="adj3" fmla="val 16667"/>
            </a:avLst>
          </a:prstGeom>
          <a:solidFill>
            <a:srgbClr val="FFC000">
              <a:alpha val="1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1118543" y="3497481"/>
            <a:ext cx="1238250" cy="749141"/>
          </a:xfrm>
          <a:prstGeom prst="wedgeRoundRectCallout">
            <a:avLst>
              <a:gd name="adj1" fmla="val -91119"/>
              <a:gd name="adj2" fmla="val -1829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변수에 값 저장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 시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명시한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타입의 값을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변수에 저장해야 함</a:t>
            </a: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2850506" y="3194268"/>
            <a:ext cx="5465910" cy="1189038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683567" y="4442043"/>
            <a:ext cx="1673225" cy="749141"/>
          </a:xfrm>
          <a:prstGeom prst="wedgeRoundRectCallout">
            <a:avLst>
              <a:gd name="adj1" fmla="val -80532"/>
              <a:gd name="adj2" fmla="val 4332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 값 출력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System.out.println()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은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괄호에 주어진 값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또는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출력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2850506" y="4485350"/>
            <a:ext cx="5465910" cy="1477963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1361430" y="5480387"/>
            <a:ext cx="995362" cy="561856"/>
          </a:xfrm>
          <a:prstGeom prst="wedgeRoundRectCallout">
            <a:avLst>
              <a:gd name="adj1" fmla="val -83794"/>
              <a:gd name="adj2" fmla="val 6313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main()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 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끝</a:t>
            </a: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나타내는 중괄호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2699692" y="6079266"/>
            <a:ext cx="360139" cy="288925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983606" y="6140227"/>
            <a:ext cx="1355725" cy="561856"/>
          </a:xfrm>
          <a:prstGeom prst="wedgeRoundRectCallout">
            <a:avLst>
              <a:gd name="adj1" fmla="val -69048"/>
              <a:gd name="adj2" fmla="val 732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Person_Out 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</a:t>
            </a: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5080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끝</a:t>
            </a: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나타내는 중괄호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2611428" y="6405603"/>
            <a:ext cx="376395" cy="287338"/>
          </a:xfrm>
          <a:prstGeom prst="wedgeRoundRectCallout">
            <a:avLst>
              <a:gd name="adj1" fmla="val -46003"/>
              <a:gd name="adj2" fmla="val -16571"/>
              <a:gd name="adj3" fmla="val 16667"/>
            </a:avLst>
          </a:prstGeom>
          <a:solidFill>
            <a:srgbClr val="FFC000">
              <a:alpha val="1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3288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049"/>
          <p:cNvSpPr txBox="1">
            <a:spLocks noChangeArrowheads="1"/>
          </p:cNvSpPr>
          <p:nvPr/>
        </p:nvSpPr>
        <p:spPr bwMode="auto">
          <a:xfrm>
            <a:off x="683568" y="1052736"/>
            <a:ext cx="7789862" cy="1571803"/>
          </a:xfrm>
          <a:prstGeom prst="rect">
            <a:avLst/>
          </a:prstGeom>
          <a:solidFill>
            <a:srgbClr val="FDEADA"/>
          </a:solidFill>
          <a:ln>
            <a:solidFill>
              <a:srgbClr val="FF9999"/>
            </a:solidFill>
          </a:ln>
          <a:extLst/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1" lang="en-US" altLang="ko-KR" sz="4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r>
              <a:rPr kumimoji="1" lang="en-US" altLang="ko-KR" sz="4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4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7717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712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</a:t>
            </a: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(variable)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란 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smtClean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ko-KR" altLang="ko-KR" dirty="0" smtClean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</a:t>
            </a:r>
            <a:r>
              <a:rPr kumimoji="1" lang="ko-KR" altLang="en-US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저장할 기억공간에 대해 이름 부여한 것</a:t>
            </a:r>
            <a:endParaRPr kumimoji="1" lang="en-US" altLang="ko-KR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프로그램이 실제적인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작업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수행하기 위해서는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활용해야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변수의 </a:t>
            </a:r>
            <a:r>
              <a:rPr kumimoji="1" lang="ko-KR" altLang="en-US" sz="18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사항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저장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저장하고 다른 값으로 변경할 수 있음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변수는 같은 종류의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값만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저장할 수 있음</a:t>
            </a: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저장된 값과 동등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변수에 저장된 값과 변수는 동일하게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취급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높은 중요성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변수는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프로그램에서 가장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중요한 요소 중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하나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4580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5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52336"/>
              </p:ext>
            </p:extLst>
          </p:nvPr>
        </p:nvGraphicFramePr>
        <p:xfrm>
          <a:off x="971550" y="3616325"/>
          <a:ext cx="6480175" cy="1108075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8075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낮은 수준에서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프로그램의 실행을 관찰하면 변수에 계산된 값을 저장하고 변경하며 원하는 결과 값이 변수에 저장되면 그 결과 값을 출력하고 프로그램은 종료하는 것으로 파악된다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64" marR="64764" marT="17895" marB="17895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31788" y="5084763"/>
            <a:ext cx="831215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ko-KR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변수와 값</a:t>
            </a: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변수의 목적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저장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무엇이고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어떤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 있는가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알아야 함 </a:t>
            </a:r>
          </a:p>
        </p:txBody>
      </p:sp>
    </p:spTree>
    <p:extLst>
      <p:ext uri="{BB962C8B-B14F-4D97-AF65-F5344CB8AC3E}">
        <p14:creationId xmlns:p14="http://schemas.microsoft.com/office/powerpoint/2010/main" val="4891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(value)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이란 무엇인가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603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87877"/>
              </p:ext>
            </p:extLst>
          </p:nvPr>
        </p:nvGraphicFramePr>
        <p:xfrm>
          <a:off x="349250" y="692150"/>
          <a:ext cx="8470900" cy="5616575"/>
        </p:xfrm>
        <a:graphic>
          <a:graphicData uri="http://schemas.openxmlformats.org/drawingml/2006/table">
            <a:tbl>
              <a:tblPr/>
              <a:tblGrid>
                <a:gridCol w="847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6575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우리의 현실 세계에는 다양한 값들이 존재하며 값을 사용하며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새로운 값을 만든다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나이를 나타낼 때에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2, 30, 60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등의 정수 값을 사용하고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키를 나타낼 때에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162, 177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등의 정수 값을 사용하기도 하며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162.1, 177.7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등의 실수 값도 사용한다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대학교의 학년을 나타내고자 할 때에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1, 2, 3, 4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중의 한 값을 사용한다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사람 이름을 나타낼 때에 홍길동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박문수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Romio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등의 인명 값을 사용하고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필요하면 새로운 이름을 만들어 사용한다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그 외에도 국가명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꽃 이름 등에서 많은 값들을 사용하며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끊임없이 새로운 값들이 만들어진다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Java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프로그램에서도 현실 세계에서 사용되는 모든 값을 표현하고 사용하기 위해 몇 가지 종류의 값들을 제공한다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 제공하는 값의 종류는 정수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문자열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boolean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등이며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이들은 다시 보다 세부적인 종류인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int, long, byte, short, double, float, char, String, boolean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등으로 나누어진다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현실 세계에서는 ≪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첫 글자이다 ≫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≪ 이름이 홍길동이다 ≫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≪ 이몽룡은 키가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170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보다 크다 ≫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≪ 비가 오면 경기는 취소된다 ≫ 등에서와 같이 값 자체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값의 역할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값의 종류를 구분하여 표시하지 않으며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참과 거짓을 나타내는 값이 없다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인간은 무의식적으로 값 그 자체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그 값의 역할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그 값의 종류를 인지하므로 구태여 구분할 필요도 없으며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참과 거짓을 나타내는 값이 없어도 논리적인 사고를 할 수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인공 언어이며 문법이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100%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정확한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에서는 모든 것이 정확히 표현되고 구별되어져야 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그러므로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에서는 값을 보면 값의 종류를 바로 알 수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예를 들어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숫자로 시작하는 값의 경우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60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은 정수 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67.5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실수 값임을 알 수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 또는 문자열을 쉽게 구분하기 위해 별도의 표기법이 고안되었다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문자는 단순 따옴표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문자열은 이중 따옴표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(")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이용하여 표기하며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'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문자 값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"Java"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문자열 값을 나타낸다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한편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참과 거짓을 나타내기 위해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와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값으로 사용하기로 결정하였고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이들 값의 종류는 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boolean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 정하였다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처음에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와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값으로 이해하여 자유롭게 사용하기는 다소 어려운 면이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값과 관련되어 사용되는 중요한 용어로 상수와 변수가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(constant,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常數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일정한 수치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변하지 않는 일정한 값이라는 의미를 나타내는 용어로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 하나 하나를 지칭하고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리터럴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(literal)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이라고도 한다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프로그램에서 가장 중요한 요소인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(variable,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變數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변하는 수치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는 값을 저장하고 값을 변경할 수 있는 요소라는 의미를 나타내는 용어이다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36888" marR="36888" marT="10198" marB="10198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3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타입과 값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7122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 </a:t>
            </a:r>
            <a:r>
              <a:rPr kumimoji="1" lang="ko-KR" altLang="en-US" sz="200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</a:t>
            </a:r>
            <a:endParaRPr kumimoji="1" lang="en-US" altLang="ko-KR" sz="2000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(type):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값들의 종류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중요한 타입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타입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타입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타입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타입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boolean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참과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거짓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타입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</a:p>
        </p:txBody>
      </p:sp>
      <p:sp>
        <p:nvSpPr>
          <p:cNvPr id="26628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09625" y="3213100"/>
          <a:ext cx="7740650" cy="3008315"/>
        </p:xfrm>
        <a:graphic>
          <a:graphicData uri="http://schemas.openxmlformats.org/drawingml/2006/table">
            <a:tbl>
              <a:tblPr/>
              <a:tblGrid>
                <a:gridCol w="94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0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9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표현 대상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상수 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선언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... -4 -3 -2 -1 0 1 2 3 4 ...</a:t>
                      </a:r>
                      <a:endParaRPr 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count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실수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소수형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: -1.0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0.   177.7   3.141592 </a:t>
                      </a:r>
                      <a:endParaRPr lang="ko-KR" alt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지수형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1.34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e55  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-5.123e-42</a:t>
                      </a:r>
                      <a:endParaRPr 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height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degree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"Java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"1234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"I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am 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Sam" </a:t>
                      </a:r>
                      <a:endParaRPr 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  "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나는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     "gjb@abc.com</a:t>
                      </a:r>
                      <a:r>
                        <a:rPr 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endParaRPr 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email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char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'A', 'a', '0', '*', '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가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', '\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u12EF' '\n'</a:t>
                      </a:r>
                      <a:endParaRPr 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ch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참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거짓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true, false</a:t>
                      </a:r>
                      <a:endParaRPr lang="en-US" sz="18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flag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8" marR="64768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3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3783"/>
              </p:ext>
            </p:extLst>
          </p:nvPr>
        </p:nvGraphicFramePr>
        <p:xfrm>
          <a:off x="881063" y="2773363"/>
          <a:ext cx="7956550" cy="3968005"/>
        </p:xfrm>
        <a:graphic>
          <a:graphicData uri="http://schemas.openxmlformats.org/drawingml/2006/table">
            <a:tbl>
              <a:tblPr/>
              <a:tblGrid>
                <a:gridCol w="2232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826">
                <a:tc gridSpan="2"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타입별 변수 선언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180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height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initialOfName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name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은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저장하는 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age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는 정수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저장하는 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height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는 실수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저장하는 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initialOfName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은 문자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저장하는 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isKorean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(true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저장하는 변수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999">
                <a:tc gridSpan="2">
                  <a:txBody>
                    <a:bodyPr/>
                    <a:lstStyle/>
                    <a:p>
                      <a:pPr marL="1270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선언하기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712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800" i="0" u="none" strike="noStrike" kern="1200" cap="none" spc="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변수 선언</a:t>
            </a:r>
            <a:endParaRPr kumimoji="1" lang="en-US" altLang="ko-KR" sz="1800" i="0" u="none" strike="noStrike" kern="1200" cap="none" spc="10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변수 선언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이름과 변수에 저장될 값의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명시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 형식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8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kumimoji="1" lang="ko-KR" altLang="en-US" sz="1800" b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변수이름</a:t>
            </a:r>
            <a:r>
              <a:rPr kumimoji="1" lang="en-US" altLang="ko-KR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;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선언 목적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변수 이름과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종류 알려주면서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못할 값 종류도 알려줌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선언 결과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선언하면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기억장소 할당됨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선언의 예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  <p:sp>
        <p:nvSpPr>
          <p:cNvPr id="27663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6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6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66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66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69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670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2791" name="모서리가 둥근 사각형 설명선 19"/>
          <p:cNvSpPr>
            <a:spLocks noChangeArrowheads="1"/>
          </p:cNvSpPr>
          <p:nvPr/>
        </p:nvSpPr>
        <p:spPr bwMode="auto">
          <a:xfrm flipH="1">
            <a:off x="7081378" y="5546600"/>
            <a:ext cx="1037207" cy="749141"/>
          </a:xfrm>
          <a:prstGeom prst="wedgeRoundRectCallout">
            <a:avLst>
              <a:gd name="adj1" fmla="val 90488"/>
              <a:gd name="adj2" fmla="val -61574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 선언하면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값 저장할 수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있는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공간 할당됨</a:t>
            </a:r>
          </a:p>
        </p:txBody>
      </p:sp>
      <p:sp>
        <p:nvSpPr>
          <p:cNvPr id="21" name="모서리가 둥근 직사각형 18"/>
          <p:cNvSpPr>
            <a:spLocks noChangeArrowheads="1"/>
          </p:cNvSpPr>
          <p:nvPr/>
        </p:nvSpPr>
        <p:spPr bwMode="auto">
          <a:xfrm>
            <a:off x="1547664" y="4941168"/>
            <a:ext cx="5112568" cy="1697393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직사각형 18"/>
          <p:cNvSpPr>
            <a:spLocks noChangeArrowheads="1"/>
          </p:cNvSpPr>
          <p:nvPr/>
        </p:nvSpPr>
        <p:spPr bwMode="auto">
          <a:xfrm>
            <a:off x="1844744" y="5023648"/>
            <a:ext cx="1343936" cy="23933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name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직사각형 18"/>
          <p:cNvSpPr>
            <a:spLocks noChangeArrowheads="1"/>
          </p:cNvSpPr>
          <p:nvPr/>
        </p:nvSpPr>
        <p:spPr bwMode="auto">
          <a:xfrm>
            <a:off x="1842118" y="5349373"/>
            <a:ext cx="1353372" cy="237239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직사각형 18"/>
          <p:cNvSpPr>
            <a:spLocks noChangeArrowheads="1"/>
          </p:cNvSpPr>
          <p:nvPr/>
        </p:nvSpPr>
        <p:spPr bwMode="auto">
          <a:xfrm>
            <a:off x="1842116" y="5671192"/>
            <a:ext cx="1353371" cy="23723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height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직사각형 18"/>
          <p:cNvSpPr>
            <a:spLocks noChangeArrowheads="1"/>
          </p:cNvSpPr>
          <p:nvPr/>
        </p:nvSpPr>
        <p:spPr bwMode="auto">
          <a:xfrm>
            <a:off x="3285002" y="5024950"/>
            <a:ext cx="3096245" cy="23933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모서리가 둥근 직사각형 18"/>
          <p:cNvSpPr>
            <a:spLocks noChangeArrowheads="1"/>
          </p:cNvSpPr>
          <p:nvPr/>
        </p:nvSpPr>
        <p:spPr bwMode="auto">
          <a:xfrm>
            <a:off x="3285003" y="5349372"/>
            <a:ext cx="1647037" cy="23723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모서리가 둥근 직사각형 18"/>
          <p:cNvSpPr>
            <a:spLocks noChangeArrowheads="1"/>
          </p:cNvSpPr>
          <p:nvPr/>
        </p:nvSpPr>
        <p:spPr bwMode="auto">
          <a:xfrm>
            <a:off x="3285002" y="5671191"/>
            <a:ext cx="3096245" cy="23723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모서리가 둥근 직사각형 18"/>
          <p:cNvSpPr>
            <a:spLocks noChangeArrowheads="1"/>
          </p:cNvSpPr>
          <p:nvPr/>
        </p:nvSpPr>
        <p:spPr bwMode="auto">
          <a:xfrm>
            <a:off x="1842116" y="5993967"/>
            <a:ext cx="1353372" cy="237239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initialOfName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모서리가 둥근 직사각형 18"/>
          <p:cNvSpPr>
            <a:spLocks noChangeArrowheads="1"/>
          </p:cNvSpPr>
          <p:nvPr/>
        </p:nvSpPr>
        <p:spPr bwMode="auto">
          <a:xfrm>
            <a:off x="1842116" y="6308572"/>
            <a:ext cx="1353371" cy="23723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isKorean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모서리가 둥근 직사각형 18"/>
          <p:cNvSpPr>
            <a:spLocks noChangeArrowheads="1"/>
          </p:cNvSpPr>
          <p:nvPr/>
        </p:nvSpPr>
        <p:spPr bwMode="auto">
          <a:xfrm>
            <a:off x="3285003" y="5993009"/>
            <a:ext cx="854949" cy="23723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2" name="모서리가 둥근 직사각형 18"/>
          <p:cNvSpPr>
            <a:spLocks noChangeArrowheads="1"/>
          </p:cNvSpPr>
          <p:nvPr/>
        </p:nvSpPr>
        <p:spPr bwMode="auto">
          <a:xfrm>
            <a:off x="3285003" y="6308571"/>
            <a:ext cx="422901" cy="23723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7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"/>
          <p:cNvSpPr txBox="1">
            <a:spLocks noChangeArrowheads="1"/>
          </p:cNvSpPr>
          <p:nvPr/>
        </p:nvSpPr>
        <p:spPr bwMode="auto">
          <a:xfrm>
            <a:off x="323850" y="643965"/>
            <a:ext cx="8712200" cy="623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선언하면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저장할 수 있는 기억장소 할당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명시한 타입의 값 중의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선언된 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예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저장된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변수는 저장된 값과 동일한 것으로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</a:rPr>
              <a:t>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값처럼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가능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값을 다른 변수에 저장 또는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출력할 수 있음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사용되는 곳에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사용할 수 있음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32031"/>
              </p:ext>
            </p:extLst>
          </p:nvPr>
        </p:nvGraphicFramePr>
        <p:xfrm>
          <a:off x="779463" y="1988840"/>
          <a:ext cx="8040687" cy="3501116"/>
        </p:xfrm>
        <a:graphic>
          <a:graphicData uri="http://schemas.openxmlformats.org/drawingml/2006/table">
            <a:tbl>
              <a:tblPr/>
              <a:tblGrid>
                <a:gridCol w="804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9712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선언된 변수에 타입에 맞는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600" kern="0" spc="0" dirty="0" smtClean="0">
                          <a:solidFill>
                            <a:srgbClr val="660066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변수는 문자열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저장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//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변수는 정수 값 저장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height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177.7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//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double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변수는 실수 값 저장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initialOfName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'H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'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ko-KR" altLang="en-US" sz="1800" kern="0" spc="0" dirty="0" smtClean="0">
                          <a:solidFill>
                            <a:srgbClr val="660066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char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변수는 문자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저장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isKorean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true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boolean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타입 변수는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true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false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만 저장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2" marR="64772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404">
                <a:tc>
                  <a:txBody>
                    <a:bodyPr/>
                    <a:lstStyle/>
                    <a:p>
                      <a:pPr marL="1270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2" marR="64772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변수에 값 저장하기</a:t>
            </a:r>
          </a:p>
        </p:txBody>
      </p:sp>
      <p:sp>
        <p:nvSpPr>
          <p:cNvPr id="28685" name="모서리가 둥근 직사각형 4"/>
          <p:cNvSpPr>
            <a:spLocks noChangeArrowheads="1"/>
          </p:cNvSpPr>
          <p:nvPr/>
        </p:nvSpPr>
        <p:spPr bwMode="auto">
          <a:xfrm>
            <a:off x="1007409" y="1909598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6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6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68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6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69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739" name="모서리가 둥근 사각형 설명선 18"/>
          <p:cNvSpPr>
            <a:spLocks noChangeArrowheads="1"/>
          </p:cNvSpPr>
          <p:nvPr/>
        </p:nvSpPr>
        <p:spPr bwMode="auto">
          <a:xfrm flipH="1">
            <a:off x="962013" y="4216579"/>
            <a:ext cx="1238250" cy="749141"/>
          </a:xfrm>
          <a:prstGeom prst="wedgeRoundRectCallout">
            <a:avLst>
              <a:gd name="adj1" fmla="val -70061"/>
              <a:gd name="adj2" fmla="val -53328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값 저장하면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변수의 기억공간에 값 저장되고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값 사용 가능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직사각형 18"/>
          <p:cNvSpPr>
            <a:spLocks noChangeArrowheads="1"/>
          </p:cNvSpPr>
          <p:nvPr/>
        </p:nvSpPr>
        <p:spPr bwMode="auto">
          <a:xfrm>
            <a:off x="2419800" y="3689756"/>
            <a:ext cx="4817014" cy="1697393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8"/>
          <p:cNvSpPr>
            <a:spLocks noChangeArrowheads="1"/>
          </p:cNvSpPr>
          <p:nvPr/>
        </p:nvSpPr>
        <p:spPr bwMode="auto">
          <a:xfrm>
            <a:off x="2565280" y="3772236"/>
            <a:ext cx="1343936" cy="23933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name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직사각형 18"/>
          <p:cNvSpPr>
            <a:spLocks noChangeArrowheads="1"/>
          </p:cNvSpPr>
          <p:nvPr/>
        </p:nvSpPr>
        <p:spPr bwMode="auto">
          <a:xfrm>
            <a:off x="2562654" y="4097961"/>
            <a:ext cx="1353372" cy="237239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모서리가 둥근 직사각형 18"/>
          <p:cNvSpPr>
            <a:spLocks noChangeArrowheads="1"/>
          </p:cNvSpPr>
          <p:nvPr/>
        </p:nvSpPr>
        <p:spPr bwMode="auto">
          <a:xfrm>
            <a:off x="2562652" y="4419780"/>
            <a:ext cx="1353371" cy="23723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height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직사각형 18"/>
          <p:cNvSpPr>
            <a:spLocks noChangeArrowheads="1"/>
          </p:cNvSpPr>
          <p:nvPr/>
        </p:nvSpPr>
        <p:spPr bwMode="auto">
          <a:xfrm>
            <a:off x="4005538" y="3773538"/>
            <a:ext cx="3096245" cy="23933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"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홍길동</a:t>
            </a:r>
            <a:r>
              <a:rPr kumimoji="1" lang="ko-KR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"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직사각형 18"/>
          <p:cNvSpPr>
            <a:spLocks noChangeArrowheads="1"/>
          </p:cNvSpPr>
          <p:nvPr/>
        </p:nvSpPr>
        <p:spPr bwMode="auto">
          <a:xfrm>
            <a:off x="4005539" y="4097960"/>
            <a:ext cx="1512069" cy="23723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18"/>
          <p:cNvSpPr>
            <a:spLocks noChangeArrowheads="1"/>
          </p:cNvSpPr>
          <p:nvPr/>
        </p:nvSpPr>
        <p:spPr bwMode="auto">
          <a:xfrm>
            <a:off x="4005538" y="4419779"/>
            <a:ext cx="3096245" cy="23723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177.7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직사각형 18"/>
          <p:cNvSpPr>
            <a:spLocks noChangeArrowheads="1"/>
          </p:cNvSpPr>
          <p:nvPr/>
        </p:nvSpPr>
        <p:spPr bwMode="auto">
          <a:xfrm>
            <a:off x="2562653" y="4741598"/>
            <a:ext cx="1353372" cy="237239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initialOfName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직사각형 18"/>
          <p:cNvSpPr>
            <a:spLocks noChangeArrowheads="1"/>
          </p:cNvSpPr>
          <p:nvPr/>
        </p:nvSpPr>
        <p:spPr bwMode="auto">
          <a:xfrm>
            <a:off x="2562652" y="5057160"/>
            <a:ext cx="1353371" cy="23723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isKorean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직사각형 18"/>
          <p:cNvSpPr>
            <a:spLocks noChangeArrowheads="1"/>
          </p:cNvSpPr>
          <p:nvPr/>
        </p:nvSpPr>
        <p:spPr bwMode="auto">
          <a:xfrm>
            <a:off x="4005538" y="4741597"/>
            <a:ext cx="849515" cy="23723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직사각형 18"/>
          <p:cNvSpPr>
            <a:spLocks noChangeArrowheads="1"/>
          </p:cNvSpPr>
          <p:nvPr/>
        </p:nvSpPr>
        <p:spPr bwMode="auto">
          <a:xfrm>
            <a:off x="4005539" y="5057159"/>
            <a:ext cx="431949" cy="23723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true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사각형 설명선 18"/>
          <p:cNvSpPr>
            <a:spLocks noChangeArrowheads="1"/>
          </p:cNvSpPr>
          <p:nvPr/>
        </p:nvSpPr>
        <p:spPr bwMode="auto">
          <a:xfrm flipH="1">
            <a:off x="7486764" y="3976542"/>
            <a:ext cx="1238250" cy="1123712"/>
          </a:xfrm>
          <a:prstGeom prst="wedgeRoundRectCallout">
            <a:avLst>
              <a:gd name="adj1" fmla="val 80924"/>
              <a:gd name="adj2" fmla="val -56411"/>
              <a:gd name="adj3" fmla="val 16667"/>
            </a:avLst>
          </a:prstGeom>
          <a:solidFill>
            <a:srgbClr val="FFC000">
              <a:alpha val="36862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참고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문자열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cs typeface="함초롬바탕" panose="02030604000101010101" pitchFamily="18" charset="-127"/>
              </a:rPr>
              <a:t>변수에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저장하면 직접 값 저장되지 않지만 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편의상 이렇게 표시함</a:t>
            </a:r>
            <a:endParaRPr kumimoji="1" lang="ko-KR" alt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3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출력 메소드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49894"/>
            <a:ext cx="8712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System.out.println()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메소드와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System.out.print()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괄호 속에 주어지는 여러 종류의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값을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화면에 출력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 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+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연결되는 여러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한꺼번에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 가능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▪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println()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은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출력 후 줄 바꾸나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print()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은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출력 후 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바꾸지 않음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97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70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52014"/>
              </p:ext>
            </p:extLst>
          </p:nvPr>
        </p:nvGraphicFramePr>
        <p:xfrm>
          <a:off x="755650" y="2042917"/>
          <a:ext cx="8064500" cy="4335538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629">
                <a:tc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 = 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6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600" b="0" kern="0" spc="0" dirty="0" smtClean="0">
                          <a:solidFill>
                            <a:srgbClr val="CF01C5"/>
                          </a:solidFill>
                          <a:effectLst/>
                          <a:latin typeface="+mn-lt"/>
                          <a:ea typeface="+mn-ea"/>
                        </a:rPr>
                        <a:t>System.out.println()</a:t>
                      </a:r>
                      <a:r>
                        <a:rPr lang="ko-KR" altLang="en-US" sz="1600" b="0" kern="0" spc="0" baseline="0" dirty="0" smtClean="0">
                          <a:solidFill>
                            <a:srgbClr val="CF01C5"/>
                          </a:solidFill>
                          <a:effectLst/>
                          <a:latin typeface="+mn-lt"/>
                          <a:ea typeface="+mn-ea"/>
                        </a:rPr>
                        <a:t>로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후 줄 바뀌므로 다음 줄에 출력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b="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("</a:t>
                      </a:r>
                      <a:r>
                        <a:rPr lang="ko-KR" alt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출력해도 됨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b="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홍길동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b="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//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출력해도 됨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600" b="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홍길동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b="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="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 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 //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문자열과 문자열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연결하여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                                        //  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출력해도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됨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600" b="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altLang="ko-KR" sz="16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b="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600" b="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ko-KR" altLang="en-US" sz="1600" b="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홍길동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 int 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6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// 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+mn-lt"/>
                          <a:ea typeface="+mn-ea"/>
                        </a:rPr>
                        <a:t>System.out.print()</a:t>
                      </a:r>
                      <a:r>
                        <a:rPr lang="ko-KR" altLang="en-US" sz="16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로 </a:t>
                      </a:r>
                      <a:r>
                        <a:rPr lang="ko-KR" altLang="en-US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줄 안 바뀌므로 같은 줄에 계속 출력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 출력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6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18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출력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6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altLang="ko-KR" sz="1600" u="sng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18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</a:t>
                      </a:r>
                      <a:r>
                        <a:rPr lang="en-US" altLang="ko-KR" sz="1600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+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세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6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  <a:r>
                        <a:rPr lang="en-US" altLang="ko-KR" sz="1600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문자열과 정수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연결하여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                                             // 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출력결과</a:t>
                      </a:r>
                      <a:r>
                        <a:rPr lang="en-US" altLang="ko-KR" sz="1600" kern="0" spc="0" dirty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1818</a:t>
                      </a:r>
                      <a:r>
                        <a:rPr lang="ko-KR" altLang="en-US" sz="1600" u="sng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en-US" altLang="ko-KR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6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세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</a:txBody>
                  <a:tcPr marL="64767" marR="64767" marT="17913" marB="179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24293"/>
              </p:ext>
            </p:extLst>
          </p:nvPr>
        </p:nvGraphicFramePr>
        <p:xfrm>
          <a:off x="7403348" y="4491264"/>
          <a:ext cx="1628865" cy="1011274"/>
        </p:xfrm>
        <a:graphic>
          <a:graphicData uri="http://schemas.openxmlformats.org/drawingml/2006/table">
            <a:tbl>
              <a:tblPr/>
              <a:tblGrid>
                <a:gridCol w="162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1818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64766" marR="64766" marT="17957" marB="17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1-2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다시 살펴보기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6255"/>
              </p:ext>
            </p:extLst>
          </p:nvPr>
        </p:nvGraphicFramePr>
        <p:xfrm>
          <a:off x="611188" y="692150"/>
          <a:ext cx="7921625" cy="5616575"/>
        </p:xfrm>
        <a:graphic>
          <a:graphicData uri="http://schemas.openxmlformats.org/drawingml/2006/table">
            <a:tbl>
              <a:tblPr/>
              <a:tblGrid>
                <a:gridCol w="158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 신상 정보 저장 및 출력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8130">
                <a:tc gridSpan="2">
                  <a:txBody>
                    <a:bodyPr/>
                    <a:lstStyle/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[ Person_Out ]: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있다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라는 상황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프로그램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Ex1_2_Person_Out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863D"/>
                          </a:solidFill>
                          <a:effectLst/>
                          <a:latin typeface="함초롬바탕"/>
                          <a:ea typeface="함초롬바탕"/>
                        </a:rPr>
                        <a:t>   public </a:t>
                      </a:r>
                      <a:r>
                        <a:rPr lang="en-US" altLang="ko-KR" sz="1400" kern="0" spc="0" dirty="0">
                          <a:solidFill>
                            <a:srgbClr val="00863D"/>
                          </a:solidFill>
                          <a:effectLst/>
                          <a:latin typeface="함초롬바탕"/>
                          <a:ea typeface="함초롬바탕"/>
                        </a:rPr>
                        <a:t>static 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</a:t>
                      </a:r>
                      <a:r>
                        <a:rPr lang="en-US" altLang="ko-KR" sz="14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main(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String[]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args</a:t>
                      </a:r>
                      <a:r>
                        <a:rPr lang="en-US" altLang="ko-KR" sz="14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저장을 위한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선언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name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            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age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살로 금강산에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있음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나타내도록 변수들에 값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name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값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age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변수들의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값을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한 라인에 하나씩 결과로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-5080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4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"** </a:t>
                      </a:r>
                      <a:r>
                        <a:rPr lang="ko-KR" alt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변수에 저장된 결과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**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 요약 정보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4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4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정수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System.out.println(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4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변수 값 출력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 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main()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중괄호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508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Person_Out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중괄호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968" marR="50968" marT="14089" marB="140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651500" y="5805488"/>
          <a:ext cx="3241675" cy="881250"/>
        </p:xfrm>
        <a:graphic>
          <a:graphicData uri="http://schemas.openxmlformats.org/drawingml/2006/table">
            <a:tbl>
              <a:tblPr/>
              <a:tblGrid>
                <a:gridCol w="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실행결과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0989" marR="50989" marT="13905" marB="13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** 변수에 저장된 결과 **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18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금강산</a:t>
                      </a:r>
                    </a:p>
                  </a:txBody>
                  <a:tcPr marL="50989" marR="50989" marT="13905" marB="139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55650" y="1196974"/>
          <a:ext cx="7632700" cy="4104233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4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학습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함초롬바탕" pitchFamily="18" charset="-127"/>
                          <a:cs typeface="함초롬바탕" pitchFamily="18" charset="-127"/>
                        </a:rPr>
                        <a:t>목표</a:t>
                      </a:r>
                      <a:r>
                        <a:rPr kumimoji="0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굴림" pitchFamily="50" charset="-127"/>
                        </a:rPr>
                        <a:t>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720000" algn="just" fontAlgn="base" latinLnBrk="1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B0F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Java 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프로그램은 클래스로 구성됨을 이해한다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80000" indent="-720000" algn="just" fontAlgn="base" latinLnBrk="1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B0F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main()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메소드는 자동적으로 호출되는 시작 메소드이며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pPr marL="180000" indent="-720000" algn="just" fontAlgn="base" latinLnBrk="1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여러 문장들로 구성됨을 파악한다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80000" indent="-720000" algn="just" fontAlgn="base" latinLnBrk="1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B0F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문자열 출력 메소드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System.out.println()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이용하여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80000" indent="-720000" algn="just" fontAlgn="base" latinLnBrk="1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문자열을 출력하는 능력을 배양한다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80000" indent="-720000" algn="just" fontAlgn="base" latinLnBrk="1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B0F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 선언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변수에 값 저장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 출력 프로그램을 작성할 수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80000" indent="-720000" algn="just" fontAlgn="base" latinLnBrk="1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있다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80000" indent="-720000" algn="just" fontAlgn="base" latinLnBrk="1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0" dirty="0" smtClean="0">
                          <a:solidFill>
                            <a:srgbClr val="00B0F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▪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Java </a:t>
                      </a: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 구조를 이해한다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9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1-2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0724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712200" cy="604268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1pPr>
            <a:lvl2pPr marL="742950" indent="-28575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2pPr>
            <a:lvl3pPr marL="11430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3pPr>
            <a:lvl4pPr marL="16002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4pPr>
            <a:lvl5pPr marL="2057400" indent="-228600" eaLnBrk="0" hangingPunct="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이해 및 실행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       </a:t>
            </a:r>
          </a:p>
          <a:p>
            <a:pPr lvl="0" fontAlgn="base" latinLnBrk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lang="en-US" altLang="ko-KR" sz="1600" b="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main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 변수 선언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저장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 출력 등을 수행하는 문장들로 구성        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run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run as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application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차례로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클릭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하여 프로그램 실행하고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결과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이몽룡의 상황에 대해 변수 값 변경하고 실행하여 결과 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또한 성춘향에 대해서도 변수 값 변경하고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이몽룡과 춘향의 정보는 춘향전 최대한 참고하여 적절히 설정함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홍길동의 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 첫 글자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한국인 여부 저장할 변수인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 height,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char initialOfName, boolean isKorean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추가로 선언하고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177.7cm,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이름 첫 글자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'H',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한국인 여부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true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저장한 후 이를 출력하도록 프로그램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변경하고 실행하여 결과 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본인의 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 첫 글자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한국인 여부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 위치를 저장할 변수 추가로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선언하고 자신의 상황에 맞는 값 저장한 후 출력하도록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필요한 변수를 기존의 변수 이름 앞에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my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붙인 변수로 선언하고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끝 부분에 작성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외국인 한 사람 설정하여 이름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 첫 글자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한국인 여부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 위치를 저장할 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추가로 선언하고 변수에 값 저장한 후 출력하도록 프로그램 변경하라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필요한 변수를 이미 선언한 변수 이름과 다르게 결정하고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끝 부분에 작성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6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3568" y="1196752"/>
            <a:ext cx="7789862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1.4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객체가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활동하는 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299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>
            <a:lvl1pPr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itchFamily="50" charset="-127"/>
                <a:ea typeface="한양신명조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객체가 활동하는 프로그램</a:t>
            </a:r>
            <a:endParaRPr kumimoji="1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3796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12470"/>
              </p:ext>
            </p:extLst>
          </p:nvPr>
        </p:nvGraphicFramePr>
        <p:xfrm>
          <a:off x="323850" y="765175"/>
          <a:ext cx="8496300" cy="5732463"/>
        </p:xfrm>
        <a:graphic>
          <a:graphicData uri="http://schemas.openxmlformats.org/drawingml/2006/table">
            <a:tbl>
              <a:tblPr/>
              <a:tblGrid>
                <a:gridCol w="13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1-3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238" marR="50238" marT="13881" marB="13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</a:t>
                      </a:r>
                      <a:r>
                        <a:rPr lang="ko-KR" altLang="en-US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 선언</a:t>
                      </a: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 생성 및 활동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238" marR="50238" marT="13881" marB="13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0694">
                <a:tc gridSpan="2"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[ Person,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PersonMgmt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]: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살에 금강산으로 갔다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라는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상황 나타내는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                   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클래스들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작성하기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</a:t>
                      </a:r>
                      <a:r>
                        <a:rPr lang="en-US" altLang="ko-KR" sz="1600" b="1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Person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 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필드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int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	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필드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currentLocation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 필드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2700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CC00CC"/>
                          </a:solidFill>
                          <a:effectLst/>
                          <a:latin typeface="함초롬바탕"/>
                          <a:ea typeface="함초롬바탕"/>
                        </a:rPr>
                        <a:t>Person(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  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매개변수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주어지면 필드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초기화하는 생성자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this.name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name;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setAge(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    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매개변수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age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주어지면 필드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age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 저장하는 메소드 </a:t>
                      </a:r>
                      <a:r>
                        <a:rPr lang="ko-KR" alt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this.age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age;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goTo(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location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특정 위치로 이동하는 것 나타내는 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this.currentLocation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location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장소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이동하면 현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위치 변경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public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toString()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객체의 필드들을 문자열로 구성하여 반환하는 메소드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return 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 this.name +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 this.age +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          + this.currentLocation;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0238" marR="50238" marT="13881" marB="13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객체가 활동하는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4820" name="모서리가 둥근 직사각형 4"/>
          <p:cNvSpPr>
            <a:spLocks noChangeArrowheads="1"/>
          </p:cNvSpPr>
          <p:nvPr/>
        </p:nvSpPr>
        <p:spPr bwMode="auto">
          <a:xfrm>
            <a:off x="971550" y="1844675"/>
            <a:ext cx="1584325" cy="7921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8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97708"/>
              </p:ext>
            </p:extLst>
          </p:nvPr>
        </p:nvGraphicFramePr>
        <p:xfrm>
          <a:off x="319088" y="765175"/>
          <a:ext cx="8501062" cy="5817082"/>
        </p:xfrm>
        <a:graphic>
          <a:graphicData uri="http://schemas.openxmlformats.org/drawingml/2006/table">
            <a:tbl>
              <a:tblPr/>
              <a:tblGrid>
                <a:gridCol w="122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1-3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</a:t>
                      </a:r>
                      <a:r>
                        <a:rPr lang="ko-KR" altLang="en-US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 선언</a:t>
                      </a:r>
                      <a:r>
                        <a:rPr lang="en-US" altLang="ko-KR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 생성 및 활동</a:t>
                      </a:r>
                      <a:endParaRPr lang="ko-KR" altLang="en-US" sz="18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8345">
                <a:tc gridSpan="2"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주어진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objectMessage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출력하고 객체의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필드들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출력하는 메소드</a:t>
                      </a: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void 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output(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objectMessage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System.out.println(objectMessage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+ this.toString());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 </a:t>
                      </a:r>
                      <a:r>
                        <a:rPr lang="en-US" altLang="ko-KR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Ex1_3_PersonMgmt</a:t>
                      </a:r>
                      <a:r>
                        <a:rPr lang="en-US" altLang="ko-KR" sz="1600" b="1" kern="0" spc="0" dirty="0" smtClean="0">
                          <a:solidFill>
                            <a:srgbClr val="0066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6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public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static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void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main(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String[]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args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// 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홍길동이라는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이름의 사람이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세에 금강산으로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갔다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나타내는 코드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        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 객체 저장할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hgd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참조변수 선언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 Person</a:t>
                      </a:r>
                      <a:r>
                        <a:rPr lang="en-US" altLang="ko-KR" sz="1600" kern="0" spc="0" dirty="0" smtClean="0">
                          <a:solidFill>
                            <a:srgbClr val="CC04CC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600" kern="0" spc="0" dirty="0" smtClean="0">
                          <a:solidFill>
                            <a:srgbClr val="CC04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 홍길동인 사람 있음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setAge(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en-US" altLang="ko-KR" sz="1600" kern="0" spc="0" dirty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);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age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지정함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goTo</a:t>
                      </a:r>
                      <a:r>
                        <a:rPr lang="en-US" altLang="ko-KR" sz="1600" kern="0" spc="0" dirty="0" smtClean="0">
                          <a:solidFill>
                            <a:srgbClr val="CC04CC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600" kern="0" spc="0" dirty="0" smtClean="0">
                          <a:solidFill>
                            <a:srgbClr val="CC04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    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홍길동이 금강산으로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감</a:t>
                      </a:r>
                      <a:endParaRPr lang="en-US" altLang="ko-KR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hgd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r>
                        <a:rPr lang="en-US" altLang="ko-KR" sz="1600" kern="0" spc="0" dirty="0" smtClean="0">
                          <a:solidFill>
                            <a:srgbClr val="CF01C5"/>
                          </a:solidFill>
                          <a:effectLst/>
                          <a:latin typeface="함초롬바탕"/>
                          <a:ea typeface="함초롬바탕"/>
                        </a:rPr>
                        <a:t>output</a:t>
                      </a:r>
                      <a:r>
                        <a:rPr lang="en-US" altLang="ko-KR" sz="1600" kern="0" spc="0" dirty="0" smtClean="0">
                          <a:solidFill>
                            <a:srgbClr val="CC04CC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*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 객체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600" kern="0" spc="0" dirty="0" smtClean="0">
                          <a:solidFill>
                            <a:srgbClr val="CC04CC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6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   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 객체의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정보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3" marR="6477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717800" y="6327051"/>
          <a:ext cx="6264275" cy="438150"/>
        </p:xfrm>
        <a:graphic>
          <a:graphicData uri="http://schemas.openxmlformats.org/drawingml/2006/table">
            <a:tbl>
              <a:tblPr/>
              <a:tblGrid>
                <a:gridCol w="126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6" marR="64766" marT="17957" marB="17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* 홍길동 객체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홍길동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18,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현위치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금강산</a:t>
                      </a:r>
                    </a:p>
                  </a:txBody>
                  <a:tcPr marL="64766" marR="64766" marT="17957" marB="17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7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객체가 활동하는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  <p:sp>
        <p:nvSpPr>
          <p:cNvPr id="358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263" y="665163"/>
            <a:ext cx="842645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 </a:t>
            </a:r>
            <a:r>
              <a:rPr kumimoji="1" lang="ko-KR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프로그램의 전체 구조</a:t>
            </a:r>
            <a:endParaRPr kumimoji="1" lang="en-US" altLang="ko-KR" sz="16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이 프로그램은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 클래스가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PersonMgmt.java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파일에 저장됨</a:t>
            </a: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PersonMgmt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구성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여러 필드와 여러 메소드로 구성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PersonMgmt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클래스는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메소드로만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구성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584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84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850" name="직사각형 1"/>
          <p:cNvSpPr>
            <a:spLocks noChangeArrowheads="1"/>
          </p:cNvSpPr>
          <p:nvPr/>
        </p:nvSpPr>
        <p:spPr bwMode="auto">
          <a:xfrm>
            <a:off x="1116013" y="2276475"/>
            <a:ext cx="6119812" cy="4392613"/>
          </a:xfrm>
          <a:prstGeom prst="rect">
            <a:avLst/>
          </a:prstGeom>
          <a:solidFill>
            <a:srgbClr val="EBF4D8">
              <a:alpha val="81175"/>
            </a:srgbClr>
          </a:solidFill>
          <a:ln w="3175" algn="ctr">
            <a:solidFill>
              <a:srgbClr val="FFC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35851" name="모서리가 둥근 직사각형 2"/>
          <p:cNvSpPr>
            <a:spLocks noChangeArrowheads="1"/>
          </p:cNvSpPr>
          <p:nvPr/>
        </p:nvSpPr>
        <p:spPr bwMode="auto">
          <a:xfrm>
            <a:off x="1584325" y="2732088"/>
            <a:ext cx="5159375" cy="23479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30526" y="2393950"/>
            <a:ext cx="2490787" cy="338137"/>
          </a:xfrm>
          <a:prstGeom prst="rect">
            <a:avLst/>
          </a:prstGeom>
          <a:solidFill>
            <a:srgbClr val="CCECFF">
              <a:alpha val="81176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990725" y="3090863"/>
            <a:ext cx="936625" cy="338137"/>
          </a:xfrm>
          <a:prstGeom prst="rect">
            <a:avLst/>
          </a:prstGeom>
          <a:solidFill>
            <a:schemeClr val="accent2">
              <a:lumMod val="40000"/>
              <a:lumOff val="60000"/>
              <a:alpha val="81176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2927350" y="2930525"/>
            <a:ext cx="3527425" cy="669925"/>
          </a:xfrm>
          <a:prstGeom prst="rect">
            <a:avLst/>
          </a:prstGeom>
          <a:solidFill>
            <a:schemeClr val="accent2">
              <a:lumMod val="40000"/>
              <a:lumOff val="60000"/>
              <a:alpha val="81176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∙name </a:t>
            </a:r>
          </a:p>
          <a:p>
            <a:pPr marL="0" marR="0" lvl="0" indent="0" algn="l" defTabSz="914400" rtl="0" eaLnBrk="0" fontAlgn="base" latinLnBrk="1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∙age</a:t>
            </a:r>
          </a:p>
          <a:p>
            <a:pPr marL="0" marR="0" lvl="0" indent="0" algn="l" defTabSz="914400" rtl="0" eaLnBrk="0" fontAlgn="base" latinLnBrk="1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∙currentLocation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1990725" y="4008437"/>
            <a:ext cx="930275" cy="360000"/>
          </a:xfrm>
          <a:prstGeom prst="rect">
            <a:avLst/>
          </a:prstGeom>
          <a:solidFill>
            <a:schemeClr val="accent2">
              <a:lumMod val="20000"/>
              <a:lumOff val="80000"/>
              <a:alpha val="81176"/>
            </a:scheme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2921000" y="3703638"/>
            <a:ext cx="3533775" cy="1169987"/>
          </a:xfrm>
          <a:prstGeom prst="rect">
            <a:avLst/>
          </a:prstGeom>
          <a:solidFill>
            <a:schemeClr val="accent2">
              <a:lumMod val="20000"/>
              <a:lumOff val="80000"/>
              <a:alpha val="81176"/>
            </a:scheme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∙Person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(String 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name</a:t>
            </a:r>
            <a:r>
              <a:rPr kumimoji="1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setAge(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age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goTo(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location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toString()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한양신명조" charset="-127"/>
                <a:cs typeface="+mn-cs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output(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objectMessage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35857" name="모서리가 둥근 직사각형 25"/>
          <p:cNvSpPr>
            <a:spLocks noChangeArrowheads="1"/>
          </p:cNvSpPr>
          <p:nvPr/>
        </p:nvSpPr>
        <p:spPr bwMode="auto">
          <a:xfrm>
            <a:off x="1608138" y="5715000"/>
            <a:ext cx="5135562" cy="79216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767210" y="5373726"/>
            <a:ext cx="2793603" cy="338554"/>
          </a:xfrm>
          <a:prstGeom prst="rect">
            <a:avLst/>
          </a:prstGeom>
          <a:solidFill>
            <a:srgbClr val="CCECFF">
              <a:alpha val="81176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Ex1_3_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PersonMgmt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1912938" y="5943600"/>
            <a:ext cx="930275" cy="360000"/>
          </a:xfrm>
          <a:prstGeom prst="rect">
            <a:avLst/>
          </a:prstGeom>
          <a:solidFill>
            <a:schemeClr val="accent2">
              <a:lumMod val="20000"/>
              <a:lumOff val="80000"/>
              <a:alpha val="81176"/>
            </a:scheme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843213" y="5943599"/>
            <a:ext cx="3533775" cy="360000"/>
          </a:xfrm>
          <a:prstGeom prst="rect">
            <a:avLst/>
          </a:prstGeom>
          <a:solidFill>
            <a:schemeClr val="accent2">
              <a:lumMod val="20000"/>
              <a:lumOff val="80000"/>
              <a:alpha val="81176"/>
            </a:schemeClr>
          </a:solidFill>
          <a:ln w="317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∙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public static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main(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String[]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args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47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1-3 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실행 및 실습</a:t>
            </a:r>
          </a:p>
        </p:txBody>
      </p:sp>
      <p:sp>
        <p:nvSpPr>
          <p:cNvPr id="35843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7122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프로그램 살펴보기 및 프로그램 구조 파악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Person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와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PersonMgmt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작성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       •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PersonMgmt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클래스에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작성       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</a:rPr>
              <a:t>   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이 프로그램은 지금 단계에서 이해할 수 있는 프로그램 아님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60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최종적으로 작성해야 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목표 제시하는 프로그램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Eclipse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run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run as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Wingdings" panose="05000000000000000000" pitchFamily="2" charset="2"/>
              </a:rPr>
              <a:t>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Java application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차례로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클릭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하여 프로그램 실행하고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결과 확인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실습과제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다음의 스토리에 대해 필요한 작업 수행하는 문장들을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PersonMgmt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아래 부분에 추가로 작성하고 각 객체 출력하라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※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참고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괄호 부분은 작성할 수 없으므로 문장으로 작성하지 않으며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예제 프로그램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살펴보고 유추하여 나이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지정과 가다 행동을 할 수 있으면 시도해 볼 것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1137"/>
              </p:ext>
            </p:extLst>
          </p:nvPr>
        </p:nvGraphicFramePr>
        <p:xfrm>
          <a:off x="871079" y="4743393"/>
          <a:ext cx="7921625" cy="1878330"/>
        </p:xfrm>
        <a:graphic>
          <a:graphicData uri="http://schemas.openxmlformats.org/drawingml/2006/table">
            <a:tbl>
              <a:tblPr/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207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이름이 이몽룡인 객체가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이몽룡은 서울로 갔다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20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세가 되어 이몽룡은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장원급제하여 암행어사가 되어 춘향을 만나러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남원 춘향집으로 갔다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춘향이가 집에 없으니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이몽룡은 남원 감옥으로 가서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춘향을 만났다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.)</a:t>
                      </a: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이름이 성춘향인 객체가 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성춘향은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16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세가 되어 광한루로 놀러가서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이몽룡을 만났다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서울로 가는 이몽룡을 눈물로 배웅하고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남원 춘향집으로 돌아가서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지내는 중 변학도의 수청을 거부하여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남원 감옥에 가게 되었다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춘향은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18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세에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이몽룡을 다시 만나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서울로 가서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어떻게 되었을까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?)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4213" y="2133600"/>
            <a:ext cx="7789862" cy="1017588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실습과제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82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37892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712200" cy="59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 구성하여 출력하기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1)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예를 참고하여 주어진 정형적 정보를 자연스러운 문자열로 구성하라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(1)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과자명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새우깡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출시년도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1971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제조사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농심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(2)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영화제목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매트릭스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장르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SF,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액션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감독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릴리 워쇼스키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라나 워쇼스키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주연배우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키아누 리브스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로렌스 피시번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캐리 앤 모스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휴고 위빙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(3)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제품명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Photoshop,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제조사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Adobe System,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종류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graphic S/W</a:t>
            </a: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(4)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언어명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Java,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발표년도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1995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제작자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James Gosling,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용도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프로그래밍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lvl="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None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2)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 출력하는 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/>
                <a:ea typeface="함초롬바탕"/>
              </a:rPr>
              <a:t>String_Out </a:t>
            </a:r>
            <a:r>
              <a:rPr lang="ko-KR" altLang="en-US" sz="1600" dirty="0">
                <a:solidFill>
                  <a:srgbClr val="000000"/>
                </a:solidFill>
                <a:latin typeface="함초롬바탕"/>
                <a:ea typeface="함초롬바탕"/>
              </a:rPr>
              <a:t>클래스 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작성하라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※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참고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: String_Out.java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파일에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String_Out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String_Out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클래스에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main() </a:t>
            </a: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             메소드 작성할 것</a:t>
            </a:r>
          </a:p>
          <a:p>
            <a:pPr marL="0" marR="0" lvl="0" indent="0" algn="l" defTabSz="914400" rtl="0" eaLnBrk="1" fontAlgn="base" latinLnBrk="1" hangingPunct="1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⊙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영화 정보 및 책 정보 문자열 구성하여 출력하기</a:t>
            </a: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1)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MovieInfo_Out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작성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좋아하는 영화의 제목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장르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감독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주연배우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제작년도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줄거리 등의 정보 전체를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하나의 문자열로 구성하고 이를 출력하라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출력할 영화 정보는 본인이 결정할 것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2)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BookInfo_Out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작성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좋아하는 책의 제목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저자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출판사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가격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페이지 수 등의 책 정보 전체를 하나의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문자열로 구성하고 이를 출력하라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책 정보는 인터넷 서점에서 찾아 출력할 것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)</a:t>
            </a:r>
            <a:endParaRPr kumimoji="1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550" y="1338263"/>
          <a:ext cx="5761038" cy="585787"/>
        </p:xfrm>
        <a:graphic>
          <a:graphicData uri="http://schemas.openxmlformats.org/drawingml/2006/table">
            <a:tbl>
              <a:tblPr/>
              <a:tblGrid>
                <a:gridCol w="5761038">
                  <a:extLst>
                    <a:ext uri="{9D8B030D-6E8A-4147-A177-3AD203B41FA5}">
                      <a16:colId xmlns:a16="http://schemas.microsoft.com/office/drawing/2014/main" val="1064444239"/>
                    </a:ext>
                  </a:extLst>
                </a:gridCol>
              </a:tblGrid>
              <a:tr h="585787">
                <a:tc>
                  <a:txBody>
                    <a:bodyPr/>
                    <a:lstStyle/>
                    <a:p>
                      <a:pPr marL="495300" marR="0" indent="-16510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en-US" altLang="ko-KR" sz="1400" kern="10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정형적 정보</a:t>
                      </a:r>
                      <a:r>
                        <a:rPr lang="en-US" altLang="ko-KR" sz="1400" kern="10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18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현위치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금강산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495300" marR="0" indent="-16510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</a:tabLst>
                      </a:pPr>
                      <a:r>
                        <a:rPr lang="en-US" altLang="ko-KR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문자열</a:t>
                      </a:r>
                      <a:r>
                        <a:rPr lang="en-US" altLang="ko-KR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r>
                        <a:rPr lang="ko-KR" altLang="en-US" sz="1400" kern="10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홍길동은 </a:t>
                      </a:r>
                      <a:r>
                        <a:rPr lang="en-US" altLang="ko-KR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</a:t>
                      </a:r>
                      <a:r>
                        <a:rPr lang="ko-KR" alt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세이며 금강산에 </a:t>
                      </a:r>
                      <a:r>
                        <a:rPr lang="ko-KR" altLang="en-US" sz="1400" kern="10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있다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</a:rPr>
                        <a:t>"</a:t>
                      </a:r>
                      <a:endParaRPr lang="ko-KR" alt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4" marR="64774" marT="17966" marB="179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20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655050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6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신상 관련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정보 저장하고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출력하기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1-2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Person_Out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이몽룡과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춘향의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상황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설정하여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변경하고 실행하여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결과 확인하라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이몽룡과 춘향의 정보는 춘향전을 최대한 참고하여 적절히 설정함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double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height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char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initialOfName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boolean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isKorean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 선언하라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김철수의 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첫 글자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한국인 여부 저장할 변수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177.7cm,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첫 글자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'H',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한국인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여부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true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저장 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출력하도록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변경하라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3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본인의 이름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첫 글자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한국인 여부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추가 </a:t>
            </a:r>
            <a:r>
              <a:rPr kumimoji="1" lang="ko-KR" altLang="en-US" sz="1600" dirty="0">
                <a:solidFill>
                  <a:srgbClr val="000000"/>
                </a:solidFill>
              </a:rPr>
              <a:t>선언하라</a:t>
            </a:r>
            <a:r>
              <a:rPr kumimoji="1"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자신의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상황에 맞는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선언하고 값 저장 후 출력하라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이름 앞에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my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붙인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추가로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 부분은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끝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부분에 작성할 것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4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외국인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첫 글자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한국인 여부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위치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저장할 변수 추가 </a:t>
            </a:r>
            <a:r>
              <a:rPr kumimoji="1" lang="ko-KR" altLang="en-US" sz="1600" dirty="0">
                <a:solidFill>
                  <a:srgbClr val="000000"/>
                </a:solidFill>
              </a:rPr>
              <a:t>선언하라</a:t>
            </a:r>
            <a:r>
              <a:rPr kumimoji="1"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외국인 한 사람의 정보 저장할 변수 추가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선언하고 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저장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필요한 변수를 이미 선언한 변수 이름과 다르게 결정하고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 부분은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메소드의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끝 부분에 작성할 것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2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65505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값 저장하고 출력하기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1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다음의 밑줄 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값들 저장을 위한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타입과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결정하여 선언하고 값 저장하라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단위가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km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 서울에서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강릉까지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거리 </a:t>
            </a:r>
            <a:r>
              <a:rPr kumimoji="1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228.7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단위가 원인 농심 안성탕면의 가격 </a:t>
            </a:r>
            <a:r>
              <a:rPr kumimoji="1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520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(3)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한국의 수도인 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서울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(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숭례문의 주소인 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서울특별시 중구 세종대로 </a:t>
            </a:r>
            <a:r>
              <a:rPr kumimoji="1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40 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숭례문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(5) 1988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년 서울 올림픽의 참가국가 수인 </a:t>
            </a:r>
            <a:r>
              <a:rPr kumimoji="1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160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(6) 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이순신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장군은 </a:t>
            </a:r>
            <a:r>
              <a:rPr kumimoji="1" lang="en-US" altLang="ko-KR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1597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년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노량해전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에서 승리했다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(7)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한국자동차는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종업원수 </a:t>
            </a:r>
            <a:r>
              <a:rPr kumimoji="1" lang="en-US" altLang="ko-KR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15000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하루 자동차 생산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능력 </a:t>
            </a:r>
            <a:r>
              <a:rPr kumimoji="1" lang="en-US" altLang="ko-KR" sz="16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1100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대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사장이름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김한국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인 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경기도 오산시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위치한 </a:t>
            </a:r>
            <a:r>
              <a:rPr kumimoji="1" lang="ko-KR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자동차회사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이다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이들 변수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Var_Out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※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참고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Var_Out.java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파일에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Var_Out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작성하고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Var_Out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main()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 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작성할 것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책 관련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정보들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저장하고 출력하기</a:t>
            </a:r>
          </a:p>
          <a:p>
            <a:pPr marL="2160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본인이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좋아하는 책의 제목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출판사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페이지수 등의 책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정보 저장을 위한 변수  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160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각각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선언하고 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558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160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2)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출력하는 프로그램을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Book_Out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</a:p>
          <a:p>
            <a:pPr marL="2160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160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※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참고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 이름은 영어 단어로 작성할 것이며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영어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단어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모르면 인터넷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한영사전  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1600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참조할 것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책 정보는 인터넷 서점에서 정확한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정보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구하여 변수에 저장할 것</a:t>
            </a:r>
          </a:p>
        </p:txBody>
      </p:sp>
    </p:spTree>
    <p:extLst>
      <p:ext uri="{BB962C8B-B14F-4D97-AF65-F5344CB8AC3E}">
        <p14:creationId xmlns:p14="http://schemas.microsoft.com/office/powerpoint/2010/main" val="27882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1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개요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764704"/>
            <a:ext cx="8640638" cy="370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가장 대표적인 객체 지향 프로그래밍 언어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  ▪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표현하기 위한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(class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(field)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(method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선언 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720000" marR="0" lvl="0" indent="-180000" algn="l" defTabSz="914400" rtl="0" eaLnBrk="0" fontAlgn="base" latinLnBrk="1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상태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(state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변수</a:t>
            </a:r>
          </a:p>
          <a:p>
            <a:pPr marL="720000" marR="0" lvl="0" indent="-180000" algn="l" defTabSz="914400" rtl="0" eaLnBrk="0" fontAlgn="base" latinLnBrk="1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행동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(behavior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문장들을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이름으로 추상화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720000" marR="0" lvl="0" indent="-180000" algn="l" defTabSz="914400" rtl="0" eaLnBrk="0" fontAlgn="base" latinLnBrk="1" hangingPunct="0">
              <a:lnSpc>
                <a:spcPct val="100000"/>
              </a:lnSpc>
              <a:spcBef>
                <a:spcPts val="84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 smtClean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indent="-180000" eaLnBrk="0" fontAlgn="base" hangingPunct="0">
              <a:spcBef>
                <a:spcPts val="840"/>
              </a:spcBef>
              <a:spcAft>
                <a:spcPct val="0"/>
              </a:spcAft>
              <a:defRPr/>
            </a:pPr>
            <a:r>
              <a:rPr kumimoji="1" lang="ko-KR" altLang="en-US" dirty="0" smtClean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▪ </a:t>
            </a:r>
            <a:r>
              <a:rPr kumimoji="1"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1"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1"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클래스까지 이해하여 전문 </a:t>
            </a:r>
            <a:r>
              <a:rPr kumimoji="1"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1"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프로그래머 되기 위해 </a:t>
            </a:r>
            <a:endParaRPr kumimoji="1"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indent="-180000" eaLnBrk="0" fontAlgn="base" hangingPunct="0">
              <a:spcBef>
                <a:spcPts val="840"/>
              </a:spcBef>
              <a:spcAft>
                <a:spcPct val="0"/>
              </a:spcAft>
              <a:defRPr/>
            </a:pPr>
            <a:r>
              <a:rPr kumimoji="1" lang="en-US" altLang="ko-KR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1"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많은 노력이 요함</a:t>
            </a:r>
            <a:endParaRPr kumimoji="1"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indent="-180000" eaLnBrk="0" fontAlgn="base" hangingPunct="0">
              <a:spcBef>
                <a:spcPts val="840"/>
              </a:spcBef>
              <a:spcAft>
                <a:spcPct val="0"/>
              </a:spcAft>
              <a:defRPr/>
            </a:pPr>
            <a:r>
              <a:rPr kumimoji="1" lang="en-US" altLang="ko-KR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1</a:t>
            </a:r>
            <a:r>
              <a:rPr kumimoji="1" lang="ko-KR" altLang="en-US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주에 </a:t>
            </a:r>
            <a:r>
              <a:rPr kumimoji="1" lang="en-US" altLang="ko-KR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</a:t>
            </a:r>
            <a:r>
              <a:rPr kumimoji="1" lang="ko-KR" altLang="en-US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시간 이상의 시간 투자를 권고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846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65505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변수에 값 저장하고 출력하기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1)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예를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참고하여 주어진 정형적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정보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저장할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저장하라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228600" marR="0" lvl="0" indent="-22860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228600" marR="0" lvl="0" indent="-22860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228600" marR="0" lvl="0" indent="-22860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 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(1)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과자명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새우깡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출시년도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1971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제조사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농심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영화제목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매트릭스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장르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SF,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액션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감독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릴리 워쇼스키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라나 워쇼스키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       주연배우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키아누 리브스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로렌스 피시번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캐리 앤 모스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휴고 위빙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(3) S/W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제품명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포토샵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제조사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어도비시스템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S/W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종류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그래픽 프로그램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(4)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언어명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Java,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발표년도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1995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제작자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James Gosling,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용도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프로그래밍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  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2)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변수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선언하고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저장한 후 변수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값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출력하는 프로그램을 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Variables_Out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로 작성하라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. 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출력 결과는 자연스러운 일상적 표현으로 출력하라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)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  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※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참고 사항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: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Variables_Out.java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파일에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Variables_Out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작성하고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16527463" algn="l"/>
                <a:tab pos="-16019463" algn="l"/>
                <a:tab pos="-15511463" algn="l"/>
                <a:tab pos="-15003463" algn="l"/>
                <a:tab pos="-14495463" algn="l"/>
                <a:tab pos="-13987463" algn="l"/>
                <a:tab pos="-13479463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      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Variables_Out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에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메소드 작성할 것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116013" y="1355725"/>
          <a:ext cx="5759450" cy="1065213"/>
        </p:xfrm>
        <a:graphic>
          <a:graphicData uri="http://schemas.openxmlformats.org/drawingml/2006/table">
            <a:tbl>
              <a:tblPr/>
              <a:tblGrid>
                <a:gridCol w="5759450">
                  <a:extLst>
                    <a:ext uri="{9D8B030D-6E8A-4147-A177-3AD203B41FA5}">
                      <a16:colId xmlns:a16="http://schemas.microsoft.com/office/drawing/2014/main" val="2011218136"/>
                    </a:ext>
                  </a:extLst>
                </a:gridCol>
              </a:tblGrid>
              <a:tr h="1065213">
                <a:tc>
                  <a:txBody>
                    <a:bodyPr/>
                    <a:lstStyle/>
                    <a:p>
                      <a:pPr marL="393700" marR="0" indent="-165100" algn="just" fontAlgn="base" latinLnBrk="0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정형적 정보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18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몸무게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78.2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93700" marR="0" indent="-165100" algn="just" fontAlgn="base" latinLnBrk="0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선언</a:t>
                      </a:r>
                      <a:r>
                        <a:rPr lang="en-US" altLang="ko-KR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</a:t>
                      </a:r>
                      <a:r>
                        <a:rPr lang="en-US" sz="1400" kern="10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String</a:t>
                      </a:r>
                      <a:r>
                        <a:rPr 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name; </a:t>
                      </a:r>
                      <a:r>
                        <a:rPr lang="en-US" sz="1400" kern="10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r>
                        <a:rPr 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age; </a:t>
                      </a:r>
                      <a:r>
                        <a:rPr lang="en-US" sz="1400" kern="10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</a:t>
                      </a:r>
                      <a:r>
                        <a:rPr 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weight;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93700" marR="0" indent="-165100" algn="just" fontAlgn="base" latinLnBrk="0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[</a:t>
                      </a:r>
                      <a:r>
                        <a:rPr lang="ko-KR" alt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값 저장</a:t>
                      </a:r>
                      <a:r>
                        <a:rPr lang="en-US" altLang="ko-KR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] </a:t>
                      </a:r>
                      <a:r>
                        <a:rPr 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name = </a:t>
                      </a:r>
                      <a:r>
                        <a:rPr lang="en-US" altLang="ko-KR" sz="1400" kern="10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10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홍길동</a:t>
                      </a:r>
                      <a:r>
                        <a:rPr lang="en-US" altLang="ko-KR" sz="1400" kern="10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"; </a:t>
                      </a:r>
                      <a:r>
                        <a:rPr lang="en-US" sz="1400" kern="10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age = 18; weight = 78.2;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57" marR="64757" marT="17916" marB="179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9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9563" y="33338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실습과제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09563" y="692150"/>
            <a:ext cx="8496300" cy="241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생성 후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활동하는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코드 작성하기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lvl="0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주어진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스토리에 대해 필요한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작업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수행하는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문장들 </a:t>
            </a:r>
            <a:r>
              <a:rPr kumimoji="1" lang="ko-KR" altLang="en-US" sz="1600" dirty="0">
                <a:solidFill>
                  <a:srgbClr val="000000"/>
                </a:solidFill>
              </a:rPr>
              <a:t>작성하라</a:t>
            </a:r>
            <a:r>
              <a:rPr kumimoji="1" lang="en-US" altLang="ko-KR" sz="1600" dirty="0">
                <a:solidFill>
                  <a:srgbClr val="000000"/>
                </a:solidFill>
              </a:rPr>
              <a:t>.</a:t>
            </a:r>
          </a:p>
          <a:p>
            <a:pPr marL="28800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1-3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PersonMgmt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main()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 아래 부분에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추가 작성하라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8800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  •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안중근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의사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출력하여 결과 확인하라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8800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8800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(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괄호 부분은 작성할 수 없으므로 문장으로 작성하지 않으며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예제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프로그램  살펴보고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288000" marR="0" lvl="0" indent="0" algn="l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유추하여 할 수 있으면 해 볼 것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39488"/>
              </p:ext>
            </p:extLst>
          </p:nvPr>
        </p:nvGraphicFramePr>
        <p:xfrm>
          <a:off x="971600" y="3356992"/>
          <a:ext cx="7343775" cy="1287463"/>
        </p:xfrm>
        <a:graphic>
          <a:graphicData uri="http://schemas.openxmlformats.org/drawingml/2006/table">
            <a:tbl>
              <a:tblPr/>
              <a:tblGrid>
                <a:gridCol w="7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7463">
                <a:tc>
                  <a:txBody>
                    <a:bodyPr/>
                    <a:lstStyle/>
                    <a:p>
                      <a:pPr marL="6350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안중근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의사는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(1909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년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30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세에 하얼빈으로 갔다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거사 당일인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1909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년  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12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월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26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안중근 의사는 하얼빈 역으로 가서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이토 히루부미를 사살하였다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). (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그 후 체포되어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뤼순 감옥으로 이송되었으며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31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 때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재판을 받았다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.) 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859" marB="1785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0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049"/>
          <p:cNvSpPr txBox="1">
            <a:spLocks noChangeArrowheads="1"/>
          </p:cNvSpPr>
          <p:nvPr/>
        </p:nvSpPr>
        <p:spPr bwMode="auto">
          <a:xfrm>
            <a:off x="611560" y="1052736"/>
            <a:ext cx="7789862" cy="2310467"/>
          </a:xfrm>
          <a:prstGeom prst="rect">
            <a:avLst/>
          </a:prstGeom>
          <a:solidFill>
            <a:srgbClr val="FDEADA"/>
          </a:solidFill>
          <a:ln>
            <a:solidFill>
              <a:srgbClr val="FF9999"/>
            </a:solidFill>
          </a:ln>
          <a:extLst/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1.1</a:t>
            </a:r>
            <a:r>
              <a:rPr kumimoji="1" lang="en-US" altLang="ko-KR" sz="4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메시지 출력 프로그램</a:t>
            </a:r>
            <a:endParaRPr kumimoji="1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87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메시지 출력 프로그램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31540" y="908720"/>
          <a:ext cx="8460940" cy="4036354"/>
        </p:xfrm>
        <a:graphic>
          <a:graphicData uri="http://schemas.openxmlformats.org/drawingml/2006/table">
            <a:tbl>
              <a:tblPr/>
              <a:tblGrid>
                <a:gridCol w="151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1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3" marR="6476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출력하기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63" marR="6476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20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// [ Message_Out ]: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첫 번째 </a:t>
                      </a: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메시지 출력</a:t>
                      </a: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Ex1_1_Message_Out 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</a:t>
                      </a: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// main()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메소드는 시작 메소드</a:t>
                      </a:r>
                    </a:p>
                    <a:p>
                      <a:pPr marL="127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smtClean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6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public static </a:t>
                      </a:r>
                      <a:r>
                        <a:rPr 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6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b="1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mai</a:t>
                      </a:r>
                      <a:r>
                        <a:rPr lang="en-US" sz="16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n(</a:t>
                      </a:r>
                      <a:r>
                        <a:rPr lang="en-US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String[] </a:t>
                      </a:r>
                      <a:r>
                        <a:rPr lang="en-US" sz="16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sz="1600" b="1" kern="0" spc="0" dirty="0" smtClean="0">
                          <a:solidFill>
                            <a:srgbClr val="CC04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"I made first Java program."</a:t>
                      </a:r>
                      <a:r>
                        <a:rPr lang="en-US" sz="16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600" b="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6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자바 프로그램 전문가가 될 것이다</a:t>
                      </a:r>
                      <a:r>
                        <a:rPr lang="en-US" altLang="ko-KR" sz="16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6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ko-KR" altLang="en-US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}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}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3" marR="64763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31540" y="4945074"/>
          <a:ext cx="8460940" cy="736600"/>
        </p:xfrm>
        <a:graphic>
          <a:graphicData uri="http://schemas.openxmlformats.org/drawingml/2006/table">
            <a:tbl>
              <a:tblPr/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실행결과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4" marR="64784" marT="17871" marB="17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 made first Java program.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자바 프로그램 전문가가 될 것이다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84" marR="64784" marT="17871" marB="178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87366"/>
              </p:ext>
            </p:extLst>
          </p:nvPr>
        </p:nvGraphicFramePr>
        <p:xfrm>
          <a:off x="6551737" y="3645024"/>
          <a:ext cx="2268413" cy="1244786"/>
        </p:xfrm>
        <a:graphic>
          <a:graphicData uri="http://schemas.openxmlformats.org/drawingml/2006/table">
            <a:tbl>
              <a:tblPr/>
              <a:tblGrid>
                <a:gridCol w="2268413">
                  <a:extLst>
                    <a:ext uri="{9D8B030D-6E8A-4147-A177-3AD203B41FA5}">
                      <a16:colId xmlns:a16="http://schemas.microsoft.com/office/drawing/2014/main" val="318306607"/>
                    </a:ext>
                  </a:extLst>
                </a:gridCol>
              </a:tblGrid>
              <a:tr h="198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소스 프로그램에서의 색상 사용</a:t>
                      </a:r>
                      <a:endParaRPr lang="en-US" altLang="ko-KR" sz="1200" b="0" kern="1200" dirty="0" smtClean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7FDD6">
                        <a:alpha val="5568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37511"/>
                  </a:ext>
                </a:extLst>
              </a:tr>
              <a:tr h="1026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빨강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타입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기본 타입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분홍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CC00CC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endParaRPr lang="en-US" altLang="ko-KR" sz="1200" b="0" dirty="0" smtClean="0">
                        <a:solidFill>
                          <a:srgbClr val="CC00CC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파랑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값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solidFill>
                            <a:srgbClr val="00863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녹색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solidFill>
                            <a:srgbClr val="00863D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키워드</a:t>
                      </a:r>
                      <a:endParaRPr lang="en-US" altLang="ko-KR" sz="1200" b="0" dirty="0" smtClean="0">
                        <a:solidFill>
                          <a:srgbClr val="00863D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• </a:t>
                      </a:r>
                      <a:r>
                        <a:rPr lang="ko-KR" altLang="en-US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검정</a:t>
                      </a:r>
                      <a:r>
                        <a:rPr lang="en-US" altLang="ko-KR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2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기타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FCD">
                        <a:alpha val="5529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49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26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 메시지 출력 프로그램</a:t>
            </a:r>
            <a:endParaRPr kumimoji="1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58463"/>
              </p:ext>
            </p:extLst>
          </p:nvPr>
        </p:nvGraphicFramePr>
        <p:xfrm>
          <a:off x="719546" y="3753948"/>
          <a:ext cx="7704906" cy="2987543"/>
        </p:xfrm>
        <a:graphic>
          <a:graphicData uri="http://schemas.openxmlformats.org/drawingml/2006/table">
            <a:tbl>
              <a:tblPr/>
              <a:tblGrid>
                <a:gridCol w="770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8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FF"/>
                          </a:solidFill>
                          <a:ea typeface="함초롬바탕"/>
                        </a:rPr>
                        <a:t>프로그램 </a:t>
                      </a:r>
                      <a:r>
                        <a:rPr lang="ko-KR" altLang="en-US" sz="1600" b="0" kern="0" spc="0" dirty="0" smtClean="0">
                          <a:solidFill>
                            <a:srgbClr val="0000FF"/>
                          </a:solidFill>
                          <a:ea typeface="함초롬바탕"/>
                        </a:rPr>
                        <a:t>설명  </a:t>
                      </a:r>
                      <a:endParaRPr lang="ko-KR" altLang="en-US" sz="1600" b="0" kern="0" spc="0" dirty="0">
                        <a:solidFill>
                          <a:srgbClr val="0000FF"/>
                        </a:solidFill>
                      </a:endParaRPr>
                    </a:p>
                  </a:txBody>
                  <a:tcPr marL="64795" marR="64795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7909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b="1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b="1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주석</a:t>
                      </a:r>
                      <a:endParaRPr lang="ko-KR" altLang="en-US" sz="1400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• //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시작하여 그 라인에서 끝남</a:t>
                      </a:r>
                    </a:p>
                    <a:p>
                      <a:pPr fontAlgn="base" latinLnBrk="1"/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•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프로그램에 대해 설명하는 부분</a:t>
                      </a: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ko-KR" altLang="en-US" sz="1400" b="1" kern="1200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Ex1_1_Message_Out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클래스</a:t>
                      </a:r>
                      <a:endParaRPr lang="ko-KR" altLang="en-US" sz="1400" kern="12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• Ex1_1_Message_Out.java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파일에 저장</a:t>
                      </a: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클래스 선언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class Ex1_1_Message_Out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으로 시작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마지막의 닫는 중괄호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} )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끝남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내부에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main()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 작성</a:t>
                      </a: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ko-KR" altLang="en-US" sz="1400" b="1" kern="1200" dirty="0" smtClean="0">
                          <a:solidFill>
                            <a:srgbClr val="00B0F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▪</a:t>
                      </a: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main() </a:t>
                      </a:r>
                      <a:r>
                        <a:rPr lang="ko-KR" altLang="en-US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endParaRPr lang="ko-KR" altLang="en-US" sz="1400" kern="1200" dirty="0" smtClean="0">
                        <a:solidFill>
                          <a:srgbClr val="CC00CC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• Java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프로그램 실행하면 자동적으로 호출되어 수행되는 시작 메소드</a:t>
                      </a: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• Ex1_1_Message_Out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클래스 실행하면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Ex1_1_Message_Out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클래스의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main()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 수행</a:t>
                      </a:r>
                    </a:p>
                    <a:p>
                      <a:pPr fontAlgn="base" latinLnBrk="1">
                        <a:lnSpc>
                          <a:spcPts val="2000"/>
                        </a:lnSpc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•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400" b="1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.println() </a:t>
                      </a:r>
                      <a:r>
                        <a:rPr lang="ko-KR" altLang="en-US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수행되어 문자열 출력되고 프로그램 종료함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795" marR="64795" marT="17897" marB="178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18634"/>
              </p:ext>
            </p:extLst>
          </p:nvPr>
        </p:nvGraphicFramePr>
        <p:xfrm>
          <a:off x="1231901" y="700089"/>
          <a:ext cx="6868492" cy="2944935"/>
        </p:xfrm>
        <a:graphic>
          <a:graphicData uri="http://schemas.openxmlformats.org/drawingml/2006/table">
            <a:tbl>
              <a:tblPr/>
              <a:tblGrid>
                <a:gridCol w="122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출력하기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722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// [ Message_Out ]: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첫 번째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문자열 메시지 출력       주석</a:t>
                      </a:r>
                    </a:p>
                    <a:p>
                      <a:pPr marL="127000" marR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  class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Ex1_1_Message_Out 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{                         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Ex1_1_Message_Out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클래스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// main()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메소드는 시작 메소드</a:t>
                      </a:r>
                    </a:p>
                    <a:p>
                      <a:pPr marL="127000" marR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0" spc="0" dirty="0" smtClean="0">
                          <a:solidFill>
                            <a:srgbClr val="FF00FF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mai</a:t>
                      </a:r>
                      <a:r>
                        <a:rPr lang="en-US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</a:rPr>
                        <a:t>n(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String[] </a:t>
                      </a: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sz="1400" b="1" kern="0" spc="0" dirty="0" smtClean="0">
                          <a:solidFill>
                            <a:srgbClr val="CC04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{                   </a:t>
                      </a:r>
                      <a:r>
                        <a:rPr lang="en-US" altLang="ko-KR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main() </a:t>
                      </a:r>
                      <a:r>
                        <a:rPr lang="ko-KR" altLang="en-US" sz="1400" b="1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4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4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"I made first Java program."</a:t>
                      </a:r>
                      <a:r>
                        <a:rPr lang="en-US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en-US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altLang="ko-KR" sz="14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400" b="0" kern="120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.println(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자바 프로그램 전문가가 될 것이다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400" b="0" kern="0" spc="0" dirty="0" smtClean="0">
                          <a:solidFill>
                            <a:srgbClr val="CC00CC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endParaRPr lang="ko-KR" altLang="en-US" sz="16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}</a:t>
                      </a:r>
                      <a:endParaRPr lang="ko-KR" altLang="en-US" sz="16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}</a:t>
                      </a:r>
                      <a:endParaRPr lang="ko-KR" altLang="en-US" sz="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12" marB="179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5" name="모서리가 둥근 직사각형 1"/>
          <p:cNvSpPr>
            <a:spLocks noChangeArrowheads="1"/>
          </p:cNvSpPr>
          <p:nvPr/>
        </p:nvSpPr>
        <p:spPr bwMode="auto">
          <a:xfrm>
            <a:off x="1271445" y="847961"/>
            <a:ext cx="5905500" cy="431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286" name="모서리가 둥근 직사각형 2"/>
          <p:cNvSpPr>
            <a:spLocks noChangeArrowheads="1"/>
          </p:cNvSpPr>
          <p:nvPr/>
        </p:nvSpPr>
        <p:spPr bwMode="auto">
          <a:xfrm>
            <a:off x="1515201" y="1062274"/>
            <a:ext cx="6335713" cy="288925"/>
          </a:xfrm>
          <a:prstGeom prst="roundRect">
            <a:avLst>
              <a:gd name="adj" fmla="val 16667"/>
            </a:avLst>
          </a:prstGeom>
          <a:solidFill>
            <a:srgbClr val="92D050">
              <a:alpha val="16862"/>
            </a:srgb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287" name="모서리가 둥근 직사각형 9"/>
          <p:cNvSpPr>
            <a:spLocks noChangeArrowheads="1"/>
          </p:cNvSpPr>
          <p:nvPr/>
        </p:nvSpPr>
        <p:spPr bwMode="auto">
          <a:xfrm>
            <a:off x="1515201" y="1401454"/>
            <a:ext cx="6215857" cy="2171562"/>
          </a:xfrm>
          <a:prstGeom prst="roundRect">
            <a:avLst>
              <a:gd name="adj" fmla="val 4065"/>
            </a:avLst>
          </a:prstGeom>
          <a:solidFill>
            <a:srgbClr val="92D050">
              <a:alpha val="1686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1288" name="모서리가 둥근 직사각형 10"/>
          <p:cNvSpPr>
            <a:spLocks noChangeArrowheads="1"/>
          </p:cNvSpPr>
          <p:nvPr/>
        </p:nvSpPr>
        <p:spPr bwMode="auto">
          <a:xfrm>
            <a:off x="1724810" y="1725474"/>
            <a:ext cx="5694379" cy="1703823"/>
          </a:xfrm>
          <a:prstGeom prst="roundRect">
            <a:avLst>
              <a:gd name="adj" fmla="val 4065"/>
            </a:avLst>
          </a:prstGeom>
          <a:solidFill>
            <a:srgbClr val="92D050">
              <a:alpha val="16862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964296" y="1083706"/>
            <a:ext cx="766762" cy="241300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036869" y="1399430"/>
            <a:ext cx="2664718" cy="277813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897070" y="2048055"/>
            <a:ext cx="1368425" cy="276225"/>
          </a:xfrm>
          <a:prstGeom prst="rect">
            <a:avLst/>
          </a:prstGeom>
          <a:solidFill>
            <a:schemeClr val="accent1">
              <a:lumMod val="60000"/>
              <a:lumOff val="40000"/>
              <a:alpha val="19000"/>
            </a:scheme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855663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0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049"/>
          <p:cNvSpPr txBox="1">
            <a:spLocks noChangeArrowheads="1"/>
          </p:cNvSpPr>
          <p:nvPr/>
        </p:nvSpPr>
        <p:spPr bwMode="auto">
          <a:xfrm>
            <a:off x="611560" y="1052736"/>
            <a:ext cx="7789862" cy="4464903"/>
          </a:xfrm>
          <a:prstGeom prst="rect">
            <a:avLst/>
          </a:prstGeom>
          <a:solidFill>
            <a:srgbClr val="FDEADA"/>
          </a:solidFill>
          <a:ln>
            <a:solidFill>
              <a:srgbClr val="FF9999"/>
            </a:solidFill>
          </a:ln>
          <a:extLst/>
        </p:spPr>
        <p:txBody>
          <a:bodyPr lIns="89964" tIns="46781" rIns="89964" bIns="46781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 </a:t>
            </a:r>
            <a:r>
              <a:rPr kumimoji="1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메시지 출력 </a:t>
            </a:r>
            <a:r>
              <a:rPr kumimoji="1" lang="ko-KR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</a:t>
            </a:r>
            <a:endParaRPr kumimoji="1" lang="en-US" altLang="ko-KR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6000" dirty="0">
              <a:solidFill>
                <a:srgbClr val="0000FF"/>
              </a:solidFill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4000" dirty="0">
                <a:solidFill>
                  <a:srgbClr val="000000"/>
                </a:solidFill>
              </a:rPr>
              <a:t>주석</a:t>
            </a:r>
            <a:r>
              <a:rPr lang="en-US" altLang="ko-KR" sz="4000" dirty="0">
                <a:solidFill>
                  <a:srgbClr val="000000"/>
                </a:solidFill>
              </a:rPr>
              <a:t>, </a:t>
            </a:r>
            <a:r>
              <a:rPr lang="ko-KR" altLang="en-US" sz="4000" dirty="0">
                <a:solidFill>
                  <a:srgbClr val="000000"/>
                </a:solidFill>
              </a:rPr>
              <a:t>클래스</a:t>
            </a:r>
            <a:r>
              <a:rPr lang="en-US" altLang="ko-KR" sz="4000" dirty="0">
                <a:solidFill>
                  <a:srgbClr val="000000"/>
                </a:solidFill>
              </a:rPr>
              <a:t>, </a:t>
            </a:r>
            <a:r>
              <a:rPr lang="ko-KR" altLang="en-US" sz="4000" dirty="0">
                <a:solidFill>
                  <a:srgbClr val="000000"/>
                </a:solidFill>
              </a:rPr>
              <a:t>메소드</a:t>
            </a:r>
            <a:r>
              <a:rPr lang="en-US" altLang="ko-KR" sz="4000" dirty="0">
                <a:solidFill>
                  <a:srgbClr val="000000"/>
                </a:solidFill>
              </a:rPr>
              <a:t>, </a:t>
            </a:r>
            <a:r>
              <a:rPr lang="ko-KR" altLang="en-US" sz="4000" dirty="0">
                <a:solidFill>
                  <a:srgbClr val="000000"/>
                </a:solidFill>
              </a:rPr>
              <a:t>문장</a:t>
            </a:r>
            <a:r>
              <a:rPr lang="en-US" altLang="ko-KR" sz="4000" dirty="0">
                <a:solidFill>
                  <a:srgbClr val="000000"/>
                </a:solidFill>
              </a:rPr>
              <a:t>, </a:t>
            </a:r>
            <a:r>
              <a:rPr lang="ko-KR" altLang="en-US" sz="4000" dirty="0" smtClean="0">
                <a:solidFill>
                  <a:srgbClr val="000000"/>
                </a:solidFill>
              </a:rPr>
              <a:t>문자열</a:t>
            </a:r>
            <a:endParaRPr lang="en-US" altLang="ko-KR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594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23850" y="44450"/>
            <a:ext cx="8496300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주석</a:t>
            </a:r>
            <a:r>
              <a:rPr kumimoji="1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(comment)</a:t>
            </a:r>
            <a:endParaRPr kumimoji="1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85775" y="4140200"/>
            <a:ext cx="865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고딕"/>
              <a:cs typeface="고딕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23850" y="692696"/>
            <a:ext cx="8712200" cy="604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실행에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영향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미치지 않으면서 프로그램의 작성자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작성날짜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</a:p>
          <a:p>
            <a:pPr marL="0" marR="0" lvl="0" indent="0" algn="just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중요사항</a:t>
            </a:r>
            <a:r>
              <a: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의미 등을 설명하는 부분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10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주석의 종류</a:t>
            </a:r>
            <a:endParaRPr kumimoji="1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형태의 표준 주석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(Standard C-style comment)</a:t>
            </a: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/*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시작하여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*/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끝나는 주석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/*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*/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사이의 모든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문자들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무시됨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단일 라인 주석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(single line comment)</a:t>
            </a: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//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시작하여 라인 끝에서 끝나는 주석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//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뒤에 나타나는 모든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문자들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무시됨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 주석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(documentation comment)</a:t>
            </a: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/**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시작하여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*/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끝나는 주석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선언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선언 등에 대하여 설명하는 주석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 주석 </a:t>
            </a:r>
            <a:r>
              <a:rPr kumimoji="1" lang="ko-KR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추출하여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HTML </a:t>
            </a:r>
            <a:r>
              <a:rPr kumimoji="1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 생성할 수 있음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⊙</a:t>
            </a:r>
            <a:r>
              <a:rPr kumimoji="1" lang="en-US" altLang="ko-KR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주석 붙이기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 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주석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붙이는데 인색하지 마라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열심히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주석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붙여라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90000"/>
              </a:lnSpc>
              <a:spcBef>
                <a:spcPts val="84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  ▪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나중에 프로그램의 이해와 </a:t>
            </a:r>
            <a:r>
              <a:rPr kumimoji="1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변경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용이하게 함</a:t>
            </a:r>
          </a:p>
        </p:txBody>
      </p:sp>
    </p:spTree>
    <p:extLst>
      <p:ext uri="{BB962C8B-B14F-4D97-AF65-F5344CB8AC3E}">
        <p14:creationId xmlns:p14="http://schemas.microsoft.com/office/powerpoint/2010/main" val="22800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855663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한양신명조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just" eaLnBrk="1" latinLnBrk="1" hangingPunct="1">
          <a:lnSpc>
            <a:spcPct val="90000"/>
          </a:lnSpc>
          <a:spcBef>
            <a:spcPct val="35000"/>
          </a:spcBef>
          <a:buClr>
            <a:schemeClr val="accent2"/>
          </a:buClr>
          <a:defRPr sz="2000" spc="100" dirty="0" smtClean="0">
            <a:solidFill>
              <a:schemeClr val="accent1"/>
            </a:solidFill>
            <a:latin typeface="굴림"/>
            <a:ea typeface="굴림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91769</TotalTime>
  <Words>3941</Words>
  <Application>Microsoft Office PowerPoint</Application>
  <PresentationFormat>화면 슬라이드 쇼(4:3)</PresentationFormat>
  <Paragraphs>742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고딕</vt:lpstr>
      <vt:lpstr>굴림</vt:lpstr>
      <vt:lpstr>맑은 고딕</vt:lpstr>
      <vt:lpstr>한양신명조</vt:lpstr>
      <vt:lpstr>함초롬바탕</vt:lpstr>
      <vt:lpstr>Arial</vt:lpstr>
      <vt:lpstr>Times New Roman</vt:lpstr>
      <vt:lpstr>Wingdings</vt:lpstr>
      <vt:lpstr>Office 테마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1257</cp:revision>
  <dcterms:created xsi:type="dcterms:W3CDTF">2016-05-27T10:27:22Z</dcterms:created>
  <dcterms:modified xsi:type="dcterms:W3CDTF">2020-05-28T03:24:10Z</dcterms:modified>
</cp:coreProperties>
</file>