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699" r:id="rId3"/>
  </p:sldMasterIdLst>
  <p:notesMasterIdLst>
    <p:notesMasterId r:id="rId71"/>
  </p:notesMasterIdLst>
  <p:sldIdLst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FFE89F"/>
    <a:srgbClr val="FFE181"/>
    <a:srgbClr val="FFEBAB"/>
    <a:srgbClr val="009900"/>
    <a:srgbClr val="FFEAA7"/>
    <a:srgbClr val="CCFFFF"/>
    <a:srgbClr val="FFF3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68" d="100"/>
          <a:sy n="68" d="100"/>
        </p:scale>
        <p:origin x="114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6BD669-1428-428D-A033-286DBB8C581C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90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4C06F6-149E-47DD-B2F1-7979D1B9802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85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4FF938-AEAE-4C0A-AED7-3ED626CCFA31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37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8B9AF6-C74B-499F-A687-15C944DA7C63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8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3EEAEE-7478-4686-874B-172F5CB2EB0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31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0B748-4930-4BA1-A622-E6383C661379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55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65257-637A-48C8-BECD-F50E7D303DA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55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CA49F-8E9F-4862-A7D7-74A1FFD095F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98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A5947-9FC7-42C1-8B11-D654820610A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86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473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5227D-7E0A-4DE6-B721-2E4239A2DA8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919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8C010-B03F-486F-9BED-A02EC081A9E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6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8DC23-F1F9-43B9-8BEC-01EB687392A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0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BDB37-9165-4DE4-AF64-3187857ECD1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61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2E38D-859A-4A6E-8C43-C1ABCC997BF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001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5DEC3-1665-49B4-8D0B-DF5A2995A525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B3D7F3-536B-4459-9A50-B28C4D1F6604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044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D503D-3CD8-443D-805C-B5E5745307E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178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957C2-D10C-44C3-B4C2-9E02650789A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626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752A2-EAED-4561-B418-12E80017912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729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1AC7B1-D491-44C2-9B55-58C3736B282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719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27D1F-61D6-4583-BCD5-E0B5E8ECC19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64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504056"/>
          </a:xfrm>
          <a:solidFill>
            <a:srgbClr val="CCFFCC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1ACE3F-553B-4D27-ABDB-2B226DC893D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191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2B3DF6-B10B-4D5D-B857-7225421E232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904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924FF-7B93-4A32-A633-8508CBFE5AB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552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9712AA-5830-4B9F-BC74-BCBD7E7FFA1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925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6BF44-B594-4F98-8444-708B1B2B04C7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335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E0112-F0D5-40EC-B3E6-2432843443D5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A1CF93-3FA4-4D54-9DD6-74CAD1546457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3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240C1D-DA35-4F5C-AC4E-5EE074C4124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7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함초롬바탕" pitchFamily="18" charset="-127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rgbClr val="000000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107472-282C-4F00-B3CA-E336FC95B44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54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971600" y="1196752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1524000" y="2590800"/>
            <a:ext cx="67818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문자와 토큰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최하위 구성요소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4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문자와 토큰 확인을 위한 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22247"/>
              </p:ext>
            </p:extLst>
          </p:nvPr>
        </p:nvGraphicFramePr>
        <p:xfrm>
          <a:off x="355600" y="836613"/>
          <a:ext cx="8464550" cy="3744912"/>
        </p:xfrm>
        <a:graphic>
          <a:graphicData uri="http://schemas.openxmlformats.org/drawingml/2006/table">
            <a:tbl>
              <a:tblPr/>
              <a:tblGrid>
                <a:gridCol w="137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2-1-1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문자와 토큰을 파악할 클래스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786">
                <a:tc grid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latin typeface="함초롬바탕"/>
                        </a:rPr>
                        <a:t>class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Ex2_1_1_Person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public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static void main(String[] args) {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변수 선언 및 값 저장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name =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age = 18;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currentLocation =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";</a:t>
                      </a: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변수들의 값을 결과로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System.out.println(name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의 나이는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age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세이고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currentLocation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에 있음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60363" y="4910138"/>
          <a:ext cx="8464550" cy="1439862"/>
        </p:xfrm>
        <a:graphic>
          <a:graphicData uri="http://schemas.openxmlformats.org/drawingml/2006/table">
            <a:tbl>
              <a:tblPr/>
              <a:tblGrid>
                <a:gridCol w="846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4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프로그램 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5" marR="64765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1">
                <a:tc>
                  <a:txBody>
                    <a:bodyPr/>
                    <a:lstStyle/>
                    <a:p>
                      <a:pPr marL="279400" marR="0" indent="-152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Person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클래스는 최하위 구성요소인 문자들과 여러 토큰들로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구성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 •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문자들로 구성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c, l, a, s, 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,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P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부터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시작하여 최종적으로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}, \n, }, \n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으로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끝나는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문자들로 구성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317500" marR="0" indent="-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2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  • 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토큰들로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구성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: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latin typeface="함초롬바탕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함초롬바탕"/>
                        </a:rPr>
                        <a:t>Person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{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public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static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등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문자 또는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문자들로 이루어진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토큰들로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구성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5" marR="64765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43300" y="4075113"/>
          <a:ext cx="5276850" cy="506412"/>
        </p:xfrm>
        <a:graphic>
          <a:graphicData uri="http://schemas.openxmlformats.org/drawingml/2006/table">
            <a:tbl>
              <a:tblPr/>
              <a:tblGrid>
                <a:gridCol w="91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0" marR="6476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홍길동의 나이는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세이고 금강산에 있음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0" marR="6476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 flipH="1">
            <a:off x="6516688" y="5064125"/>
            <a:ext cx="1150937" cy="561856"/>
          </a:xfrm>
          <a:prstGeom prst="wedgeRoundRectCallout">
            <a:avLst>
              <a:gd name="adj1" fmla="val 77396"/>
              <a:gd name="adj2" fmla="val 67100"/>
              <a:gd name="adj3" fmla="val 16667"/>
            </a:avLst>
          </a:prstGeom>
          <a:solidFill>
            <a:srgbClr val="FFE285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\n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은 눈에 보이지 않지만 라인 끝에 저장되는 문자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5975350" y="5651500"/>
            <a:ext cx="273050" cy="319088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Java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최하위 구성요소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836613"/>
            <a:ext cx="8712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문자들의 나열인 프로그램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영문자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특수문자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한글 문자  등 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나열로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Person.java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파일의 문자들을 하나씩 읽어보면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c, l, a, s, s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시작하여 최종적으로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}, \n, }, \n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으로 끝남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는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유니코드 사용하여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문자들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표현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유니코드(Unicode)</a:t>
            </a: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문자들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표현하기 위해 사용되는 문자코드의 하나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바이트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ASCII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코드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확장한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2 바이트 코드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총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2</a:t>
            </a:r>
            <a:r>
              <a:rPr kumimoji="1" lang="ko-KR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16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/>
                <a:cs typeface="한양신명조"/>
                <a:sym typeface="Wingdings"/>
              </a:rPr>
              <a:t>(65,536)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문자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나타낼 수 있음 </a:t>
            </a: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한글도 포함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되며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일본어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등도 포함됨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특징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다양한 문자 표현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영문자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특수문자 등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ASCII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외에 수학기호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중국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일본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한글 문자 등 많은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표현함</a:t>
            </a: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한글 명칭 사용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변수나 메소드 이름에 한글로 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사용할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있으나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많지 않음</a:t>
            </a:r>
          </a:p>
        </p:txBody>
      </p:sp>
    </p:spTree>
    <p:extLst>
      <p:ext uri="{BB962C8B-B14F-4D97-AF65-F5344CB8AC3E}">
        <p14:creationId xmlns:p14="http://schemas.microsoft.com/office/powerpoint/2010/main" val="36526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80728"/>
            <a:ext cx="7789862" cy="3049131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2.2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토큰</a:t>
            </a: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최소의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기능적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구성요소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5176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최소의 기능적 구성요소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836613"/>
            <a:ext cx="87122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토큰들의 나열인 프로그램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문법적 오류가 없는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프로그램은 여러 토큰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(token)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들이 문법에 맞게 나열됨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하나 또는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몇 문자가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모여 최소한의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제공하는 구성요소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토큰의 종류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식별자: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키워드(keyword)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변수(variable),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 이름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이름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       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레이블(label)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상수(constant)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-273, 0, 177.7, 1.77E2,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'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H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'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"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t>홍길동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"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연산자(operator): +, -, *, / , %, &gt;, &lt;, &gt;=, &lt;=. ==, !=, =, &amp;&amp;, ||, ~, …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분리자(delimiter): , {   }  (  )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주석(comments): /* … */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/>
              </a:rPr>
              <a:t>/** … */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8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최소의 기능적 구성요소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836613"/>
            <a:ext cx="8712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토큰의 기능과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Person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클래스에서 나타난 토큰의 예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</a:t>
            </a:r>
            <a:endParaRPr kumimoji="1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3357"/>
              </p:ext>
            </p:extLst>
          </p:nvPr>
        </p:nvGraphicFramePr>
        <p:xfrm>
          <a:off x="684213" y="1341438"/>
          <a:ext cx="7775574" cy="5078412"/>
        </p:xfrm>
        <a:graphic>
          <a:graphicData uri="http://schemas.openxmlformats.org/drawingml/2006/table">
            <a:tbl>
              <a:tblPr/>
              <a:tblGrid>
                <a:gridCol w="129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토큰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토큰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8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</a:t>
                      </a:r>
                      <a:endParaRPr lang="ko-KR" altLang="en-US" sz="1600" kern="0" spc="0" dirty="0">
                        <a:solidFill>
                          <a:srgbClr val="00B05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문법적인 또는 의미적인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기능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제공하는 영어 단어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sz="160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sz="160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B050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</a:t>
                      </a:r>
                      <a:endParaRPr lang="en-US" sz="1600" kern="0" spc="0" dirty="0">
                        <a:solidFill>
                          <a:srgbClr val="00B05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이름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선언 또는 클래스 참조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String     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System</a:t>
                      </a:r>
                      <a:endParaRPr lang="en-US" altLang="ko-KR" sz="1800" kern="0" spc="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 이름</a:t>
                      </a:r>
                      <a:endParaRPr lang="ko-KR" altLang="en-US" sz="16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 선언 또는 메소드 호출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main </a:t>
                      </a:r>
                      <a:r>
                        <a:rPr 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println</a:t>
                      </a:r>
                      <a:endParaRPr lang="en-US" sz="16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저장하고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변경하게 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name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4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상수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변하지 않는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18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  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의 나이는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에 있음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수행하여 결과 값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 .   + 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주석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프로그램에 대한 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...     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...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분리자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구성요소들을 분리시킴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{   (   [   ]   )   ;   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5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레이블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블록 또는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복합문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참조함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없음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9" marR="64759" marT="17901" marB="17901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7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073401" y="692696"/>
            <a:ext cx="80645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미리 정해진 단어인 키워드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</a:rPr>
              <a:t> </a:t>
            </a:r>
            <a:endParaRPr kumimoji="1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작성에 필요한 특수한 영어 단어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키워드마다 문법적 또는 의미적 기능 제공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키워드는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53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핵심적인 키워드들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int, double, char, boolean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타입의 이름을 나타내는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if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조건에 따라 선택적으로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수행하게 하는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for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반복하여 수행하게 하는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return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종료하고 호출한 메소드로 복귀시키는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선언할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클래스 이름 앞에 위치하는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호출하여 객체 생성하는 객체 생성 연산자인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선언에서 수신자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static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필드와 메소드가 클래스 멤버임을 나타내는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extends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확장한 하위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선언할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사용되는 키워드</a:t>
            </a: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throw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수행 중 비정상적인 상황에서 생성된 예외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메소드로 던지는 키워드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323850" y="4797152"/>
            <a:ext cx="1007939" cy="749141"/>
          </a:xfrm>
          <a:prstGeom prst="wedgeRoundRectCallout">
            <a:avLst>
              <a:gd name="adj1" fmla="val -79302"/>
              <a:gd name="adj2" fmla="val -5095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Java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에서 가장 어려우면서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중요한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키워드</a:t>
            </a:r>
          </a:p>
        </p:txBody>
      </p:sp>
      <p:sp>
        <p:nvSpPr>
          <p:cNvPr id="26629" name="모서리가 둥근 직사각형 17"/>
          <p:cNvSpPr>
            <a:spLocks noChangeArrowheads="1"/>
          </p:cNvSpPr>
          <p:nvPr/>
        </p:nvSpPr>
        <p:spPr bwMode="auto">
          <a:xfrm>
            <a:off x="1619672" y="4509120"/>
            <a:ext cx="6048672" cy="72008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42512" y="34493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1363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11744"/>
              </p:ext>
            </p:extLst>
          </p:nvPr>
        </p:nvGraphicFramePr>
        <p:xfrm>
          <a:off x="782638" y="969963"/>
          <a:ext cx="7794625" cy="4708527"/>
        </p:xfrm>
        <a:graphic>
          <a:graphicData uri="http://schemas.openxmlformats.org/drawingml/2006/table">
            <a:tbl>
              <a:tblPr/>
              <a:tblGrid>
                <a:gridCol w="2246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 유형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67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이름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int, double, char, boolean, void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, byte, short, long, float 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값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키워드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true, false, null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선택문을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if, else, switch, case, break, default 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for, while, do, break, continue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복귀를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return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선언을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위한 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, interface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생성 특별 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참조용 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this, super</a:t>
                      </a:r>
                      <a:endParaRPr lang="en-US" sz="1400" b="1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접근 범위 수식어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, private, protected 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기타 수식어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, final, abstract, native, synchronized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검사 특별 연산자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instanceof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확장을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extends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, implements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관리용 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import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package </a:t>
                      </a:r>
                      <a:endParaRPr lang="en-US" sz="1400" b="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973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처리를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위한 키워드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throw, throws, try, catch, </a:t>
                      </a:r>
                      <a:r>
                        <a:rPr lang="en-US" sz="14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finally </a:t>
                      </a:r>
                      <a:endParaRPr lang="en-US" sz="1400" kern="0" spc="0" dirty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816"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기타 키워드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kern="0" spc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assert, enum, transient, volatile, strictfp, goto, const</a:t>
                      </a:r>
                      <a:endParaRPr lang="fr-FR" sz="1400" kern="0" spc="0">
                        <a:solidFill>
                          <a:srgbClr val="0066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7963" marR="57963" marT="16025" marB="160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7722" name="Text Box 10"/>
          <p:cNvSpPr txBox="1">
            <a:spLocks noChangeArrowheads="1"/>
          </p:cNvSpPr>
          <p:nvPr/>
        </p:nvSpPr>
        <p:spPr bwMode="auto">
          <a:xfrm>
            <a:off x="323850" y="628650"/>
            <a:ext cx="871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유형별 키워드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2" y="5760701"/>
            <a:ext cx="7848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키워드 나열 순서 및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강조된 키워드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익혀야 할 순서와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순으로 표시한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붉은색 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타입으로 사용되는 키워드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파란색 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값으로 사용되는 키워드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녹색 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특정 기능을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</a:t>
            </a:r>
          </a:p>
        </p:txBody>
      </p:sp>
    </p:spTree>
    <p:extLst>
      <p:ext uri="{BB962C8B-B14F-4D97-AF65-F5344CB8AC3E}">
        <p14:creationId xmlns:p14="http://schemas.microsoft.com/office/powerpoint/2010/main" val="22837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339975" y="1978025"/>
          <a:ext cx="4319588" cy="947738"/>
        </p:xfrm>
        <a:graphic>
          <a:graphicData uri="http://schemas.openxmlformats.org/drawingml/2006/table">
            <a:tbl>
              <a:tblPr/>
              <a:tblGrid>
                <a:gridCol w="431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773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u="none" kern="1200" baseline="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u="none" kern="120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60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Person    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.... }</a:t>
                      </a:r>
                    </a:p>
                    <a:p>
                      <a:pPr fontAlgn="base" latinLnBrk="1"/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fontAlgn="base" latinLnBrk="1"/>
                      <a:r>
                        <a:rPr lang="en-US" altLang="ko-KR" sz="160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.out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println(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....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4" marR="64734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이름</a:t>
            </a:r>
          </a:p>
        </p:txBody>
      </p:sp>
      <p:sp>
        <p:nvSpPr>
          <p:cNvPr id="2970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 이름의 용도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선언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참조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타입명으로 사용됨</a:t>
            </a:r>
          </a:p>
        </p:txBody>
      </p:sp>
      <p:sp>
        <p:nvSpPr>
          <p:cNvPr id="29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850" y="3246438"/>
            <a:ext cx="87122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 이름의 문자 구성과 명명 원칙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영대문자로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시작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두 번째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문자부터 영문자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_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$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 단어 또는 여러 단어로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 단어 이상의 단어로 구성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대문자로 시작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단어 결합할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 각 단어의 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대문자로 시작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UniversityStudent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DataFormat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ResultSet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∙두문자어의 첫 문자만 대문자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단어에 두문자어가 포함된 경우 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HttpConnection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 같이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두문자어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첫 문자만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대문자로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나머지는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소문자로 하는 것이 최근의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1450689" y="2224881"/>
            <a:ext cx="673249" cy="534988"/>
          </a:xfrm>
          <a:prstGeom prst="wedgeRoundRectCallout">
            <a:avLst>
              <a:gd name="adj1" fmla="val -111994"/>
              <a:gd name="adj2" fmla="val 4092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선언된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참조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4021138" y="1495425"/>
            <a:ext cx="694878" cy="357545"/>
          </a:xfrm>
          <a:prstGeom prst="wedgeRoundRectCallout">
            <a:avLst>
              <a:gd name="adj1" fmla="val 103330"/>
              <a:gd name="adj2" fmla="val 9794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9711" name="모서리가 둥근 직사각형 13"/>
          <p:cNvSpPr>
            <a:spLocks noChangeArrowheads="1"/>
          </p:cNvSpPr>
          <p:nvPr/>
        </p:nvSpPr>
        <p:spPr bwMode="auto">
          <a:xfrm>
            <a:off x="3203848" y="2030412"/>
            <a:ext cx="817290" cy="360363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9712" name="모서리가 둥근 직사각형 13"/>
          <p:cNvSpPr>
            <a:spLocks noChangeArrowheads="1"/>
          </p:cNvSpPr>
          <p:nvPr/>
        </p:nvSpPr>
        <p:spPr bwMode="auto">
          <a:xfrm>
            <a:off x="2555875" y="2544763"/>
            <a:ext cx="877888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6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이름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메소드 이름의 용도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선언하거나 선언된 메소드 호출할 때 사용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이름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반드시 여는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소괄호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나타남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3850" y="3429000"/>
            <a:ext cx="871220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메소드 이름의 문자 구성과 명명 원칙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첫 문자는 영소문자로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시작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두 번째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문자부터 영문자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_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$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사용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영어의 동사 또는 명사 사용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행동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주로 사용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evaluate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getSize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setLength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동사 생략하기도 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get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Size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anose="05000000000000000000" pitchFamily="2" charset="2"/>
              </a:rPr>
              <a:t>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size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convert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ToString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  <a:sym typeface="Wingdings" panose="05000000000000000000" pitchFamily="2" charset="2"/>
              </a:rPr>
              <a:t>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toString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한 단어 또는 여러 단어로 구성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 단어 이상의 단어로 구성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결합한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경우 두 번째 단어부터 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대문자로 표시함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getString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compareTo, toLowerCase, getColorSpace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835150" y="2346325"/>
          <a:ext cx="5400675" cy="900113"/>
        </p:xfrm>
        <a:graphic>
          <a:graphicData uri="http://schemas.openxmlformats.org/drawingml/2006/table">
            <a:tbl>
              <a:tblPr/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kern="120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altLang="ko-KR" sz="160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.... }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600" u="non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a typeface="+mn-ea"/>
                        </a:rPr>
                        <a:t>의 나이는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" 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u="none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600" u="none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60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55" marR="64755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사각형 설명선 13"/>
          <p:cNvSpPr/>
          <p:nvPr/>
        </p:nvSpPr>
        <p:spPr bwMode="auto">
          <a:xfrm flipH="1">
            <a:off x="2627784" y="1754863"/>
            <a:ext cx="707916" cy="536317"/>
          </a:xfrm>
          <a:prstGeom prst="wedgeRoundRectCallout">
            <a:avLst>
              <a:gd name="adj1" fmla="val -66568"/>
              <a:gd name="adj2" fmla="val 14875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선언된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호출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4181882" y="1859222"/>
            <a:ext cx="628770" cy="357545"/>
          </a:xfrm>
          <a:prstGeom prst="wedgeRoundRectCallout">
            <a:avLst>
              <a:gd name="adj1" fmla="val 75492"/>
              <a:gd name="adj2" fmla="val 12255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선언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30735" name="모서리가 둥근 직사각형 15"/>
          <p:cNvSpPr>
            <a:spLocks noChangeArrowheads="1"/>
          </p:cNvSpPr>
          <p:nvPr/>
        </p:nvSpPr>
        <p:spPr bwMode="auto">
          <a:xfrm>
            <a:off x="3727450" y="2471738"/>
            <a:ext cx="628650" cy="3587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36" name="모서리가 둥근 직사각형 16"/>
          <p:cNvSpPr>
            <a:spLocks noChangeArrowheads="1"/>
          </p:cNvSpPr>
          <p:nvPr/>
        </p:nvSpPr>
        <p:spPr bwMode="auto">
          <a:xfrm>
            <a:off x="3203575" y="2854325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CC00CC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6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</a:p>
        </p:txBody>
      </p:sp>
      <p:sp>
        <p:nvSpPr>
          <p:cNvPr id="30723" name="Text Box 10"/>
          <p:cNvSpPr txBox="1">
            <a:spLocks noChangeArrowheads="1"/>
          </p:cNvSpPr>
          <p:nvPr/>
        </p:nvSpPr>
        <p:spPr bwMode="auto">
          <a:xfrm>
            <a:off x="323850" y="692696"/>
            <a:ext cx="87122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값 저장할 기억공간에 대해 이름 부여한 것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변수의 용도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값 저장하고 저장된 값 접근하기 위해 사용함</a:t>
            </a: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변수 선언에서 명시된 타입의 값만 변수에 저장할 수 있음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age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18;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이름의 문자 구성과 명명 원칙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첫 문자는 영소문자로 시작하고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두 번째 문자부터 영문자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_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$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사용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단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final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변수의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경우 모두 영대문자로 구성하는 것이 원칙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값의 기능 또는 역할 나타내므로 명사 많이 사용함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name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age, names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한 단어 또는 여러 단어로 구성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 단어 이상의 단어로 구성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단어 결합한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경우 두 번째 단어부터 첫 문자 대문자로 표시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countStudents, employeeNo, endIndex</a:t>
            </a: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4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27584" y="548680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89496" y="712191"/>
            <a:ext cx="7391400" cy="5262564"/>
          </a:xfrm>
          <a:prstGeom prst="rect">
            <a:avLst/>
          </a:prstGeom>
          <a:solidFill>
            <a:srgbClr val="C0F1A5">
              <a:alpha val="60000"/>
            </a:srgbClr>
          </a:solidFill>
          <a:ln w="4763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Java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프로그램의 최하위 구성요소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2.2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토큰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최소의 기능적 요소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타입과 상수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데이터 표현의 기본 요소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데이터 저장의 기본 요소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2.5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입력하여 변수에 저장하기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2.6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데이터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다루는 프로그램 작성하기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1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765175"/>
            <a:ext cx="8712200" cy="32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상수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lvl="0" eaLnBrk="0" fontAlgn="base" hangingPunct="0">
              <a:lnSpc>
                <a:spcPts val="2500"/>
              </a:lnSpc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/>
                </a:solidFill>
                <a:cs typeface="함초롬바탕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cs typeface="함초롬바탕" pitchFamily="18" charset="-127"/>
              </a:rPr>
              <a:t>   </a:t>
            </a:r>
            <a:r>
              <a:rPr kumimoji="1" lang="ko-KR" altLang="en-US" dirty="0" smtClean="0">
                <a:solidFill>
                  <a:srgbClr val="00B0F0"/>
                </a:solidFill>
                <a:cs typeface="함초롬바탕" pitchFamily="18" charset="-127"/>
              </a:rPr>
              <a:t>▪</a:t>
            </a:r>
            <a:r>
              <a:rPr kumimoji="1" lang="ko-KR" altLang="en-US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타입의 여러 값 중 특정 값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하나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lvl="0" eaLnBrk="0" fontAlgn="base" hangingPunct="0">
              <a:lnSpc>
                <a:spcPts val="2500"/>
              </a:lnSpc>
              <a:spcAft>
                <a:spcPct val="0"/>
              </a:spcAft>
              <a:defRPr/>
            </a:pPr>
            <a:r>
              <a:rPr kumimoji="1" lang="ko-KR" altLang="en-US" dirty="0" smtClean="0">
                <a:solidFill>
                  <a:srgbClr val="000000"/>
                </a:solidFill>
                <a:cs typeface="함초롬바탕" pitchFamily="18" charset="-127"/>
              </a:rPr>
              <a:t>    </a:t>
            </a:r>
            <a:r>
              <a:rPr kumimoji="1" lang="ko-KR" altLang="en-US" dirty="0">
                <a:solidFill>
                  <a:srgbClr val="00B0F0"/>
                </a:solidFill>
                <a:cs typeface="함초롬바탕" pitchFamily="18" charset="-127"/>
              </a:rPr>
              <a:t>▪</a:t>
            </a:r>
            <a:r>
              <a:rPr kumimoji="1" lang="ko-KR" altLang="en-US" dirty="0">
                <a:solidFill>
                  <a:srgbClr val="000000"/>
                </a:solidFill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리터럴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literal)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이라고도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상수의 용도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변수에 값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연산에서의 피연산자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매개변수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다양하게 사용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상수와 타입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0" fontAlgn="base" latinLnBrk="0" hangingPunct="0">
              <a:lnSpc>
                <a:spcPts val="2500"/>
              </a:lnSpc>
              <a:spcAft>
                <a:spcPct val="0"/>
              </a:spcAft>
              <a:buClr>
                <a:srgbClr val="3333CC"/>
              </a:buClr>
              <a:buSzPct val="100000"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</a:rPr>
              <a:t>상수는 타입별로 고유한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표현방법으로 표현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파악할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6236"/>
              </p:ext>
            </p:extLst>
          </p:nvPr>
        </p:nvGraphicFramePr>
        <p:xfrm>
          <a:off x="1115616" y="4063514"/>
          <a:ext cx="6265863" cy="936625"/>
        </p:xfrm>
        <a:graphic>
          <a:graphicData uri="http://schemas.openxmlformats.org/drawingml/2006/table">
            <a:tbl>
              <a:tblPr/>
              <a:tblGrid>
                <a:gridCol w="208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-128</a:t>
                      </a: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 </a:t>
                      </a:r>
                      <a:endParaRPr lang="en-US" sz="1600" kern="100" spc="0" dirty="0" smtClean="0">
                        <a:solidFill>
                          <a:srgbClr val="FF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-128L</a:t>
                      </a: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long </a:t>
                      </a:r>
                      <a:endParaRPr lang="en-US" sz="1600" kern="10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64782" marR="64782" marT="17917" marB="1791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</a:t>
                      </a: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177.7F</a:t>
                      </a: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float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2" marR="64782" marT="17917" marB="1791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'A'</a:t>
                      </a:r>
                      <a:r>
                        <a:rPr lang="en-US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∙</a:t>
                      </a:r>
                      <a:r>
                        <a:rPr 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kern="10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한양신명조"/>
                        </a:rPr>
                        <a:t>"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sz="1600" kern="10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2" marR="64782" marT="17917" marB="1791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연산자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연산자 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주어진 피연산자에 대해 </a:t>
            </a:r>
            <a:r>
              <a:rPr kumimoji="1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연산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수행하여 연산 </a:t>
            </a:r>
            <a:r>
              <a:rPr kumimoji="1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결과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산출하는 연산기호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</a:t>
            </a:r>
            <a:r>
              <a:rPr kumimoji="1" lang="en-US" altLang="ko-KR" sz="180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age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+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1       </a:t>
            </a:r>
            <a:endParaRPr kumimoji="1" lang="en-US" altLang="ko-KR" sz="18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</a:t>
            </a:r>
            <a:r>
              <a:rPr kumimoji="1" lang="en-US" altLang="ko-KR" sz="180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∙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나이는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+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age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+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세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"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연산자는 주로 특수문자들로 표현 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연산자의 종류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</a:t>
            </a:r>
            <a:endParaRPr kumimoji="1" lang="ko-KR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31800" y="5949280"/>
            <a:ext cx="8712200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특수 형태의 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? :,  ., ( 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키워드인 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new, instanceof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/>
              <a:ea typeface="함초롬바탕"/>
              <a:cs typeface="한컴바탕" pitchFamily="18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5094"/>
              </p:ext>
            </p:extLst>
          </p:nvPr>
        </p:nvGraphicFramePr>
        <p:xfrm>
          <a:off x="1403648" y="2900041"/>
          <a:ext cx="7056437" cy="2911476"/>
        </p:xfrm>
        <a:graphic>
          <a:graphicData uri="http://schemas.openxmlformats.org/drawingml/2006/table">
            <a:tbl>
              <a:tblPr/>
              <a:tblGrid>
                <a:gridCol w="184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종류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연산자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산술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+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*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%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비교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&gt;=  &lt;  &lt;=  ==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!= 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논리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&amp;&amp;  ||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!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비트별 논리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&amp;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| </a:t>
                      </a: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^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~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증감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++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--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쉬프트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&lt;&lt;  &gt;&gt;  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&gt;&gt;&gt;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대입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+=  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-= </a:t>
                      </a:r>
                      <a:r>
                        <a:rPr lang="en-US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*=  /=  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%= </a:t>
                      </a:r>
                      <a:r>
                        <a:rPr lang="en-US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&gt;&gt;=  &lt;&lt;=  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&gt;&gt;&gt;= </a:t>
                      </a:r>
                      <a:r>
                        <a:rPr lang="en-US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&amp;=  !=  ^=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접속 연산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0" marB="1791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주석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주석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프로그램의 수행에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영향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미치지 않으면서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설명하기 위함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주석의  종류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형태의 표준 주석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문서 주석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단일 라인 주석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주석에서의 오류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0113" y="4437063"/>
          <a:ext cx="6408737" cy="936625"/>
        </p:xfrm>
        <a:graphic>
          <a:graphicData uri="http://schemas.openxmlformats.org/drawingml/2006/table">
            <a:tbl>
              <a:tblPr/>
              <a:tblGrid>
                <a:gridCol w="640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 주석 또는 문서 주석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내에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이들 주석이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오면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/*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주석은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다음에서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끝난다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이것은 주석 밖이다 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6" name="Rectangle 1"/>
          <p:cNvSpPr>
            <a:spLocks noChangeArrowheads="1"/>
          </p:cNvSpPr>
          <p:nvPr/>
        </p:nvSpPr>
        <p:spPr bwMode="auto">
          <a:xfrm>
            <a:off x="6346825" y="4614863"/>
            <a:ext cx="2651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함초롬바탕" panose="02030604000101010101" pitchFamily="18" charset="-127"/>
              </a:rPr>
              <a:t> 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한양신명조" charset="-127"/>
                <a:cs typeface="함초롬바탕" panose="02030604000101010101" pitchFamily="18" charset="-127"/>
              </a:rPr>
              <a:t> 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113" y="2205038"/>
          <a:ext cx="6443662" cy="1511300"/>
        </p:xfrm>
        <a:graphic>
          <a:graphicData uri="http://schemas.openxmlformats.org/drawingml/2006/table">
            <a:tbl>
              <a:tblPr/>
              <a:tblGrid>
                <a:gridCol w="6443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13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형태의 표준 주석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올 수 있으며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        //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단순히 무시된다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*/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/**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 주석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안에도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올 수 있으며 단순히 무시된다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*/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단일 라인 주석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/*, /**, */,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등이 와도 이들은 단순히 무시된다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57" marR="64757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분리자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분리자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Java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의 여러 구성요소를 서로 분리시키는 역할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;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{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}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(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)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콤마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(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),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공백문자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(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‘ ’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: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blank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)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탭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(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tab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)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문자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줄바꿈 문자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(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newline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)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등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특수문자들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중요한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분리자들의 기능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세미콜론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;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분리시킴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여는 브레이스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{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닫는 브레이스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 초기화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등의 시작과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끝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나타냄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메소드 매개변수의 시작과 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수식의 우선순위 변경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등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나타냄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콤마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동일한 여러 요소가 나열될 때 이를 분리시킴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공백문자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탭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줄바꿈 문자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모든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분리시킴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2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2111" y="692696"/>
            <a:ext cx="87122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레이블</a:t>
            </a:r>
            <a:r>
              <a:rPr kumimoji="1" lang="en-US" altLang="ko-KR" sz="180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label)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블록 또는 복합문에게 부여된 이름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반복문의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break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문이나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continue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문에서 참조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식별자</a:t>
            </a:r>
            <a:r>
              <a:rPr kumimoji="1" lang="en-US" altLang="ko-KR" sz="32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ko-KR" altLang="en-US" sz="32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57720" y="836712"/>
            <a:ext cx="8991153" cy="5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식별자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(identifier)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중에서 이름을 부여하는 토큰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식별자인 토큰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식별자의 문자 구성과 특징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식별자 첫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65536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개의 유니코드 문자 중에서 글자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달러 기호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($),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언더스코어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(underscore: _)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만 가능함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식별자 두 번째 이후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유니코드의 글자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$, _,  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9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 디지트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식별자 길이 제한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식별자인 토큰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프로그래머가 이름 붙일 수 있는 식별자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레이블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결정된 식별자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좋은 식별자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간결하며 의미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 나타내는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붙인 식별자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7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토큰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식별자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식별자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명명 원칙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간결하며 의미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잘 나타내는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작명해야 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해당 식별자의 명명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원칙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준수해야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식별자 예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age, score, names, cnt, push,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totalScore,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getLength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식별자 예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aaa, b1, is, nm, qwe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30261"/>
              </p:ext>
            </p:extLst>
          </p:nvPr>
        </p:nvGraphicFramePr>
        <p:xfrm>
          <a:off x="909638" y="1773238"/>
          <a:ext cx="7559675" cy="3236912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식별자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용도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명명 원칙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93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의미적 기능 제공하는 영어 단어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이미 결정되어 있으며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소문자로 구성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if    for    while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    this</a:t>
                      </a:r>
                    </a:p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static     extends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28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이름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 선언 또는 클래스 참조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첫 문자는 대문자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단어 첫 문자는 대문자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명사 많이 사용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  Person Message_Out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10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이름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선언 또는 메소드 호출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첫 문자는 소문자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두 번째 이후 단어 첫 문자는 대문자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동사 많이 사용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 showMenu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getInt goTo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3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저장하고 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변경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첫 문자는 소문자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두 번째 이후 단어 첫 문자는 대문자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단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final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변수는 모두 대문자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명사 많이 사용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     age height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names   ages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61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레이블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블록 또는 복합문 참조하게 함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첫 문자는 소문자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두 번째 이후 단어 첫 문자는 대문자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innerLoop outerLoop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8" marB="1790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문자와 토큰 확인을 위한 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9162"/>
              </p:ext>
            </p:extLst>
          </p:nvPr>
        </p:nvGraphicFramePr>
        <p:xfrm>
          <a:off x="355600" y="836613"/>
          <a:ext cx="8464550" cy="3744912"/>
        </p:xfrm>
        <a:graphic>
          <a:graphicData uri="http://schemas.openxmlformats.org/drawingml/2006/table">
            <a:tbl>
              <a:tblPr/>
              <a:tblGrid>
                <a:gridCol w="137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0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2-1-1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문자와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토큰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파악할 클래스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786">
                <a:tc gridSpan="2"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B050"/>
                          </a:solidFill>
                          <a:latin typeface="함초롬바탕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Ex2_1_1_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latin typeface="함초롬바탕"/>
                        </a:rPr>
                        <a:t>Person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{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public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static void main(String[] args) {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변수 선언 및 값 저장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name =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int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age = 18;</a:t>
                      </a:r>
                      <a:endParaRPr 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String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currentLocation =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";</a:t>
                      </a: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변수들의 값을 결과로 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    System.out.println(name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의 나이는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age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세이고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+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currentLocation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에 있음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");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  <a:p>
                      <a:pPr marL="635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3" marR="64763" marT="17911" marB="179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43300" y="4075113"/>
          <a:ext cx="5276850" cy="506412"/>
        </p:xfrm>
        <a:graphic>
          <a:graphicData uri="http://schemas.openxmlformats.org/drawingml/2006/table">
            <a:tbl>
              <a:tblPr/>
              <a:tblGrid>
                <a:gridCol w="91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5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0" marR="6476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홍길동의 나이는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18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a typeface="함초롬바탕"/>
                        </a:rPr>
                        <a:t>세이고 금강산에 있음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60" marR="64760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실습 전 확인사항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323850" y="764704"/>
            <a:ext cx="8712200" cy="257916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장의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&lt;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실습자료를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실행하기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위한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작업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&gt;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반드시 미리 수행할 것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실습자료를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에서 실행하기 위해서는 다음의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가지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작업이 필요함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  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lang="ko-KR" altLang="en-US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zip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다운로드 받아 압축풀기</a:t>
            </a: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  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각 장별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프로젝트 폴더를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import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하기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fontAlgn="base">
              <a:lnSpc>
                <a:spcPct val="130000"/>
              </a:lnSpc>
            </a:pPr>
            <a:r>
              <a:rPr kumimoji="1" lang="en-US" altLang="ko-KR" sz="1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     </a:t>
            </a:r>
            <a:r>
              <a:rPr lang="en-US" altLang="ko-KR" sz="1600" b="0" kern="100" dirty="0">
                <a:latin typeface="+mn-ea"/>
                <a:ea typeface="+mn-ea"/>
              </a:rPr>
              <a:t>3. </a:t>
            </a:r>
            <a:r>
              <a:rPr lang="ko-KR" altLang="en-US" sz="1600" b="0" kern="100" dirty="0">
                <a:latin typeface="+mn-ea"/>
                <a:ea typeface="+mn-ea"/>
              </a:rPr>
              <a:t>실습자료 구성 파악하기</a:t>
            </a:r>
          </a:p>
          <a:p>
            <a:pPr fontAlgn="base">
              <a:lnSpc>
                <a:spcPct val="130000"/>
              </a:lnSpc>
            </a:pPr>
            <a:r>
              <a:rPr lang="ko-KR" altLang="en-US" sz="1600" b="0" kern="100" dirty="0">
                <a:latin typeface="+mn-ea"/>
                <a:ea typeface="+mn-ea"/>
              </a:rPr>
              <a:t> </a:t>
            </a:r>
            <a:r>
              <a:rPr lang="ko-KR" altLang="en-US" sz="1600" b="0" kern="100" dirty="0" smtClean="0">
                <a:latin typeface="+mn-ea"/>
                <a:ea typeface="+mn-ea"/>
              </a:rPr>
              <a:t>     </a:t>
            </a:r>
            <a:r>
              <a:rPr lang="en-US" altLang="ko-KR" sz="1600" b="0" kern="100" dirty="0" smtClean="0">
                <a:latin typeface="+mn-ea"/>
                <a:ea typeface="+mn-ea"/>
              </a:rPr>
              <a:t>4</a:t>
            </a:r>
            <a:r>
              <a:rPr lang="en-US" altLang="ko-KR" sz="1600" b="0" kern="100" dirty="0">
                <a:latin typeface="+mn-ea"/>
                <a:ea typeface="+mn-ea"/>
              </a:rPr>
              <a:t>. </a:t>
            </a:r>
            <a:r>
              <a:rPr lang="ko-KR" altLang="en-US" sz="1600" b="0" kern="100" dirty="0" smtClean="0">
                <a:latin typeface="+mn-ea"/>
                <a:ea typeface="+mn-ea"/>
              </a:rPr>
              <a:t>실행하기원하는 </a:t>
            </a:r>
            <a:r>
              <a:rPr kumimoji="1" lang="ko-KR" altLang="en-US" sz="1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장의 예제 프로그램 </a:t>
            </a:r>
            <a:r>
              <a:rPr kumimoji="1" lang="ko-KR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살펴보고 실행하기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2-1-1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9396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712200" cy="52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프로그램의 문자들 차례로 살펴보기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프로그램의 토큰들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차례로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살펴보기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실행하여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1) main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선언하는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차례로 나열하라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 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선언하는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부분의 토큰들과 종류는 다음과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같다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public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static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void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분리자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String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args[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분리자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{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분리자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//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…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주석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String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name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연산자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홍길동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상수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;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[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분리자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]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나머지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부분에 대해 토큰들과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나열하라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02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21920"/>
              </p:ext>
            </p:extLst>
          </p:nvPr>
        </p:nvGraphicFramePr>
        <p:xfrm>
          <a:off x="900113" y="1273175"/>
          <a:ext cx="7632700" cy="3668713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4154374609"/>
                    </a:ext>
                  </a:extLst>
                </a:gridCol>
                <a:gridCol w="6575425">
                  <a:extLst>
                    <a:ext uri="{9D8B030D-6E8A-4147-A177-3AD203B41FA5}">
                      <a16:colId xmlns:a16="http://schemas.microsoft.com/office/drawing/2014/main" val="1392452262"/>
                    </a:ext>
                  </a:extLst>
                </a:gridCol>
              </a:tblGrid>
              <a:tr h="36687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5" marB="1790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Java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문자 코드로 유니코드를 사용함을 확인한다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Java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토큰의 종류를 파악하고 구분한다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앞으로 배워야 할 중요한 키워드가 무엇인지를 알아본다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 이름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 이름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 이름을 붙이는 작명 관습을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파악한다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중요 타입의 상수 표기법을 이해하고 상수를 표기할 수 있다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 선언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 저장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변수 값 출력을 할 수 있는 능력을 갖춘다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값을 입력하여 변수에 저장하는 방법을 익힌다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5" marB="1790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8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049"/>
          <p:cNvSpPr txBox="1">
            <a:spLocks noChangeArrowheads="1"/>
          </p:cNvSpPr>
          <p:nvPr/>
        </p:nvSpPr>
        <p:spPr bwMode="auto">
          <a:xfrm>
            <a:off x="611560" y="1052736"/>
            <a:ext cx="7789862" cy="3049131"/>
          </a:xfrm>
          <a:prstGeom prst="rect">
            <a:avLst/>
          </a:prstGeom>
          <a:solidFill>
            <a:srgbClr val="FDEADA"/>
          </a:solidFill>
          <a:ln w="3175" algn="ctr">
            <a:solidFill>
              <a:srgbClr val="FF9999"/>
            </a:solidFill>
            <a:round/>
            <a:headEnd/>
            <a:tailEnd/>
          </a:ln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2.3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타입과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표현의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요소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304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타입과 상수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765175"/>
            <a:ext cx="87122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기본 타입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(primitive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type)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 등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표현과 이에 대한 연산을 위해 제공되는 타입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int, double, char, boolean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타입 아닌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기본 타입은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-2,147,483,648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2,147,483,647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까지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정수 값 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double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64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실수 값 가짐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5200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상수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</a:t>
            </a: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constant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여러 값 중 특정 값 하나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리터럴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literal)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이라고도 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타입별로 상수는 고유한 표현방법에 의해서 표시되므로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보면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알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-128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177.7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double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'A'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char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128L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long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177.7F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float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홍길동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"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1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기본 타입과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765175"/>
            <a:ext cx="8712200" cy="41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기본 타입과 상수의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중요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사항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07945"/>
              </p:ext>
            </p:extLst>
          </p:nvPr>
        </p:nvGraphicFramePr>
        <p:xfrm>
          <a:off x="531813" y="1314450"/>
          <a:ext cx="8313737" cy="4035428"/>
        </p:xfrm>
        <a:graphic>
          <a:graphicData uri="http://schemas.openxmlformats.org/drawingml/2006/table">
            <a:tbl>
              <a:tblPr/>
              <a:tblGrid>
                <a:gridCol w="68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2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8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길이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 개수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상수 예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정수</a:t>
                      </a:r>
                      <a:endParaRPr lang="ko-KR" alt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-128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-128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0  1  2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127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-32768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32767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27 0b11101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035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0x1B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-2147483648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-1  0  1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2147483647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27L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035L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9223372036854775808L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2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±1.4·10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-45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±3.4·10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-1.5F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177.7f  -1.3e-25F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1.34e35F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±4.9·10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-308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±1.8·10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1.5D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177.7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-1.3e-95 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1.34e155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53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true   false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en-US" sz="1600" b="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'\u0000'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'\uFFFF'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'A' '*' '\n' '\\' '\011' '\u12EF'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61273" y="5589240"/>
            <a:ext cx="6021454" cy="412934"/>
          </a:xfrm>
          <a:prstGeom prst="rect">
            <a:avLst/>
          </a:prstGeom>
          <a:solidFill>
            <a:srgbClr val="85FFE0">
              <a:alpha val="30196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eaLnBrk="0" fontAlgn="base" latinLnBrk="0" hangingPunct="0">
              <a:lnSpc>
                <a:spcPts val="2500"/>
              </a:lnSpc>
              <a:spcAft>
                <a:spcPct val="0"/>
              </a:spcAft>
              <a:buClr>
                <a:srgbClr val="3333CC"/>
              </a:buClr>
              <a:buSzPct val="100000"/>
              <a:defRPr lang="ko-KR" altLang="en-US"/>
            </a:pPr>
            <a:r>
              <a:rPr lang="en-US" altLang="ko-KR" sz="1600" kern="0" dirty="0">
                <a:solidFill>
                  <a:srgbClr val="000000"/>
                </a:solidFill>
              </a:rPr>
              <a:t>☞</a:t>
            </a:r>
            <a:r>
              <a:rPr lang="en-US" altLang="ko-KR" sz="1300" kern="0" dirty="0">
                <a:solidFill>
                  <a:srgbClr val="000000"/>
                </a:solidFill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</a:rPr>
              <a:t>실수의 최대 및 최소값은 정밀도에서의 최대값 및 최소값</a:t>
            </a:r>
            <a:endParaRPr kumimoji="1"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상수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 타입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byte, short, int, long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가지 타입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char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타입도 정수 타입처럼 사용</a:t>
            </a: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3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정수 </a:t>
            </a:r>
            <a:r>
              <a:rPr kumimoji="1" lang="ko-KR" altLang="en-US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상수</a:t>
            </a: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표기법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대부분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진수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사용하지만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16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진수 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8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진수 정수도 사용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 1.7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버전부터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진수 정수도 추가되어 사용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정수 상수의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특징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7342"/>
              </p:ext>
            </p:extLst>
          </p:nvPr>
        </p:nvGraphicFramePr>
        <p:xfrm>
          <a:off x="765175" y="3111500"/>
          <a:ext cx="8280400" cy="3341688"/>
        </p:xfrm>
        <a:graphic>
          <a:graphicData uri="http://schemas.openxmlformats.org/drawingml/2006/table">
            <a:tbl>
              <a:tblPr/>
              <a:tblGrid>
                <a:gridCol w="710481">
                  <a:extLst>
                    <a:ext uri="{9D8B030D-6E8A-4147-A177-3AD203B41FA5}">
                      <a16:colId xmlns:a16="http://schemas.microsoft.com/office/drawing/2014/main" val="281474646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38197332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029519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4241230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115197395"/>
                    </a:ext>
                  </a:extLst>
                </a:gridCol>
                <a:gridCol w="1521247">
                  <a:extLst>
                    <a:ext uri="{9D8B030D-6E8A-4147-A177-3AD203B41FA5}">
                      <a16:colId xmlns:a16="http://schemas.microsoft.com/office/drawing/2014/main" val="108122785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진수 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 가능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디지트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표현 양식 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특징 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51603"/>
                  </a:ext>
                </a:extLst>
              </a:tr>
              <a:tr h="5080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진수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0 1 2 3 4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 6 7 8 9 (_)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±</a:t>
                      </a:r>
                      <a:r>
                        <a:rPr kumimoji="0" lang="en-US" altLang="ko-K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d</a:t>
                      </a:r>
                      <a:r>
                        <a:rPr kumimoji="0" lang="en-US" altLang="ko-KR" sz="13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+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marL="381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381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대표적 정수 표현이며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시작은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아님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-255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9942"/>
                  </a:ext>
                </a:extLst>
              </a:tr>
              <a:tr h="4651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진수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(_)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±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0b</a:t>
                      </a:r>
                      <a:r>
                        <a:rPr kumimoji="0" lang="en-US" altLang="ko-K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d</a:t>
                      </a:r>
                      <a:r>
                        <a:rPr kumimoji="0" lang="en-US" altLang="ko-KR" sz="13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+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marL="381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381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비트 패턴 알 수 있는 표현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-0b1111_1111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0b1_1101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97813"/>
                  </a:ext>
                </a:extLst>
              </a:tr>
              <a:tr h="5080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진수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0 1 2 3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 5 6 7 (_)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±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en-US" altLang="ko-K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d</a:t>
                      </a:r>
                      <a:r>
                        <a:rPr kumimoji="0" lang="en-US" altLang="ko-KR" sz="13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+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marL="381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381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개의 비트를 한 디지트로 표현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시작은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임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-0377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035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99801"/>
                  </a:ext>
                </a:extLst>
              </a:tr>
              <a:tr h="36988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16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진수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0 1 2 3 4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5 6 7 8 9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 B C D E F (_)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±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0x</a:t>
                      </a:r>
                      <a:r>
                        <a:rPr kumimoji="0" lang="en-US" altLang="ko-KR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d</a:t>
                      </a:r>
                      <a:r>
                        <a:rPr kumimoji="0" lang="en-US" altLang="ko-KR" sz="13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a:t>+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marL="381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3810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 비트를 한 디지트로 표현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 바이트 값을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 디지트로 용이하게 표현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-0xFF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0x1B</a:t>
                      </a: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82844"/>
                  </a:ext>
                </a:extLst>
              </a:tr>
              <a:tr h="5873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long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상수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진수의</a:t>
                      </a:r>
                      <a:endParaRPr kumimoji="0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 디지트</a:t>
                      </a:r>
                      <a:endParaRPr kumimoji="0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±</a:t>
                      </a:r>
                      <a:r>
                        <a:rPr kumimoji="0" lang="ko-KR" altLang="en-US" sz="1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d</a:t>
                      </a:r>
                      <a:r>
                        <a:rPr kumimoji="0" lang="ko-KR" altLang="en-US" sz="13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+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L</a:t>
                      </a:r>
                      <a:endParaRPr kumimoji="0" lang="ko-KR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영대문자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또는 영소문자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끝나면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long 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정수</a:t>
                      </a: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123456789012L</a:t>
                      </a:r>
                      <a:endParaRPr kumimoji="0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 panose="05000000000000000000" pitchFamily="2" charset="2"/>
                        </a:rPr>
                        <a:t>0xF_FFFFFFFFL</a:t>
                      </a:r>
                      <a:endParaRPr kumimoji="0" lang="ko-KR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 panose="05000000000000000000" pitchFamily="2" charset="2"/>
                      </a:endParaRPr>
                    </a:p>
                  </a:txBody>
                  <a:tcPr marL="64775" marR="64775" marT="17782" marB="17782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7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 상수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45060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054975" cy="568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실수 타입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double, float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타입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길이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소수형 실수와 지수형 실수로 구분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지수형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None/>
              <a:defRPr/>
            </a:pP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∙</a:t>
            </a:r>
            <a:r>
              <a:rPr lang="en-US" altLang="ko-KR" sz="1600" i="1" dirty="0" smtClean="0">
                <a:solidFill>
                  <a:srgbClr val="000000"/>
                </a:solidFill>
                <a:latin typeface="함초롬바탕"/>
                <a:ea typeface="함초롬바탕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e</a:t>
            </a:r>
            <a:r>
              <a:rPr lang="en-US" altLang="ko-KR" sz="1600" i="1" dirty="0" smtClean="0">
                <a:solidFill>
                  <a:srgbClr val="000000"/>
                </a:solidFill>
                <a:latin typeface="함초롬바탕"/>
                <a:ea typeface="함초롬바탕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또는 </a:t>
            </a:r>
            <a:r>
              <a:rPr lang="en-US" altLang="ko-KR" sz="1600" i="1" dirty="0" smtClean="0">
                <a:solidFill>
                  <a:srgbClr val="000000"/>
                </a:solidFill>
                <a:latin typeface="함초롬바탕"/>
                <a:ea typeface="함초롬바탕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E</a:t>
            </a:r>
            <a:r>
              <a:rPr lang="en-US" altLang="ko-KR" sz="1600" i="1" dirty="0" smtClean="0">
                <a:solidFill>
                  <a:srgbClr val="000000"/>
                </a:solidFill>
                <a:latin typeface="함초롬바탕"/>
                <a:ea typeface="함초롬바탕"/>
              </a:rPr>
              <a:t>b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는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i="1" dirty="0" smtClean="0">
                <a:solidFill>
                  <a:srgbClr val="000000"/>
                </a:solidFill>
                <a:latin typeface="함초롬바탕"/>
                <a:ea typeface="함초롬바탕"/>
              </a:rPr>
              <a:t>a</a:t>
            </a:r>
            <a:r>
              <a:rPr lang="en-US" altLang="ko-KR" sz="1600" dirty="0" smtClean="0"/>
              <a:t>×10</a:t>
            </a:r>
            <a:r>
              <a:rPr lang="en-US" altLang="ko-KR" sz="1600" i="1" baseline="30000" dirty="0" smtClean="0"/>
              <a:t>b</a:t>
            </a:r>
            <a:r>
              <a:rPr lang="en-US" altLang="ko-KR" sz="1600" baseline="30000" dirty="0" smtClean="0"/>
              <a:t> </a:t>
            </a:r>
            <a:r>
              <a:rPr lang="ko-KR" altLang="en-US" sz="1600" dirty="0" smtClean="0"/>
              <a:t> 나타냄</a:t>
            </a:r>
            <a:r>
              <a:rPr lang="en-US" altLang="ko-KR" sz="1600" dirty="0" smtClean="0"/>
              <a:t> : 1.234E2</a:t>
            </a:r>
            <a:r>
              <a:rPr lang="ko-KR" altLang="en-US" sz="1600" dirty="0"/>
              <a:t>는 </a:t>
            </a:r>
            <a:r>
              <a:rPr lang="en-US" altLang="ko-KR" sz="1600" dirty="0" smtClean="0"/>
              <a:t>1.234×10</a:t>
            </a:r>
            <a:r>
              <a:rPr lang="en-US" altLang="ko-KR" sz="1600" baseline="30000" dirty="0" smtClean="0"/>
              <a:t>2  </a:t>
            </a:r>
            <a:r>
              <a:rPr lang="en-US" altLang="ko-KR" sz="1600" dirty="0" smtClean="0"/>
              <a:t>= 123.4</a:t>
            </a:r>
            <a:endParaRPr lang="ko-KR" altLang="en-US" sz="1600" dirty="0"/>
          </a:p>
          <a:p>
            <a:pPr lv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None/>
              <a:defRPr/>
            </a:pP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∙</a:t>
            </a:r>
            <a:r>
              <a:rPr lang="ko-KR" altLang="en-US" sz="1600" dirty="0">
                <a:solidFill>
                  <a:srgbClr val="000000"/>
                </a:solidFill>
              </a:rPr>
              <a:t> 한 값이 지수형 </a:t>
            </a:r>
            <a:r>
              <a:rPr lang="ko-KR" altLang="en-US" sz="1600" dirty="0" smtClean="0">
                <a:solidFill>
                  <a:srgbClr val="000000"/>
                </a:solidFill>
              </a:rPr>
              <a:t>상수의 </a:t>
            </a:r>
            <a:r>
              <a:rPr lang="ko-KR" altLang="en-US" sz="1600" dirty="0">
                <a:solidFill>
                  <a:srgbClr val="000000"/>
                </a:solidFill>
              </a:rPr>
              <a:t>여러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형태로 표현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타입의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 길이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소수형 실수와 지수형 실수로 구분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끝에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반드시 첨가되어야  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85822"/>
              </p:ext>
            </p:extLst>
          </p:nvPr>
        </p:nvGraphicFramePr>
        <p:xfrm>
          <a:off x="900114" y="2019592"/>
          <a:ext cx="7704334" cy="1326134"/>
        </p:xfrm>
        <a:graphic>
          <a:graphicData uri="http://schemas.openxmlformats.org/drawingml/2006/table">
            <a:tbl>
              <a:tblPr/>
              <a:tblGrid>
                <a:gridCol w="131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double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용도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표현 양식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소수형 실수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소수점 이하 자리수 표현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±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.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-1.5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177.7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지수형 실수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아주 큰 또는 아주 작은 실수 표현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±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.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e±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+</a:t>
                      </a: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±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.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*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E±</a:t>
                      </a:r>
                      <a:r>
                        <a:rPr kumimoji="0" lang="en-US" altLang="ko-K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d</a:t>
                      </a:r>
                      <a:r>
                        <a:rPr kumimoji="0" lang="en-US" altLang="ko-KR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 pitchFamily="18" charset="-127"/>
                        </a:rPr>
                        <a:t>+</a:t>
                      </a: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-1.3e-95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1.34E155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76979"/>
              </p:ext>
            </p:extLst>
          </p:nvPr>
        </p:nvGraphicFramePr>
        <p:xfrm>
          <a:off x="893970" y="4707522"/>
          <a:ext cx="7686624" cy="415925"/>
        </p:xfrm>
        <a:graphic>
          <a:graphicData uri="http://schemas.openxmlformats.org/drawingml/2006/table">
            <a:tbl>
              <a:tblPr/>
              <a:tblGrid>
                <a:gridCol w="76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123.4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12340e-2   1234e-1   123.4e0 </a:t>
                      </a:r>
                      <a:r>
                        <a:rPr lang="en-US" altLang="ko-KR" sz="1600" kern="1200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12.34e1   1.234E2   0.1234E3    0.01234E4</a:t>
                      </a:r>
                      <a:endParaRPr lang="en-US" altLang="ko-KR" sz="16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93178"/>
              </p:ext>
            </p:extLst>
          </p:nvPr>
        </p:nvGraphicFramePr>
        <p:xfrm>
          <a:off x="900113" y="6205966"/>
          <a:ext cx="7680481" cy="431800"/>
        </p:xfrm>
        <a:graphic>
          <a:graphicData uri="http://schemas.openxmlformats.org/drawingml/2006/table">
            <a:tbl>
              <a:tblPr/>
              <a:tblGrid>
                <a:gridCol w="768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12.34F   1.234e1f  123.4e-1f   -177.7F   -177.7E-1F   1.2E35F  3.4e-40f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64761" marR="64761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boolean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상수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38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boolean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타입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거짓을 표현하기 위한 타입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boolean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상수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길이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바이트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참을 나타내는 상수인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거짓을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 상수인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false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2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값만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false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키워드인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boolean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상수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참고 사항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null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한양신명조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값이면서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키워드인 다른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상수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값으로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표현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0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char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타입의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상수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char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타입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바이트 유니코드로 표현되는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문자들을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위한 타입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문자 상수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길이가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바이트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따옴표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(')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사이에 문자 하나를 나타냄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'A', 'a', '0', '*', '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', '\u12EF'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유니코드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표현하고자 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때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'\uxxxx'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표현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이스케이프 시퀀스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(escape sequence)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인쇄되지 않거나 특별한 문자들은 표현하는 방법으로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\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표현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20623"/>
              </p:ext>
            </p:extLst>
          </p:nvPr>
        </p:nvGraphicFramePr>
        <p:xfrm>
          <a:off x="1017588" y="3500438"/>
          <a:ext cx="7343775" cy="3048000"/>
        </p:xfrm>
        <a:graphic>
          <a:graphicData uri="http://schemas.openxmlformats.org/drawingml/2006/table">
            <a:tbl>
              <a:tblPr/>
              <a:tblGrid>
                <a:gridCol w="215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이스케이프 시퀀스</a:t>
                      </a: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유니코드 표현</a:t>
                      </a: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의미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792"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'\n'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'\t'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'\b'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'\f'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'\r'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'\"'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'\''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'\\'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'\0xxx'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'\u000A'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'\u0009'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'\u0008'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'\u000C'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'\u000D'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'\u0022'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'\u0027'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'\u005C'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19050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'\u0000'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에서</a:t>
                      </a:r>
                      <a:r>
                        <a:rPr lang="ko-KR" altLang="en-US" sz="1400" kern="0" spc="0" dirty="0">
                          <a:solidFill>
                            <a:srgbClr val="660066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'\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u00FF'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줄바꿈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newline)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탭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tab)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백스페이스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backspace)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폼피드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form feed)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캐리지 리턴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carriage return)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이중 따옴표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 quote)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따옴표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single quote)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백슬래시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backslash)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진수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xxx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해당되는 문자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1" marR="64761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5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문자열 상수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String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타입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문자열과 다루는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방법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제공하는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클래스가 타입으로 사용됨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문자열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상수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여러 문자들이 이중 따옴표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(")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사이에 나열된 것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문자열 상수는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객체이지만 생성하지 않고서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편리하게 사용할 수 있는 특별한 상수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문자열 속에서 이스케이프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시퀀스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사용한 예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258888" y="2924175"/>
          <a:ext cx="7200900" cy="1009650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""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                          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내용은 없는 공백 문자열</a:t>
                      </a:r>
                    </a:p>
                    <a:p>
                      <a:pPr marL="0" marR="0" indent="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의 나이는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"I like Java!"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여러 문자열들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 문자열 상수는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\" (double quote)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를 포함한다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포함하는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34" marB="179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258888" y="4797425"/>
          <a:ext cx="7200900" cy="1103313"/>
        </p:xfrm>
        <a:graphic>
          <a:graphicData uri="http://schemas.openxmlformats.org/drawingml/2006/table">
            <a:tbl>
              <a:tblPr/>
              <a:tblGrid>
                <a:gridCol w="3384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33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"\n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\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길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\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동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"\"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\""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"\\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\\"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endParaRPr lang="ko-KR" altLang="en-US" sz="16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02" marB="179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길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동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이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다른 줄에 출력됨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"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\</a:t>
                      </a:r>
                      <a:r>
                        <a:rPr lang="ko-KR" altLang="en-US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\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02" marB="17902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6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08720"/>
            <a:ext cx="7789862" cy="3049131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2.4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변수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데이터 저장의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기본 요소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038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값 저장할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기억공간에 대해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이름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부여한 것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이름과 그 변수에 저장할 값의 타입 명시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변수는 선언된 타입에 따라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저장할 기억장소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할당됨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 후 변수에 새로운 값 저장하고 저장된 값 접근할 수 있음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선언에서 명시된 타입의 값만 변수에 저장할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종류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단순변수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배열변수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03345"/>
              </p:ext>
            </p:extLst>
          </p:nvPr>
        </p:nvGraphicFramePr>
        <p:xfrm>
          <a:off x="611560" y="3067050"/>
          <a:ext cx="7380238" cy="3452813"/>
        </p:xfrm>
        <a:graphic>
          <a:graphicData uri="http://schemas.openxmlformats.org/drawingml/2006/table">
            <a:tbl>
              <a:tblPr/>
              <a:tblGrid>
                <a:gridCol w="84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 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 및 값 저장 양식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 및 값 저장 예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단순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타입의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상수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기본타입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기본타입값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age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height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6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배열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배열 객체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참조값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 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00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원소개수</a:t>
                      </a: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endParaRPr lang="ko-KR" altLang="en-US" sz="1300" b="0" i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타입의값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int[]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ages;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</a:t>
                      </a:r>
                      <a:r>
                        <a:rPr lang="en-US" sz="1400" b="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int[3]</a:t>
                      </a:r>
                      <a:r>
                        <a:rPr lang="en-US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ages[0]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660066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ages[1]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names; 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String[3]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names[2] </a:t>
                      </a:r>
                      <a:r>
                        <a:rPr lang="en-US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감자바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 smtClean="0">
                          <a:solidFill>
                            <a:srgbClr val="660066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ko-KR" altLang="en-US" sz="1600" b="0" kern="0" spc="0" dirty="0">
                        <a:solidFill>
                          <a:srgbClr val="660066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참조변수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참조값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클래스이름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참조변수</a:t>
                      </a:r>
                      <a:r>
                        <a:rPr lang="ko-KR" altLang="en-US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0" i="0" kern="0" spc="0" dirty="0">
                          <a:solidFill>
                            <a:srgbClr val="0066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</a:t>
                      </a:r>
                      <a:r>
                        <a:rPr lang="ko-KR" altLang="en-US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클래스이름</a:t>
                      </a:r>
                      <a:r>
                        <a:rPr lang="en-US" altLang="ko-KR" sz="1300" b="0" i="0" kern="0" spc="0" dirty="0">
                          <a:solidFill>
                            <a:srgbClr val="CC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  <a:endParaRPr lang="ko-KR" altLang="en-US" sz="1300" b="0" i="0" kern="0" spc="0" dirty="0">
                        <a:solidFill>
                          <a:srgbClr val="CC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hgd;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Person(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문자열변수</a:t>
                      </a:r>
                      <a:r>
                        <a:rPr lang="en-US" altLang="ko-KR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문자열변수 </a:t>
                      </a:r>
                      <a:r>
                        <a:rPr lang="en-US" altLang="ko-KR" sz="1300" b="0" i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0" i="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문자열상수</a:t>
                      </a:r>
                      <a:r>
                        <a:rPr lang="en-US" altLang="ko-KR" sz="1300" b="0" i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3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name; </a:t>
                      </a:r>
                      <a:endParaRPr 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254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en-US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60" marR="6476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모서리가 둥근 직사각형 13"/>
          <p:cNvSpPr>
            <a:spLocks noChangeArrowheads="1"/>
          </p:cNvSpPr>
          <p:nvPr/>
        </p:nvSpPr>
        <p:spPr bwMode="auto">
          <a:xfrm>
            <a:off x="502965" y="4140993"/>
            <a:ext cx="7632848" cy="1880295"/>
          </a:xfrm>
          <a:prstGeom prst="roundRect">
            <a:avLst>
              <a:gd name="adj" fmla="val 9526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8255184" y="3573016"/>
            <a:ext cx="673249" cy="561856"/>
          </a:xfrm>
          <a:prstGeom prst="wedgeRoundRectCallout">
            <a:avLst>
              <a:gd name="adj1" fmla="val 83516"/>
              <a:gd name="adj2" fmla="val 5729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다음에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배울 내용임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628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4213" y="2133600"/>
            <a:ext cx="7789862" cy="194151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</a:t>
            </a:r>
            <a:r>
              <a:rPr kumimoji="1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구성도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8879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종류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</a:t>
            </a:r>
          </a:p>
        </p:txBody>
      </p:sp>
      <p:sp>
        <p:nvSpPr>
          <p:cNvPr id="51203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 변수 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기본 타입의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저장하는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int, double, char, boolean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타입의 변수가 많이 사용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기본 타입의 변수 선언 및  값 저장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89025" y="2060848"/>
          <a:ext cx="7200900" cy="3889375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4147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선언된 변수에 타입에 맞는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age;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    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변수는 정수 값 저장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height;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//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변수는 실수 값 저장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initialOfName;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initialOfName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'H'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char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변수는 문자 저장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isKorean;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b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oolean 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변수는 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true 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또는 </a:t>
                      </a:r>
                      <a:r>
                        <a:rPr 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false </a:t>
                      </a:r>
                      <a:r>
                        <a:rPr lang="ko-KR" altLang="en-US" sz="1400" kern="0" spc="-2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2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" name="모서리가 둥근 직사각형 18"/>
          <p:cNvSpPr>
            <a:spLocks noChangeArrowheads="1"/>
          </p:cNvSpPr>
          <p:nvPr/>
        </p:nvSpPr>
        <p:spPr bwMode="auto">
          <a:xfrm>
            <a:off x="1377107" y="4221088"/>
            <a:ext cx="6552728" cy="1584846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직사각형 18"/>
          <p:cNvSpPr>
            <a:spLocks noChangeArrowheads="1"/>
          </p:cNvSpPr>
          <p:nvPr/>
        </p:nvSpPr>
        <p:spPr bwMode="auto">
          <a:xfrm>
            <a:off x="1671561" y="4413269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직사각형 18"/>
          <p:cNvSpPr>
            <a:spLocks noChangeArrowheads="1"/>
          </p:cNvSpPr>
          <p:nvPr/>
        </p:nvSpPr>
        <p:spPr bwMode="auto">
          <a:xfrm>
            <a:off x="1671559" y="4735088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height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직사각형 18"/>
          <p:cNvSpPr>
            <a:spLocks noChangeArrowheads="1"/>
          </p:cNvSpPr>
          <p:nvPr/>
        </p:nvSpPr>
        <p:spPr bwMode="auto">
          <a:xfrm>
            <a:off x="3114446" y="4413268"/>
            <a:ext cx="1512069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3114445" y="4735087"/>
            <a:ext cx="3096245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177.7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8"/>
          <p:cNvSpPr>
            <a:spLocks noChangeArrowheads="1"/>
          </p:cNvSpPr>
          <p:nvPr/>
        </p:nvSpPr>
        <p:spPr bwMode="auto">
          <a:xfrm>
            <a:off x="1671560" y="5056906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initialOfName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8"/>
          <p:cNvSpPr>
            <a:spLocks noChangeArrowheads="1"/>
          </p:cNvSpPr>
          <p:nvPr/>
        </p:nvSpPr>
        <p:spPr bwMode="auto">
          <a:xfrm>
            <a:off x="1671559" y="5372468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isKorean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직사각형 18"/>
          <p:cNvSpPr>
            <a:spLocks noChangeArrowheads="1"/>
          </p:cNvSpPr>
          <p:nvPr/>
        </p:nvSpPr>
        <p:spPr bwMode="auto">
          <a:xfrm>
            <a:off x="3114446" y="5056905"/>
            <a:ext cx="854950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8"/>
          <p:cNvSpPr>
            <a:spLocks noChangeArrowheads="1"/>
          </p:cNvSpPr>
          <p:nvPr/>
        </p:nvSpPr>
        <p:spPr bwMode="auto">
          <a:xfrm>
            <a:off x="3114446" y="5372467"/>
            <a:ext cx="422901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8"/>
          <p:cNvSpPr>
            <a:spLocks noChangeArrowheads="1"/>
          </p:cNvSpPr>
          <p:nvPr/>
        </p:nvSpPr>
        <p:spPr bwMode="auto">
          <a:xfrm>
            <a:off x="6363854" y="4413267"/>
            <a:ext cx="1353372" cy="23723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6363854" y="4735086"/>
            <a:ext cx="1353372" cy="23723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8"/>
          <p:cNvSpPr>
            <a:spLocks noChangeArrowheads="1"/>
          </p:cNvSpPr>
          <p:nvPr/>
        </p:nvSpPr>
        <p:spPr bwMode="auto">
          <a:xfrm>
            <a:off x="6363854" y="5056905"/>
            <a:ext cx="1353372" cy="23723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20"/>
          <p:cNvSpPr>
            <a:spLocks noChangeArrowheads="1"/>
          </p:cNvSpPr>
          <p:nvPr/>
        </p:nvSpPr>
        <p:spPr bwMode="auto">
          <a:xfrm>
            <a:off x="6363854" y="5378724"/>
            <a:ext cx="1353372" cy="23723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바이트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4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종류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단순변수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4704"/>
            <a:ext cx="8271073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값의 범위 초과 오류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타입의 최소값 또는 최대값의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범위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벗어나면 오류가 발생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88620"/>
              </p:ext>
            </p:extLst>
          </p:nvPr>
        </p:nvGraphicFramePr>
        <p:xfrm>
          <a:off x="962025" y="1548929"/>
          <a:ext cx="7200900" cy="1223963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byte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-259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바이트 길이의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byte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최소값은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-128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short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40000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바이트 길이의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short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최대값은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32,767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123456789012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바이트 길이의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최대값은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2,147,483,647(2</a:t>
                      </a:r>
                      <a:r>
                        <a:rPr lang="en-US" altLang="ko-KR" sz="1400" kern="0" spc="0" baseline="300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31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1" marR="64771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9725" y="3133254"/>
            <a:ext cx="6524625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같은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동시 선언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    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99024"/>
              </p:ext>
            </p:extLst>
          </p:nvPr>
        </p:nvGraphicFramePr>
        <p:xfrm>
          <a:off x="1018277" y="3586485"/>
          <a:ext cx="7144648" cy="1728787"/>
        </p:xfrm>
        <a:graphic>
          <a:graphicData uri="http://schemas.openxmlformats.org/drawingml/2006/table">
            <a:tbl>
              <a:tblPr/>
              <a:tblGrid>
                <a:gridCol w="256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55">
                <a:tc gridSpan="2"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같은 타입의 여러 변수를 동시에 선언하는 예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2" marR="64762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732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age, score; </a:t>
                      </a:r>
                      <a:endParaRPr 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height, weight;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isKorean, isMale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2" marR="64762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age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score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정수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저장하는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height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weight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실수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저장하는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isKorean, isMale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(true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또는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2" marR="64762" marT="17913" marB="1791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선언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저장 및 출력 프로그램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71273"/>
              </p:ext>
            </p:extLst>
          </p:nvPr>
        </p:nvGraphicFramePr>
        <p:xfrm>
          <a:off x="611188" y="692150"/>
          <a:ext cx="7921625" cy="5668963"/>
        </p:xfrm>
        <a:graphic>
          <a:graphicData uri="http://schemas.openxmlformats.org/drawingml/2006/table">
            <a:tbl>
              <a:tblPr/>
              <a:tblGrid>
                <a:gridCol w="158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신상 정보 저장 및 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361">
                <a:tc gridSpan="2"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[ Person_Out ]: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상황을 나타내는 프로그램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Ex2_2_1_Person_Out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void main(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name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                   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age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있음을 나타내도록 변수들에 값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name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name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변수에 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age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변수에 정수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currentLocation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변수에 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값을 한 라인에 하나씩 결과로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-5080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"**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저장된 결과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요약 정보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main()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끝을 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Person_Out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끝을 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651500" y="5805488"/>
          <a:ext cx="3241675" cy="881216"/>
        </p:xfrm>
        <a:graphic>
          <a:graphicData uri="http://schemas.openxmlformats.org/drawingml/2006/table">
            <a:tbl>
              <a:tblPr/>
              <a:tblGrid>
                <a:gridCol w="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0989" marR="50989" marT="13888" marB="13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** 변수에 저장된 결과 **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</a:p>
                  </a:txBody>
                  <a:tcPr marL="50989" marR="50989" marT="13888" marB="13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2-2-1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712200" cy="506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Ex2_2_1_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메소드 작성       </a:t>
            </a:r>
          </a:p>
          <a:p>
            <a: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메소드는 변수 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값 저장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값 출력 등을 수행하는 문장들로 구성        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여러 방법으로 프로그램 실행하고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    </a:t>
            </a:r>
          </a:p>
          <a:p>
            <a:pPr marL="0" marR="0" lvl="0" indent="0" algn="l" defTabSz="91440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실습과제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</a:rPr>
              <a:t>Ex2_2_1_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클래스의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변경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1) 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안중근 의사는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30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세에 하얼빈으로 갔다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라는 상황에 대해 변수 값 변경하고 실행하여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2) 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김철수는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23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세의 한국대학교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학년 학생으로 도서관에 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는 것을 나타내기 위하여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필요한 추가적인 변수가 무엇인지 생각해보라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변수 선언하고 값 저장한 후 변수의 값 출력하도록 프로그램 변경하고 실행하여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83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초기화</a:t>
            </a:r>
          </a:p>
        </p:txBody>
      </p:sp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333375" y="628650"/>
            <a:ext cx="8712200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초기화란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?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선언하며 바로 변수에 값 저장하는 것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•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String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name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홍길동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";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•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int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age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=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18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변수 초기화는 변수 선언문과 변수 값 저장하는 대입문을 하나로 묶은 것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선언문과 대입문으로 나눌 수 있음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250" y="2997200"/>
            <a:ext cx="65246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    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71941"/>
              </p:ext>
            </p:extLst>
          </p:nvPr>
        </p:nvGraphicFramePr>
        <p:xfrm>
          <a:off x="971600" y="3068960"/>
          <a:ext cx="6947526" cy="1404378"/>
        </p:xfrm>
        <a:graphic>
          <a:graphicData uri="http://schemas.openxmlformats.org/drawingml/2006/table">
            <a:tbl>
              <a:tblPr/>
              <a:tblGrid>
                <a:gridCol w="3106011">
                  <a:extLst>
                    <a:ext uri="{9D8B030D-6E8A-4147-A177-3AD203B41FA5}">
                      <a16:colId xmlns:a16="http://schemas.microsoft.com/office/drawing/2014/main" val="190435280"/>
                    </a:ext>
                  </a:extLst>
                </a:gridCol>
                <a:gridCol w="1718525">
                  <a:extLst>
                    <a:ext uri="{9D8B030D-6E8A-4147-A177-3AD203B41FA5}">
                      <a16:colId xmlns:a16="http://schemas.microsoft.com/office/drawing/2014/main" val="926538173"/>
                    </a:ext>
                  </a:extLst>
                </a:gridCol>
                <a:gridCol w="2122990">
                  <a:extLst>
                    <a:ext uri="{9D8B030D-6E8A-4147-A177-3AD203B41FA5}">
                      <a16:colId xmlns:a16="http://schemas.microsoft.com/office/drawing/2014/main" val="1961700835"/>
                    </a:ext>
                  </a:extLst>
                </a:gridCol>
              </a:tblGrid>
              <a:tr h="2510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 초기화 갖는 변수 선언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 선언과  대입문으로 분리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51386"/>
                  </a:ext>
                </a:extLst>
              </a:tr>
              <a:tr h="2641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 선언문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대입문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6183"/>
                  </a:ext>
                </a:extLst>
              </a:tr>
              <a:tr h="889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double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height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177.7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double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height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height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177.7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isKorean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kumimoji="0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8" marR="64778" marT="17875" marB="1787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2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초기화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활용하는 예제 프로그램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71738"/>
              </p:ext>
            </p:extLst>
          </p:nvPr>
        </p:nvGraphicFramePr>
        <p:xfrm>
          <a:off x="611188" y="692150"/>
          <a:ext cx="7921625" cy="5313363"/>
        </p:xfrm>
        <a:graphic>
          <a:graphicData uri="http://schemas.openxmlformats.org/drawingml/2006/table">
            <a:tbl>
              <a:tblPr/>
              <a:tblGrid>
                <a:gridCol w="158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신상 정보 저장 및 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825">
                <a:tc gridSpan="2"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[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son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_Initialization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_Out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]: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상황을 나타내는 프로그램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Ex2_2_2_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Person_Initialization_Out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void main(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fontAlgn="base" latinLnBrk="0">
                        <a:lnSpc>
                          <a:spcPts val="2500"/>
                        </a:lnSpc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name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";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	   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 초기화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 선언과 값 저장 동시에 이루어짐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2500"/>
                        </a:lnSpc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;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                       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 초기화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 선언과 값 저장 동시에 이루어짐</a:t>
                      </a: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currentLocation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";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변수 초기화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값을 한 라인에 하나씩 결과로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-5080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"**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저장된 결과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요약 정보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</a:p>
                    <a:p>
                      <a:pPr marL="5080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651500" y="5661025"/>
          <a:ext cx="3241675" cy="881216"/>
        </p:xfrm>
        <a:graphic>
          <a:graphicData uri="http://schemas.openxmlformats.org/drawingml/2006/table">
            <a:tbl>
              <a:tblPr/>
              <a:tblGrid>
                <a:gridCol w="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0989" marR="50989" marT="13888" marB="13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** 변수에 저장된 결과 **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</a:p>
                  </a:txBody>
                  <a:tcPr marL="50989" marR="50989" marT="13888" marB="13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2-2-2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59396" name="Text Box 10"/>
          <p:cNvSpPr txBox="1">
            <a:spLocks noChangeArrowheads="1"/>
          </p:cNvSpPr>
          <p:nvPr/>
        </p:nvSpPr>
        <p:spPr bwMode="auto">
          <a:xfrm>
            <a:off x="309563" y="842963"/>
            <a:ext cx="8712200" cy="499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Ex2_2_2_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Person_Initialization_Out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메소드 작성       </a:t>
            </a:r>
          </a:p>
          <a:p>
            <a:pPr lv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메소드는 변수 선언하며 초기화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값 출력 등을 수행하는 문장들로 구성         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여러 방법으로 프로그램 실행하고 결과 확인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  </a:t>
            </a:r>
          </a:p>
          <a:p>
            <a:pPr marL="0" marR="0" lvl="0" indent="0" algn="l" defTabSz="914400" rtl="0" eaLnBrk="0" fontAlgn="base" latinLnBrk="1" hangingPunct="0">
              <a:lnSpc>
                <a:spcPts val="27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실습과제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Ex2_2_2_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Person_Initialization_Out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클래스의 변경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1) 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안중근 의사는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30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세에 하얼빈으로 갔다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라는 상황에 대해 변수 초기화로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변경하고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실행하여 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2) 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김철수는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23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세의 한국대학교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학년 학생으로 도서관에 있다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는 것을 나타내기 위하여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필요한 추가적인 변수가 무엇인지 생각해보라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 변수 선언하며 초기화하고 변수 값 출력하도록 프로그램 변경하고 실행하여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2981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1124744"/>
            <a:ext cx="7789862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2.5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저장하기</a:t>
            </a:r>
          </a:p>
        </p:txBody>
      </p:sp>
    </p:spTree>
    <p:extLst>
      <p:ext uri="{BB962C8B-B14F-4D97-AF65-F5344CB8AC3E}">
        <p14:creationId xmlns:p14="http://schemas.microsoft.com/office/powerpoint/2010/main" val="3818347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필요성</a:t>
            </a:r>
          </a:p>
        </p:txBody>
      </p:sp>
      <p:sp>
        <p:nvSpPr>
          <p:cNvPr id="63491" name="Text Box 10"/>
          <p:cNvSpPr txBox="1">
            <a:spLocks noChangeArrowheads="1"/>
          </p:cNvSpPr>
          <p:nvPr/>
        </p:nvSpPr>
        <p:spPr bwMode="auto">
          <a:xfrm>
            <a:off x="333375" y="660400"/>
            <a:ext cx="8486775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단계의 출력 프로그램의 제약점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선언하고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변수에 상수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저장하여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때마다 동일한 결과가 출력됨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값에 대한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출력하려면 그 때마다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변경하고 다시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컴파일한 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실행해야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효용성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활용성이 낮은 프로그램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활용하는 프로그램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키보드에서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입력하고 입력한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처리하여 출력하는 프로그램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데이터가 달라지면 출력 결과도 달라짐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입력에 대한 다양한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효용성과 활용성 증대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입력하여 처리하는 방법은 초기 프로그래밍에서 매우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중요함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입력을 위한 클래스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java.util.Scanner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입력 위해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자체에서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클래스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SkScanner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편리한 입력 위해 저자가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제공하는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5728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50825" y="44450"/>
            <a:ext cx="8569325" cy="5080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함초롬바탕"/>
                <a:cs typeface="+mn-cs"/>
              </a:rPr>
              <a:t>java.util.Scanner </a:t>
            </a:r>
            <a:r>
              <a:rPr kumimoji="1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제공하는 입력수단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50825" y="593401"/>
            <a:ext cx="856932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입력수단의 필요성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키보드에서 타이핑한 데이터를 프로그램에서 입력하는 것은 하드웨어가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관련된 매우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복잡한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작업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dirty="0" smtClean="0">
                <a:solidFill>
                  <a:srgbClr val="000000"/>
                </a:solidFill>
              </a:rPr>
              <a:t>         </a:t>
            </a:r>
            <a:r>
              <a:rPr kumimoji="1" lang="en-US" altLang="ko-KR" sz="1600" dirty="0">
                <a:solidFill>
                  <a:srgbClr val="000000"/>
                </a:solidFill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초보자가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입력하는 모든 과정을 직접 작성하는 것은 불가능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자체적으로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위한 수단 제공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java.util.Scanner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제공하는 입력수단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java.util.Scanner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객체 생성 후 입력해야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nextLine()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nextInt()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nextDouble()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문자열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 입력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nextLine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엔터키 입력되기 전까지의 문자열 입력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nextInt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첫 번째 정수 입력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nextDouble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메소드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첫 번째 실수 입력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java.util.Scanner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이용한 입력과정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Scanner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생성 작업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입력 및 저장 작업 등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과정으로 구성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이 입력수단은 초보자가 이해하여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사용하기에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다소 어렵고 불편함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itchFamily="2" charset="2"/>
              </a:rPr>
              <a:t> </a:t>
            </a: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itchFamily="2" charset="2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본서에서는 별도로 더 편리한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입력수단 제공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907704" y="4509120"/>
          <a:ext cx="6651625" cy="1454150"/>
        </p:xfrm>
        <a:graphic>
          <a:graphicData uri="http://schemas.openxmlformats.org/drawingml/2006/table">
            <a:tbl>
              <a:tblPr/>
              <a:tblGrid>
                <a:gridCol w="665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7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java.util.Scanner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scanner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sz="1600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java.util.Scanner(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System.in</a:t>
                      </a:r>
                      <a:r>
                        <a:rPr lang="en-US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4" marR="64774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42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String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scanner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nextLine(); </a:t>
                      </a:r>
                      <a:r>
                        <a:rPr kumimoji="0" lang="en-US" altLang="ko-K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kumimoji="0" lang="ko-KR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int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scanner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nextInt();      </a:t>
                      </a:r>
                      <a:r>
                        <a:rPr kumimoji="0" lang="en-US" altLang="ko-K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  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double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height 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altLang="ko-KR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scanner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nextDouble(); </a:t>
                      </a:r>
                      <a:r>
                        <a:rPr kumimoji="0" lang="en-US" altLang="ko-KR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b="0" kern="0" spc="0" dirty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4" marR="64774" marT="17903" marB="179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27632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870294" y="4671171"/>
            <a:ext cx="795337" cy="561975"/>
          </a:xfrm>
          <a:prstGeom prst="wedgeRoundRectCallout">
            <a:avLst>
              <a:gd name="adj1" fmla="val -100227"/>
              <a:gd name="adj2" fmla="val -431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Scanner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생성 작업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861542" y="5473723"/>
            <a:ext cx="795337" cy="561975"/>
          </a:xfrm>
          <a:prstGeom prst="wedgeRoundRectCallout">
            <a:avLst>
              <a:gd name="adj1" fmla="val -100961"/>
              <a:gd name="adj2" fmla="val -5430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실수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 작업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6734807" y="5132242"/>
            <a:ext cx="936625" cy="749300"/>
          </a:xfrm>
          <a:prstGeom prst="wedgeRoundRectCallout">
            <a:avLst>
              <a:gd name="adj1" fmla="val 111893"/>
              <a:gd name="adj2" fmla="val -7161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지금 이해할 수 없지만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이렇게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작성해야 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4527" name="모서리가 둥근 직사각형 13"/>
          <p:cNvSpPr>
            <a:spLocks noChangeArrowheads="1"/>
          </p:cNvSpPr>
          <p:nvPr/>
        </p:nvSpPr>
        <p:spPr bwMode="auto">
          <a:xfrm>
            <a:off x="2052167" y="4605958"/>
            <a:ext cx="6337300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4528" name="모서리가 둥근 직사각형 13"/>
          <p:cNvSpPr>
            <a:spLocks noChangeArrowheads="1"/>
          </p:cNvSpPr>
          <p:nvPr/>
        </p:nvSpPr>
        <p:spPr bwMode="auto">
          <a:xfrm>
            <a:off x="2052167" y="5091733"/>
            <a:ext cx="3960812" cy="7921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구성요소와 구성도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4000" y="836613"/>
            <a:ext cx="87122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프로그램의 구성요소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구성요소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구조체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포인터 등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구성요소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복합문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처리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많은 구성요소들이 유기적으로 잘 결합이 되면 좋은 프로그램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 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구성요소들간의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관계 파악이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중요함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구성도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 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구성도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구성요소와 이들간의 관계 표현한 그림 </a:t>
            </a: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 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구성요소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데이터 표현과 데이터 처리를 위한 요소로 구분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 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구성요소의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종류 매우 많고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데이터 처리요소는 단계가 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이나 됨</a:t>
            </a:r>
          </a:p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함초롬바탕" pitchFamily="18" charset="-127"/>
              </a:rPr>
              <a:t>   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구성도에서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 수 있는 것 </a:t>
            </a:r>
          </a:p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 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1) 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문자들과 토큰으로 구성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최하위 레벨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</a:p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  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 프로그램은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최상위 레벨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</a:p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문자에서 시작하여 최종적으로 클래스와 클래스 계층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작성하는 것은  </a:t>
            </a:r>
          </a:p>
          <a:p>
            <a:pPr marL="0" marR="0" lvl="0" indent="0" algn="just" defTabSz="914400" rtl="0" eaLnBrk="1" fontAlgn="base" latinLnBrk="1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아주 복잡하며 고도의 지능적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작업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 flipH="1">
            <a:off x="7164288" y="3578344"/>
            <a:ext cx="936104" cy="561856"/>
          </a:xfrm>
          <a:prstGeom prst="wedgeRoundRectCallout">
            <a:avLst>
              <a:gd name="adj1" fmla="val 87734"/>
              <a:gd name="adj2" fmla="val 70406"/>
              <a:gd name="adj3" fmla="val 16667"/>
            </a:avLst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이는 매우 복잡함을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의미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6516000" y="4219233"/>
            <a:ext cx="360363" cy="388937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5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한양신명조" charset="-127"/>
                <a:cs typeface="+mn-cs"/>
              </a:rPr>
              <a:t> </a:t>
            </a:r>
            <a:r>
              <a:rPr kumimoji="1" lang="en-US" altLang="ko-KR" sz="27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함초롬바탕"/>
                <a:cs typeface="+mn-cs"/>
              </a:rPr>
              <a:t>java.util.Scanner </a:t>
            </a:r>
            <a:r>
              <a:rPr kumimoji="1" lang="ko-KR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이용하여 </a:t>
            </a:r>
            <a:r>
              <a:rPr kumimoji="1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데이터 입력하기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23478"/>
              </p:ext>
            </p:extLst>
          </p:nvPr>
        </p:nvGraphicFramePr>
        <p:xfrm>
          <a:off x="1377950" y="620713"/>
          <a:ext cx="7442200" cy="5445125"/>
        </p:xfrm>
        <a:graphic>
          <a:graphicData uri="http://schemas.openxmlformats.org/drawingml/2006/table">
            <a:tbl>
              <a:tblPr/>
              <a:tblGrid>
                <a:gridCol w="15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2-3-1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887" marR="62887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java.util.Scanner </a:t>
                      </a:r>
                      <a:r>
                        <a:rPr lang="ko-KR" altLang="en-US" sz="1600" b="0" kern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클래스로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입력하여 출력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87" marR="62887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071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sz="16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Message_InOut_UsingJavaScanner ]: java.util.Scanner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클래스로 문자열 입력 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kern="0" spc="0" dirty="0" smtClean="0"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Ex2_3_1_Message_InOut_UsingJavaScanner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static void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main(</a:t>
                      </a: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//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java.util.Scanner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클래스의 객체 생성하여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변수에 저장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 작업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b="1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java.util.Scanner</a:t>
                      </a:r>
                      <a:r>
                        <a:rPr lang="en-US" sz="1400" b="1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scanner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sz="1400" b="1" u="none" kern="0" spc="0" dirty="0">
                          <a:solidFill>
                            <a:srgbClr val="0066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new </a:t>
                      </a:r>
                      <a:r>
                        <a:rPr lang="en-US" sz="1400" b="1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java.util.Scanner(</a:t>
                      </a:r>
                      <a:r>
                        <a:rPr lang="en-US" sz="14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System.in</a:t>
                      </a:r>
                      <a:r>
                        <a:rPr lang="en-US" sz="1400" b="1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400" b="1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String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firstMessage</a:t>
                      </a:r>
                      <a:r>
                        <a:rPr lang="en-US" sz="1400" u="none" kern="0" spc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600" u="none" kern="0" spc="0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System.out.print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첫 입력 메시지 입력하시오 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&gt; "</a:t>
                      </a:r>
                      <a:r>
                        <a:rPr lang="en-US" altLang="ko-KR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firstMessage</a:t>
                      </a:r>
                      <a:r>
                        <a:rPr lang="en-US" sz="1400" b="1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14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scanner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400" b="1" u="none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nextLine()</a:t>
                      </a:r>
                      <a:r>
                        <a:rPr lang="en-US" sz="1400" b="1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baseline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// nextLine()</a:t>
                      </a:r>
                      <a:r>
                        <a:rPr lang="ko-KR" alt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문자열 입력</a:t>
                      </a:r>
                      <a:endParaRPr lang="ko-KR" alt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System.out.println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첫 입력 메시지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firstMessage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4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goalMessage</a:t>
                      </a:r>
                      <a:r>
                        <a:rPr lang="en-US" sz="1400" u="none" kern="0" spc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600" u="none" kern="0" spc="0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System.out.print</a:t>
                      </a:r>
                      <a:r>
                        <a:rPr lang="en-US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목표 메시지 입력하시오 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&gt; "</a:t>
                      </a:r>
                      <a:r>
                        <a:rPr lang="en-US" altLang="ko-KR" sz="1400" u="none" kern="0" spc="0" dirty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프롬프트 메시지 출력 </a:t>
                      </a:r>
                      <a:endParaRPr lang="en-US" altLang="ko-KR" sz="14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goalMessage</a:t>
                      </a:r>
                      <a:r>
                        <a:rPr lang="en-US" sz="1400" b="1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sz="14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scanner</a:t>
                      </a:r>
                      <a:r>
                        <a:rPr lang="en-US" sz="1400" b="1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400" b="1" u="none" kern="0" spc="0" dirty="0" smtClean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nextLine()</a:t>
                      </a:r>
                      <a:r>
                        <a:rPr lang="en-US" sz="1400" b="1" u="none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sz="1400" b="1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System.out.println(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 * </a:t>
                      </a:r>
                      <a:r>
                        <a:rPr lang="ko-KR" alt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입력된 목표 메시지</a:t>
                      </a:r>
                      <a:r>
                        <a:rPr lang="en-US" altLang="ko-KR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goalMessage</a:t>
                      </a:r>
                      <a:r>
                        <a:rPr lang="en-US" sz="1400" u="none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6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87" marR="62887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71449"/>
              </p:ext>
            </p:extLst>
          </p:nvPr>
        </p:nvGraphicFramePr>
        <p:xfrm>
          <a:off x="3851920" y="5779295"/>
          <a:ext cx="5110162" cy="944562"/>
        </p:xfrm>
        <a:graphic>
          <a:graphicData uri="http://schemas.openxmlformats.org/drawingml/2006/table">
            <a:tbl>
              <a:tblPr/>
              <a:tblGrid>
                <a:gridCol w="57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</a:t>
                      </a:r>
                      <a:endParaRPr lang="en-US" altLang="ko-KR" sz="130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결과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893" marR="62893" marT="17404" marB="17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o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첫 입력 메시지 입력하시오 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This is my first input.</a:t>
                      </a:r>
                      <a:endParaRPr lang="ko-KR" altLang="en-US" sz="1300" u="sng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*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첫 입력 메시지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This is my first input.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o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목표 메시지 입력하시오 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ko-KR" altLang="en-US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자바 전문가가 될거야</a:t>
                      </a:r>
                      <a:r>
                        <a:rPr lang="en-US" altLang="ko-KR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!</a:t>
                      </a:r>
                      <a:endParaRPr lang="ko-KR" altLang="en-US" sz="1300" u="sng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*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입력된 목표 메시지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전문가가 될거야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!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893" marR="62893" marT="17404" marB="17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400050" y="1557338"/>
            <a:ext cx="936625" cy="561975"/>
          </a:xfrm>
          <a:prstGeom prst="wedgeRoundRectCallout">
            <a:avLst>
              <a:gd name="adj1" fmla="val -96140"/>
              <a:gd name="adj2" fmla="val 889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Scanner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7699375" y="2179638"/>
            <a:ext cx="936625" cy="749300"/>
          </a:xfrm>
          <a:prstGeom prst="wedgeRoundRectCallout">
            <a:avLst>
              <a:gd name="adj1" fmla="val 90407"/>
              <a:gd name="adj2" fmla="val -2844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지금 이해할 수 없지만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이렇게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작성해야 함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400050" y="5280025"/>
            <a:ext cx="935038" cy="561975"/>
          </a:xfrm>
          <a:prstGeom prst="wedgeRoundRectCallout">
            <a:avLst>
              <a:gd name="adj1" fmla="val -98889"/>
              <a:gd name="adj2" fmla="val -8029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225425" y="2682875"/>
            <a:ext cx="1111250" cy="561975"/>
          </a:xfrm>
          <a:prstGeom prst="wedgeRoundRectCallout">
            <a:avLst>
              <a:gd name="adj1" fmla="val -91063"/>
              <a:gd name="adj2" fmla="val 1965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입력내용 알리는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프롬프트 메시지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392113" y="3808413"/>
            <a:ext cx="936625" cy="561975"/>
          </a:xfrm>
          <a:prstGeom prst="wedgeRoundRectCallout">
            <a:avLst>
              <a:gd name="adj1" fmla="val -100618"/>
              <a:gd name="adj2" fmla="val -7165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65562" name="모서리가 둥근 직사각형 13"/>
          <p:cNvSpPr>
            <a:spLocks noChangeArrowheads="1"/>
          </p:cNvSpPr>
          <p:nvPr/>
        </p:nvSpPr>
        <p:spPr bwMode="auto">
          <a:xfrm>
            <a:off x="1762924" y="2149475"/>
            <a:ext cx="5545137" cy="360363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5563" name="모서리가 둥근 직사각형 13"/>
          <p:cNvSpPr>
            <a:spLocks noChangeArrowheads="1"/>
          </p:cNvSpPr>
          <p:nvPr/>
        </p:nvSpPr>
        <p:spPr bwMode="auto">
          <a:xfrm>
            <a:off x="1771650" y="2928938"/>
            <a:ext cx="4672013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5564" name="모서리가 둥근 직사각형 13"/>
          <p:cNvSpPr>
            <a:spLocks noChangeArrowheads="1"/>
          </p:cNvSpPr>
          <p:nvPr/>
        </p:nvSpPr>
        <p:spPr bwMode="auto">
          <a:xfrm>
            <a:off x="1771650" y="3475038"/>
            <a:ext cx="3160713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65565" name="모서리가 둥근 직사각형 13"/>
          <p:cNvSpPr>
            <a:spLocks noChangeArrowheads="1"/>
          </p:cNvSpPr>
          <p:nvPr/>
        </p:nvSpPr>
        <p:spPr bwMode="auto">
          <a:xfrm>
            <a:off x="1771650" y="4926013"/>
            <a:ext cx="3160713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7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10"/>
          <p:cNvSpPr txBox="1">
            <a:spLocks noChangeArrowheads="1"/>
          </p:cNvSpPr>
          <p:nvPr/>
        </p:nvSpPr>
        <p:spPr bwMode="auto">
          <a:xfrm>
            <a:off x="323850" y="650875"/>
            <a:ext cx="8712200" cy="60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Ex2_3_1_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Message_InOut_UsingJavaScanner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작성       </a:t>
            </a:r>
          </a:p>
          <a:p>
            <a:pPr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제공하는 </a:t>
            </a:r>
            <a:r>
              <a:rPr lang="en-US" altLang="ko-KR" sz="1600" kern="0" dirty="0" smtClean="0">
                <a:solidFill>
                  <a:srgbClr val="CC00CC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nextLine()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ko-KR" altLang="en-US" sz="1600" kern="0" dirty="0" smtClean="0">
                <a:latin typeface="+mn-ea"/>
              </a:rPr>
              <a:t>메소드 </a:t>
            </a:r>
            <a:r>
              <a:rPr kumimoji="1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이용하여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입력하고 변수에 저장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입력 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System.out.print()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메소드로 입력 내용 설명하는 프롬프트 메시지 출력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System.out.print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값 출력한 후 끝 위치에서 다음 입출력 되게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여러 방법으로 프로그램 실행하고 결과 확인      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Ex2_3_1_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Message_InOut_UsingJavaScanner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변경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좋아하는 격언을 추가로 입력하여 문자열 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favoriteSaying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저장한 후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본인의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현위치를 나타내는 정보 전체 입력하여 문자열 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myInfo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저장한 후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2019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년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이전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Eclipse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버전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한글 데이터 입력 시 참고 사항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한글 데이터 입력할 때 반드시 해야 할 사항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console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(view)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마지막으로 출력된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다음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위치에  마우스 클릭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cursor(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입력할 위치 나타내는 포인터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위치시키고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한글 데이터 입력해야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그렇게 하지 않을 경우 잘못된 값이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입력되기도 함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년부터의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버전은 이 문제 해결하여 커서 이동 하지 않아도 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34" y="4581128"/>
            <a:ext cx="4158812" cy="1490178"/>
          </a:xfrm>
          <a:prstGeom prst="rect">
            <a:avLst/>
          </a:prstGeom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2-3-1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 flipH="1">
            <a:off x="6933340" y="5517232"/>
            <a:ext cx="1926129" cy="711684"/>
          </a:xfrm>
          <a:prstGeom prst="wedgeRoundRectCallout">
            <a:avLst>
              <a:gd name="adj1" fmla="val 72442"/>
              <a:gd name="adj2" fmla="val -71038"/>
              <a:gd name="adj3" fmla="val 16667"/>
            </a:avLst>
          </a:prstGeom>
          <a:solidFill>
            <a:srgbClr val="FFE285">
              <a:alpha val="80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2019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년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이전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Eclipse </a:t>
            </a:r>
            <a:endParaRPr kumimoji="1" lang="en-US" altLang="ko-KR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버전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에서 한글 입력 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입력 위치에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마우스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클릭하여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커서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이동시켜야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함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7542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568325"/>
            <a:ext cx="8496300" cy="337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6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SkScanner</a:t>
            </a:r>
            <a:r>
              <a:rPr kumimoji="1" lang="ko-KR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</a:t>
            </a:r>
            <a:endParaRPr kumimoji="1" lang="en-US" altLang="ko-KR" sz="16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java.util.Scanner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초보자 사용하기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다소 어려움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초보자도 쉽게 입력하기 위해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저자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작성한 </a:t>
            </a: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SkScanner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클래스의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</a:t>
            </a:r>
            <a:r>
              <a:rPr kumimoji="1" lang="ko-KR" altLang="en-US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입력 메소드 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사용하면 더 쉽게 데이터 입력 </a:t>
            </a:r>
            <a:r>
              <a:rPr kumimoji="1" lang="ko-KR" altLang="en-US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가능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SkScanner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클래스의 메소드 사용하기 </a:t>
            </a:r>
            <a:r>
              <a:rPr kumimoji="1" lang="ko-KR" altLang="en-US" sz="1600" dirty="0">
                <a:solidFill>
                  <a:srgbClr val="000000"/>
                </a:solidFill>
              </a:rPr>
              <a:t>위해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SkScanner.java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프로젝트의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default package)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복사하여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저장해야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실습자료의 모든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프로젝트에 복사되어 있음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kern="1200" cap="none" spc="10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1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SkScanner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클래스의 입력 메소드들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638822"/>
            <a:ext cx="2751239" cy="220245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7338" y="44450"/>
            <a:ext cx="8569325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SkScanner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저자가 제공하는 데이터 입력수단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03079"/>
              </p:ext>
            </p:extLst>
          </p:nvPr>
        </p:nvGraphicFramePr>
        <p:xfrm>
          <a:off x="611560" y="3969396"/>
          <a:ext cx="8135937" cy="2677416"/>
        </p:xfrm>
        <a:graphic>
          <a:graphicData uri="http://schemas.openxmlformats.org/drawingml/2006/table">
            <a:tbl>
              <a:tblPr/>
              <a:tblGrid>
                <a:gridCol w="813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1200"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6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4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.getString()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엔터키 입력될 때까지의 문자열 입력</a:t>
                      </a:r>
                    </a:p>
                    <a:p>
                      <a:pPr algn="l" fontAlgn="base" latinLnBrk="1">
                        <a:lnSpc>
                          <a:spcPts val="16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.getString()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입력하여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 latinLnBrk="1">
                        <a:lnSpc>
                          <a:spcPts val="16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sz="14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.getInt()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값 입력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정수가 아닌 것은 모두 무시됨</a:t>
                      </a:r>
                    </a:p>
                    <a:p>
                      <a:pPr fontAlgn="base" latinLnBrk="1">
                        <a:lnSpc>
                          <a:spcPts val="16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.getInt()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정수 입력하여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16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sz="14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.getDouble()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 값 입력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실수가 아닌 것은 모두 무시됨</a:t>
                      </a:r>
                    </a:p>
                    <a:p>
                      <a:pPr fontAlgn="base" latinLnBrk="1">
                        <a:lnSpc>
                          <a:spcPts val="16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.getDouble()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실수 입력하여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16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sz="14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.getChar()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하나 입력</a:t>
                      </a:r>
                    </a:p>
                    <a:p>
                      <a:pPr fontAlgn="base" latinLnBrk="1">
                        <a:lnSpc>
                          <a:spcPts val="16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initialOfName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.getChar()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입력하여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16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sz="140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.getBoolean()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true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값으로 입력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true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아니면 무시</a:t>
                      </a:r>
                    </a:p>
                    <a:p>
                      <a:pPr fontAlgn="base" latinLnBrk="1">
                        <a:lnSpc>
                          <a:spcPts val="16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isKorean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.getBoolean()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// boolean 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입력하여 저장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66" marR="64766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 bwMode="auto">
          <a:xfrm flipH="1">
            <a:off x="6293153" y="3501008"/>
            <a:ext cx="1015149" cy="216023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7697643" y="3634527"/>
            <a:ext cx="1186241" cy="749141"/>
          </a:xfrm>
          <a:prstGeom prst="wedgeRoundRectCallout">
            <a:avLst>
              <a:gd name="adj1" fmla="val 83589"/>
              <a:gd name="adj2" fmla="val -45444"/>
              <a:gd name="adj3" fmla="val 16667"/>
            </a:avLst>
          </a:prstGeom>
          <a:solidFill>
            <a:srgbClr val="FDEADA"/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SkScanner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사용하기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위해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SkScanner.java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반드시 복사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6163693" y="2340000"/>
            <a:ext cx="1008062" cy="196850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5765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SkScanner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클래스로 문자열 입력하는 프로그램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40348"/>
              </p:ext>
            </p:extLst>
          </p:nvPr>
        </p:nvGraphicFramePr>
        <p:xfrm>
          <a:off x="1184068" y="704685"/>
          <a:ext cx="7633468" cy="4696251"/>
        </p:xfrm>
        <a:graphic>
          <a:graphicData uri="http://schemas.openxmlformats.org/drawingml/2006/table">
            <a:tbl>
              <a:tblPr/>
              <a:tblGrid>
                <a:gridCol w="175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2-3-2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886" marR="62886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 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클래스로 문자열 입력하여 출력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86" marR="62886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630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sz="16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Message_InOut_UsingSkScanner ]: SkScanner </a:t>
                      </a:r>
                      <a:r>
                        <a:rPr lang="ko-KR" alt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클래스로 문자열 입력 </a:t>
                      </a:r>
                      <a:endParaRPr lang="ko-KR" altLang="en-US" sz="16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0" spc="0" dirty="0" smtClean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class </a:t>
                      </a: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E2_3_2_Message_InOut_Using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public 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static void main(String[] args) {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    String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firstMessage</a:t>
                      </a:r>
                      <a:r>
                        <a:rPr lang="en-US" sz="1400" u="none" kern="0" spc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600" u="none" kern="0" spc="0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System.out.print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첫 입력 메시지 입력하시오 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&gt; "</a:t>
                      </a:r>
                      <a:r>
                        <a:rPr lang="en-US" altLang="ko-KR" sz="14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400" u="none" kern="0" spc="-3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firstMessage</a:t>
                      </a:r>
                      <a:r>
                        <a:rPr lang="en-US" sz="1400" b="1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b="1" u="non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b="1" u="none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.getString()</a:t>
                      </a:r>
                      <a:r>
                        <a:rPr lang="en-US" altLang="ko-KR" sz="1400" u="none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      </a:t>
                      </a:r>
                      <a:r>
                        <a:rPr lang="en-US" sz="1400" b="0" u="none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SkScanner.getString()</a:t>
                      </a:r>
                      <a:r>
                        <a:rPr lang="ko-KR" altLang="en-US" sz="1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</a:t>
                      </a:r>
                      <a:r>
                        <a:rPr lang="ko-KR" altLang="en-US" sz="1400" b="0" u="none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400" b="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 입력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System.out.println</a:t>
                      </a:r>
                      <a:r>
                        <a:rPr lang="en-US" sz="14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*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첫 입력 메시지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firstMessage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); </a:t>
                      </a:r>
                      <a:endParaRPr lang="en-US" sz="14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goalMessage</a:t>
                      </a:r>
                      <a:r>
                        <a:rPr lang="en-US" sz="1400" u="none" kern="0" spc="0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System.out.print</a:t>
                      </a: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"\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n  </a:t>
                      </a:r>
                      <a:r>
                        <a:rPr 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목표 메시지 입력하시오 </a:t>
                      </a:r>
                      <a:r>
                        <a:rPr lang="en-US" altLang="ko-KR" sz="1400" u="none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&gt; "</a:t>
                      </a:r>
                      <a:r>
                        <a:rPr lang="en-US" altLang="ko-KR" sz="1400" u="none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 </a:t>
                      </a:r>
                      <a:endParaRPr lang="ko-KR" altLang="en-US" sz="14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goalMessage</a:t>
                      </a:r>
                      <a:r>
                        <a:rPr lang="en-US" sz="1400" b="1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b="1" u="none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400" b="1" u="none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.getString()</a:t>
                      </a:r>
                      <a:r>
                        <a:rPr lang="en-US" altLang="ko-KR" sz="1400" u="none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   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System.out.println</a:t>
                      </a:r>
                      <a:r>
                        <a:rPr lang="en-US" sz="1400" u="none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  * </a:t>
                      </a:r>
                      <a:r>
                        <a:rPr lang="ko-KR" alt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입력된 목표 메시지</a:t>
                      </a:r>
                      <a:r>
                        <a:rPr lang="en-US" altLang="ko-KR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: " + </a:t>
                      </a:r>
                      <a:r>
                        <a:rPr lang="en-US" sz="1400" u="none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goalMessage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); </a:t>
                      </a:r>
                      <a:endParaRPr lang="en-US" sz="1600" u="none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endParaRPr lang="en-US" sz="1600" u="none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86" marR="62886" marT="17389" marB="173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71648"/>
              </p:ext>
            </p:extLst>
          </p:nvPr>
        </p:nvGraphicFramePr>
        <p:xfrm>
          <a:off x="3830507" y="4998771"/>
          <a:ext cx="5111750" cy="944562"/>
        </p:xfrm>
        <a:graphic>
          <a:graphicData uri="http://schemas.openxmlformats.org/drawingml/2006/table">
            <a:tbl>
              <a:tblPr/>
              <a:tblGrid>
                <a:gridCol w="57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</a:t>
                      </a:r>
                      <a:endParaRPr lang="en-US" altLang="ko-KR" sz="130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결과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12" marR="62912" marT="17404" marB="17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o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첫 입력 메시지 입력하시오 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This is my first input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*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첫 입력 메시지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This is my first input.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o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목표 메시지 입력하시오 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ko-KR" altLang="en-US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자바 전문가가 될거야</a:t>
                      </a:r>
                      <a:r>
                        <a:rPr lang="en-US" altLang="ko-KR" sz="13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!</a:t>
                      </a:r>
                      <a:endParaRPr lang="ko-KR" altLang="en-US" sz="1300" u="sng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*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입력된 목표 메시지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전문가가 될거야</a:t>
                      </a:r>
                      <a:r>
                        <a:rPr lang="en-US" altLang="ko-KR" sz="13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!</a:t>
                      </a:r>
                      <a:endParaRPr lang="ko-KR" altLang="en-US" sz="13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12" marR="62912" marT="17404" marB="174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 flipH="1">
            <a:off x="1495205" y="2933438"/>
            <a:ext cx="3384550" cy="327025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CC00CC">
              <a:alpha val="9804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 flipH="1">
            <a:off x="209202" y="3140968"/>
            <a:ext cx="928383" cy="561856"/>
          </a:xfrm>
          <a:prstGeom prst="wedgeRoundRectCallout">
            <a:avLst>
              <a:gd name="adj1" fmla="val -87592"/>
              <a:gd name="adj2" fmla="val -5314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1495205" y="4278865"/>
            <a:ext cx="3359150" cy="311150"/>
          </a:xfrm>
          <a:prstGeom prst="wedgeRoundRectCallout">
            <a:avLst>
              <a:gd name="adj1" fmla="val -44075"/>
              <a:gd name="adj2" fmla="val -42422"/>
              <a:gd name="adj3" fmla="val 16667"/>
            </a:avLst>
          </a:prstGeom>
          <a:solidFill>
            <a:srgbClr val="CC00CC">
              <a:alpha val="9804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175360" y="4619761"/>
            <a:ext cx="921170" cy="561856"/>
          </a:xfrm>
          <a:prstGeom prst="wedgeRoundRectCallout">
            <a:avLst>
              <a:gd name="adj1" fmla="val -97820"/>
              <a:gd name="adj2" fmla="val -689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12230"/>
              </p:ext>
            </p:extLst>
          </p:nvPr>
        </p:nvGraphicFramePr>
        <p:xfrm>
          <a:off x="1764023" y="6050371"/>
          <a:ext cx="5615954" cy="674688"/>
        </p:xfrm>
        <a:graphic>
          <a:graphicData uri="http://schemas.openxmlformats.org/drawingml/2006/table">
            <a:tbl>
              <a:tblPr/>
              <a:tblGrid>
                <a:gridCol w="561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☞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java.util.Scanner </a:t>
                      </a: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클래스 이용할 때와 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SkScanner </a:t>
                      </a: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클래스 이용할 때의    </a:t>
                      </a:r>
                      <a:endParaRPr lang="en-US" altLang="ko-KR" sz="130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</a:t>
                      </a: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차이 확실히 이해할 것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altLang="ko-KR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SkScanner</a:t>
                      </a:r>
                      <a:r>
                        <a:rPr lang="ko-KR" altLang="en-US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가 직관적</a:t>
                      </a:r>
                      <a:r>
                        <a:rPr lang="en-US" altLang="ko-KR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이해하기 쉽고</a:t>
                      </a:r>
                      <a:r>
                        <a:rPr lang="en-US" altLang="ko-KR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ko-KR" altLang="en-US" sz="13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간단함</a:t>
                      </a:r>
                      <a:endParaRPr lang="en-US" altLang="ko-KR" sz="1300" u="none" kern="0" spc="0" dirty="0" smtClean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2899" marR="62899" marT="17342" marB="173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E4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 bwMode="auto">
          <a:xfrm flipH="1">
            <a:off x="175360" y="1724720"/>
            <a:ext cx="922338" cy="936427"/>
          </a:xfrm>
          <a:prstGeom prst="wedgeRoundRectCallout">
            <a:avLst>
              <a:gd name="adj1" fmla="val -94572"/>
              <a:gd name="adj2" fmla="val 455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입력내용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알리는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프롬프트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메시지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직사각형 13"/>
          <p:cNvSpPr>
            <a:spLocks noChangeArrowheads="1"/>
          </p:cNvSpPr>
          <p:nvPr/>
        </p:nvSpPr>
        <p:spPr bwMode="auto">
          <a:xfrm>
            <a:off x="1515268" y="2432844"/>
            <a:ext cx="4672013" cy="360362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1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2-3-2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04825" y="39624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67588" name="Text Box 10"/>
          <p:cNvSpPr txBox="1">
            <a:spLocks noChangeArrowheads="1"/>
          </p:cNvSpPr>
          <p:nvPr/>
        </p:nvSpPr>
        <p:spPr bwMode="auto">
          <a:xfrm>
            <a:off x="328613" y="604838"/>
            <a:ext cx="8712200" cy="60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E2_3_2_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Message_InOut_UsingJavaScanner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작성    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SkScanner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 이용하여 문자열 입력하고 변수에 저장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입력 전 입력 내용 설명하는 프롬프트 메시지 출력함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▪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SkScanner.java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파일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확인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ch02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프로젝트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클릭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src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클릭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(default package)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마지막 위치에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SkScanner.java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파일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음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실행하고 결과 확인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   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년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이전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한글 데이터 입력 시 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다시 강조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한글 데이터 입력할 때 반드시 해야할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사항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console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(view)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에서 마지막으로 출력된 다음 위치에  마우스 클릭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cursor(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입력할 위치 나타내는 포인터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위치시키고 한글 데이터 입력해야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그렇게 하지 않을 경우 잘못된 값이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입력되므로 프로그램 다시 실행해야 함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E2_3_2_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Message_InOut_UsingSkScanner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변경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좋아하는 격언을 추가로 입력하여 문자열 변수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favoriteSaying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저장한 후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본인의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현위치를 나타내는 정보 전체 입력하여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myInfo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저장한 후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824413" y="4293096"/>
          <a:ext cx="4216400" cy="795338"/>
        </p:xfrm>
        <a:graphic>
          <a:graphicData uri="http://schemas.openxmlformats.org/drawingml/2006/table">
            <a:tbl>
              <a:tblPr/>
              <a:tblGrid>
                <a:gridCol w="421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3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o </a:t>
                      </a: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첫 입력 메시지 입력하시오 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 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</a:rPr>
                        <a:t>This is my first input.</a:t>
                      </a:r>
                      <a:endParaRPr lang="ko-KR" altLang="en-US" sz="1300" u="none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* 첫 입력 메시지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: This is my first input.</a:t>
                      </a:r>
                      <a:endParaRPr lang="ko-KR" altLang="en-US" sz="1300" u="none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o </a:t>
                      </a:r>
                      <a:r>
                        <a:rPr lang="ko-KR" altLang="en-US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목표 메시지 입력하시오 </a:t>
                      </a:r>
                      <a:r>
                        <a:rPr lang="en-US" altLang="ko-KR" sz="1300" u="none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&gt;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|</a:t>
                      </a:r>
                      <a:r>
                        <a:rPr lang="ko-KR" altLang="en-US" sz="13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전문가가 될거야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1" marR="64761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 bwMode="auto">
          <a:xfrm flipH="1">
            <a:off x="7236295" y="5364203"/>
            <a:ext cx="1728987" cy="681038"/>
          </a:xfrm>
          <a:prstGeom prst="wedgeRoundRectCallout">
            <a:avLst>
              <a:gd name="adj1" fmla="val 63346"/>
              <a:gd name="adj2" fmla="val -107946"/>
              <a:gd name="adj3" fmla="val 16667"/>
            </a:avLst>
          </a:prstGeom>
          <a:solidFill>
            <a:srgbClr val="FDEADA">
              <a:alpha val="80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2019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년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이전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Eclipse </a:t>
            </a:r>
            <a:endParaRPr kumimoji="1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버전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한글 입력 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 위치에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마우스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클릭하여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커서 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이동시켜야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함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5496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 메소드와 출력 메소드에 대한 단상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70660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06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60400" y="836613"/>
          <a:ext cx="7823200" cy="5184775"/>
        </p:xfrm>
        <a:graphic>
          <a:graphicData uri="http://schemas.openxmlformats.org/drawingml/2006/table">
            <a:tbl>
              <a:tblPr/>
              <a:tblGrid>
                <a:gridCol w="78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4775">
                <a:tc>
                  <a:txBody>
                    <a:bodyPr/>
                    <a:lstStyle/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.getString()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메소드는 키보드에서 타이핑되는 문자들을 입력하여 문자열 변수에 저장한다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이와 반대로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out.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println()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메소드는 괄호 속에 출력할 값이 주어지면 이를 화면에 출력한다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그러므로 이들은 서로 반대 기능을 가지는 메소드이다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한편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.getString() </a:t>
                      </a:r>
                      <a:r>
                        <a:rPr lang="ko-KR" altLang="en-US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메소드는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문자열만을 입력하며 정수나 실수 등은 입력할 수 없다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이에 반하여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.println() </a:t>
                      </a:r>
                      <a:r>
                        <a:rPr lang="ko-KR" altLang="en-US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메소드는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정수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실수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boolean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 등을 모두 출력할 수 있으며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+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이용하여 여러 종류의 값을 접속하면 한꺼번에 출력할 수도 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어떠한 종류의 값이라도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System.out.println()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메소드로 출력 가능하지만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입력에서는 한 종류의 값만 입력할 수 있으며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종류별로 입력을 위한 여러 입력 메소드가 필요하다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endParaRPr lang="ko-KR" altLang="en-US" sz="16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정수 값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입력하기 위한 메소드는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.getInt()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이며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실수 값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입력하기 위한 메소드는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.getDouble()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타이핑되면 이를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입력하는 메소드가 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SkScanner</a:t>
                      </a:r>
                      <a:r>
                        <a:rPr lang="en-US" altLang="ko-KR" sz="16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.getBoolean()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144001" marT="10198" marB="101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SkScanner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이용한 신상정보 입력 및 출력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4124"/>
              </p:ext>
            </p:extLst>
          </p:nvPr>
        </p:nvGraphicFramePr>
        <p:xfrm>
          <a:off x="1308100" y="655638"/>
          <a:ext cx="7480300" cy="6097587"/>
        </p:xfrm>
        <a:graphic>
          <a:graphicData uri="http://schemas.openxmlformats.org/drawingml/2006/table">
            <a:tbl>
              <a:tblPr/>
              <a:tblGrid>
                <a:gridCol w="155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2-3-3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3" marR="38883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 정보 입력하여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(SkScanner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클래스의 입력 메소드 이용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ko-KR" alt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883" marR="38883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485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Ex2_3_3_Person_InOut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void main(String[] args)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신상정보 항목인 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변수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 **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신상정보 입력 **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");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 o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");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SkScanner</a:t>
                      </a:r>
                      <a:r>
                        <a:rPr lang="en-US" altLang="ko-KR" sz="1400" b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.getString()</a:t>
                      </a:r>
                      <a:r>
                        <a:rPr lang="en-US" altLang="ko-KR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 o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");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b="1" kern="0" spc="0" dirty="0" smtClean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SkScanner</a:t>
                      </a:r>
                      <a:r>
                        <a:rPr lang="en-US" altLang="ko-KR" sz="1400" b="1" u="sng" kern="0" spc="0" dirty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.getInt()</a:t>
                      </a:r>
                      <a:r>
                        <a:rPr lang="en-US" altLang="ko-KR" sz="1400" b="1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b="1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 o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");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400" b="1" u="sng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SkScanner</a:t>
                      </a:r>
                      <a:r>
                        <a:rPr lang="en-US" altLang="ko-KR" sz="1400" b="1" u="sng" kern="0" spc="0" dirty="0" smtClean="0">
                          <a:solidFill>
                            <a:srgbClr val="CC00CC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.getString()</a:t>
                      </a:r>
                      <a:r>
                        <a:rPr lang="en-US" altLang="ko-KR" sz="1400" b="1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여러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한 라인에 출력하기 위해 출력할 값들을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접속하여 출력함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System.out.println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();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공백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라인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출력하여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바꿈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System.out.println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(" ** " +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+ "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신상정보 **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");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System.out.println</a:t>
                      </a:r>
                      <a:r>
                        <a:rPr lang="en-US" altLang="ko-KR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(" * " + name + "</a:t>
                      </a:r>
                      <a:r>
                        <a:rPr lang="ko-KR" altLang="en-US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의 나이는 </a:t>
                      </a:r>
                      <a:r>
                        <a:rPr lang="en-US" altLang="ko-KR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" + age + "</a:t>
                      </a:r>
                      <a:r>
                        <a:rPr lang="ko-KR" altLang="en-US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</a:t>
                      </a:r>
                      <a:r>
                        <a:rPr lang="en-US" altLang="ko-KR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endParaRPr lang="ko-KR" altLang="en-US" sz="1400" kern="0" spc="0" dirty="0">
                        <a:solidFill>
                          <a:schemeClr val="accent2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                                           + </a:t>
                      </a:r>
                      <a:r>
                        <a:rPr lang="en-US" altLang="ko-KR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 + "</a:t>
                      </a:r>
                      <a:r>
                        <a:rPr lang="ko-KR" altLang="en-US" sz="1400" kern="0" spc="0" dirty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에 있음</a:t>
                      </a:r>
                      <a:r>
                        <a:rPr lang="en-US" altLang="ko-KR" sz="1400" kern="0" spc="0" dirty="0" smtClean="0">
                          <a:solidFill>
                            <a:schemeClr val="accent2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main(args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 문장은 프로그램을 계속 반복하여 실행하기 위해 작성한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것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CC00CC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3" marR="38883" marT="10751" marB="107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38272"/>
              </p:ext>
            </p:extLst>
          </p:nvPr>
        </p:nvGraphicFramePr>
        <p:xfrm>
          <a:off x="6661260" y="2190750"/>
          <a:ext cx="2176463" cy="1712913"/>
        </p:xfrm>
        <a:graphic>
          <a:graphicData uri="http://schemas.openxmlformats.org/drawingml/2006/table">
            <a:tbl>
              <a:tblPr/>
              <a:tblGrid>
                <a:gridCol w="2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29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6" marR="64766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신상정보 입력 **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ko-KR" altLang="en-US" sz="11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1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18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ko-KR" altLang="en-US" sz="1100" u="sng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금강산</a:t>
                      </a:r>
                      <a:endParaRPr lang="en-US" altLang="ko-KR" sz="1100" u="sng" kern="0" spc="0" dirty="0" smtClean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홍길동의 신상정보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*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홍길동의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금강산에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있음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6" marR="64766" marT="17874" marB="1787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 bwMode="auto">
          <a:xfrm flipH="1">
            <a:off x="147638" y="1825625"/>
            <a:ext cx="1111250" cy="936625"/>
          </a:xfrm>
          <a:prstGeom prst="wedgeRoundRectCallout">
            <a:avLst>
              <a:gd name="adj1" fmla="val -88909"/>
              <a:gd name="adj2" fmla="val 6445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프롬프트 메시지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 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 이름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112713" y="3132138"/>
            <a:ext cx="1111250" cy="935037"/>
          </a:xfrm>
          <a:prstGeom prst="wedgeRoundRectCallout">
            <a:avLst>
              <a:gd name="adj1" fmla="val -90124"/>
              <a:gd name="adj2" fmla="val -342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프롬프트 메시지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 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정수 나이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12713" y="4437063"/>
            <a:ext cx="1138237" cy="936625"/>
          </a:xfrm>
          <a:prstGeom prst="wedgeRoundRectCallout">
            <a:avLst>
              <a:gd name="adj1" fmla="val -88854"/>
              <a:gd name="adj2" fmla="val -570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프롬프트 메시지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 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문자열 현위치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입력하여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134938" y="5741988"/>
            <a:ext cx="1138237" cy="749300"/>
          </a:xfrm>
          <a:prstGeom prst="wedgeRoundRectCallout">
            <a:avLst>
              <a:gd name="adj1" fmla="val -83639"/>
              <a:gd name="adj2" fmla="val -125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 문장은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프로그램을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계속 반복하여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실행함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165100" y="893763"/>
            <a:ext cx="1111250" cy="561975"/>
          </a:xfrm>
          <a:prstGeom prst="wedgeRoundRectCallout">
            <a:avLst>
              <a:gd name="adj1" fmla="val -86864"/>
              <a:gd name="adj2" fmla="val 1219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현위치 저장하기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위한 변수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71706" name="모서리가 둥근 직사각형 13"/>
          <p:cNvSpPr>
            <a:spLocks noChangeArrowheads="1"/>
          </p:cNvSpPr>
          <p:nvPr/>
        </p:nvSpPr>
        <p:spPr bwMode="auto">
          <a:xfrm>
            <a:off x="1692275" y="5876925"/>
            <a:ext cx="1150938" cy="360363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1707" name="모서리가 둥근 직사각형 13"/>
          <p:cNvSpPr>
            <a:spLocks noChangeArrowheads="1"/>
          </p:cNvSpPr>
          <p:nvPr/>
        </p:nvSpPr>
        <p:spPr bwMode="auto">
          <a:xfrm>
            <a:off x="1692275" y="3971925"/>
            <a:ext cx="3671888" cy="604838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1708" name="모서리가 둥근 직사각형 13"/>
          <p:cNvSpPr>
            <a:spLocks noChangeArrowheads="1"/>
          </p:cNvSpPr>
          <p:nvPr/>
        </p:nvSpPr>
        <p:spPr bwMode="auto">
          <a:xfrm>
            <a:off x="1676400" y="2644775"/>
            <a:ext cx="2663825" cy="5746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1709" name="모서리가 둥근 직사각형 13"/>
          <p:cNvSpPr>
            <a:spLocks noChangeArrowheads="1"/>
          </p:cNvSpPr>
          <p:nvPr/>
        </p:nvSpPr>
        <p:spPr bwMode="auto">
          <a:xfrm>
            <a:off x="1676400" y="3328988"/>
            <a:ext cx="2663825" cy="574675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1710" name="모서리가 둥근 직사각형 13"/>
          <p:cNvSpPr>
            <a:spLocks noChangeArrowheads="1"/>
          </p:cNvSpPr>
          <p:nvPr/>
        </p:nvSpPr>
        <p:spPr bwMode="auto">
          <a:xfrm>
            <a:off x="1692275" y="1841500"/>
            <a:ext cx="4313238" cy="33655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7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2-3-3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71684" name="Text Box 10"/>
          <p:cNvSpPr txBox="1">
            <a:spLocks noChangeArrowheads="1"/>
          </p:cNvSpPr>
          <p:nvPr/>
        </p:nvSpPr>
        <p:spPr bwMode="auto">
          <a:xfrm>
            <a:off x="323850" y="704479"/>
            <a:ext cx="8712200" cy="403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현위치 등의 신상정보 항목의 값 입력하고 출력함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SkScanner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클래스의 입력 메소드 이용하여 변수에 값 입력함 </a:t>
            </a: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결과 출력에서 여러 값을 한 라인에 출력하기 위해 출력할 값들을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+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 접속하여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출력하는 것 잘 살펴보고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이에 대한 원리 이해해야 함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메소드의 마지막에 문장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main(args);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작성되어 있음</a:t>
            </a: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끝내지 않고 계속 반복 실행하는 방법 중의 하나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실행하고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홍길동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이몽룡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외국인 한 사람 설정하여 신상정보 입력하고 결과 확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737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374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80728"/>
            <a:ext cx="7789862" cy="3049131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2.6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데이터를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다루는 프로그램 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작성하기</a:t>
            </a:r>
            <a:endParaRPr kumimoji="1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49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데이터 다루는 프로그램 필요성</a:t>
            </a:r>
          </a:p>
        </p:txBody>
      </p:sp>
      <p:sp>
        <p:nvSpPr>
          <p:cNvPr id="75779" name="Text Box 10"/>
          <p:cNvSpPr txBox="1">
            <a:spLocks noChangeArrowheads="1"/>
          </p:cNvSpPr>
          <p:nvPr/>
        </p:nvSpPr>
        <p:spPr bwMode="auto">
          <a:xfrm>
            <a:off x="333375" y="660400"/>
            <a:ext cx="8486775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지금까지의 간단한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개수가 많지 않은 단순한 프로그램들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정도 변수들로 작성됨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많은 데이터 다루는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신상정보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처리하는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50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현위치를 저장하는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변수가 필요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학생 점수 처리하는 프로그램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100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점수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저장하는 변수 필요함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 사용 않고서 여러 데이터 다루기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배열변수 이용할 경우 많은 데이터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간단하게 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여기에서는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이용하지 않고서 여러 데이터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살펴봄</a:t>
            </a:r>
          </a:p>
        </p:txBody>
      </p:sp>
    </p:spTree>
    <p:extLst>
      <p:ext uri="{BB962C8B-B14F-4D97-AF65-F5344CB8AC3E}">
        <p14:creationId xmlns:p14="http://schemas.microsoft.com/office/powerpoint/2010/main" val="374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06688" y="115888"/>
            <a:ext cx="6257925" cy="1874837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6688" y="2133600"/>
            <a:ext cx="6257925" cy="4535488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82563" y="1011238"/>
            <a:ext cx="2359025" cy="4968875"/>
          </a:xfrm>
          <a:prstGeom prst="roundRect">
            <a:avLst>
              <a:gd name="adj" fmla="val 18489"/>
            </a:avLst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4343" name="AutoShape 142"/>
          <p:cNvSpPr>
            <a:spLocks noChangeArrowheads="1"/>
          </p:cNvSpPr>
          <p:nvPr/>
        </p:nvSpPr>
        <p:spPr bwMode="auto">
          <a:xfrm>
            <a:off x="277813" y="5383213"/>
            <a:ext cx="2144712" cy="39687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기본 구성요소</a:t>
            </a: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2979738" y="2257425"/>
            <a:ext cx="2770187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저장하는 기억장소의 명칭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선언시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 타입 명시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               age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double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height;     height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177.7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b;          b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'H'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5943600" y="2257425"/>
            <a:ext cx="2744788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 변수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 데이터 저장하고 처리하는 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[100]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String[]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[15]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인덱스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통해 원소 접근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scores[0]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90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3854450" y="4035425"/>
            <a:ext cx="3962400" cy="19446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표현하고 처리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String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currentLocation; 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this.currentLocation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}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Person()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"; p.age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18;  p.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</p:txBody>
      </p:sp>
      <p:sp>
        <p:nvSpPr>
          <p:cNvPr id="14347" name="AutoShape 142"/>
          <p:cNvSpPr>
            <a:spLocks noChangeArrowheads="1"/>
          </p:cNvSpPr>
          <p:nvPr/>
        </p:nvSpPr>
        <p:spPr bwMode="auto">
          <a:xfrm>
            <a:off x="4602163" y="6122988"/>
            <a:ext cx="2466975" cy="404812"/>
          </a:xfrm>
          <a:prstGeom prst="roundRect">
            <a:avLst>
              <a:gd name="adj" fmla="val 50000"/>
            </a:avLst>
          </a:prstGeom>
          <a:solidFill>
            <a:srgbClr val="0000FF">
              <a:alpha val="20000"/>
            </a:srgbClr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표현요소</a:t>
            </a: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9738" y="260350"/>
            <a:ext cx="2770187" cy="1608138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종류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이름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기본타입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 double  </a:t>
            </a:r>
            <a:r>
              <a:rPr kumimoji="1" lang="en-US" altLang="ko-K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  double[]  boolean[]  String[]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Object  Person  Student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타입이 없음을 나타내는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3" name="모서리가 둥근 직사각형 10243"/>
          <p:cNvSpPr/>
          <p:nvPr/>
        </p:nvSpPr>
        <p:spPr>
          <a:xfrm>
            <a:off x="5943600" y="260350"/>
            <a:ext cx="2744788" cy="1590675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12700" cap="flat" cmpd="sng" algn="ctr">
            <a:solidFill>
              <a:srgbClr val="FF0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특정 타입의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 하나 하나 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정수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… -2   -1   0   1   2 …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-3.14   177.7   2.3e20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불리언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    false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a'   '1'   '*'   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“Java"  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null: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 타입의 값 없음을 나타냄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4350" name="모서리가 둥근 사각형 설명선 16"/>
          <p:cNvSpPr>
            <a:spLocks noChangeArrowheads="1"/>
          </p:cNvSpPr>
          <p:nvPr/>
        </p:nvSpPr>
        <p:spPr bwMode="auto">
          <a:xfrm flipH="1">
            <a:off x="262128" y="283770"/>
            <a:ext cx="509587" cy="556945"/>
          </a:xfrm>
          <a:prstGeom prst="wedgeRoundRectCallout">
            <a:avLst>
              <a:gd name="adj1" fmla="val -64386"/>
              <a:gd name="adj2" fmla="val 80583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내용임</a:t>
            </a:r>
          </a:p>
        </p:txBody>
      </p:sp>
      <p:sp>
        <p:nvSpPr>
          <p:cNvPr id="14351" name="모서리가 둥근 사각형 설명선 17"/>
          <p:cNvSpPr>
            <a:spLocks noChangeArrowheads="1"/>
          </p:cNvSpPr>
          <p:nvPr/>
        </p:nvSpPr>
        <p:spPr bwMode="auto">
          <a:xfrm flipH="1">
            <a:off x="2001838" y="86147"/>
            <a:ext cx="511175" cy="556945"/>
          </a:xfrm>
          <a:prstGeom prst="wedgeRoundRectCallout">
            <a:avLst>
              <a:gd name="adj1" fmla="val -82466"/>
              <a:gd name="adj2" fmla="val 47217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내용임</a:t>
            </a:r>
          </a:p>
        </p:txBody>
      </p:sp>
      <p:sp>
        <p:nvSpPr>
          <p:cNvPr id="14352" name="모서리가 둥근 사각형 설명선 18"/>
          <p:cNvSpPr>
            <a:spLocks noChangeArrowheads="1"/>
          </p:cNvSpPr>
          <p:nvPr/>
        </p:nvSpPr>
        <p:spPr bwMode="auto">
          <a:xfrm flipH="1">
            <a:off x="2859088" y="4105275"/>
            <a:ext cx="511175" cy="556945"/>
          </a:xfrm>
          <a:prstGeom prst="wedgeRoundRectCallout">
            <a:avLst>
              <a:gd name="adj1" fmla="val -54106"/>
              <a:gd name="adj2" fmla="val -90829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이번에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배울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내용임</a:t>
            </a:r>
          </a:p>
        </p:txBody>
      </p:sp>
      <p:sp>
        <p:nvSpPr>
          <p:cNvPr id="17" name="모서리가 둥근 직사각형 10241"/>
          <p:cNvSpPr/>
          <p:nvPr/>
        </p:nvSpPr>
        <p:spPr bwMode="auto">
          <a:xfrm>
            <a:off x="277813" y="1227137"/>
            <a:ext cx="2144712" cy="167163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프로그램은 문자들의 나열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바이트 유니코드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영문자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숫자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특수문자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한글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일본 문자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등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77813" y="3041650"/>
            <a:ext cx="2144712" cy="2198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최소단위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식별자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키워드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레이블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분리자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주석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토큰으로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가짐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33601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46166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3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명의 신상정보  저장 및 출력하기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92983"/>
              </p:ext>
            </p:extLst>
          </p:nvPr>
        </p:nvGraphicFramePr>
        <p:xfrm>
          <a:off x="339725" y="549275"/>
          <a:ext cx="8552755" cy="5813425"/>
        </p:xfrm>
        <a:graphic>
          <a:graphicData uri="http://schemas.openxmlformats.org/drawingml/2006/table">
            <a:tbl>
              <a:tblPr/>
              <a:tblGrid>
                <a:gridCol w="177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명의 신상 정보 저장 및 출력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3305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Ex2_4_1_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Persons_Out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3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 저장을 위한 단순변수 선언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name1, name2, name3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                                                 // 3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 이름 저장할 문자열 변수들 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age1, age2, age3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                                                                // 3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 나이 저장할 정수 변수들 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currentLocation1, currentLocation2, currentLocation3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 저장할 문자열  변수들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18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홍길동이 금강산에 있음을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name1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age1 = 18; currentLocation1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금강산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20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이몽룡이 남원에 있음을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name2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이몽룡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age2 = 20; currentLocation2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남원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20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감자바가 학교 도서관에 있음을 나타내도록 저장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name3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감자바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 age3 = 20; currentLocation3 =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학교 도서관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// 3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현위치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System.out.println("\n ** 3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신상정보 **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System.out.println(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*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 번째 신상정보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name1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age1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+ currentLocation1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System.out.println(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*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번째 신상정보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name2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age2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+ currentLocation2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System.out.println(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* 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 번째 신상정보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" + name3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나이는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+ age3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세이고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                                                                        + currentLocation3 + "</a:t>
                      </a:r>
                      <a:r>
                        <a:rPr lang="ko-KR" altLang="en-US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있음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52" marB="107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97389"/>
              </p:ext>
            </p:extLst>
          </p:nvPr>
        </p:nvGraphicFramePr>
        <p:xfrm>
          <a:off x="4283075" y="6113463"/>
          <a:ext cx="4537075" cy="706437"/>
        </p:xfrm>
        <a:graphic>
          <a:graphicData uri="http://schemas.openxmlformats.org/drawingml/2006/table">
            <a:tbl>
              <a:tblPr/>
              <a:tblGrid>
                <a:gridCol w="45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신상정보 **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첫 번째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금강산에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두 번째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이몽룡의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남원에 있음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 번째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신상정보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감자바의 나이는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20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세이고 학교 도서관에 있음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9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2-4-1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변경</a:t>
            </a:r>
          </a:p>
        </p:txBody>
      </p:sp>
      <p:sp>
        <p:nvSpPr>
          <p:cNvPr id="75779" name="Text Box 10"/>
          <p:cNvSpPr txBox="1">
            <a:spLocks noChangeArrowheads="1"/>
          </p:cNvSpPr>
          <p:nvPr/>
        </p:nvSpPr>
        <p:spPr bwMode="auto">
          <a:xfrm>
            <a:off x="323850" y="765175"/>
            <a:ext cx="8491538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▪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신상정보 항목인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현위치를 저장하기 위해 여러 변수들 선언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이상 신상정보 저장 프로그램 작성하는 것은 쉽지 않음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출력 확인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 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신상정보 추가하여 저장하고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명의 신상 정보는 본인과 지인 중 한 명의 정보 저장하라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.)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좋아하는 책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권의 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페이지수 등의 책 정보 항목 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저장을 위한 변수 각각 선언하고 각각의 변수에 값 저장한 후 출력하는 프로그램을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Pr2_4_1_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Books_Out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클래스로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경우 저장되는 책 정보는 서로 다른 변수에 저장되어야 하므로 다른 이름의 변수들이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선언되어야 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78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23875"/>
          </a:xfrm>
          <a:prstGeom prst="rect">
            <a:avLst/>
          </a:prstGeom>
          <a:solidFill>
            <a:srgbClr val="CCFFCC"/>
          </a:solidFill>
          <a:ln w="317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점수 입력하고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출력하기</a:t>
            </a:r>
            <a:endParaRPr kumimoji="1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72574"/>
              </p:ext>
            </p:extLst>
          </p:nvPr>
        </p:nvGraphicFramePr>
        <p:xfrm>
          <a:off x="331788" y="639763"/>
          <a:ext cx="8480425" cy="6096143"/>
        </p:xfrm>
        <a:graphic>
          <a:graphicData uri="http://schemas.openxmlformats.org/drawingml/2006/table">
            <a:tbl>
              <a:tblPr/>
              <a:tblGrid>
                <a:gridCol w="175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2-4-2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8886" marR="38886" marT="10740" marB="10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점수 입력하여 출력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886" marR="38886" marT="10740" marB="10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6337">
                <a:tc gridSpan="2">
                  <a:txBody>
                    <a:bodyPr/>
                    <a:lstStyle/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Ex2_4_2_Scores_InOut {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main(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String[]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// nextInt()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 사용하여 정수 입력하기 위해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 생성하여 저장</a:t>
                      </a:r>
                    </a:p>
                    <a:p>
                      <a:pPr marL="0" marR="0" indent="0" algn="l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java.util.Scanner </a:t>
                      </a:r>
                      <a:r>
                        <a:rPr lang="en-US" altLang="ko-KR" sz="1400" b="0" u="sng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scanner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</a:t>
                      </a:r>
                      <a:r>
                        <a:rPr lang="en-US" altLang="ko-KR" sz="1400" b="0" kern="0" spc="0" dirty="0" smtClean="0">
                          <a:solidFill>
                            <a:srgbClr val="006600"/>
                          </a:solidFill>
                          <a:effectLst/>
                          <a:latin typeface="+mn-ea"/>
                          <a:ea typeface="+mn-ea"/>
                        </a:rPr>
                        <a:t>new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java.util.Scanner(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System.in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4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// 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저장할 단순변수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 선언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score1, score2, score3, score4, score5, score6, score7, score8, score9, score10</a:t>
                      </a:r>
                      <a:r>
                        <a:rPr lang="en-US" altLang="ko-KR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// 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입력하여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score1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까지 변수에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System.out.println(“\n ** 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입력 **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”);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 타이틀 출력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System.out.print(“ o 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입력하시오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“);   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프롬프트 메시지 출력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marR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score1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scanner.nextInt();                               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정수 값 입력하여 각 변수에 차례로 저장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score2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score3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marR="0" lvl="0" indent="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score4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score5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score6</a:t>
                      </a:r>
                      <a:r>
                        <a:rPr lang="en-US" altLang="ko-KR" sz="1400" kern="1200" dirty="0" smtClean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660066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score7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660066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score8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660066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score9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660066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score10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400" kern="1200" dirty="0" smtClean="0">
                          <a:solidFill>
                            <a:srgbClr val="660066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scanner.nextInt(); </a:t>
                      </a:r>
                      <a:endParaRPr lang="en-US" altLang="ko-KR" sz="1400" kern="1200" dirty="0" smtClean="0">
                        <a:solidFill>
                          <a:srgbClr val="660066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모두 출력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System.out.println("\n **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명의 점수 **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   //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출력 타이틀 출력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System.out.println(</a:t>
                      </a: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* " + score1 + " " + score2 + " " + score3 + " “+ score4 + " " + score5   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+ " "  + score6 + " " + score7 + " "  + score8 + " " + score9 + " " + score10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108000" fontAlgn="base" latinLnBrk="1">
                        <a:lnSpc>
                          <a:spcPts val="1500"/>
                        </a:lnSpc>
                      </a:pP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86" marR="38886" marT="10740" marB="107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283075" y="4471321"/>
          <a:ext cx="4537075" cy="987425"/>
        </p:xfrm>
        <a:graphic>
          <a:graphicData uri="http://schemas.openxmlformats.org/drawingml/2006/table">
            <a:tbl>
              <a:tblPr/>
              <a:tblGrid>
                <a:gridCol w="43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점수 입력 **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 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 점수 입력하시오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&gt; </a:t>
                      </a:r>
                      <a:r>
                        <a:rPr lang="en-US" altLang="ko-KR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** 입력된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명의 점수 **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90 95 79 83 88 65 72 83 81 96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8" marR="64778" marT="17919" marB="179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69" name="모서리가 둥근 직사각형 15"/>
          <p:cNvSpPr>
            <a:spLocks noChangeArrowheads="1"/>
          </p:cNvSpPr>
          <p:nvPr/>
        </p:nvSpPr>
        <p:spPr bwMode="auto">
          <a:xfrm>
            <a:off x="684213" y="3429000"/>
            <a:ext cx="2808287" cy="2087563"/>
          </a:xfrm>
          <a:prstGeom prst="roundRect">
            <a:avLst>
              <a:gd name="adj" fmla="val 0"/>
            </a:avLst>
          </a:prstGeom>
          <a:solidFill>
            <a:srgbClr val="C2FFF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8870" name="모서리가 둥근 직사각형 15"/>
          <p:cNvSpPr>
            <a:spLocks noChangeArrowheads="1"/>
          </p:cNvSpPr>
          <p:nvPr/>
        </p:nvSpPr>
        <p:spPr bwMode="auto">
          <a:xfrm>
            <a:off x="684213" y="5949950"/>
            <a:ext cx="7632700" cy="431800"/>
          </a:xfrm>
          <a:prstGeom prst="roundRect">
            <a:avLst>
              <a:gd name="adj" fmla="val 0"/>
            </a:avLst>
          </a:prstGeom>
          <a:solidFill>
            <a:srgbClr val="C2FFF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8871" name="모서리가 둥근 직사각형 15"/>
          <p:cNvSpPr>
            <a:spLocks noChangeArrowheads="1"/>
          </p:cNvSpPr>
          <p:nvPr/>
        </p:nvSpPr>
        <p:spPr bwMode="auto">
          <a:xfrm>
            <a:off x="682625" y="1365251"/>
            <a:ext cx="7417767" cy="465136"/>
          </a:xfrm>
          <a:prstGeom prst="roundRect">
            <a:avLst>
              <a:gd name="adj" fmla="val 0"/>
            </a:avLst>
          </a:prstGeom>
          <a:solidFill>
            <a:srgbClr val="C2FFF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8872" name="모서리가 둥근 직사각형 15"/>
          <p:cNvSpPr>
            <a:spLocks noChangeArrowheads="1"/>
          </p:cNvSpPr>
          <p:nvPr/>
        </p:nvSpPr>
        <p:spPr bwMode="auto">
          <a:xfrm>
            <a:off x="682625" y="1901825"/>
            <a:ext cx="7417767" cy="447055"/>
          </a:xfrm>
          <a:prstGeom prst="roundRect">
            <a:avLst>
              <a:gd name="adj" fmla="val 0"/>
            </a:avLst>
          </a:prstGeom>
          <a:solidFill>
            <a:srgbClr val="C2FFF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8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2-4-2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실행 및 실습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77827" name="Text Box 10"/>
          <p:cNvSpPr txBox="1">
            <a:spLocks noChangeArrowheads="1"/>
          </p:cNvSpPr>
          <p:nvPr/>
        </p:nvSpPr>
        <p:spPr bwMode="auto">
          <a:xfrm>
            <a:off x="337149" y="673326"/>
            <a:ext cx="8712200" cy="555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2-4-2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입력하여 저장하기 위해 변수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10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선언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만약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또는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저장하려면 변수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또는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선언해야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</a:t>
            </a:r>
            <a:r>
              <a:rPr lang="en-US" altLang="ko-KR" sz="1600" dirty="0">
                <a:solidFill>
                  <a:srgbClr val="000000"/>
                </a:solidFill>
                <a:latin typeface="함초롬바탕"/>
                <a:ea typeface="함초롬바탕"/>
              </a:rPr>
              <a:t>1000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개 선언하기는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쉽지 않을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한번 해보기 권장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프로그램 실행하여 점수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개 입력하고 출력 확인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실습과제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 변경하기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1) 20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입력하여 변수에 저장하고 출력하도록 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입력 후 새로운 프롬프트 메시지 출력하도록 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2) 50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입력하여 변수에 저장하고 출력하는 프로그램을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Pr2_4_2_Scores50_InOut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클래스로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이때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반드시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입력 후 새로운 프롬프트 메시지 매번 출력하도록 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이 프로그램 스타일대로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명 점수 저장하고 이를 출력하는 프로그램 작성한다고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하면 할 수 있겠는가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?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본인이 작성할 수 있는 최대 점수 개수는 몇 개인가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?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최대 개수까지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점수 저장하고 출력하는 프로그램을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Pr2_4_2_ScoresMax_InOut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클래스로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이 프로그래밍 작업은 단순하지만 많은 것 생각하고 이해하게 할 것이다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798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6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4213" y="2133600"/>
            <a:ext cx="7789862" cy="1017588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</p:spTree>
    <p:extLst>
      <p:ext uri="{BB962C8B-B14F-4D97-AF65-F5344CB8AC3E}">
        <p14:creationId xmlns:p14="http://schemas.microsoft.com/office/powerpoint/2010/main" val="35497348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712200" cy="591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구성하여 출력하기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변수들 선언하여 값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Pr2_2_1_Info_Out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정보 항목 하나씩 저장할 수 있는 변수 선언하여 값 저장하라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 결과는 자연스러운 결과로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예를 들어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새우깡은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1971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년 출시된 농심에서 만든 과자이다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"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라고 출력할 수 있도록 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과자명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새우깡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출시년도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1971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농심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영화제목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매트릭스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장르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SF,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액션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감독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릴리 워쇼스키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라나 워쇼스키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주연배우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키아누 리브스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로렌스 피시번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캐리 앤 모스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휴고 위빙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제품명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Photoshop,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Adobe System,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graphic S/W   </a:t>
            </a:r>
          </a:p>
          <a:p>
            <a:pPr marL="0" marR="0" lvl="0" indent="0" algn="r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Pr2_2_1_Info_Out.java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파일에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Pr2_2_1_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Info_Out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작성하고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Pr2_2_1_Info_Out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메소드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작성할 것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초기화하여 출력하기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Pr2_2_1_Book_Initialization_Out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좋아하는 책의 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페이지수 등의 책 정보 항목 저장을 위한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변수들 선언하며 초기화 후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책 정보는 인터넷 서점에서 찾아 초기화할 것이며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 양식은 자유로이 결정할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7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948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655050" cy="59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영화 정보 및 책 정보를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하나의 문자열로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입력하고 출력하기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1)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_MovieInfo_InOut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영화 정보 전체를 하나의 문자열로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구성하라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저장하기 위한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값 입력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출력하라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출력할 영화 정보는 본인이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2)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_BookInfo_InOut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제목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페이지수 등의 책 정보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항목 결정하라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정보 항목 전체 저장을 위한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입력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영화 정보 및 책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정보들을 여러 변수에 입력하여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출력하기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1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_Movie_InOut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영화 정보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항목들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입력하기 위한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변수들 구상하라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 변수들 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입력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입력하고 출력할 영화 정보 항목은 본인이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2)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3_2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_Book_InOut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책의 제목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페이지수 등의 책 정보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항목들 저장을 위한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변수들 선언하라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입력 후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4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397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655050" cy="415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점수들을 단순 변수들에 입력하고 출력하기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Pr2_4_2_Scores50_InOut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입력하여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Ex2_4_2_Scores_InOut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스타일대로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Ex2_4_2_Scores_InOut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스타일대로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또는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점수를 입력하여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수 있겠는가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작성할 수 있는 최대 점수 개수는 몇 개인가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4)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Pr2_4_2_ScoresMax_InOut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개수까지 점수를 입력하여 여러 변수에 저장하고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출력하도록 작성하라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프로그래밍 작업은 단순하지만 다음에 배울 배열의 필요성을 </a:t>
            </a: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이해하게 </a:t>
            </a:r>
            <a:r>
              <a:rPr lang="ko-KR" altLang="en-US" sz="1600" dirty="0">
                <a:solidFill>
                  <a:srgbClr val="000000"/>
                </a:solidFill>
              </a:rPr>
              <a:t>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68313" y="115888"/>
            <a:ext cx="8208962" cy="6640512"/>
          </a:xfrm>
          <a:prstGeom prst="roundRect">
            <a:avLst>
              <a:gd name="adj" fmla="val 18489"/>
            </a:avLst>
          </a:prstGeom>
          <a:solidFill>
            <a:srgbClr val="C9F1FF"/>
          </a:solidFill>
          <a:ln w="3175" cap="flat" cmpd="sng" algn="ctr">
            <a:solidFill>
              <a:srgbClr val="00956F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4" name="모서리가 둥근 직사각형 10243"/>
          <p:cNvSpPr/>
          <p:nvPr/>
        </p:nvSpPr>
        <p:spPr>
          <a:xfrm>
            <a:off x="1187450" y="279400"/>
            <a:ext cx="327342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계산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결과 값 생성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하여 수식에서 사용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1, sum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배열원소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scores[0]   ns[i]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필드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  p.age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SkScanner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.getInt(),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자동 타입변환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강제 타입변환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F01C5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4664075" y="279400"/>
            <a:ext cx="329247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연산들 반복하여 결과 값 생성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32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5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(amount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rate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우선순위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결합성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괄호에 의해 수행 순서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결정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수식 의미 파악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작성 능력이 프로그래밍 출발점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1187450" y="2065338"/>
            <a:ext cx="3297238" cy="194468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문장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실제적인 작업 처리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 선언문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ages;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st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실행문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단순문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단순문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대입문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System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out.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println(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복귀문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sum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공백문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 ;</a:t>
            </a:r>
          </a:p>
        </p:txBody>
      </p:sp>
      <p:sp>
        <p:nvSpPr>
          <p:cNvPr id="10247" name="모서리가 둥근 직사각형 10246"/>
          <p:cNvSpPr/>
          <p:nvPr/>
        </p:nvSpPr>
        <p:spPr>
          <a:xfrm>
            <a:off x="4664075" y="2054225"/>
            <a:ext cx="3292475" cy="1944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4.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문장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수식을 한 문장처름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블록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{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%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2;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else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&lt;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sum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while, do-while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 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2651125" y="4117975"/>
            <a:ext cx="3843338" cy="19700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5.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처리과정의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추상화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호출 양식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 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호출되면 수행될  여러 문장들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 나타내는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 전달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반환값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static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n1,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?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5368" name="AutoShape 142"/>
          <p:cNvSpPr>
            <a:spLocks noChangeArrowheads="1"/>
          </p:cNvSpPr>
          <p:nvPr/>
        </p:nvSpPr>
        <p:spPr bwMode="auto">
          <a:xfrm>
            <a:off x="3086100" y="6221413"/>
            <a:ext cx="2973388" cy="401637"/>
          </a:xfrm>
          <a:prstGeom prst="roundRect">
            <a:avLst>
              <a:gd name="adj" fmla="val 50000"/>
            </a:avLst>
          </a:prstGeom>
          <a:solidFill>
            <a:srgbClr val="CC00CC">
              <a:alpha val="20000"/>
            </a:srgbClr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처리요소</a:t>
            </a:r>
          </a:p>
        </p:txBody>
      </p:sp>
    </p:spTree>
    <p:extLst>
      <p:ext uri="{BB962C8B-B14F-4D97-AF65-F5344CB8AC3E}">
        <p14:creationId xmlns:p14="http://schemas.microsoft.com/office/powerpoint/2010/main" val="339398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016125" y="227013"/>
            <a:ext cx="5318125" cy="2781300"/>
          </a:xfrm>
          <a:prstGeom prst="roundRect">
            <a:avLst>
              <a:gd name="adj" fmla="val 9976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6.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1" lang="ko-KR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표현하고 처리</a:t>
            </a:r>
            <a:endParaRPr kumimoji="1" lang="en-US" altLang="ko-KR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데이터는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행동은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표현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생성자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static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Object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Wrapper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toString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(),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제네릭 클래스</a:t>
            </a:r>
            <a:endParaRPr kumimoji="1" lang="ko-KR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String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double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this.currentLocation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}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 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",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p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7411" name="모서리가 둥근 직사각형 18"/>
          <p:cNvSpPr>
            <a:spLocks noChangeArrowheads="1"/>
          </p:cNvSpPr>
          <p:nvPr/>
        </p:nvSpPr>
        <p:spPr bwMode="auto">
          <a:xfrm>
            <a:off x="5221288" y="1592263"/>
            <a:ext cx="1939925" cy="1355725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0000FF">
                <a:alpha val="29803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2" name="모서리가 둥근 직사각형 18"/>
          <p:cNvSpPr>
            <a:spLocks noChangeArrowheads="1"/>
          </p:cNvSpPr>
          <p:nvPr/>
        </p:nvSpPr>
        <p:spPr bwMode="auto">
          <a:xfrm>
            <a:off x="5305425" y="1657350"/>
            <a:ext cx="1770063" cy="64928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3" name="모서리가 둥근 직사각형 18"/>
          <p:cNvSpPr>
            <a:spLocks noChangeArrowheads="1"/>
          </p:cNvSpPr>
          <p:nvPr/>
        </p:nvSpPr>
        <p:spPr bwMode="auto">
          <a:xfrm>
            <a:off x="5305425" y="2357438"/>
            <a:ext cx="1770063" cy="539750"/>
          </a:xfrm>
          <a:prstGeom prst="roundRect">
            <a:avLst>
              <a:gd name="adj" fmla="val 0"/>
            </a:avLst>
          </a:prstGeom>
          <a:solidFill>
            <a:srgbClr val="CC00CC">
              <a:alpha val="14902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750" y="3114675"/>
            <a:ext cx="8316913" cy="3060700"/>
          </a:xfrm>
          <a:prstGeom prst="roundRect">
            <a:avLst>
              <a:gd name="adj" fmla="val 18489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750" y="3214688"/>
            <a:ext cx="3943350" cy="2865437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계층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확장한 하위 클래스들의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상속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관계에 의한 클래스 계층 형성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추상화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캡슐화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다형성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오버라이딩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런타임 바인딩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extends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String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grade;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goToSchool()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};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((Student)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goToSchool()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338513" y="4005263"/>
            <a:ext cx="1055687" cy="1527175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7417" name="AutoShape 142"/>
          <p:cNvSpPr>
            <a:spLocks noChangeArrowheads="1"/>
          </p:cNvSpPr>
          <p:nvPr/>
        </p:nvSpPr>
        <p:spPr bwMode="auto">
          <a:xfrm>
            <a:off x="2913063" y="6284913"/>
            <a:ext cx="3138487" cy="374650"/>
          </a:xfrm>
          <a:prstGeom prst="roundRect">
            <a:avLst>
              <a:gd name="adj" fmla="val 50000"/>
            </a:avLst>
          </a:prstGeom>
          <a:solidFill>
            <a:srgbClr val="FF99FF">
              <a:alpha val="29803"/>
            </a:srgbClr>
          </a:solidFill>
          <a:ln w="9525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표현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처리요소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188" y="3213100"/>
            <a:ext cx="3922712" cy="286543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패키지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관련된 여러 클래스들을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하나의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사용단위로 묶음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는 다양한 패키지의 라이브러리 클래스들 제공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라이브러리 클래스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생성자와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중요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활용 능력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배양할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것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.add(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",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18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));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.get(0);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7419" name="모서리가 둥근 직사각형 18"/>
          <p:cNvSpPr>
            <a:spLocks noChangeArrowheads="1"/>
          </p:cNvSpPr>
          <p:nvPr/>
        </p:nvSpPr>
        <p:spPr bwMode="auto">
          <a:xfrm>
            <a:off x="7151688" y="4249738"/>
            <a:ext cx="1320800" cy="862012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FF0000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Object, String Number, Integer Math, System Class, Thread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410450" y="3963988"/>
            <a:ext cx="811213" cy="254000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7421" name="모서리가 둥근 직사각형 1"/>
          <p:cNvSpPr>
            <a:spLocks noChangeArrowheads="1"/>
          </p:cNvSpPr>
          <p:nvPr/>
        </p:nvSpPr>
        <p:spPr bwMode="auto">
          <a:xfrm>
            <a:off x="3621088" y="4403725"/>
            <a:ext cx="576262" cy="217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7422" name="모서리가 둥근 직사각형 2"/>
          <p:cNvSpPr>
            <a:spLocks noChangeArrowheads="1"/>
          </p:cNvSpPr>
          <p:nvPr/>
        </p:nvSpPr>
        <p:spPr bwMode="auto">
          <a:xfrm>
            <a:off x="3551238" y="4114800"/>
            <a:ext cx="639762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23" name="모서리가 둥근 직사각형 9"/>
          <p:cNvSpPr>
            <a:spLocks noChangeArrowheads="1"/>
          </p:cNvSpPr>
          <p:nvPr/>
        </p:nvSpPr>
        <p:spPr bwMode="auto">
          <a:xfrm>
            <a:off x="3517900" y="4597400"/>
            <a:ext cx="704850" cy="290513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24" name="모서리가 둥근 직사각형 10"/>
          <p:cNvSpPr>
            <a:spLocks noChangeArrowheads="1"/>
          </p:cNvSpPr>
          <p:nvPr/>
        </p:nvSpPr>
        <p:spPr bwMode="auto">
          <a:xfrm>
            <a:off x="3478213" y="5111750"/>
            <a:ext cx="784225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" name="직선 연결선 4"/>
          <p:cNvCxnSpPr>
            <a:stCxn id="17422" idx="2"/>
            <a:endCxn id="17423" idx="0"/>
          </p:cNvCxnSpPr>
          <p:nvPr/>
        </p:nvCxnSpPr>
        <p:spPr bwMode="auto">
          <a:xfrm flipH="1">
            <a:off x="3870325" y="4403725"/>
            <a:ext cx="1588" cy="193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7423" idx="2"/>
            <a:endCxn id="17424" idx="0"/>
          </p:cNvCxnSpPr>
          <p:nvPr/>
        </p:nvCxnSpPr>
        <p:spPr bwMode="auto">
          <a:xfrm>
            <a:off x="3870325" y="4887913"/>
            <a:ext cx="0" cy="2238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427" name="직사각형 22"/>
          <p:cNvSpPr>
            <a:spLocks noChangeArrowheads="1"/>
          </p:cNvSpPr>
          <p:nvPr/>
        </p:nvSpPr>
        <p:spPr bwMode="auto">
          <a:xfrm>
            <a:off x="5114925" y="3987800"/>
            <a:ext cx="1855788" cy="831850"/>
          </a:xfrm>
          <a:prstGeom prst="rect">
            <a:avLst/>
          </a:prstGeom>
          <a:solidFill>
            <a:srgbClr val="C2FFF0">
              <a:alpha val="39999"/>
            </a:srgbClr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java.lang,  java.util,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java.io,      java.text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java.awt,   javax.swing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java.net,    java.sql</a:t>
            </a:r>
          </a:p>
        </p:txBody>
      </p:sp>
      <p:sp>
        <p:nvSpPr>
          <p:cNvPr id="17428" name="모서리가 둥근 직사각형 10"/>
          <p:cNvSpPr>
            <a:spLocks noChangeArrowheads="1"/>
          </p:cNvSpPr>
          <p:nvPr/>
        </p:nvSpPr>
        <p:spPr bwMode="auto">
          <a:xfrm>
            <a:off x="5761038" y="1293813"/>
            <a:ext cx="1016000" cy="273050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7429" name="모서리가 둥근 직사각형 18"/>
          <p:cNvSpPr>
            <a:spLocks noChangeArrowheads="1"/>
          </p:cNvSpPr>
          <p:nvPr/>
        </p:nvSpPr>
        <p:spPr bwMode="auto">
          <a:xfrm>
            <a:off x="5694363" y="1711325"/>
            <a:ext cx="550862" cy="180975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0" name="모서리가 둥근 직사각형 18"/>
          <p:cNvSpPr>
            <a:spLocks noChangeArrowheads="1"/>
          </p:cNvSpPr>
          <p:nvPr/>
        </p:nvSpPr>
        <p:spPr bwMode="auto">
          <a:xfrm>
            <a:off x="5694363" y="1892300"/>
            <a:ext cx="550862" cy="179388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1" name="모서리가 둥근 직사각형 18"/>
          <p:cNvSpPr>
            <a:spLocks noChangeArrowheads="1"/>
          </p:cNvSpPr>
          <p:nvPr/>
        </p:nvSpPr>
        <p:spPr bwMode="auto">
          <a:xfrm>
            <a:off x="5694363" y="2071688"/>
            <a:ext cx="550862" cy="179387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2" name="모서리가 둥근 직사각형 18"/>
          <p:cNvSpPr>
            <a:spLocks noChangeArrowheads="1"/>
          </p:cNvSpPr>
          <p:nvPr/>
        </p:nvSpPr>
        <p:spPr bwMode="auto">
          <a:xfrm>
            <a:off x="6269038" y="1711325"/>
            <a:ext cx="708025" cy="1809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3" name="모서리가 둥근 직사각형 18"/>
          <p:cNvSpPr>
            <a:spLocks noChangeArrowheads="1"/>
          </p:cNvSpPr>
          <p:nvPr/>
        </p:nvSpPr>
        <p:spPr bwMode="auto">
          <a:xfrm>
            <a:off x="6269038" y="1892300"/>
            <a:ext cx="708025" cy="179388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4" name="모서리가 둥근 직사각형 18"/>
          <p:cNvSpPr>
            <a:spLocks noChangeArrowheads="1"/>
          </p:cNvSpPr>
          <p:nvPr/>
        </p:nvSpPr>
        <p:spPr bwMode="auto">
          <a:xfrm>
            <a:off x="6269038" y="2071688"/>
            <a:ext cx="708025" cy="179387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금강산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5" name="모서리가 둥근 직사각형 18"/>
          <p:cNvSpPr>
            <a:spLocks noChangeArrowheads="1"/>
          </p:cNvSpPr>
          <p:nvPr/>
        </p:nvSpPr>
        <p:spPr bwMode="auto">
          <a:xfrm>
            <a:off x="5383213" y="1833563"/>
            <a:ext cx="250825" cy="295275"/>
          </a:xfrm>
          <a:prstGeom prst="roundRect">
            <a:avLst>
              <a:gd name="adj" fmla="val 0"/>
            </a:avLst>
          </a:prstGeom>
          <a:solidFill>
            <a:srgbClr val="00FFFF">
              <a:alpha val="50195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6" name="모서리가 둥근 직사각형 18"/>
          <p:cNvSpPr>
            <a:spLocks noChangeArrowheads="1"/>
          </p:cNvSpPr>
          <p:nvPr/>
        </p:nvSpPr>
        <p:spPr bwMode="auto">
          <a:xfrm>
            <a:off x="5378450" y="2411413"/>
            <a:ext cx="250825" cy="434975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7" name="모서리가 둥근 직사각형 18"/>
          <p:cNvSpPr>
            <a:spLocks noChangeArrowheads="1"/>
          </p:cNvSpPr>
          <p:nvPr/>
        </p:nvSpPr>
        <p:spPr bwMode="auto">
          <a:xfrm>
            <a:off x="5702300" y="2411413"/>
            <a:ext cx="1276350" cy="173037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Person(String …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38" name="모서리가 둥근 직사각형 18"/>
          <p:cNvSpPr>
            <a:spLocks noChangeArrowheads="1"/>
          </p:cNvSpPr>
          <p:nvPr/>
        </p:nvSpPr>
        <p:spPr bwMode="auto">
          <a:xfrm>
            <a:off x="5702300" y="2663825"/>
            <a:ext cx="1276350" cy="179388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goTo(String loc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652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980728"/>
            <a:ext cx="7789862" cy="3049131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2.1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문자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프로그램의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최하위</a:t>
            </a:r>
            <a:r>
              <a:rPr kumimoji="1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구성요소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240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함초롬바탕1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93609</TotalTime>
  <Words>9483</Words>
  <Application>Microsoft Office PowerPoint</Application>
  <PresentationFormat>화면 슬라이드 쇼(4:3)</PresentationFormat>
  <Paragraphs>1580</Paragraphs>
  <Slides>67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67</vt:i4>
      </vt:variant>
    </vt:vector>
  </HeadingPairs>
  <TitlesOfParts>
    <vt:vector size="80" baseType="lpstr">
      <vt:lpstr>고딕</vt:lpstr>
      <vt:lpstr>굴림</vt:lpstr>
      <vt:lpstr>맑은 고딕</vt:lpstr>
      <vt:lpstr>한양신명조</vt:lpstr>
      <vt:lpstr>한컴바탕</vt:lpstr>
      <vt:lpstr>함초롬바탕</vt:lpstr>
      <vt:lpstr>Arial</vt:lpstr>
      <vt:lpstr>Times New Roman</vt:lpstr>
      <vt:lpstr>Trebuchet MS</vt:lpstr>
      <vt:lpstr>Wingdings</vt:lpstr>
      <vt:lpstr>Office 테마</vt:lpstr>
      <vt:lpstr>함초롬바탕1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1262</cp:revision>
  <dcterms:created xsi:type="dcterms:W3CDTF">2016-05-27T10:27:22Z</dcterms:created>
  <dcterms:modified xsi:type="dcterms:W3CDTF">2020-09-26T09:51:18Z</dcterms:modified>
</cp:coreProperties>
</file>