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12" r:id="rId3"/>
    <p:sldMasterId id="2147483726" r:id="rId4"/>
  </p:sldMasterIdLst>
  <p:notesMasterIdLst>
    <p:notesMasterId r:id="rId83"/>
  </p:notesMasterIdLst>
  <p:sldIdLst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1" r:id="rId29"/>
    <p:sldId id="422" r:id="rId30"/>
    <p:sldId id="423" r:id="rId31"/>
    <p:sldId id="424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0" r:id="rId65"/>
    <p:sldId id="461" r:id="rId66"/>
    <p:sldId id="462" r:id="rId67"/>
    <p:sldId id="463" r:id="rId68"/>
    <p:sldId id="464" r:id="rId69"/>
    <p:sldId id="465" r:id="rId70"/>
    <p:sldId id="466" r:id="rId71"/>
    <p:sldId id="467" r:id="rId72"/>
    <p:sldId id="468" r:id="rId73"/>
    <p:sldId id="469" r:id="rId74"/>
    <p:sldId id="470" r:id="rId75"/>
    <p:sldId id="471" r:id="rId76"/>
    <p:sldId id="472" r:id="rId77"/>
    <p:sldId id="473" r:id="rId78"/>
    <p:sldId id="474" r:id="rId79"/>
    <p:sldId id="475" r:id="rId80"/>
    <p:sldId id="476" r:id="rId81"/>
    <p:sldId id="1276" r:id="rId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EFF6EF"/>
    <a:srgbClr val="E1EED2"/>
    <a:srgbClr val="C2F9B9"/>
    <a:srgbClr val="FFE89F"/>
    <a:srgbClr val="FFE181"/>
    <a:srgbClr val="FFEBAB"/>
    <a:srgbClr val="009900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>
        <p:scale>
          <a:sx n="124" d="100"/>
          <a:sy n="124" d="100"/>
        </p:scale>
        <p:origin x="-612" y="-1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K" userId="12f85e3896727bfb" providerId="LiveId" clId="{B9E05FF0-0E58-48B1-909D-79D919F49B7D}"/>
    <pc:docChg chg="modSld">
      <pc:chgData name="Kim SK" userId="12f85e3896727bfb" providerId="LiveId" clId="{B9E05FF0-0E58-48B1-909D-79D919F49B7D}" dt="2021-03-25T23:01:38.581" v="0" actId="113"/>
      <pc:docMkLst>
        <pc:docMk/>
      </pc:docMkLst>
      <pc:sldChg chg="modSp mod">
        <pc:chgData name="Kim SK" userId="12f85e3896727bfb" providerId="LiveId" clId="{B9E05FF0-0E58-48B1-909D-79D919F49B7D}" dt="2021-03-25T23:01:38.581" v="0" actId="113"/>
        <pc:sldMkLst>
          <pc:docMk/>
          <pc:sldMk cId="3442729146" sldId="406"/>
        </pc:sldMkLst>
        <pc:graphicFrameChg chg="modGraphic">
          <ac:chgData name="Kim SK" userId="12f85e3896727bfb" providerId="LiveId" clId="{B9E05FF0-0E58-48B1-909D-79D919F49B7D}" dt="2021-03-25T23:01:38.581" v="0" actId="113"/>
          <ac:graphicFrameMkLst>
            <pc:docMk/>
            <pc:sldMk cId="3442729146" sldId="406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72753-4836-4ABF-AC7D-245C399BFF20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71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678F0-79E0-42EF-A0B6-BE17AB65EF5D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1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12AD4-16F5-495E-B499-EDB869B5AEE4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8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51CA0D-0048-46E0-893F-51BAF6EFA207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83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51CA0D-0048-46E0-893F-51BAF6EFA207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D3624-1FE2-4893-8011-1BBBC41D33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8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3963C-9E24-4A69-A01C-FA72597F39C7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9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C13CD0-ED90-4453-9087-559D4E1D79AE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B7C2A-E4CB-45C7-AB7E-24E9297A2DDE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70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972071-AC3B-4BEB-A4C6-3C5603776125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32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FF9C1C-9FFB-41EF-985E-F083DC83E9BC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905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1DA49F-3414-4254-A27F-D4D0EDF614A8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4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27368-83C9-45D5-B41B-FE678E463482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76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EEAEE-7478-4686-874B-172F5CB2EB0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31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0B748-4930-4BA1-A622-E6383C66137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55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65257-637A-48C8-BECD-F50E7D303DA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55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CA49F-8E9F-4862-A7D7-74A1FFD095F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98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A5947-9FC7-42C1-8B11-D654820610A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86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47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5227D-7E0A-4DE6-B721-2E4239A2DA8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919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8C010-B03F-486F-9BED-A02EC081A9E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6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8DC23-F1F9-43B9-8BEC-01EB687392A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0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BDB37-9165-4DE4-AF64-3187857ECD1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61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2E38D-859A-4A6E-8C43-C1ABCC997BF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01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522D29-835F-4F7A-AC52-F4439BCEFF7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552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AF61C8-525A-4575-A332-FCA4D313A86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47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27B695-874D-47CE-B87A-D175F90D77D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654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02D88-906B-4BBD-951C-576F2CB8084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677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4F14D-34FB-45C8-918D-D740A1DBD48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39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96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E8BF8-7247-48F3-BB45-B9A0855EDEF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2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EC1E8B-4937-433B-BBFE-FEB38745ABB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872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42AB9-BDFE-45A3-860D-5919702B700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71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000" y="116632"/>
            <a:ext cx="8496000" cy="576000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F1501-1385-4029-9E17-1172AC2FADE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04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5B058E-24EB-4533-94B9-491813D993A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923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433950-6CD4-414A-8B0A-4DEF2EA47401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2021-03-26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816B73-C34B-4C54-982B-A5CE7D3A5DD9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470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D8DBF-F150-42F7-867B-E1527D8C792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81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899FA-7E22-4C6A-A03E-745DCAF0F9C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10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BE47B8-1A21-4B9D-B5A6-E9E15406CB5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92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B7D11-6079-499D-AE94-4E0F6C76E855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914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15799-5A2C-4337-A7DF-BC44F036C5D8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4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EA84F0-5608-4D8B-91E9-181F046A6A4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355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74185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19132A-68D6-451A-B761-263AB32EBA4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703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9DEF83-CC64-427B-9B21-269EAA23199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7168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5AB0A0-ADDB-47DC-8B94-DDBE26AA44C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02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CF6E3-91CE-408F-A6CD-34BD0BDE5E9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11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9E6FC-3DCE-4E2C-BCBF-47E51C628C1F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8439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7A353-090B-407D-A44F-59E2ABE16234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2021-03-26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0E347-A015-4816-BD4D-2AE092DAAC1F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2021-03-26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240C1D-DA35-4F5C-AC4E-5EE074C4124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7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2863"/>
            <a:ext cx="8496300" cy="584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D3AEBA-19F7-4464-8380-199A3D0DF4E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22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rgbClr val="000000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34A57-C2F6-4170-A15C-9A3D0BD8A4F2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3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1115616" y="1196752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1524000" y="2590800"/>
            <a:ext cx="6781800" cy="3054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연산과 수식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새로운 값을 생성하기 위하여</a:t>
            </a:r>
          </a:p>
        </p:txBody>
      </p:sp>
    </p:spTree>
    <p:extLst>
      <p:ext uri="{BB962C8B-B14F-4D97-AF65-F5344CB8AC3E}">
        <p14:creationId xmlns:p14="http://schemas.microsoft.com/office/powerpoint/2010/main" val="60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연산의 종류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66053"/>
              </p:ext>
            </p:extLst>
          </p:nvPr>
        </p:nvGraphicFramePr>
        <p:xfrm>
          <a:off x="755650" y="908050"/>
          <a:ext cx="7632700" cy="518795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종류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기능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형식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결과 타입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산술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 -  *  /  %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사칙 연산 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나머지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op1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(age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1)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 또는 실수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비교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  &gt;=  &lt;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&lt;=  ==  != 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두 값 크기 비교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op1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(age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19)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논리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&amp;&amp;  ||  !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논리적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and,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or, not 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(isKorean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&amp;&amp;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isMale)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논리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 |  ^  ~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논리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수행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정수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(n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0xFF00)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증감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  --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실수 값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증가 또는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감소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   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nt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cnt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피연산자의 타입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쉬프트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  &gt;&gt;  &gt;&gt;&gt;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비트들의 좌우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이동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정수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(n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16)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정수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대입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 +=  -=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*=  /=  ...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변수에 값 저장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op1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(name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"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왼쪽 변수의 타입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 접속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문자열과 다른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값을 접속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        값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("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     age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"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 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특수 연산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? : </a:t>
                      </a: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instanceof 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조건 연산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 생성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 타입 검사 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수식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?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참조변수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instanceof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값의 타입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8204" marR="48204" marT="13330" marB="1333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산술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14325" y="628650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정수나 실수를 피연산자로 사용하여 기본적인 산술 계산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사칙 연산자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+, -, *, /.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나머지 연산자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%,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단항 연산자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+, -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47813" y="1341438"/>
          <a:ext cx="7058025" cy="2355849"/>
        </p:xfrm>
        <a:graphic>
          <a:graphicData uri="http://schemas.openxmlformats.org/drawingml/2006/table">
            <a:tbl>
              <a:tblPr/>
              <a:tblGrid>
                <a:gridCol w="91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더한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에서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뺀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*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*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곱한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나눈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%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%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나누었을 때 나머지 구한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값을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값이 양수이면 음수로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음수이면 양수로 변환한 결과 생성</a:t>
                      </a:r>
                    </a:p>
                  </a:txBody>
                  <a:tcPr marL="64781" marR="64781" marT="17895" marB="178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46917"/>
              </p:ext>
            </p:extLst>
          </p:nvPr>
        </p:nvGraphicFramePr>
        <p:xfrm>
          <a:off x="1547813" y="3789363"/>
          <a:ext cx="7058025" cy="2900375"/>
        </p:xfrm>
        <a:graphic>
          <a:graphicData uri="http://schemas.openxmlformats.org/drawingml/2006/table">
            <a:tbl>
              <a:tblPr/>
              <a:tblGrid>
                <a:gridCol w="142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3-1-1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80" marB="178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산술 연산의 예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80" marB="178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147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1.5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6.6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8.1</a:t>
                      </a:r>
                      <a:endParaRPr lang="ko-KR" altLang="en-US" sz="16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3.3F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3.2F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0.1F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실제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출력에서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0.1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의 근사값인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0.099999905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3L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	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	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6L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400" kern="120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 </a:t>
                      </a:r>
                      <a:r>
                        <a:rPr lang="en-US" altLang="ko-KR" sz="1400" b="1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		    </a:t>
                      </a:r>
                      <a:r>
                        <a:rPr lang="ko-KR" altLang="en-US" sz="14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⇒ </a:t>
                      </a:r>
                      <a:r>
                        <a:rPr lang="en-US" altLang="ko-KR" sz="1400" b="1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		  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타입의 나누기 결과는 </a:t>
                      </a:r>
                      <a:r>
                        <a:rPr lang="en-US" altLang="ko-KR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ko-KR" altLang="en-US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4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매우 중요한 사항</a:t>
                      </a: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!)</a:t>
                      </a: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lang="en-US" altLang="ko-KR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19.0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5.0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ko-KR" alt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3.8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// double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타입의 나누기 결과는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double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값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-19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	  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나누기 연산의 결과는 왼쪽 피연산자와 부호가 같음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19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%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 	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나머지 연산의 결과는 왼쪽 피연산자와 부호가 같음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-19 </a:t>
                      </a:r>
                      <a:r>
                        <a:rPr lang="en-US" altLang="ko-KR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%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	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-4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나머지 연산의 결과는 왼쪽 피연산자와 부호가 같음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1" marR="64781" marT="17880" marB="178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610122" y="4490244"/>
            <a:ext cx="793750" cy="749300"/>
          </a:xfrm>
          <a:prstGeom prst="wedgeRoundRectCallout">
            <a:avLst>
              <a:gd name="adj1" fmla="val -104665"/>
              <a:gd name="adj2" fmla="val 4508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정수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나누기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 결과는 항상 정수</a:t>
            </a:r>
          </a:p>
        </p:txBody>
      </p:sp>
      <p:sp>
        <p:nvSpPr>
          <p:cNvPr id="20535" name="모서리가 둥근 직사각형 6"/>
          <p:cNvSpPr>
            <a:spLocks noChangeArrowheads="1"/>
          </p:cNvSpPr>
          <p:nvPr/>
        </p:nvSpPr>
        <p:spPr bwMode="auto">
          <a:xfrm>
            <a:off x="1835696" y="5148000"/>
            <a:ext cx="1512888" cy="360363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7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비교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정수나 실수의 두 피연산자에 대해 값을 비교하는 연산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비교 결과에 따라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boolean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또는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false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27088" y="1557338"/>
          <a:ext cx="7489825" cy="2159001"/>
        </p:xfrm>
        <a:graphic>
          <a:graphicData uri="http://schemas.openxmlformats.org/drawingml/2006/table">
            <a:tbl>
              <a:tblPr/>
              <a:tblGrid>
                <a:gridCol w="7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&gt;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&gt;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크면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&lt;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&lt;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작으면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&gt;=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&gt;=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크거나 같으면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&lt;=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&lt;=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작거나 같으면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같으면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</a:t>
                      </a:r>
                      <a:r>
                        <a:rPr lang="ko-KR" alt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!=</a:t>
                      </a:r>
                      <a:endParaRPr lang="en-US" sz="13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!=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같지 않으면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3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897" marB="1789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088" y="3933825"/>
          <a:ext cx="7489825" cy="2519363"/>
        </p:xfrm>
        <a:graphic>
          <a:graphicData uri="http://schemas.openxmlformats.org/drawingml/2006/table">
            <a:tbl>
              <a:tblPr/>
              <a:tblGrid>
                <a:gridCol w="15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0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9" marR="64779" marT="17900" marB="179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 연산의 예</a:t>
                      </a:r>
                    </a:p>
                  </a:txBody>
                  <a:tcPr marL="64779" marR="64779" marT="17900" marB="179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27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1.5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6.6     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	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1.5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작으므로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3.3F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3.2F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3.3F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3L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2L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    	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	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3L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2L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    	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19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</a:t>
                      </a: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19.0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5.0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19.0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같지 않으므로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</a:t>
                      </a:r>
                    </a:p>
                    <a:p>
                      <a:pPr marL="635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!=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	     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⇒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19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같지 않으므로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9" marR="64779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논리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331788" y="62865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boolean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 두 피연산자에 대하여 논리적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AND, OR, NOT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연산 결과로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boolean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54075" y="1341438"/>
          <a:ext cx="7489825" cy="1223962"/>
        </p:xfrm>
        <a:graphic>
          <a:graphicData uri="http://schemas.openxmlformats.org/drawingml/2006/table">
            <a:tbl>
              <a:tblPr/>
              <a:tblGrid>
                <a:gridCol w="9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9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&amp;&amp;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&amp;&amp;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모두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이면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||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||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모두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이면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!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!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가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</a:p>
                  </a:txBody>
                  <a:tcPr marL="64779" marR="64779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54075" y="4316413"/>
          <a:ext cx="7489825" cy="2376487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25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3-1-3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13" marB="1791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논리 연산의 예</a:t>
                      </a:r>
                    </a:p>
                  </a:txBody>
                  <a:tcPr marL="64770" marR="64770" marT="17913" marB="1791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236">
                <a:tc gridSpan="2"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dirty="0">
                          <a:latin typeface="함초롬바탕"/>
                          <a:ea typeface="함초롬바탕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true;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dirty="0">
                          <a:latin typeface="함초롬바탕"/>
                          <a:ea typeface="함초롬바탕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isMale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false;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isKorean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&amp;&amp;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isMale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true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&amp;&amp;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&amp;&amp;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하나라도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||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isMale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true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||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false	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||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하나라도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!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        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!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	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!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isMale 	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!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false	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</a:p>
                  </a:txBody>
                  <a:tcPr marL="64770" marR="64770" marT="17913" marB="179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4075" y="2706688"/>
          <a:ext cx="7489827" cy="1441450"/>
        </p:xfrm>
        <a:graphic>
          <a:graphicData uri="http://schemas.openxmlformats.org/drawingml/2006/table">
            <a:tbl>
              <a:tblPr/>
              <a:tblGrid>
                <a:gridCol w="134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의 값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의 값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&amp;&amp;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||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!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9" marR="64779" marT="17925" marB="17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04" name="모서리가 둥근 직사각형 7"/>
          <p:cNvSpPr>
            <a:spLocks noChangeArrowheads="1"/>
          </p:cNvSpPr>
          <p:nvPr/>
        </p:nvSpPr>
        <p:spPr bwMode="auto">
          <a:xfrm>
            <a:off x="4140200" y="3024188"/>
            <a:ext cx="431800" cy="215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605" name="모서리가 둥근 직사각형 8"/>
          <p:cNvSpPr>
            <a:spLocks noChangeArrowheads="1"/>
          </p:cNvSpPr>
          <p:nvPr/>
        </p:nvSpPr>
        <p:spPr bwMode="auto">
          <a:xfrm>
            <a:off x="5724525" y="3908425"/>
            <a:ext cx="431800" cy="215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비트별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논리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두 피연산자의 각 비트에 대하여 논리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&amp;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비트별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AND) 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|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비트별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OR),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^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비트별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배타적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OR),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~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비트별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NOT)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 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피연산자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정수만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 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연산 결과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5650" y="2640013"/>
          <a:ext cx="7848600" cy="2549535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&amp;</a:t>
                      </a:r>
                      <a:endParaRPr lang="en-US" sz="15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&amp;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각 대응되는 비트에 대해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두 비트가 모두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아니면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으로 만든 결과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|</a:t>
                      </a:r>
                      <a:endParaRPr lang="en-US" sz="15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|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endParaRPr 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각 대응되는 비트에 대해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한 비트라도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모두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으로 만든 결과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^</a:t>
                      </a:r>
                      <a:endParaRPr lang="en-US" sz="15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op1 </a:t>
                      </a: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^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op2</a:t>
                      </a:r>
                      <a:endParaRPr 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각 대응되는 비트에 대해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두 비트가 서로 다르면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서로 같으면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으로 만든 결과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~</a:t>
                      </a:r>
                      <a:endParaRPr lang="en-US" sz="15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~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endParaRPr lang="en-US" sz="15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op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각 비트에 대해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비트가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으로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만든 결과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869" marB="17869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비트별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논리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두 피연산자의 각 비트에 대하여 논리적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AND, OR, NOT,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배타적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OR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 수행하여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연산 결과로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생성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88603"/>
              </p:ext>
            </p:extLst>
          </p:nvPr>
        </p:nvGraphicFramePr>
        <p:xfrm>
          <a:off x="755650" y="1446213"/>
          <a:ext cx="7848600" cy="5222875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5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3-1-4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7665" marR="37665" marT="10413" marB="1041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연산의 예</a:t>
                      </a:r>
                    </a:p>
                  </a:txBody>
                  <a:tcPr marL="37665" marR="37665" marT="10413" marB="10413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86">
                <a:tc gridSpan="2">
                  <a:txBody>
                    <a:bodyPr/>
                    <a:lstStyle>
                      <a:lvl1pPr marL="635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dirty="0">
                          <a:latin typeface="함초롬바탕"/>
                          <a:ea typeface="함초롬바탕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0b1111_0000_1100_0011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0xF0C3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또는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0x0000_F0c3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함초롬바탕"/>
                          <a:ea typeface="함초롬바탕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0b1100_0011_0101_1010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0xC35A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또는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0x0000_C35A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0b1111_0000_1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00_00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</a:t>
                      </a:r>
                      <a:r>
                        <a:rPr kumimoji="0" lang="en-US" altLang="ko-KR" sz="1400" b="1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en-US" altLang="ko-KR" sz="1400" b="1" i="0" u="none" strike="noStrike" kern="1300" cap="none" spc="3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1" i="0" u="none" strike="noStrike" kern="1300" cap="none" spc="4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1" i="0" u="none" strike="noStrike" cap="none" spc="4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spc="20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</a:t>
                      </a:r>
                      <a:r>
                        <a:rPr kumimoji="0" lang="en-US" altLang="ko-KR" sz="400" b="0" i="0" u="none" strike="noStrike" cap="none" spc="20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0b1100_0011_0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01_10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――――――――――――――――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    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100_0000_0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00_00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두 비트 모두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1, 0xC042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|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0b1111_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00_11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0_0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200" b="0" i="0" u="none" strike="noStrike" cap="none" spc="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spc="5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|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0b1100_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11_01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―――――――――――――――――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			       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0b1111_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11_11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|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두 비트 모두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0, 0xF3DB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^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0_0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</a:t>
                      </a:r>
                      <a:r>
                        <a:rPr kumimoji="0" lang="en-US" altLang="ko-KR" sz="1400" b="0" i="0" u="none" strike="noStrike" cap="none" spc="50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^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11_0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――――――――――――――――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			 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ko-KR" altLang="en-US" sz="12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ko-KR" altLang="en-US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11_1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1_1001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^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두 비트 모두 같으면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0, 0x3399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bits1: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0b0000_0000_0000_0000_1111_0000_1100_0011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――――――――――――――――――――――――――――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	    </a:t>
                      </a:r>
                      <a:r>
                        <a:rPr kumimoji="0" lang="ko-KR" altLang="en-US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0b1111_1111_1111_1111_0</a:t>
                      </a:r>
                      <a:r>
                        <a:rPr kumimoji="1" lang="en-US" altLang="ko-KR" sz="1400" b="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000_1111_0011_1100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                           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~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각 비트를 반대로 만듦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0xFFFF_0F3C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7665" marR="37665" marT="10413" marB="1041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93" name="타원 1"/>
          <p:cNvSpPr>
            <a:spLocks noChangeArrowheads="1"/>
          </p:cNvSpPr>
          <p:nvPr/>
        </p:nvSpPr>
        <p:spPr bwMode="auto">
          <a:xfrm>
            <a:off x="4257675" y="2487613"/>
            <a:ext cx="144463" cy="576262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594" name="타원 6"/>
          <p:cNvSpPr>
            <a:spLocks noChangeArrowheads="1"/>
          </p:cNvSpPr>
          <p:nvPr/>
        </p:nvSpPr>
        <p:spPr bwMode="auto">
          <a:xfrm>
            <a:off x="4284663" y="3138488"/>
            <a:ext cx="107950" cy="290512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원호 7"/>
          <p:cNvSpPr/>
          <p:nvPr/>
        </p:nvSpPr>
        <p:spPr bwMode="auto">
          <a:xfrm rot="4855622" flipH="1">
            <a:off x="4125912" y="2759076"/>
            <a:ext cx="460375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596" name="타원 11"/>
          <p:cNvSpPr>
            <a:spLocks noChangeArrowheads="1"/>
          </p:cNvSpPr>
          <p:nvPr/>
        </p:nvSpPr>
        <p:spPr bwMode="auto">
          <a:xfrm>
            <a:off x="3865563" y="2493963"/>
            <a:ext cx="144462" cy="576262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597" name="타원 12"/>
          <p:cNvSpPr>
            <a:spLocks noChangeArrowheads="1"/>
          </p:cNvSpPr>
          <p:nvPr/>
        </p:nvSpPr>
        <p:spPr bwMode="auto">
          <a:xfrm>
            <a:off x="3881438" y="3151188"/>
            <a:ext cx="107950" cy="290512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원호 13"/>
          <p:cNvSpPr/>
          <p:nvPr/>
        </p:nvSpPr>
        <p:spPr bwMode="auto">
          <a:xfrm rot="4855622" flipH="1">
            <a:off x="3725069" y="2778919"/>
            <a:ext cx="461962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599" name="타원 14"/>
          <p:cNvSpPr>
            <a:spLocks noChangeArrowheads="1"/>
          </p:cNvSpPr>
          <p:nvPr/>
        </p:nvSpPr>
        <p:spPr bwMode="auto">
          <a:xfrm>
            <a:off x="2797175" y="2495550"/>
            <a:ext cx="142875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00" name="타원 15"/>
          <p:cNvSpPr>
            <a:spLocks noChangeArrowheads="1"/>
          </p:cNvSpPr>
          <p:nvPr/>
        </p:nvSpPr>
        <p:spPr bwMode="auto">
          <a:xfrm>
            <a:off x="2800350" y="3130550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" name="원호 16"/>
          <p:cNvSpPr/>
          <p:nvPr/>
        </p:nvSpPr>
        <p:spPr bwMode="auto">
          <a:xfrm rot="4855622" flipH="1">
            <a:off x="2666207" y="2759869"/>
            <a:ext cx="461962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02" name="타원 17"/>
          <p:cNvSpPr>
            <a:spLocks noChangeArrowheads="1"/>
          </p:cNvSpPr>
          <p:nvPr/>
        </p:nvSpPr>
        <p:spPr bwMode="auto">
          <a:xfrm>
            <a:off x="3179763" y="2479675"/>
            <a:ext cx="142875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03" name="타원 18"/>
          <p:cNvSpPr>
            <a:spLocks noChangeArrowheads="1"/>
          </p:cNvSpPr>
          <p:nvPr/>
        </p:nvSpPr>
        <p:spPr bwMode="auto">
          <a:xfrm>
            <a:off x="3192463" y="315277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원호 19"/>
          <p:cNvSpPr/>
          <p:nvPr/>
        </p:nvSpPr>
        <p:spPr bwMode="auto">
          <a:xfrm rot="4855622" flipH="1">
            <a:off x="3036094" y="2759869"/>
            <a:ext cx="461962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05" name="타원 20"/>
          <p:cNvSpPr>
            <a:spLocks noChangeArrowheads="1"/>
          </p:cNvSpPr>
          <p:nvPr/>
        </p:nvSpPr>
        <p:spPr bwMode="auto">
          <a:xfrm>
            <a:off x="4387850" y="3549650"/>
            <a:ext cx="144463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06" name="타원 21"/>
          <p:cNvSpPr>
            <a:spLocks noChangeArrowheads="1"/>
          </p:cNvSpPr>
          <p:nvPr/>
        </p:nvSpPr>
        <p:spPr bwMode="auto">
          <a:xfrm>
            <a:off x="4398963" y="419417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원호 22"/>
          <p:cNvSpPr/>
          <p:nvPr/>
        </p:nvSpPr>
        <p:spPr bwMode="auto">
          <a:xfrm rot="4855622" flipH="1">
            <a:off x="4260850" y="3840163"/>
            <a:ext cx="460375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08" name="타원 23"/>
          <p:cNvSpPr>
            <a:spLocks noChangeArrowheads="1"/>
          </p:cNvSpPr>
          <p:nvPr/>
        </p:nvSpPr>
        <p:spPr bwMode="auto">
          <a:xfrm>
            <a:off x="3889375" y="3540125"/>
            <a:ext cx="144463" cy="574675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09" name="타원 24"/>
          <p:cNvSpPr>
            <a:spLocks noChangeArrowheads="1"/>
          </p:cNvSpPr>
          <p:nvPr/>
        </p:nvSpPr>
        <p:spPr bwMode="auto">
          <a:xfrm>
            <a:off x="3910013" y="420052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" name="원호 25"/>
          <p:cNvSpPr/>
          <p:nvPr/>
        </p:nvSpPr>
        <p:spPr bwMode="auto">
          <a:xfrm rot="4855622" flipH="1">
            <a:off x="3764756" y="3847307"/>
            <a:ext cx="461963" cy="419100"/>
          </a:xfrm>
          <a:prstGeom prst="arc">
            <a:avLst>
              <a:gd name="adj1" fmla="val 10891570"/>
              <a:gd name="adj2" fmla="val 20347188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11" name="타원 26"/>
          <p:cNvSpPr>
            <a:spLocks noChangeArrowheads="1"/>
          </p:cNvSpPr>
          <p:nvPr/>
        </p:nvSpPr>
        <p:spPr bwMode="auto">
          <a:xfrm>
            <a:off x="2627313" y="3552825"/>
            <a:ext cx="144462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12" name="타원 27"/>
          <p:cNvSpPr>
            <a:spLocks noChangeArrowheads="1"/>
          </p:cNvSpPr>
          <p:nvPr/>
        </p:nvSpPr>
        <p:spPr bwMode="auto">
          <a:xfrm>
            <a:off x="2628900" y="420687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" name="원호 28"/>
          <p:cNvSpPr/>
          <p:nvPr/>
        </p:nvSpPr>
        <p:spPr bwMode="auto">
          <a:xfrm rot="4855622" flipH="1">
            <a:off x="2498725" y="3840163"/>
            <a:ext cx="460375" cy="419100"/>
          </a:xfrm>
          <a:prstGeom prst="arc">
            <a:avLst>
              <a:gd name="adj1" fmla="val 10301485"/>
              <a:gd name="adj2" fmla="val 20579357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14" name="타원 29"/>
          <p:cNvSpPr>
            <a:spLocks noChangeArrowheads="1"/>
          </p:cNvSpPr>
          <p:nvPr/>
        </p:nvSpPr>
        <p:spPr bwMode="auto">
          <a:xfrm>
            <a:off x="3114675" y="3552825"/>
            <a:ext cx="144463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15" name="타원 30"/>
          <p:cNvSpPr>
            <a:spLocks noChangeArrowheads="1"/>
          </p:cNvSpPr>
          <p:nvPr/>
        </p:nvSpPr>
        <p:spPr bwMode="auto">
          <a:xfrm>
            <a:off x="3114675" y="4208463"/>
            <a:ext cx="122238" cy="28257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" name="원호 31"/>
          <p:cNvSpPr/>
          <p:nvPr/>
        </p:nvSpPr>
        <p:spPr bwMode="auto">
          <a:xfrm rot="4855622" flipH="1">
            <a:off x="2985293" y="3828257"/>
            <a:ext cx="461963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 flipH="1">
            <a:off x="4862513" y="2479675"/>
            <a:ext cx="700087" cy="561975"/>
          </a:xfrm>
          <a:prstGeom prst="wedgeRoundRectCallout">
            <a:avLst>
              <a:gd name="adj1" fmla="val 92153"/>
              <a:gd name="adj2" fmla="val 326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비트 별로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AND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</a:p>
        </p:txBody>
      </p:sp>
      <p:sp>
        <p:nvSpPr>
          <p:cNvPr id="31" name="모서리가 둥근 사각형 설명선 30"/>
          <p:cNvSpPr/>
          <p:nvPr/>
        </p:nvSpPr>
        <p:spPr bwMode="auto">
          <a:xfrm flipH="1">
            <a:off x="4981575" y="3525838"/>
            <a:ext cx="669925" cy="561975"/>
          </a:xfrm>
          <a:prstGeom prst="wedgeRoundRectCallout">
            <a:avLst>
              <a:gd name="adj1" fmla="val 92153"/>
              <a:gd name="adj2" fmla="val 326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비트 별로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</a:p>
        </p:txBody>
      </p:sp>
      <p:sp>
        <p:nvSpPr>
          <p:cNvPr id="24619" name="타원 20"/>
          <p:cNvSpPr>
            <a:spLocks noChangeArrowheads="1"/>
          </p:cNvSpPr>
          <p:nvPr/>
        </p:nvSpPr>
        <p:spPr bwMode="auto">
          <a:xfrm>
            <a:off x="4392613" y="4629150"/>
            <a:ext cx="144462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20" name="타원 21"/>
          <p:cNvSpPr>
            <a:spLocks noChangeArrowheads="1"/>
          </p:cNvSpPr>
          <p:nvPr/>
        </p:nvSpPr>
        <p:spPr bwMode="auto">
          <a:xfrm>
            <a:off x="4389438" y="527367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" name="원호 34"/>
          <p:cNvSpPr/>
          <p:nvPr/>
        </p:nvSpPr>
        <p:spPr bwMode="auto">
          <a:xfrm rot="4855622" flipH="1">
            <a:off x="4243387" y="4905376"/>
            <a:ext cx="460375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22" name="타원 23"/>
          <p:cNvSpPr>
            <a:spLocks noChangeArrowheads="1"/>
          </p:cNvSpPr>
          <p:nvPr/>
        </p:nvSpPr>
        <p:spPr bwMode="auto">
          <a:xfrm>
            <a:off x="3887788" y="4598988"/>
            <a:ext cx="144462" cy="574675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23" name="타원 24"/>
          <p:cNvSpPr>
            <a:spLocks noChangeArrowheads="1"/>
          </p:cNvSpPr>
          <p:nvPr/>
        </p:nvSpPr>
        <p:spPr bwMode="auto">
          <a:xfrm>
            <a:off x="3906838" y="5273675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8" name="원호 37"/>
          <p:cNvSpPr/>
          <p:nvPr/>
        </p:nvSpPr>
        <p:spPr bwMode="auto">
          <a:xfrm rot="4855622" flipH="1">
            <a:off x="3745707" y="4902994"/>
            <a:ext cx="461962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25" name="타원 26"/>
          <p:cNvSpPr>
            <a:spLocks noChangeArrowheads="1"/>
          </p:cNvSpPr>
          <p:nvPr/>
        </p:nvSpPr>
        <p:spPr bwMode="auto">
          <a:xfrm>
            <a:off x="2620963" y="4598988"/>
            <a:ext cx="144462" cy="576262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26" name="타원 27"/>
          <p:cNvSpPr>
            <a:spLocks noChangeArrowheads="1"/>
          </p:cNvSpPr>
          <p:nvPr/>
        </p:nvSpPr>
        <p:spPr bwMode="auto">
          <a:xfrm>
            <a:off x="2632075" y="5262563"/>
            <a:ext cx="107950" cy="290512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" name="원호 40"/>
          <p:cNvSpPr/>
          <p:nvPr/>
        </p:nvSpPr>
        <p:spPr bwMode="auto">
          <a:xfrm rot="4855622" flipH="1">
            <a:off x="2498725" y="4905376"/>
            <a:ext cx="460375" cy="419100"/>
          </a:xfrm>
          <a:prstGeom prst="arc">
            <a:avLst>
              <a:gd name="adj1" fmla="val 10301485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28" name="타원 29"/>
          <p:cNvSpPr>
            <a:spLocks noChangeArrowheads="1"/>
          </p:cNvSpPr>
          <p:nvPr/>
        </p:nvSpPr>
        <p:spPr bwMode="auto">
          <a:xfrm>
            <a:off x="3105150" y="4594225"/>
            <a:ext cx="144463" cy="5762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29" name="타원 30"/>
          <p:cNvSpPr>
            <a:spLocks noChangeArrowheads="1"/>
          </p:cNvSpPr>
          <p:nvPr/>
        </p:nvSpPr>
        <p:spPr bwMode="auto">
          <a:xfrm>
            <a:off x="3121025" y="5262563"/>
            <a:ext cx="107950" cy="290512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4" name="원호 43"/>
          <p:cNvSpPr/>
          <p:nvPr/>
        </p:nvSpPr>
        <p:spPr bwMode="auto">
          <a:xfrm rot="4855622" flipH="1">
            <a:off x="2961482" y="4902994"/>
            <a:ext cx="461962" cy="419100"/>
          </a:xfrm>
          <a:prstGeom prst="arc">
            <a:avLst>
              <a:gd name="adj1" fmla="val 10891570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5" name="모서리가 둥근 사각형 설명선 44"/>
          <p:cNvSpPr/>
          <p:nvPr/>
        </p:nvSpPr>
        <p:spPr bwMode="auto">
          <a:xfrm flipH="1">
            <a:off x="4981575" y="4591050"/>
            <a:ext cx="669925" cy="736044"/>
          </a:xfrm>
          <a:prstGeom prst="wedgeRoundRectCallout">
            <a:avLst>
              <a:gd name="adj1" fmla="val 92153"/>
              <a:gd name="adj2" fmla="val 326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비트 별로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배타적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OR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</a:p>
        </p:txBody>
      </p:sp>
      <p:sp>
        <p:nvSpPr>
          <p:cNvPr id="24632" name="타원 20"/>
          <p:cNvSpPr>
            <a:spLocks noChangeArrowheads="1"/>
          </p:cNvSpPr>
          <p:nvPr/>
        </p:nvSpPr>
        <p:spPr bwMode="auto">
          <a:xfrm>
            <a:off x="6335713" y="5732463"/>
            <a:ext cx="107950" cy="244475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33" name="타원 21"/>
          <p:cNvSpPr>
            <a:spLocks noChangeArrowheads="1"/>
          </p:cNvSpPr>
          <p:nvPr/>
        </p:nvSpPr>
        <p:spPr bwMode="auto">
          <a:xfrm>
            <a:off x="6335713" y="6083300"/>
            <a:ext cx="107950" cy="290513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8" name="원호 47"/>
          <p:cNvSpPr/>
          <p:nvPr/>
        </p:nvSpPr>
        <p:spPr bwMode="auto">
          <a:xfrm rot="4855622" flipH="1">
            <a:off x="6159500" y="5838826"/>
            <a:ext cx="460375" cy="419100"/>
          </a:xfrm>
          <a:prstGeom prst="arc">
            <a:avLst>
              <a:gd name="adj1" fmla="val 11265787"/>
              <a:gd name="adj2" fmla="val 2027123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4635" name="타원 20"/>
          <p:cNvSpPr>
            <a:spLocks noChangeArrowheads="1"/>
          </p:cNvSpPr>
          <p:nvPr/>
        </p:nvSpPr>
        <p:spPr bwMode="auto">
          <a:xfrm>
            <a:off x="5832475" y="5702300"/>
            <a:ext cx="117475" cy="28416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636" name="타원 21"/>
          <p:cNvSpPr>
            <a:spLocks noChangeArrowheads="1"/>
          </p:cNvSpPr>
          <p:nvPr/>
        </p:nvSpPr>
        <p:spPr bwMode="auto">
          <a:xfrm>
            <a:off x="5842000" y="6111875"/>
            <a:ext cx="117475" cy="28257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4" name="원호 53"/>
          <p:cNvSpPr/>
          <p:nvPr/>
        </p:nvSpPr>
        <p:spPr bwMode="auto">
          <a:xfrm rot="4855622" flipH="1">
            <a:off x="5689600" y="5838826"/>
            <a:ext cx="460375" cy="419100"/>
          </a:xfrm>
          <a:prstGeom prst="arc">
            <a:avLst>
              <a:gd name="adj1" fmla="val 10891570"/>
              <a:gd name="adj2" fmla="val 20665432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5" name="모서리가 둥근 사각형 설명선 54"/>
          <p:cNvSpPr/>
          <p:nvPr/>
        </p:nvSpPr>
        <p:spPr bwMode="auto">
          <a:xfrm flipH="1">
            <a:off x="6854825" y="5702300"/>
            <a:ext cx="669925" cy="561975"/>
          </a:xfrm>
          <a:prstGeom prst="wedgeRoundRectCallout">
            <a:avLst>
              <a:gd name="adj1" fmla="val 92153"/>
              <a:gd name="adj2" fmla="val 3268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비트 별로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NOT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8019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증가 연산 및 감소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534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값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증가하거나 감소시키는 편리한 연산자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▪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변수 또는 실수 변수만 피연산자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 ▪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연산자로는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++, --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 있으며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연산자가 변수 앞 또는 뒤에 위치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5775" y="1689100"/>
          <a:ext cx="8334375" cy="1746250"/>
        </p:xfrm>
        <a:graphic>
          <a:graphicData uri="http://schemas.openxmlformats.org/drawingml/2006/table">
            <a:tbl>
              <a:tblPr/>
              <a:tblGrid>
                <a:gridCol w="958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연산자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++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++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값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증가시킨 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변수 값을 연산 결과로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++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++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값을 연산 결과로 생성한 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변수 값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증가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--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--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값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감소시킨 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변수 값을 연산 결과로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--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--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값을 연산 결과로 생성한 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변수 값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감소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67" marR="64767" marT="17913" marB="1791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85775" y="3552825"/>
          <a:ext cx="8334375" cy="2919414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3-1-5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증감 및 감소 연산의 예</a:t>
                      </a:r>
                    </a:p>
                  </a:txBody>
                  <a:tcPr marL="64770" marR="64770" marT="17907" marB="1790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738">
                <a:tc gridSpan="2"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1;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		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1;   count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1;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	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1;   count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738">
                <a:tc gridSpan="2"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		⇒ ++count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&gt; 1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비교  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++ &gt;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count &gt; 1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비교 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count++  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⇒ --count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== 0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비교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-- ==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count == 0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비교 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count--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 결과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count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모서리가 둥근 사각형 설명선 8"/>
          <p:cNvSpPr/>
          <p:nvPr/>
        </p:nvSpPr>
        <p:spPr bwMode="auto">
          <a:xfrm flipH="1">
            <a:off x="5554663" y="3883025"/>
            <a:ext cx="792162" cy="561975"/>
          </a:xfrm>
          <a:prstGeom prst="wedgeRoundRectCallout">
            <a:avLst>
              <a:gd name="adj1" fmla="val 96326"/>
              <a:gd name="adj2" fmla="val 34195"/>
              <a:gd name="adj3" fmla="val 16667"/>
            </a:avLst>
          </a:prstGeom>
          <a:solidFill>
            <a:srgbClr val="FFD243">
              <a:alpha val="36863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 결과와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값이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다름</a:t>
            </a:r>
          </a:p>
        </p:txBody>
      </p:sp>
      <p:sp>
        <p:nvSpPr>
          <p:cNvPr id="25648" name="모서리가 둥근 직사각형 9"/>
          <p:cNvSpPr>
            <a:spLocks noChangeArrowheads="1"/>
          </p:cNvSpPr>
          <p:nvPr/>
        </p:nvSpPr>
        <p:spPr bwMode="auto">
          <a:xfrm>
            <a:off x="2879725" y="4197350"/>
            <a:ext cx="2301875" cy="2968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5567363" y="4519613"/>
            <a:ext cx="779462" cy="561975"/>
          </a:xfrm>
          <a:prstGeom prst="wedgeRoundRectCallout">
            <a:avLst>
              <a:gd name="adj1" fmla="val 97450"/>
              <a:gd name="adj2" fmla="val 8545"/>
              <a:gd name="adj3" fmla="val 16667"/>
            </a:avLst>
          </a:prstGeom>
          <a:solidFill>
            <a:srgbClr val="FFD243">
              <a:alpha val="36863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 결과와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값이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다름</a:t>
            </a:r>
          </a:p>
        </p:txBody>
      </p:sp>
      <p:sp>
        <p:nvSpPr>
          <p:cNvPr id="25650" name="모서리가 둥근 직사각형 11"/>
          <p:cNvSpPr>
            <a:spLocks noChangeArrowheads="1"/>
          </p:cNvSpPr>
          <p:nvPr/>
        </p:nvSpPr>
        <p:spPr bwMode="auto">
          <a:xfrm>
            <a:off x="2879725" y="4754563"/>
            <a:ext cx="2301875" cy="2968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51" name="모서리가 둥근 직사각형 6"/>
          <p:cNvSpPr>
            <a:spLocks noChangeArrowheads="1"/>
          </p:cNvSpPr>
          <p:nvPr/>
        </p:nvSpPr>
        <p:spPr bwMode="auto">
          <a:xfrm>
            <a:off x="1689100" y="4214813"/>
            <a:ext cx="936625" cy="293687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652" name="모서리가 둥근 직사각형 6"/>
          <p:cNvSpPr>
            <a:spLocks noChangeArrowheads="1"/>
          </p:cNvSpPr>
          <p:nvPr/>
        </p:nvSpPr>
        <p:spPr bwMode="auto">
          <a:xfrm>
            <a:off x="1689100" y="4757738"/>
            <a:ext cx="936625" cy="293687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쉬프트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7433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534400" cy="1520825"/>
          </a:xfrm>
          <a:prstGeom prst="rect">
            <a:avLst/>
          </a:prstGeom>
          <a:solidFill>
            <a:srgbClr val="C9F1FF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쉬프트 연산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피연산자 모두가 정수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왼쪽 피연산자의 비트들을 오른쪽 피연산자의 값만큼 좌 또는 우로 이동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 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연산자로는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&gt;&gt;, &lt;&lt;,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&gt;&gt;&gt;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 모양이 쉬프트 방향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지시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14298"/>
              </p:ext>
            </p:extLst>
          </p:nvPr>
        </p:nvGraphicFramePr>
        <p:xfrm>
          <a:off x="1042988" y="2422525"/>
          <a:ext cx="7777162" cy="1389063"/>
        </p:xfrm>
        <a:graphic>
          <a:graphicData uri="http://schemas.openxmlformats.org/drawingml/2006/table">
            <a:tbl>
              <a:tblPr/>
              <a:tblGrid>
                <a:gridCol w="69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op1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op2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op2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비트만큼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왼쪽으로 쉬프트하며 오른쪽은 </a:t>
                      </a:r>
                      <a:r>
                        <a:rPr lang="en-US" altLang="ko-KR" sz="14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채움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&gt;&gt;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op1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op2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op2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비트만큼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오른쪽으로 쉬프트하며 왼쪽은 </a:t>
                      </a:r>
                      <a:r>
                        <a:rPr lang="ko-KR" altLang="en-US" sz="14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부호 비트로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채움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&gt;&gt;&gt;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op1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&gt;&gt;&gt;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op2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op2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비트만큼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오른쪽으로 쉬프트하며 왼쪽은 </a:t>
                      </a:r>
                      <a:r>
                        <a:rPr lang="en-US" altLang="ko-KR" sz="1400" b="1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채움</a:t>
                      </a:r>
                    </a:p>
                  </a:txBody>
                  <a:tcPr marL="64772" marR="64772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쉬프트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68730"/>
              </p:ext>
            </p:extLst>
          </p:nvPr>
        </p:nvGraphicFramePr>
        <p:xfrm>
          <a:off x="674688" y="874713"/>
          <a:ext cx="7794625" cy="5784850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3-1-6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1539" marR="41539" marT="11486" marB="11486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쉬프트 연산의 예</a:t>
                      </a:r>
                    </a:p>
                  </a:txBody>
                  <a:tcPr marL="41539" marR="41539" marT="11486" marB="11486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134">
                <a:tc gridSpan="2"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 = 0b1111_0000_1100_0011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0xF0C3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0xFFFF_FFFF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32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모두가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 정수로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0_1111_0000_1100_0011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왼쪽으로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</a:t>
                      </a:r>
                      <a:r>
                        <a:rPr kumimoji="0" lang="en-US" altLang="ko-KR" sz="1400" b="1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1_1110_0001_1000_011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오른쪽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채움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0000_0000_1111_0000_1100_0011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왼쪽으로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1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⇒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1111_0000_1100_0011_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0000_0000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오른쪽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채움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FFFF_FFFF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&lt;&lt;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왼쪽으로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kumimoji="0" lang="en-US" altLang="ko-KR" sz="1400" b="1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FFFF_FF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오른쪽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채움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1111_0000_1100_0011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오른쪽으로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</a:t>
                      </a:r>
                      <a:r>
                        <a:rPr kumimoji="0" lang="ko-KR" altLang="en-US" sz="1400" b="0" i="0" u="none" strike="noStrike" cap="none" spc="4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0b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0000_0000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_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1111_0000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왼쪽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부호 비트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채움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                                                      // 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오른쪽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없애는 효과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FFFF_FFFF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오른쪽으로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</a:t>
                      </a:r>
                      <a:r>
                        <a:rPr kumimoji="0" lang="ko-KR" altLang="en-US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FF_FFFF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왼쪽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부호 비트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채움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bits2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FFFF_FFFF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&gt;&gt;&gt;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오른쪽으로 이동 후 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2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 </a:t>
                      </a:r>
                      <a:r>
                        <a:rPr kumimoji="0" lang="ko-KR" altLang="en-US" sz="1400" b="0" i="0" u="none" strike="noStrike" cap="none" spc="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0x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FF_FFFF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왼쪽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비트 무조건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채움</a:t>
                      </a:r>
                    </a:p>
                  </a:txBody>
                  <a:tcPr marL="41539" marR="41539" marT="11486" marB="11486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666" name="직선 화살표 연결선 2"/>
          <p:cNvCxnSpPr>
            <a:cxnSpLocks noChangeShapeType="1"/>
          </p:cNvCxnSpPr>
          <p:nvPr/>
        </p:nvCxnSpPr>
        <p:spPr bwMode="auto">
          <a:xfrm flipH="1">
            <a:off x="4375150" y="2179638"/>
            <a:ext cx="103188" cy="230187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직선 화살표 연결선 12"/>
          <p:cNvCxnSpPr>
            <a:cxnSpLocks noChangeShapeType="1"/>
          </p:cNvCxnSpPr>
          <p:nvPr/>
        </p:nvCxnSpPr>
        <p:spPr bwMode="auto">
          <a:xfrm flipH="1">
            <a:off x="3998913" y="2187575"/>
            <a:ext cx="174625" cy="2222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직선 화살표 연결선 13"/>
          <p:cNvCxnSpPr>
            <a:cxnSpLocks noChangeShapeType="1"/>
          </p:cNvCxnSpPr>
          <p:nvPr/>
        </p:nvCxnSpPr>
        <p:spPr bwMode="auto">
          <a:xfrm flipH="1">
            <a:off x="3386138" y="2154238"/>
            <a:ext cx="123825" cy="239712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직선 화살표 연결선 15"/>
          <p:cNvCxnSpPr>
            <a:cxnSpLocks noChangeShapeType="1"/>
          </p:cNvCxnSpPr>
          <p:nvPr/>
        </p:nvCxnSpPr>
        <p:spPr bwMode="auto">
          <a:xfrm flipH="1">
            <a:off x="3859213" y="2159000"/>
            <a:ext cx="139700" cy="22542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직선 화살표 연결선 17"/>
          <p:cNvCxnSpPr>
            <a:cxnSpLocks noChangeShapeType="1"/>
          </p:cNvCxnSpPr>
          <p:nvPr/>
        </p:nvCxnSpPr>
        <p:spPr bwMode="auto">
          <a:xfrm flipH="1">
            <a:off x="2498725" y="2152650"/>
            <a:ext cx="207963" cy="2317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직선 화살표 연결선 20"/>
          <p:cNvCxnSpPr>
            <a:cxnSpLocks noChangeShapeType="1"/>
          </p:cNvCxnSpPr>
          <p:nvPr/>
        </p:nvCxnSpPr>
        <p:spPr bwMode="auto">
          <a:xfrm flipH="1">
            <a:off x="4273550" y="2987675"/>
            <a:ext cx="998538" cy="220663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직선 화살표 연결선 23"/>
          <p:cNvCxnSpPr>
            <a:cxnSpLocks noChangeShapeType="1"/>
          </p:cNvCxnSpPr>
          <p:nvPr/>
        </p:nvCxnSpPr>
        <p:spPr bwMode="auto">
          <a:xfrm flipH="1">
            <a:off x="2498725" y="2981325"/>
            <a:ext cx="989013" cy="185738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직선 화살표 연결선 26"/>
          <p:cNvCxnSpPr>
            <a:cxnSpLocks noChangeShapeType="1"/>
          </p:cNvCxnSpPr>
          <p:nvPr/>
        </p:nvCxnSpPr>
        <p:spPr bwMode="auto">
          <a:xfrm flipH="1">
            <a:off x="2784475" y="2152650"/>
            <a:ext cx="141288" cy="2317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직선 화살표 연결선 28"/>
          <p:cNvCxnSpPr>
            <a:cxnSpLocks noChangeShapeType="1"/>
          </p:cNvCxnSpPr>
          <p:nvPr/>
        </p:nvCxnSpPr>
        <p:spPr bwMode="auto">
          <a:xfrm flipH="1">
            <a:off x="3130550" y="3805238"/>
            <a:ext cx="236538" cy="176212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직선 화살표 연결선 30"/>
          <p:cNvCxnSpPr>
            <a:cxnSpLocks noChangeShapeType="1"/>
          </p:cNvCxnSpPr>
          <p:nvPr/>
        </p:nvCxnSpPr>
        <p:spPr bwMode="auto">
          <a:xfrm flipH="1">
            <a:off x="3024188" y="3797300"/>
            <a:ext cx="239712" cy="188913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직선 화살표 연결선 33"/>
          <p:cNvCxnSpPr>
            <a:cxnSpLocks noChangeShapeType="1"/>
          </p:cNvCxnSpPr>
          <p:nvPr/>
        </p:nvCxnSpPr>
        <p:spPr bwMode="auto">
          <a:xfrm flipH="1">
            <a:off x="2619375" y="3794125"/>
            <a:ext cx="225425" cy="1936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직선 화살표 연결선 34"/>
          <p:cNvCxnSpPr>
            <a:cxnSpLocks noChangeShapeType="1"/>
          </p:cNvCxnSpPr>
          <p:nvPr/>
        </p:nvCxnSpPr>
        <p:spPr bwMode="auto">
          <a:xfrm flipH="1">
            <a:off x="2511425" y="3794125"/>
            <a:ext cx="234950" cy="1936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직선 화살표 연결선 36"/>
          <p:cNvCxnSpPr>
            <a:cxnSpLocks noChangeShapeType="1"/>
          </p:cNvCxnSpPr>
          <p:nvPr/>
        </p:nvCxnSpPr>
        <p:spPr bwMode="auto">
          <a:xfrm flipH="1">
            <a:off x="2997200" y="2981325"/>
            <a:ext cx="1004888" cy="207963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직선 화살표 연결선 37"/>
          <p:cNvCxnSpPr>
            <a:cxnSpLocks noChangeShapeType="1"/>
          </p:cNvCxnSpPr>
          <p:nvPr/>
        </p:nvCxnSpPr>
        <p:spPr bwMode="auto">
          <a:xfrm>
            <a:off x="2814638" y="4572000"/>
            <a:ext cx="981075" cy="21590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직선 화살표 연결선 38"/>
          <p:cNvCxnSpPr>
            <a:cxnSpLocks noChangeShapeType="1"/>
          </p:cNvCxnSpPr>
          <p:nvPr/>
        </p:nvCxnSpPr>
        <p:spPr bwMode="auto">
          <a:xfrm>
            <a:off x="2511425" y="5351463"/>
            <a:ext cx="215900" cy="2349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직선 화살표 연결선 69"/>
          <p:cNvCxnSpPr>
            <a:cxnSpLocks noChangeShapeType="1"/>
          </p:cNvCxnSpPr>
          <p:nvPr/>
        </p:nvCxnSpPr>
        <p:spPr bwMode="auto">
          <a:xfrm>
            <a:off x="2628900" y="5365750"/>
            <a:ext cx="215900" cy="236538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직선 화살표 연결선 70"/>
          <p:cNvCxnSpPr>
            <a:cxnSpLocks noChangeShapeType="1"/>
          </p:cNvCxnSpPr>
          <p:nvPr/>
        </p:nvCxnSpPr>
        <p:spPr bwMode="auto">
          <a:xfrm>
            <a:off x="3151188" y="5349875"/>
            <a:ext cx="215900" cy="236538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직선 화살표 연결선 71"/>
          <p:cNvCxnSpPr>
            <a:cxnSpLocks noChangeShapeType="1"/>
          </p:cNvCxnSpPr>
          <p:nvPr/>
        </p:nvCxnSpPr>
        <p:spPr bwMode="auto">
          <a:xfrm>
            <a:off x="2516188" y="6164263"/>
            <a:ext cx="180975" cy="2190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직선 화살표 연결선 72"/>
          <p:cNvCxnSpPr>
            <a:cxnSpLocks noChangeShapeType="1"/>
          </p:cNvCxnSpPr>
          <p:nvPr/>
        </p:nvCxnSpPr>
        <p:spPr bwMode="auto">
          <a:xfrm>
            <a:off x="3057525" y="6169025"/>
            <a:ext cx="180975" cy="2095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직선 화살표 연결선 73"/>
          <p:cNvCxnSpPr>
            <a:cxnSpLocks noChangeShapeType="1"/>
          </p:cNvCxnSpPr>
          <p:nvPr/>
        </p:nvCxnSpPr>
        <p:spPr bwMode="auto">
          <a:xfrm>
            <a:off x="3178175" y="6173788"/>
            <a:ext cx="168275" cy="2095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직선 화살표 연결선 93"/>
          <p:cNvCxnSpPr>
            <a:cxnSpLocks noChangeShapeType="1"/>
          </p:cNvCxnSpPr>
          <p:nvPr/>
        </p:nvCxnSpPr>
        <p:spPr bwMode="auto">
          <a:xfrm flipH="1">
            <a:off x="3490913" y="2181225"/>
            <a:ext cx="206375" cy="21272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직선 화살표 연결선 94"/>
          <p:cNvCxnSpPr>
            <a:cxnSpLocks noChangeShapeType="1"/>
          </p:cNvCxnSpPr>
          <p:nvPr/>
        </p:nvCxnSpPr>
        <p:spPr bwMode="auto">
          <a:xfrm flipH="1">
            <a:off x="3009900" y="2166938"/>
            <a:ext cx="198438" cy="220662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직선 화살표 연결선 37"/>
          <p:cNvCxnSpPr>
            <a:cxnSpLocks noChangeShapeType="1"/>
          </p:cNvCxnSpPr>
          <p:nvPr/>
        </p:nvCxnSpPr>
        <p:spPr bwMode="auto">
          <a:xfrm>
            <a:off x="2497138" y="4570413"/>
            <a:ext cx="990600" cy="22860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직선 화살표 연결선 35"/>
          <p:cNvCxnSpPr>
            <a:cxnSpLocks noChangeShapeType="1"/>
          </p:cNvCxnSpPr>
          <p:nvPr/>
        </p:nvCxnSpPr>
        <p:spPr bwMode="auto">
          <a:xfrm flipH="1">
            <a:off x="3319463" y="3000375"/>
            <a:ext cx="990600" cy="1968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0" name="직선 화살표 연결선 35"/>
          <p:cNvCxnSpPr>
            <a:cxnSpLocks noChangeShapeType="1"/>
          </p:cNvCxnSpPr>
          <p:nvPr/>
        </p:nvCxnSpPr>
        <p:spPr bwMode="auto">
          <a:xfrm flipH="1">
            <a:off x="4005263" y="2978150"/>
            <a:ext cx="990600" cy="196850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1" name="직선 화살표 연결선 37"/>
          <p:cNvCxnSpPr>
            <a:cxnSpLocks noChangeShapeType="1"/>
          </p:cNvCxnSpPr>
          <p:nvPr/>
        </p:nvCxnSpPr>
        <p:spPr bwMode="auto">
          <a:xfrm>
            <a:off x="3294063" y="4575175"/>
            <a:ext cx="979487" cy="20637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2" name="직선 화살표 연결선 37"/>
          <p:cNvCxnSpPr>
            <a:cxnSpLocks noChangeShapeType="1"/>
          </p:cNvCxnSpPr>
          <p:nvPr/>
        </p:nvCxnSpPr>
        <p:spPr bwMode="auto">
          <a:xfrm>
            <a:off x="2997200" y="4568825"/>
            <a:ext cx="982663" cy="21272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3" name="직선 화살표 연결선 69"/>
          <p:cNvCxnSpPr>
            <a:cxnSpLocks noChangeShapeType="1"/>
          </p:cNvCxnSpPr>
          <p:nvPr/>
        </p:nvCxnSpPr>
        <p:spPr bwMode="auto">
          <a:xfrm>
            <a:off x="3043238" y="5351463"/>
            <a:ext cx="215900" cy="238125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4" name="직선 화살표 연결선 69"/>
          <p:cNvCxnSpPr>
            <a:cxnSpLocks noChangeShapeType="1"/>
          </p:cNvCxnSpPr>
          <p:nvPr/>
        </p:nvCxnSpPr>
        <p:spPr bwMode="auto">
          <a:xfrm>
            <a:off x="2598738" y="6157913"/>
            <a:ext cx="215900" cy="236537"/>
          </a:xfrm>
          <a:prstGeom prst="straightConnector1">
            <a:avLst/>
          </a:prstGeom>
          <a:noFill/>
          <a:ln w="3175" algn="ctr">
            <a:solidFill>
              <a:srgbClr val="CC00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26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대입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4800" y="654050"/>
            <a:ext cx="8534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대입 연산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값 저장 하는 매우 중요한 연산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값이 저장될 뿐 아니라 변수의 값이 연산 결과가 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기본적 대입 연산자인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비롯하여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+=, -=, *=, /=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복합 대입 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5650" y="1898650"/>
          <a:ext cx="7777163" cy="4608509"/>
        </p:xfrm>
        <a:graphic>
          <a:graphicData uri="http://schemas.openxmlformats.org/drawingml/2006/table">
            <a:tbl>
              <a:tblPr/>
              <a:tblGrid>
                <a:gridCol w="106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연산자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형식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op1</a:t>
                      </a:r>
                      <a:r>
                        <a:rPr lang="ko-KR" altLang="en-US" sz="1400" b="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변수 값으로 대입하고 </a:t>
                      </a:r>
                      <a:r>
                        <a:rPr lang="ko-KR" altLang="en-US" sz="1400" b="0" kern="0" spc="-2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값을 연산 결과로 생성</a:t>
                      </a:r>
                      <a:endParaRPr lang="ko-KR" altLang="en-US" sz="14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+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*=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*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*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/=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/=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%=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%=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%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&lt;&lt;=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&lt;&lt;=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&lt;&lt;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&gt;&gt;&gt;=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&gt;&gt;&gt;=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&gt;&gt;&gt;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&amp;=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&amp;=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&amp;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|=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|=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|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^=</a:t>
                      </a:r>
                      <a:endParaRPr lang="en-US" sz="1600" b="0" kern="0" spc="0" dirty="0">
                        <a:solidFill>
                          <a:srgbClr val="CC00CC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^=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  <a:endParaRPr lang="en-US" sz="14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</a:rPr>
                        <a:t>^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op1</a:t>
                      </a:r>
                    </a:p>
                  </a:txBody>
                  <a:tcPr marL="64772" marR="64772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37680" y="601192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99592" y="764704"/>
            <a:ext cx="7391400" cy="4852988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3.1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연산</a:t>
            </a: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3.2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타입변환</a:t>
            </a: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3.3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수식</a:t>
            </a: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3.4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연산과 수식 활용 프로그램</a:t>
            </a: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3.5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배열을 이용한 프로그래밍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13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23981"/>
              </p:ext>
            </p:extLst>
          </p:nvPr>
        </p:nvGraphicFramePr>
        <p:xfrm>
          <a:off x="755650" y="2020888"/>
          <a:ext cx="7993063" cy="4287837"/>
        </p:xfrm>
        <a:graphic>
          <a:graphicData uri="http://schemas.openxmlformats.org/drawingml/2006/table">
            <a:tbl>
              <a:tblPr/>
              <a:tblGrid>
                <a:gridCol w="161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4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3-1-7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대입 연산의 예</a:t>
                      </a:r>
                    </a:p>
                  </a:txBody>
                  <a:tcPr marL="64771" marR="64771" marT="17906" marB="1790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144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			            // age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저장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age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       // age + 1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balance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-=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amount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//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⟪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balance = balance - amount;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⟫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축약한 것</a:t>
                      </a:r>
                    </a:p>
                    <a:p>
                      <a:pPr marL="635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&gt;&gt;=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en-US" sz="14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		      //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⟪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 = n &gt;&gt; 16;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⟫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축약한 것</a:t>
                      </a:r>
                    </a:p>
                  </a:txBody>
                  <a:tcPr marL="64771" marR="64771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282">
                <a:tc gridSpan="2"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문장은 아래의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문장과 동일</a:t>
                      </a:r>
                    </a:p>
                    <a:p>
                      <a:pPr marL="1270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thisYear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2016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nextYear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thisYear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nextYear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(   thisYear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2016  )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127000" marR="0" indent="0" algn="just" fontAlgn="base" latinLnBrk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1" marR="64771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대입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39775"/>
            <a:ext cx="8534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대입 연산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값 저장할 뿐만 아니라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대입한 변수 값을 연산 결과로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이는 매우 중요함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대입 연산을 다른 연산의 피연산자로 사용할 수 있기 때문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결과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간결한 프로그램 작성 가능</a:t>
            </a:r>
          </a:p>
        </p:txBody>
      </p:sp>
      <p:sp>
        <p:nvSpPr>
          <p:cNvPr id="29715" name="직사각형 5"/>
          <p:cNvSpPr>
            <a:spLocks noChangeArrowheads="1"/>
          </p:cNvSpPr>
          <p:nvPr/>
        </p:nvSpPr>
        <p:spPr bwMode="auto">
          <a:xfrm>
            <a:off x="2046288" y="5700713"/>
            <a:ext cx="1476375" cy="32385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16" name="직사각형 7"/>
          <p:cNvSpPr>
            <a:spLocks noChangeArrowheads="1"/>
          </p:cNvSpPr>
          <p:nvPr/>
        </p:nvSpPr>
        <p:spPr bwMode="auto">
          <a:xfrm>
            <a:off x="900113" y="4027488"/>
            <a:ext cx="2232025" cy="660400"/>
          </a:xfrm>
          <a:prstGeom prst="rect">
            <a:avLst/>
          </a:prstGeom>
          <a:solidFill>
            <a:srgbClr val="00B0F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17" name="직사각형 8"/>
          <p:cNvSpPr>
            <a:spLocks noChangeArrowheads="1"/>
          </p:cNvSpPr>
          <p:nvPr/>
        </p:nvSpPr>
        <p:spPr bwMode="auto">
          <a:xfrm>
            <a:off x="900113" y="5634038"/>
            <a:ext cx="3167062" cy="511175"/>
          </a:xfrm>
          <a:prstGeom prst="rect">
            <a:avLst/>
          </a:prstGeom>
          <a:solidFill>
            <a:srgbClr val="00B0F0">
              <a:alpha val="14902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원호 8"/>
          <p:cNvSpPr/>
          <p:nvPr/>
        </p:nvSpPr>
        <p:spPr bwMode="auto">
          <a:xfrm rot="2619963" flipH="1">
            <a:off x="2206625" y="4451350"/>
            <a:ext cx="1849438" cy="1223963"/>
          </a:xfrm>
          <a:prstGeom prst="arc">
            <a:avLst>
              <a:gd name="adj1" fmla="val 11123572"/>
              <a:gd name="adj2" fmla="val 18739477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6" name="설명선 1 5"/>
          <p:cNvSpPr/>
          <p:nvPr/>
        </p:nvSpPr>
        <p:spPr bwMode="auto">
          <a:xfrm>
            <a:off x="4498479" y="4049192"/>
            <a:ext cx="1728192" cy="864096"/>
          </a:xfrm>
          <a:prstGeom prst="borderCallout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한양신명조" charset="-127"/>
            </a:endParaRPr>
          </a:p>
        </p:txBody>
      </p:sp>
      <p:sp>
        <p:nvSpPr>
          <p:cNvPr id="7" name="설명선 1 6"/>
          <p:cNvSpPr/>
          <p:nvPr/>
        </p:nvSpPr>
        <p:spPr bwMode="auto">
          <a:xfrm>
            <a:off x="4521247" y="4780009"/>
            <a:ext cx="1925166" cy="830997"/>
          </a:xfrm>
          <a:prstGeom prst="borderCallout1">
            <a:avLst>
              <a:gd name="adj1" fmla="val 1003"/>
              <a:gd name="adj2" fmla="val -213"/>
              <a:gd name="adj3" fmla="val 26423"/>
              <a:gd name="adj4" fmla="val -34886"/>
            </a:avLst>
          </a:prstGeom>
          <a:solidFill>
            <a:srgbClr val="A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dirty="0">
                <a:solidFill>
                  <a:prstClr val="black"/>
                </a:solidFill>
                <a:cs typeface="함초롬바탕" panose="02030604000101010101" pitchFamily="18" charset="-127"/>
              </a:rPr>
              <a:t>⟪ </a:t>
            </a:r>
            <a:r>
              <a:rPr kumimoji="1" lang="en-US" altLang="ko-KR" sz="1200" kern="0" dirty="0">
                <a:solidFill>
                  <a:srgbClr val="000000"/>
                </a:solidFill>
                <a:cs typeface="한양신명조"/>
              </a:rPr>
              <a:t>thisYear = 2016</a:t>
            </a:r>
            <a:r>
              <a:rPr kumimoji="1" lang="en-US" altLang="ko-KR" sz="1200" b="1" dirty="0">
                <a:solidFill>
                  <a:prstClr val="black"/>
                </a:solidFill>
                <a:cs typeface="함초롬바탕" panose="02030604000101010101" pitchFamily="18" charset="-127"/>
              </a:rPr>
              <a:t> ⟫ </a:t>
            </a:r>
            <a:r>
              <a:rPr kumimoji="1" lang="ko-KR" altLang="en-US" sz="1200" kern="0" dirty="0">
                <a:solidFill>
                  <a:srgbClr val="000000"/>
                </a:solidFill>
                <a:cs typeface="한양신명조"/>
              </a:rPr>
              <a:t>을 </a:t>
            </a:r>
            <a:endParaRPr kumimoji="1" lang="en-US" altLang="ko-KR" sz="1200" kern="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kern="0" dirty="0">
                <a:solidFill>
                  <a:srgbClr val="000000"/>
                </a:solidFill>
                <a:cs typeface="한양신명조"/>
              </a:rPr>
              <a:t>+ </a:t>
            </a:r>
            <a:r>
              <a:rPr kumimoji="1" lang="ko-KR" altLang="en-US" sz="1200" kern="0" dirty="0">
                <a:solidFill>
                  <a:srgbClr val="000000"/>
                </a:solidFill>
                <a:cs typeface="한양신명조"/>
              </a:rPr>
              <a:t>연산자의 피연산자로 만들어 </a:t>
            </a:r>
            <a:r>
              <a:rPr kumimoji="1" lang="en-US" altLang="ko-KR" sz="1200" kern="0" dirty="0">
                <a:solidFill>
                  <a:srgbClr val="000000"/>
                </a:solidFill>
                <a:cs typeface="한양신명조"/>
              </a:rPr>
              <a:t>2 </a:t>
            </a:r>
            <a:r>
              <a:rPr kumimoji="1" lang="ko-KR" altLang="en-US" sz="1200" kern="0" dirty="0">
                <a:solidFill>
                  <a:srgbClr val="000000"/>
                </a:solidFill>
                <a:cs typeface="한양신명조"/>
              </a:rPr>
              <a:t>문장을</a:t>
            </a:r>
            <a:endParaRPr kumimoji="1" lang="en-US" altLang="ko-KR" sz="1200" kern="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en-US" altLang="ko-KR" sz="1200" kern="0" dirty="0">
                <a:solidFill>
                  <a:srgbClr val="000000"/>
                </a:solidFill>
                <a:cs typeface="한양신명조"/>
              </a:rPr>
              <a:t>1 </a:t>
            </a:r>
            <a:r>
              <a:rPr kumimoji="1" lang="ko-KR" altLang="en-US" sz="1200" kern="0" dirty="0">
                <a:solidFill>
                  <a:srgbClr val="000000"/>
                </a:solidFill>
                <a:cs typeface="한양신명조"/>
              </a:rPr>
              <a:t>문장으로 축약 </a:t>
            </a:r>
            <a:endParaRPr kumimoji="1" lang="ko-KR" altLang="en-US" sz="1200" dirty="0">
              <a:solidFill>
                <a:srgbClr val="000000"/>
              </a:solidFill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7260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접속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0724" name="Text Box 10"/>
          <p:cNvSpPr txBox="1">
            <a:spLocks noChangeArrowheads="1"/>
          </p:cNvSpPr>
          <p:nvPr/>
        </p:nvSpPr>
        <p:spPr bwMode="auto">
          <a:xfrm>
            <a:off x="304800" y="628650"/>
            <a:ext cx="85344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</a:t>
            </a:r>
            <a:endParaRPr kumimoji="1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 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피연산자가 정수 또는 실수이면 덧셈 연산 수행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 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 중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하나라도 문자열인 경우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접속 연산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작동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 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피연산자가 모두 문자열인 경우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피연산자만 문자열인 경우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피연산자만 문자열인 경우에도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연산자는 문자열 접속 연산자로 작동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4213" y="2209800"/>
          <a:ext cx="7945437" cy="4489450"/>
        </p:xfrm>
        <a:graphic>
          <a:graphicData uri="http://schemas.openxmlformats.org/drawingml/2006/table">
            <a:tbl>
              <a:tblPr/>
              <a:tblGrid>
                <a:gridCol w="160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3-1-8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992" marR="54992" marT="15199" marB="1519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 접속 연산의 예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992" marR="54992" marT="15199" marB="1519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207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";    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age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18;  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double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height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boolean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isKorean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true;</a:t>
                      </a: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홍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길동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	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                                                 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상수와 문자열 상수의 접속</a:t>
                      </a: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이름은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이름은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이름은 홍길동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  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상수와 변수의 접속</a:t>
                      </a: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문자열과 정수 접속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정수를 문자열로 변환한 후 접속</a:t>
                      </a: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나이는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age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나이는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18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	   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나이는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"18" </a:t>
                      </a:r>
                      <a:r>
                        <a:rPr lang="ko-KR" alt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나이는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18" 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실수와 문자열의 접속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실수를 문자열로 변환한 후 접속</a:t>
                      </a: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height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의 키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177.7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의 키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   	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"177.7" 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의 키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＂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"177.7</a:t>
                      </a:r>
                      <a:r>
                        <a:rPr lang="ko-KR" alt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의 키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정수와 실수를 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하면 문자열 접속이 아닌 산술 연산의 덧셈 수행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height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18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           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195.7</a:t>
                      </a:r>
                      <a:endParaRPr lang="ko-KR" altLang="en-US" sz="13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먼저 접속하고 정수와 실수를 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하면 문자열 접속 연속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적으로 수행</a:t>
                      </a: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age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height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18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	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"18" 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18"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     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18"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"177.7"    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 18177.7" 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문자열과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값의 접속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boolean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문자열로 변환한 후 접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한국인 여부는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isKorean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한국인 여부는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 +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⇒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한국인 여부는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"true"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ko-KR" alt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⇒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한국인 여부는 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true"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992" marR="54992" marT="15199" marB="151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비교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323850" y="657225"/>
            <a:ext cx="8534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두 문자열이 같은지 비교 또는 크기 비교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두 문자열 같은가 비교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 또는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equals()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크기 비교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compareTo()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98525" y="1844675"/>
          <a:ext cx="7921625" cy="1625600"/>
        </p:xfrm>
        <a:graphic>
          <a:graphicData uri="http://schemas.openxmlformats.org/drawingml/2006/table">
            <a:tbl>
              <a:tblPr/>
              <a:tblGrid>
                <a:gridCol w="122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비교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endParaRPr lang="en-US" sz="1300" b="1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 </a:t>
                      </a:r>
                      <a:r>
                        <a:rPr lang="en-US" altLang="ko-KR" sz="13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3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ko-KR" altLang="en-US" sz="13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같으면 </a:t>
                      </a:r>
                      <a:r>
                        <a:rPr lang="en-US" altLang="ko-KR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다르면</a:t>
                      </a:r>
                      <a:r>
                        <a:rPr lang="ko-KR" altLang="en-US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equals() 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1.</a:t>
                      </a:r>
                      <a:r>
                        <a:rPr lang="en-US" altLang="ko-KR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2)</a:t>
                      </a:r>
                      <a:endParaRPr lang="ko-KR" altLang="en-US" sz="13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과 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가 같으면 </a:t>
                      </a:r>
                      <a:r>
                        <a:rPr lang="en-US" altLang="ko-KR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다르면 </a:t>
                      </a:r>
                      <a:r>
                        <a:rPr lang="en-US" altLang="ko-KR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compareTo()</a:t>
                      </a:r>
                      <a:endParaRPr 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1.</a:t>
                      </a: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</a:t>
                      </a:r>
                      <a:r>
                        <a:rPr 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2)</a:t>
                      </a:r>
                      <a:endParaRPr lang="ko-KR" altLang="en-US" sz="13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문자열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r>
                        <a:rPr lang="ko-KR" altLang="en-US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사전 순서상 </a:t>
                      </a:r>
                      <a:r>
                        <a:rPr lang="ko-KR" altLang="en-US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작으면 음수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같으면 </a:t>
                      </a:r>
                      <a:r>
                        <a:rPr lang="en-US" altLang="ko-KR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en-US" altLang="ko-KR" sz="1300" b="0" kern="0" spc="-3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크면 양수</a:t>
                      </a:r>
                      <a:endParaRPr lang="ko-KR" altLang="en-US" sz="13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6" marR="64776" marT="17904" marB="1790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비교 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86983"/>
              </p:ext>
            </p:extLst>
          </p:nvPr>
        </p:nvGraphicFramePr>
        <p:xfrm>
          <a:off x="684213" y="692150"/>
          <a:ext cx="7956550" cy="5957888"/>
        </p:xfrm>
        <a:graphic>
          <a:graphicData uri="http://schemas.openxmlformats.org/drawingml/2006/table">
            <a:tbl>
              <a:tblPr/>
              <a:tblGrid>
                <a:gridCol w="160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8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3-1-9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040" marR="61040" marT="16877" marB="1687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비교의 예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040" marR="61040" marT="16877" marB="1687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7342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상수와 문자열 상수의 비교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ko-KR" alt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+mn-lt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+mn-lt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변수와 문자열 상수의 비교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         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 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+mn-lt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변수와 문자열 상수의 비교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변수와 문자열 상수의 비교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("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+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==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r>
                        <a:rPr lang="ko-KR" altLang="en-US" sz="1400" b="0" kern="0" spc="-3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+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equals(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ko-KR" altLang="en-US" sz="1400" b="0" kern="0" spc="0" dirty="0">
                        <a:solidFill>
                          <a:srgbClr val="CC00CC"/>
                        </a:solidFill>
                        <a:effectLst/>
                        <a:latin typeface="+mn-lt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상수의 크기 비교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  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크기가 같으므로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-3395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  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작으므로 음수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홍길남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817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홍길남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크므로 양수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Java".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"C"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   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// "Java"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가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"C"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크므로 양수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"JDK1.7".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compareTo(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"JDK1.8"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"JDK1.7"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"JDK1.8"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보다 작으므로 음수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040" marR="61040" marT="16877" marB="16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2813" y="2970213"/>
          <a:ext cx="7559675" cy="2882900"/>
        </p:xfrm>
        <a:graphic>
          <a:graphicData uri="http://schemas.openxmlformats.org/drawingml/2006/table">
            <a:tbl>
              <a:tblPr/>
              <a:tblGrid>
                <a:gridCol w="15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3-1-10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 연산의 예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408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94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score2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89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score1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&gt;=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90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"A"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"not A"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		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"A"  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"not A"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"A"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score1 &gt; score2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score1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: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score2 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 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94   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89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       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94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00B0F0"/>
                          </a:solidFill>
                          <a:effectLst/>
                          <a:latin typeface="함초롬바탕"/>
                          <a:ea typeface="함초롬바탕"/>
                        </a:rPr>
                        <a:t>▪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score2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&lt;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60 ?   "fail"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: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"not fail"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false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"fail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  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"not fail"  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⇒  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"not fail" </a:t>
                      </a:r>
                      <a:endParaRPr lang="en-US" sz="1400" b="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특수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4488" y="647700"/>
            <a:ext cx="820896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중요한 특수 연산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조건 연산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조건에 따라 주어진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중 하나의 값을 연산 결과로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/>
                <a:cs typeface="한양신명조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유용하게 사용되는 연산이므로 알아두면 편리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0113" y="1844675"/>
          <a:ext cx="7343775" cy="925514"/>
        </p:xfrm>
        <a:graphic>
          <a:graphicData uri="http://schemas.openxmlformats.org/drawingml/2006/table">
            <a:tbl>
              <a:tblPr/>
              <a:tblGrid>
                <a:gridCol w="105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형식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 :</a:t>
                      </a:r>
                      <a:endParaRPr 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조건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?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exp1 </a:t>
                      </a: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exp2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 연산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조건이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면 수식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exp1, false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이면 수식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exp2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결과로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1875" marR="61875" marT="17088" marB="1708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23" name="타원 3"/>
          <p:cNvSpPr>
            <a:spLocks noChangeArrowheads="1"/>
          </p:cNvSpPr>
          <p:nvPr/>
        </p:nvSpPr>
        <p:spPr bwMode="auto">
          <a:xfrm>
            <a:off x="4583113" y="4576763"/>
            <a:ext cx="444500" cy="303212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24" name="타원 10"/>
          <p:cNvSpPr>
            <a:spLocks noChangeArrowheads="1"/>
          </p:cNvSpPr>
          <p:nvPr/>
        </p:nvSpPr>
        <p:spPr bwMode="auto">
          <a:xfrm>
            <a:off x="5330825" y="4568825"/>
            <a:ext cx="396875" cy="30321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25" name="타원 11"/>
          <p:cNvSpPr>
            <a:spLocks noChangeArrowheads="1"/>
          </p:cNvSpPr>
          <p:nvPr/>
        </p:nvSpPr>
        <p:spPr bwMode="auto">
          <a:xfrm>
            <a:off x="7281863" y="4564063"/>
            <a:ext cx="388937" cy="304800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원호 14"/>
          <p:cNvSpPr/>
          <p:nvPr/>
        </p:nvSpPr>
        <p:spPr bwMode="auto">
          <a:xfrm flipH="1">
            <a:off x="5076825" y="4251325"/>
            <a:ext cx="2249488" cy="641350"/>
          </a:xfrm>
          <a:prstGeom prst="arc">
            <a:avLst>
              <a:gd name="adj1" fmla="val 10788555"/>
              <a:gd name="adj2" fmla="val 2143263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3827" name="타원 15"/>
          <p:cNvSpPr>
            <a:spLocks noChangeArrowheads="1"/>
          </p:cNvSpPr>
          <p:nvPr/>
        </p:nvSpPr>
        <p:spPr bwMode="auto">
          <a:xfrm>
            <a:off x="4545013" y="5426075"/>
            <a:ext cx="520700" cy="30321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28" name="타원 16"/>
          <p:cNvSpPr>
            <a:spLocks noChangeArrowheads="1"/>
          </p:cNvSpPr>
          <p:nvPr/>
        </p:nvSpPr>
        <p:spPr bwMode="auto">
          <a:xfrm>
            <a:off x="6000750" y="5422900"/>
            <a:ext cx="889000" cy="303213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29" name="타원 17"/>
          <p:cNvSpPr>
            <a:spLocks noChangeArrowheads="1"/>
          </p:cNvSpPr>
          <p:nvPr/>
        </p:nvSpPr>
        <p:spPr bwMode="auto">
          <a:xfrm>
            <a:off x="7237413" y="5424488"/>
            <a:ext cx="903287" cy="304800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원호 18"/>
          <p:cNvSpPr/>
          <p:nvPr/>
        </p:nvSpPr>
        <p:spPr bwMode="auto">
          <a:xfrm flipH="1" flipV="1">
            <a:off x="5076825" y="5268913"/>
            <a:ext cx="2249488" cy="893762"/>
          </a:xfrm>
          <a:prstGeom prst="arc">
            <a:avLst>
              <a:gd name="adj1" fmla="val 10788555"/>
              <a:gd name="adj2" fmla="val 2143263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3833" name="모서리가 둥근 직사각형 6"/>
          <p:cNvSpPr>
            <a:spLocks noChangeArrowheads="1"/>
          </p:cNvSpPr>
          <p:nvPr/>
        </p:nvSpPr>
        <p:spPr bwMode="auto">
          <a:xfrm>
            <a:off x="4508500" y="4518025"/>
            <a:ext cx="2422525" cy="40798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34" name="모서리가 둥근 직사각형 6"/>
          <p:cNvSpPr>
            <a:spLocks noChangeArrowheads="1"/>
          </p:cNvSpPr>
          <p:nvPr/>
        </p:nvSpPr>
        <p:spPr bwMode="auto">
          <a:xfrm>
            <a:off x="4508500" y="5362575"/>
            <a:ext cx="2422525" cy="40798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3835" name="모서리가 둥근 직사각형 6"/>
          <p:cNvSpPr>
            <a:spLocks noChangeArrowheads="1"/>
          </p:cNvSpPr>
          <p:nvPr/>
        </p:nvSpPr>
        <p:spPr bwMode="auto">
          <a:xfrm>
            <a:off x="1230313" y="4530725"/>
            <a:ext cx="1196975" cy="40798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" name="원호 20"/>
          <p:cNvSpPr/>
          <p:nvPr/>
        </p:nvSpPr>
        <p:spPr bwMode="auto">
          <a:xfrm flipH="1">
            <a:off x="2019300" y="4279900"/>
            <a:ext cx="2762250" cy="617538"/>
          </a:xfrm>
          <a:prstGeom prst="arc">
            <a:avLst>
              <a:gd name="adj1" fmla="val 10788555"/>
              <a:gd name="adj2" fmla="val 2143263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3837" name="모서리가 둥근 직사각형 6"/>
          <p:cNvSpPr>
            <a:spLocks noChangeArrowheads="1"/>
          </p:cNvSpPr>
          <p:nvPr/>
        </p:nvSpPr>
        <p:spPr bwMode="auto">
          <a:xfrm>
            <a:off x="1235075" y="5370513"/>
            <a:ext cx="1196975" cy="40798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원호 22"/>
          <p:cNvSpPr/>
          <p:nvPr/>
        </p:nvSpPr>
        <p:spPr bwMode="auto">
          <a:xfrm flipH="1" flipV="1">
            <a:off x="2087563" y="5268913"/>
            <a:ext cx="2593975" cy="850900"/>
          </a:xfrm>
          <a:prstGeom prst="arc">
            <a:avLst>
              <a:gd name="adj1" fmla="val 10788555"/>
              <a:gd name="adj2" fmla="val 2143263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2" name="설명선 1 21"/>
          <p:cNvSpPr/>
          <p:nvPr/>
        </p:nvSpPr>
        <p:spPr bwMode="auto">
          <a:xfrm>
            <a:off x="6889751" y="3742680"/>
            <a:ext cx="1354138" cy="430887"/>
          </a:xfrm>
          <a:prstGeom prst="borderCallout1">
            <a:avLst>
              <a:gd name="adj1" fmla="val 1003"/>
              <a:gd name="adj2" fmla="val -213"/>
              <a:gd name="adj3" fmla="val 120525"/>
              <a:gd name="adj4" fmla="val -39704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함초롬바탕" panose="02030604000101010101" pitchFamily="18" charset="-127"/>
              </a:rPr>
              <a:t>조건이 </a:t>
            </a:r>
            <a:r>
              <a:rPr kumimoji="1" lang="en-US" altLang="ko-KR" sz="1100" dirty="0">
                <a:solidFill>
                  <a:srgbClr val="0000FF"/>
                </a:solidFill>
                <a:cs typeface="함초롬바탕" panose="02030604000101010101" pitchFamily="18" charset="-127"/>
              </a:rPr>
              <a:t>true</a:t>
            </a:r>
            <a:r>
              <a:rPr kumimoji="1" lang="ko-KR" altLang="en-US" sz="1100" dirty="0">
                <a:solidFill>
                  <a:srgbClr val="000000"/>
                </a:solidFill>
                <a:cs typeface="함초롬바탕" panose="02030604000101010101" pitchFamily="18" charset="-127"/>
              </a:rPr>
              <a:t>이므로 </a:t>
            </a:r>
            <a:endParaRPr kumimoji="1" lang="en-US" altLang="ko-KR" sz="1100" dirty="0">
              <a:solidFill>
                <a:srgbClr val="000000"/>
              </a:solidFill>
              <a:cs typeface="함초롬바탕" panose="02030604000101010101" pitchFamily="18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함초롬바탕" panose="02030604000101010101" pitchFamily="18" charset="-127"/>
              </a:rPr>
              <a:t>결과가</a:t>
            </a:r>
            <a:r>
              <a:rPr kumimoji="1" lang="en-US" altLang="ko-KR" sz="1100" dirty="0">
                <a:solidFill>
                  <a:srgbClr val="000000"/>
                </a:solidFill>
                <a:cs typeface="함초롬바탕" panose="02030604000101010101" pitchFamily="18" charset="-127"/>
              </a:rPr>
              <a:t> </a:t>
            </a:r>
            <a:r>
              <a:rPr kumimoji="1" lang="en-US" altLang="ko-KR" sz="1100" dirty="0">
                <a:solidFill>
                  <a:srgbClr val="CC00CC"/>
                </a:solidFill>
                <a:cs typeface="함초롬바탕" panose="02030604000101010101" pitchFamily="18" charset="-127"/>
              </a:rPr>
              <a:t>"A"</a:t>
            </a:r>
          </a:p>
        </p:txBody>
      </p:sp>
      <p:sp>
        <p:nvSpPr>
          <p:cNvPr id="24" name="설명선 1 23"/>
          <p:cNvSpPr/>
          <p:nvPr/>
        </p:nvSpPr>
        <p:spPr bwMode="auto">
          <a:xfrm>
            <a:off x="6889751" y="6319837"/>
            <a:ext cx="1354138" cy="430887"/>
          </a:xfrm>
          <a:prstGeom prst="borderCallout1">
            <a:avLst>
              <a:gd name="adj1" fmla="val 1003"/>
              <a:gd name="adj2" fmla="val -213"/>
              <a:gd name="adj3" fmla="val -38635"/>
              <a:gd name="adj4" fmla="val -28813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조건이 </a:t>
            </a:r>
            <a:r>
              <a:rPr kumimoji="1" lang="en-US" altLang="ko-KR" sz="1100" kern="0" dirty="0">
                <a:solidFill>
                  <a:srgbClr val="0000FF"/>
                </a:solidFill>
                <a:cs typeface="한양신명조"/>
              </a:rPr>
              <a:t>false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이므로 </a:t>
            </a:r>
            <a:endParaRPr kumimoji="1" lang="en-US" altLang="ko-KR" sz="1100" kern="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결과가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en-US" altLang="ko-KR" sz="1100" kern="0" dirty="0">
                <a:solidFill>
                  <a:srgbClr val="CC00CC"/>
                </a:solidFill>
                <a:cs typeface="한양신명조"/>
              </a:rPr>
              <a:t>"not fail" </a:t>
            </a:r>
            <a:endParaRPr kumimoji="1" lang="ko-KR" altLang="en-US" sz="1100" dirty="0">
              <a:solidFill>
                <a:srgbClr val="000000"/>
              </a:solidFill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757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실습 전 확인사항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712200" cy="231037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장의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실습자료를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 작업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반드시 미리 수행할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실습자료를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실행하기 위해서는 다음의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가지 작업이 필요함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1. </a:t>
            </a:r>
            <a:r>
              <a:rPr lang="ko-KR" altLang="en-US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.zip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다운로드 받아 압축풀기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2.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 장별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폴더를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import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90500" marR="0" lvl="0" indent="0" algn="just" defTabSz="914400" rtl="0" eaLnBrk="0" fontAlgn="base" latinLnBrk="1" hangingPunct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3. </a:t>
            </a:r>
            <a:r>
              <a:rPr kumimoji="1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원하는 장의 예제 프로그램 살펴보고 실행하기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2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7721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3-1-1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프로그램부터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3-1-10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37149" y="1268760"/>
            <a:ext cx="8712200" cy="391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3-1-1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3-1-10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까지 연산의 예를 보이는 프로그램들이 작성됨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이 프로그램들은 반드시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함초롬바탕" panose="02030604000101010101" pitchFamily="18" charset="-127"/>
              </a:rPr>
              <a:t>연산을 종이에 적어 직접 연산 결과 구한 후 프로그램에서 수행한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함초롬바탕" panose="02030604000101010101" pitchFamily="18" charset="-127"/>
              </a:rPr>
              <a:t>결과와 비교해 보아야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 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개별적으로 반드시 이 과정 모두 수행할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3-1-1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프로그램부터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3-1-10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까지 연산들의 결과 노트에 적으면서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손으로 직접 결과 구하여 프로그램의 출력과 비교하라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1124744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3.2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타입변환</a:t>
            </a:r>
          </a:p>
        </p:txBody>
      </p:sp>
    </p:spTree>
    <p:extLst>
      <p:ext uri="{BB962C8B-B14F-4D97-AF65-F5344CB8AC3E}">
        <p14:creationId xmlns:p14="http://schemas.microsoft.com/office/powerpoint/2010/main" val="3321431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96300" cy="5562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연산의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 타입이 다른 경우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의 모든 값과 변수는 타입 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연산의 피연산자도 타입 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이항 연산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피연산자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피연산자의 타입이 서로 다르면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1)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자동적 타입변환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동일한 타입 값으로 변환한 후 연산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2)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오류 발생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자동적 타입변환이 불가하면 오류 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가지 타입변환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자동적 타입변환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컴파일러가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알아서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피연산자의 타입 변환</a:t>
            </a: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강제적 타입변환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프로그래머가 캐스트 연산으로 피연산자의 타입 변환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타입변환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5875" y="2782888"/>
          <a:ext cx="7058025" cy="503237"/>
        </p:xfrm>
        <a:graphic>
          <a:graphicData uri="http://schemas.openxmlformats.org/drawingml/2006/table">
            <a:tbl>
              <a:tblPr/>
              <a:tblGrid>
                <a:gridCol w="705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b="0" dirty="0">
                          <a:latin typeface="+mn-ea"/>
                        </a:rPr>
                        <a:t>• 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fr-FR" altLang="ko-KR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177.7 </a:t>
                      </a:r>
                      <a:r>
                        <a:rPr lang="fr-FR" altLang="ko-KR" sz="1600" dirty="0">
                          <a:solidFill>
                            <a:srgbClr val="CC00CC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+</a:t>
                      </a:r>
                      <a:r>
                        <a:rPr lang="fr-FR" altLang="ko-KR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 6   </a:t>
                      </a:r>
                      <a:r>
                        <a:rPr lang="fr-FR" altLang="ko-KR" sz="160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fr-FR" altLang="ko-KR" sz="1600" baseline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fr-FR" altLang="ko-KR" sz="160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⇒</a:t>
                      </a:r>
                      <a:r>
                        <a:rPr lang="fr-FR" altLang="ko-KR" sz="160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6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double</a:t>
                      </a:r>
                      <a:r>
                        <a:rPr lang="en-US" altLang="ko-KR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6.0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</a:t>
                      </a:r>
                      <a:r>
                        <a:rPr lang="en-US" altLang="ko-KR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변환되어 </a:t>
                      </a:r>
                      <a:r>
                        <a:rPr lang="en-US" altLang="ko-KR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</a:t>
                      </a:r>
                      <a:r>
                        <a:rPr lang="ko-KR" altLang="en-US" sz="16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수행</a:t>
                      </a:r>
                      <a:endParaRPr lang="en-US" altLang="ko-KR" sz="1600" b="0" dirty="0">
                        <a:latin typeface="+mn-ea"/>
                        <a:ea typeface="+mn-ea"/>
                      </a:endParaRPr>
                    </a:p>
                  </a:txBody>
                  <a:tcPr marL="64781" marR="64781" marT="17893" marB="178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85875" y="3800475"/>
          <a:ext cx="7058025" cy="796925"/>
        </p:xfrm>
        <a:graphic>
          <a:graphicData uri="http://schemas.openxmlformats.org/drawingml/2006/table">
            <a:tbl>
              <a:tblPr/>
              <a:tblGrid>
                <a:gridCol w="705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925">
                <a:tc>
                  <a:txBody>
                    <a:bodyPr/>
                    <a:lstStyle/>
                    <a:p>
                      <a:pPr latinLnBrk="1">
                        <a:lnSpc>
                          <a:spcPts val="2400"/>
                        </a:lnSpc>
                        <a:defRPr/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•</a:t>
                      </a:r>
                      <a:r>
                        <a:rPr lang="en-US" altLang="ko-KR" sz="1600" b="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dirty="0">
                          <a:solidFill>
                            <a:srgbClr val="CC00CC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ko-KR" altLang="en-US" sz="1600" b="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avg</a:t>
                      </a:r>
                      <a:r>
                        <a:rPr lang="en-US" altLang="ko-KR" sz="1600" b="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   </a:t>
                      </a:r>
                    </a:p>
                    <a:p>
                      <a:pPr latinLnBrk="1">
                        <a:lnSpc>
                          <a:spcPts val="2400"/>
                        </a:lnSpc>
                        <a:defRPr/>
                      </a:pPr>
                      <a:r>
                        <a:rPr lang="en-US" altLang="ko-KR" sz="1600" b="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600" b="0" kern="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avg  </a:t>
                      </a:r>
                      <a:r>
                        <a:rPr lang="en-US" altLang="ko-KR" sz="1600" b="0" kern="0" dirty="0">
                          <a:solidFill>
                            <a:srgbClr val="CC00CC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600" b="0" kern="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89.4 ;   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⇒</a:t>
                      </a:r>
                      <a:r>
                        <a:rPr lang="en-US" altLang="ko-KR" sz="1600" kern="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  <a:r>
                        <a:rPr lang="en-US" altLang="ko-KR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89.4</a:t>
                      </a:r>
                      <a:r>
                        <a:rPr lang="ko-KR" altLang="en-US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</a:t>
                      </a:r>
                      <a:r>
                        <a:rPr lang="en-US" altLang="ko-KR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b="0" kern="0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</a:t>
                      </a:r>
                      <a:r>
                        <a:rPr lang="en-US" altLang="ko-KR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 </a:t>
                      </a:r>
                      <a:r>
                        <a:rPr lang="ko-KR" altLang="en-US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</a:t>
                      </a:r>
                      <a:r>
                        <a:rPr lang="en-US" altLang="ko-KR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="0" kern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불가하므로 오류 발생</a:t>
                      </a:r>
                      <a:endParaRPr lang="en-US" altLang="ko-KR" sz="1600" b="0" kern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81" marR="64781" marT="17914" marB="17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620713"/>
            <a:ext cx="8534400" cy="607550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산술 연산과 비교 연산에서의 자동적 타입변환 규칙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원칙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피연산자의 타입이 서로 다를 경우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약한 타입의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값을 강한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타입으로 자동적 변환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타입이 다를 경우 자동적 타입변환 규칙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자동적 타입 변환의 효과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산술 연산과 비교 연산에서 모든 정수 및 실수에 대해 자유롭게 연산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서로 다른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int, short, char, byte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 값 간 산술 및 비교 연산 결과는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 값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자동적 타입변환</a:t>
            </a:r>
            <a:r>
              <a:rPr lang="en-US" altLang="ko-KR" sz="3200" dirty="0">
                <a:solidFill>
                  <a:srgbClr val="0000FF"/>
                </a:solidFill>
              </a:rPr>
              <a:t>(</a:t>
            </a:r>
            <a:r>
              <a:rPr lang="ko-KR" altLang="en-US" sz="3200" dirty="0">
                <a:solidFill>
                  <a:srgbClr val="0000FF"/>
                </a:solidFill>
              </a:rPr>
              <a:t>산술 연산과 비교 연산</a:t>
            </a:r>
            <a:r>
              <a:rPr lang="en-US" altLang="ko-KR" sz="3200" dirty="0">
                <a:solidFill>
                  <a:srgbClr val="0000FF"/>
                </a:solidFill>
              </a:rPr>
              <a:t>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71550" y="1993900"/>
          <a:ext cx="7777163" cy="3168650"/>
        </p:xfrm>
        <a:graphic>
          <a:graphicData uri="http://schemas.openxmlformats.org/drawingml/2006/table">
            <a:tbl>
              <a:tblPr/>
              <a:tblGrid>
                <a:gridCol w="7777163">
                  <a:extLst>
                    <a:ext uri="{9D8B030D-6E8A-4147-A177-3AD203B41FA5}">
                      <a16:colId xmlns:a16="http://schemas.microsoft.com/office/drawing/2014/main" val="1410943570"/>
                    </a:ext>
                  </a:extLst>
                </a:gridCol>
              </a:tblGrid>
              <a:tr h="3168650">
                <a:tc>
                  <a:txBody>
                    <a:bodyPr/>
                    <a:lstStyle>
                      <a:lvl1pPr marL="342900" indent="-3429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ts val="28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(1)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double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타입이 더 강한 타입이면 다른 피연산자를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타입으로 타입 변환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산술 연산의 결과는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ts val="28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(2)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float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타입이 더 강한 타입이면 다른 피연산자를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float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타입으로 타입 변환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산술 연산의 결과는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float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ts val="28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(3)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타입이 더 강한 타입이면  다른 피연산자를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타입으로 타입 변환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산술 연산의 결과는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ts val="28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(4)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short, char, byte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타입의 피연산자가 있으면 이 피연산자를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타입으로 변환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</a:p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산술 연산의 결과는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6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21291"/>
              </p:ext>
            </p:extLst>
          </p:nvPr>
        </p:nvGraphicFramePr>
        <p:xfrm>
          <a:off x="900113" y="1273175"/>
          <a:ext cx="7632700" cy="4468813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4572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연산의 종류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기능을 이해한다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4572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나누기와 실수 나누기의 차이를 이해한다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4572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연산에서 자동적 타입변환이 이루어지는 경우를 파악한다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54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강제적 타입변환인 캐스트의 필요성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결과를 이해한다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54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수식의 구성 규칙과 계산되는 순서를 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5400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프로그램에서 자주 사용되는 수식들의 읽기 능력과 작성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540000"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능력을 배양한다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-457200"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효용성이 있는 프로그램을 작성하기 위한 기반을 갖춘다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-4572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배열변수의 필요성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 선언 및 배열 객체의 저장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-4572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원소에 값 저장 등을 이해하여 배열변수를 다룰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81050" y="1665288"/>
          <a:ext cx="7921625" cy="5070475"/>
        </p:xfrm>
        <a:graphic>
          <a:graphicData uri="http://schemas.openxmlformats.org/drawingml/2006/table">
            <a:tbl>
              <a:tblPr/>
              <a:tblGrid>
                <a:gridCol w="1600506">
                  <a:extLst>
                    <a:ext uri="{9D8B030D-6E8A-4147-A177-3AD203B41FA5}">
                      <a16:colId xmlns:a16="http://schemas.microsoft.com/office/drawing/2014/main" val="1199255081"/>
                    </a:ext>
                  </a:extLst>
                </a:gridCol>
                <a:gridCol w="6321119">
                  <a:extLst>
                    <a:ext uri="{9D8B030D-6E8A-4147-A177-3AD203B41FA5}">
                      <a16:colId xmlns:a16="http://schemas.microsoft.com/office/drawing/2014/main" val="3665512328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3-2-1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708" marR="58708" marT="16233" marB="1623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산술 연산과 비교 연산에서의 자동적 타입변환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708" marR="58708" marT="16233" marB="1623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81767"/>
                  </a:ext>
                </a:extLst>
              </a:tr>
              <a:tr h="46289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byte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short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-8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;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+mn-lt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latin typeface="+mn-lt"/>
                          <a:ea typeface="+mn-ea"/>
                        </a:rPr>
                        <a:t>•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2.5F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▪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177.7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+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8    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 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177.7</a:t>
                      </a:r>
                      <a:r>
                        <a:rPr kumimoji="1" lang="fr-FR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+ 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8</a:t>
                      </a:r>
                      <a:r>
                        <a:rPr kumimoji="1" lang="fr-FR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int</a:t>
                      </a:r>
                      <a:r>
                        <a:rPr kumimoji="1" lang="fr-FR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    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177.7</a:t>
                      </a:r>
                      <a:r>
                        <a:rPr kumimoji="1" lang="fr-FR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+ 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8.0</a:t>
                      </a:r>
                      <a:r>
                        <a:rPr kumimoji="1" lang="fr-FR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 ⇒ </a:t>
                      </a:r>
                      <a:r>
                        <a:rPr kumimoji="1" lang="fr-FR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185.7</a:t>
                      </a:r>
                      <a:endParaRPr kumimoji="1" lang="fr-FR" altLang="ko-KR" sz="1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f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3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   ⇒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3.0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-0.5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=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-0.5F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⇒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sz="1600" kern="0" spc="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=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12L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sz="1600" kern="0" spc="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⇒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/   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	    =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-8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short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%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byte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-8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%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-2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-2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▪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f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&gt;=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2.5   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2.5</a:t>
                      </a:r>
                      <a:r>
                        <a:rPr kumimoji="1" lang="en-US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float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&gt;=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2.5</a:t>
                      </a:r>
                      <a:r>
                        <a:rPr kumimoji="1" lang="en-US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2.5</a:t>
                      </a:r>
                      <a:r>
                        <a:rPr kumimoji="1" lang="en-US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&gt;=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2.5</a:t>
                      </a:r>
                      <a:r>
                        <a:rPr kumimoji="1" lang="en-US" altLang="ko-KR" sz="16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double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true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&gt;=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&gt;=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 	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2.5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&gt;=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2.0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  <a:p>
                      <a:pPr marL="0" marR="0" indent="0" algn="l" fontAlgn="base" latinLnBrk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&lt;=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-10	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-8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short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	⇒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-8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&lt;=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-10</a:t>
                      </a:r>
                      <a:r>
                        <a:rPr lang="en-US" sz="1600" kern="0" spc="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▪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!=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		      ⇒ 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-8</a:t>
                      </a:r>
                      <a:r>
                        <a:rPr lang="en-US" altLang="ko-KR" sz="1600" kern="120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!= 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600" kern="120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				⇒ 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-8</a:t>
                      </a:r>
                      <a:r>
                        <a:rPr lang="en-US" altLang="ko-KR" sz="1600" kern="120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!= 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600" kern="1200" baseline="-250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6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itchFamily="18" charset="-127"/>
                        </a:rPr>
                        <a:t>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  <a:endParaRPr lang="en-US" sz="2400" b="0" kern="0" spc="0" baseline="-2500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8708" marR="58708" marT="16233" marB="162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54140"/>
                  </a:ext>
                </a:extLst>
              </a:tr>
            </a:tbl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620713"/>
            <a:ext cx="8534400" cy="39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산술 연산과 비교 연산에서의 자동적 타입변환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4097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자동적 타입변환</a:t>
            </a:r>
            <a:r>
              <a:rPr lang="en-US" altLang="ko-KR" sz="3200" dirty="0">
                <a:solidFill>
                  <a:srgbClr val="0000FF"/>
                </a:solidFill>
              </a:rPr>
              <a:t>(</a:t>
            </a:r>
            <a:r>
              <a:rPr lang="ko-KR" altLang="en-US" sz="3200" dirty="0">
                <a:solidFill>
                  <a:srgbClr val="0000FF"/>
                </a:solidFill>
              </a:rPr>
              <a:t>산술 연산과 비교 연산</a:t>
            </a:r>
            <a:r>
              <a:rPr lang="en-US" altLang="ko-KR" sz="3200" dirty="0">
                <a:solidFill>
                  <a:srgbClr val="0000FF"/>
                </a:solidFill>
              </a:rPr>
              <a:t>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40976" name="직사각형 7"/>
          <p:cNvSpPr>
            <a:spLocks noChangeArrowheads="1"/>
          </p:cNvSpPr>
          <p:nvPr/>
        </p:nvSpPr>
        <p:spPr bwMode="auto">
          <a:xfrm>
            <a:off x="3824800" y="3135313"/>
            <a:ext cx="403225" cy="249237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77" name="직사각형 7"/>
          <p:cNvSpPr>
            <a:spLocks noChangeArrowheads="1"/>
          </p:cNvSpPr>
          <p:nvPr/>
        </p:nvSpPr>
        <p:spPr bwMode="auto">
          <a:xfrm>
            <a:off x="5860256" y="3134215"/>
            <a:ext cx="811213" cy="257175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78" name="직사각형 7"/>
          <p:cNvSpPr>
            <a:spLocks noChangeArrowheads="1"/>
          </p:cNvSpPr>
          <p:nvPr/>
        </p:nvSpPr>
        <p:spPr bwMode="auto">
          <a:xfrm>
            <a:off x="3422650" y="3535363"/>
            <a:ext cx="528638" cy="24765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79" name="직사각형 7"/>
          <p:cNvSpPr>
            <a:spLocks noChangeArrowheads="1"/>
          </p:cNvSpPr>
          <p:nvPr/>
        </p:nvSpPr>
        <p:spPr bwMode="auto">
          <a:xfrm>
            <a:off x="5561013" y="3522663"/>
            <a:ext cx="677862" cy="26035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6" name="원호 35"/>
          <p:cNvSpPr/>
          <p:nvPr/>
        </p:nvSpPr>
        <p:spPr bwMode="auto">
          <a:xfrm flipH="1">
            <a:off x="3433763" y="3411538"/>
            <a:ext cx="2290762" cy="603250"/>
          </a:xfrm>
          <a:prstGeom prst="arc">
            <a:avLst>
              <a:gd name="adj1" fmla="val 11338611"/>
              <a:gd name="adj2" fmla="val 20909895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0" name="원호 39"/>
          <p:cNvSpPr/>
          <p:nvPr/>
        </p:nvSpPr>
        <p:spPr bwMode="auto">
          <a:xfrm flipH="1">
            <a:off x="3857625" y="2952750"/>
            <a:ext cx="2076450" cy="658813"/>
          </a:xfrm>
          <a:prstGeom prst="arc">
            <a:avLst>
              <a:gd name="adj1" fmla="val 11259706"/>
              <a:gd name="adj2" fmla="val 21056633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0983" name="직사각형 7"/>
          <p:cNvSpPr>
            <a:spLocks noChangeArrowheads="1"/>
          </p:cNvSpPr>
          <p:nvPr/>
        </p:nvSpPr>
        <p:spPr bwMode="auto">
          <a:xfrm>
            <a:off x="2508250" y="3938588"/>
            <a:ext cx="639763" cy="252412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4" name="직사각형 7"/>
          <p:cNvSpPr>
            <a:spLocks noChangeArrowheads="1"/>
          </p:cNvSpPr>
          <p:nvPr/>
        </p:nvSpPr>
        <p:spPr bwMode="auto">
          <a:xfrm>
            <a:off x="4640263" y="3938588"/>
            <a:ext cx="514350" cy="258762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5" name="직사각형 7"/>
          <p:cNvSpPr>
            <a:spLocks noChangeArrowheads="1"/>
          </p:cNvSpPr>
          <p:nvPr/>
        </p:nvSpPr>
        <p:spPr bwMode="auto">
          <a:xfrm>
            <a:off x="3422650" y="4316413"/>
            <a:ext cx="528638" cy="26035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6" name="직사각형 7"/>
          <p:cNvSpPr>
            <a:spLocks noChangeArrowheads="1"/>
          </p:cNvSpPr>
          <p:nvPr/>
        </p:nvSpPr>
        <p:spPr bwMode="auto">
          <a:xfrm>
            <a:off x="5561013" y="4325938"/>
            <a:ext cx="481012" cy="26035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7" name="직사각형 7"/>
          <p:cNvSpPr>
            <a:spLocks noChangeArrowheads="1"/>
          </p:cNvSpPr>
          <p:nvPr/>
        </p:nvSpPr>
        <p:spPr bwMode="auto">
          <a:xfrm>
            <a:off x="3422650" y="4711700"/>
            <a:ext cx="528638" cy="258763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8" name="직사각형 7"/>
          <p:cNvSpPr>
            <a:spLocks noChangeArrowheads="1"/>
          </p:cNvSpPr>
          <p:nvPr/>
        </p:nvSpPr>
        <p:spPr bwMode="auto">
          <a:xfrm>
            <a:off x="5561013" y="4724400"/>
            <a:ext cx="481012" cy="261938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89" name="직사각형 7"/>
          <p:cNvSpPr>
            <a:spLocks noChangeArrowheads="1"/>
          </p:cNvSpPr>
          <p:nvPr/>
        </p:nvSpPr>
        <p:spPr bwMode="auto">
          <a:xfrm>
            <a:off x="2503488" y="5113338"/>
            <a:ext cx="649287" cy="257175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0" name="직사각형 7"/>
          <p:cNvSpPr>
            <a:spLocks noChangeArrowheads="1"/>
          </p:cNvSpPr>
          <p:nvPr/>
        </p:nvSpPr>
        <p:spPr bwMode="auto">
          <a:xfrm>
            <a:off x="4640263" y="5108575"/>
            <a:ext cx="795337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1" name="직사각형 7"/>
          <p:cNvSpPr>
            <a:spLocks noChangeArrowheads="1"/>
          </p:cNvSpPr>
          <p:nvPr/>
        </p:nvSpPr>
        <p:spPr bwMode="auto">
          <a:xfrm>
            <a:off x="3468688" y="5507038"/>
            <a:ext cx="482600" cy="242887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2" name="직사각형 7"/>
          <p:cNvSpPr>
            <a:spLocks noChangeArrowheads="1"/>
          </p:cNvSpPr>
          <p:nvPr/>
        </p:nvSpPr>
        <p:spPr bwMode="auto">
          <a:xfrm>
            <a:off x="5564188" y="5518150"/>
            <a:ext cx="701675" cy="244475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3" name="직사각형 7"/>
          <p:cNvSpPr>
            <a:spLocks noChangeArrowheads="1"/>
          </p:cNvSpPr>
          <p:nvPr/>
        </p:nvSpPr>
        <p:spPr bwMode="auto">
          <a:xfrm>
            <a:off x="2503488" y="5891213"/>
            <a:ext cx="649287" cy="258762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4" name="직사각형 7"/>
          <p:cNvSpPr>
            <a:spLocks noChangeArrowheads="1"/>
          </p:cNvSpPr>
          <p:nvPr/>
        </p:nvSpPr>
        <p:spPr bwMode="auto">
          <a:xfrm>
            <a:off x="4640263" y="5907088"/>
            <a:ext cx="514350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5" name="직사각형 7"/>
          <p:cNvSpPr>
            <a:spLocks noChangeArrowheads="1"/>
          </p:cNvSpPr>
          <p:nvPr/>
        </p:nvSpPr>
        <p:spPr bwMode="auto">
          <a:xfrm>
            <a:off x="3463925" y="6284913"/>
            <a:ext cx="487363" cy="258762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996" name="직사각형 7"/>
          <p:cNvSpPr>
            <a:spLocks noChangeArrowheads="1"/>
          </p:cNvSpPr>
          <p:nvPr/>
        </p:nvSpPr>
        <p:spPr bwMode="auto">
          <a:xfrm>
            <a:off x="5564188" y="6273800"/>
            <a:ext cx="477837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90600" y="1009650"/>
          <a:ext cx="7345363" cy="527050"/>
        </p:xfrm>
        <a:graphic>
          <a:graphicData uri="http://schemas.openxmlformats.org/drawingml/2006/table">
            <a:tbl>
              <a:tblPr/>
              <a:tblGrid>
                <a:gridCol w="7345363">
                  <a:extLst>
                    <a:ext uri="{9D8B030D-6E8A-4147-A177-3AD203B41FA5}">
                      <a16:colId xmlns:a16="http://schemas.microsoft.com/office/drawing/2014/main" val="1858816488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  <a:tab pos="254000" algn="l"/>
                          <a:tab pos="381000" algn="l"/>
                          <a:tab pos="508000" algn="l"/>
                          <a:tab pos="635000" algn="l"/>
                          <a:tab pos="762000" algn="l"/>
                          <a:tab pos="889000" algn="l"/>
                          <a:tab pos="1016000" algn="l"/>
                          <a:tab pos="1143000" algn="l"/>
                          <a:tab pos="1270000" algn="l"/>
                          <a:tab pos="1397000" algn="l"/>
                          <a:tab pos="1524000" algn="l"/>
                        </a:tabLs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약한 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 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byte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≪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char/short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≪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≪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≪ 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≪</a:t>
                      </a: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double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강한 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5" marR="64775" marT="17914" marB="17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67530"/>
                  </a:ext>
                </a:extLst>
              </a:tr>
            </a:tbl>
          </a:graphicData>
        </a:graphic>
      </p:graphicFrame>
      <p:sp>
        <p:nvSpPr>
          <p:cNvPr id="41003" name="직사각형 7"/>
          <p:cNvSpPr>
            <a:spLocks noChangeArrowheads="1"/>
          </p:cNvSpPr>
          <p:nvPr/>
        </p:nvSpPr>
        <p:spPr bwMode="auto">
          <a:xfrm>
            <a:off x="2503488" y="4730750"/>
            <a:ext cx="649287" cy="258763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004" name="직사각형 7"/>
          <p:cNvSpPr>
            <a:spLocks noChangeArrowheads="1"/>
          </p:cNvSpPr>
          <p:nvPr/>
        </p:nvSpPr>
        <p:spPr bwMode="auto">
          <a:xfrm>
            <a:off x="4640263" y="4716463"/>
            <a:ext cx="514350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005" name="직사각형 7"/>
          <p:cNvSpPr>
            <a:spLocks noChangeArrowheads="1"/>
          </p:cNvSpPr>
          <p:nvPr/>
        </p:nvSpPr>
        <p:spPr bwMode="auto">
          <a:xfrm>
            <a:off x="2503488" y="6289675"/>
            <a:ext cx="649287" cy="258763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006" name="직사각형 7"/>
          <p:cNvSpPr>
            <a:spLocks noChangeArrowheads="1"/>
          </p:cNvSpPr>
          <p:nvPr/>
        </p:nvSpPr>
        <p:spPr bwMode="auto">
          <a:xfrm>
            <a:off x="4640263" y="6289675"/>
            <a:ext cx="514350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008" name="모서리가 둥근 직사각형 18"/>
          <p:cNvSpPr>
            <a:spLocks noChangeArrowheads="1"/>
          </p:cNvSpPr>
          <p:nvPr/>
        </p:nvSpPr>
        <p:spPr bwMode="auto">
          <a:xfrm>
            <a:off x="1039813" y="4668838"/>
            <a:ext cx="7061200" cy="40163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 bwMode="auto">
          <a:xfrm flipH="1">
            <a:off x="7588250" y="5275263"/>
            <a:ext cx="1027113" cy="561975"/>
          </a:xfrm>
          <a:prstGeom prst="wedgeRoundRectCallout">
            <a:avLst>
              <a:gd name="adj1" fmla="val 59246"/>
              <a:gd name="adj2" fmla="val -87704"/>
              <a:gd name="adj3" fmla="val 16667"/>
            </a:avLst>
          </a:prstGeom>
          <a:solidFill>
            <a:srgbClr val="FFCF37">
              <a:alpha val="36863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short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와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byte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간의 산술 연산 결과는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int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5" name="설명선 1 34"/>
          <p:cNvSpPr/>
          <p:nvPr/>
        </p:nvSpPr>
        <p:spPr bwMode="auto">
          <a:xfrm>
            <a:off x="5655668" y="2359481"/>
            <a:ext cx="2033190" cy="430887"/>
          </a:xfrm>
          <a:prstGeom prst="borderCallout1">
            <a:avLst>
              <a:gd name="adj1" fmla="val 1003"/>
              <a:gd name="adj2" fmla="val -213"/>
              <a:gd name="adj3" fmla="val 137639"/>
              <a:gd name="adj4" fmla="val -33165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double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과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의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덧셈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, 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값을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double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값으로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변환</a:t>
            </a:r>
            <a:endParaRPr kumimoji="1" lang="ko-KR" altLang="en-US" sz="1100" dirty="0">
              <a:solidFill>
                <a:srgbClr val="000000"/>
              </a:solidFill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704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96300" cy="339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피연산자 타입이 서로 다른 대입 연산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대입 연산에서의 약한 타입 값의 자동적 타입변환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약한 타입 값은 강한 타입 변수에 저장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 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강한 타입 값으로 자동적 타입 변환하므로 항상 저장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 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가장 강한 타입인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 변수는 모든 정수 및 실수 값 저장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강한 타입 값은 약한 타입 변수에  저장 불가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 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가장 약한 타입인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byte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변수에 다른 기본 타입의 값 저장 할 수 없음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대입 연산에서의 자동적 타입변환 예제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자동적 타입변환</a:t>
            </a:r>
            <a:r>
              <a:rPr lang="en-US" altLang="ko-KR" sz="3200" dirty="0">
                <a:solidFill>
                  <a:srgbClr val="0000FF"/>
                </a:solidFill>
              </a:rPr>
              <a:t>(</a:t>
            </a:r>
            <a:r>
              <a:rPr lang="ko-KR" altLang="en-US" sz="3200" dirty="0">
                <a:solidFill>
                  <a:srgbClr val="0000FF"/>
                </a:solidFill>
              </a:rPr>
              <a:t>대입 연산</a:t>
            </a:r>
            <a:r>
              <a:rPr lang="en-US" altLang="ko-KR" sz="3200" dirty="0">
                <a:solidFill>
                  <a:srgbClr val="0000FF"/>
                </a:solidFill>
              </a:rPr>
              <a:t>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4044950" y="2197100"/>
            <a:ext cx="2303463" cy="46038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1819"/>
              </p:ext>
            </p:extLst>
          </p:nvPr>
        </p:nvGraphicFramePr>
        <p:xfrm>
          <a:off x="841375" y="1017588"/>
          <a:ext cx="7834313" cy="611212"/>
        </p:xfrm>
        <a:graphic>
          <a:graphicData uri="http://schemas.openxmlformats.org/drawingml/2006/table">
            <a:tbl>
              <a:tblPr/>
              <a:tblGrid>
                <a:gridCol w="7834313">
                  <a:extLst>
                    <a:ext uri="{9D8B030D-6E8A-4147-A177-3AD203B41FA5}">
                      <a16:colId xmlns:a16="http://schemas.microsoft.com/office/drawing/2014/main" val="1000000181"/>
                    </a:ext>
                  </a:extLst>
                </a:gridCol>
              </a:tblGrid>
              <a:tr h="611212">
                <a:tc>
                  <a:txBody>
                    <a:bodyPr/>
                    <a:lstStyle>
                      <a:lvl1pPr marL="444500" indent="-1905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180000" marR="0" lvl="0" indent="-190500" algn="just" defTabSz="914400" rtl="0" eaLnBrk="1" fontAlgn="base" latinLnBrk="1" hangingPunct="1">
                        <a:lnSpc>
                          <a:spcPts val="19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kern="1200" dirty="0">
                          <a:solidFill>
                            <a:srgbClr val="00B0F0"/>
                          </a:solidFill>
                          <a:latin typeface="+mn-ea"/>
                          <a:ea typeface="함초롬바탕" panose="02030604000101010101" pitchFamily="18" charset="-127"/>
                          <a:cs typeface="한양신명조"/>
                        </a:rPr>
                        <a:t>▪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약한 타입의 값을 강한 타입의 변수에 저장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할 경우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자동적 타입변환 후 저장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lvl="0" indent="-190500" algn="just" defTabSz="914400" rtl="0" eaLnBrk="1" fontAlgn="base" latinLnBrk="1" hangingPunct="1">
                        <a:lnSpc>
                          <a:spcPts val="19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kern="1200" dirty="0">
                          <a:solidFill>
                            <a:srgbClr val="00B0F0"/>
                          </a:solidFill>
                          <a:latin typeface="+mn-ea"/>
                          <a:ea typeface="함초롬바탕" panose="02030604000101010101" pitchFamily="18" charset="-127"/>
                          <a:cs typeface="한양신명조"/>
                        </a:rPr>
                        <a:t>▪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강한 타입의 값을 약한 타입의 변수에 저장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할 경우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 불가 오류 발생</a:t>
                      </a:r>
                    </a:p>
                  </a:txBody>
                  <a:tcPr marL="64764" marR="64764" marT="17922" marB="1792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123277"/>
                  </a:ext>
                </a:extLst>
              </a:tr>
            </a:tbl>
          </a:graphicData>
        </a:graphic>
      </p:graphicFrame>
      <p:sp>
        <p:nvSpPr>
          <p:cNvPr id="41996" name="직사각형 7"/>
          <p:cNvSpPr>
            <a:spLocks noChangeArrowheads="1"/>
          </p:cNvSpPr>
          <p:nvPr/>
        </p:nvSpPr>
        <p:spPr bwMode="auto">
          <a:xfrm>
            <a:off x="3619500" y="5033963"/>
            <a:ext cx="595313" cy="26035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997" name="직사각형 7"/>
          <p:cNvSpPr>
            <a:spLocks noChangeArrowheads="1"/>
          </p:cNvSpPr>
          <p:nvPr/>
        </p:nvSpPr>
        <p:spPr bwMode="auto">
          <a:xfrm>
            <a:off x="5643563" y="5035550"/>
            <a:ext cx="1008062" cy="258763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" name="원호 24"/>
          <p:cNvSpPr/>
          <p:nvPr/>
        </p:nvSpPr>
        <p:spPr bwMode="auto">
          <a:xfrm flipH="1">
            <a:off x="3663950" y="4929188"/>
            <a:ext cx="2195513" cy="590550"/>
          </a:xfrm>
          <a:prstGeom prst="arc">
            <a:avLst>
              <a:gd name="adj1" fmla="val 11493677"/>
              <a:gd name="adj2" fmla="val 20702302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1999" name="직사각형 7"/>
          <p:cNvSpPr>
            <a:spLocks noChangeArrowheads="1"/>
          </p:cNvSpPr>
          <p:nvPr/>
        </p:nvSpPr>
        <p:spPr bwMode="auto">
          <a:xfrm>
            <a:off x="4291013" y="5795963"/>
            <a:ext cx="1135062" cy="261937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00" name="직사각형 7"/>
          <p:cNvSpPr>
            <a:spLocks noChangeArrowheads="1"/>
          </p:cNvSpPr>
          <p:nvPr/>
        </p:nvSpPr>
        <p:spPr bwMode="auto">
          <a:xfrm>
            <a:off x="5721350" y="5883275"/>
            <a:ext cx="1290638" cy="2794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5107"/>
              </p:ext>
            </p:extLst>
          </p:nvPr>
        </p:nvGraphicFramePr>
        <p:xfrm>
          <a:off x="841375" y="4137025"/>
          <a:ext cx="7978775" cy="2530538"/>
        </p:xfrm>
        <a:graphic>
          <a:graphicData uri="http://schemas.openxmlformats.org/drawingml/2006/table">
            <a:tbl>
              <a:tblPr/>
              <a:tblGrid>
                <a:gridCol w="1612072">
                  <a:extLst>
                    <a:ext uri="{9D8B030D-6E8A-4147-A177-3AD203B41FA5}">
                      <a16:colId xmlns:a16="http://schemas.microsoft.com/office/drawing/2014/main" val="168784315"/>
                    </a:ext>
                  </a:extLst>
                </a:gridCol>
                <a:gridCol w="6366703">
                  <a:extLst>
                    <a:ext uri="{9D8B030D-6E8A-4147-A177-3AD203B41FA5}">
                      <a16:colId xmlns:a16="http://schemas.microsoft.com/office/drawing/2014/main" val="3130628031"/>
                    </a:ext>
                  </a:extLst>
                </a:gridCol>
              </a:tblGrid>
              <a:tr h="2788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3-2-2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2" marR="64762" marT="17872" marB="1787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대입 연산에서의 자동적 타입변환</a:t>
                      </a:r>
                    </a:p>
                  </a:txBody>
                  <a:tcPr marL="64762" marR="64762" marT="17872" marB="1787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71541"/>
                  </a:ext>
                </a:extLst>
              </a:tr>
              <a:tr h="2251577"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•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double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distanceToSun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177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</a:t>
                      </a:r>
                      <a:r>
                        <a:rPr kumimoji="1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177</a:t>
                      </a:r>
                      <a:r>
                        <a:rPr kumimoji="1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⇒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height</a:t>
                      </a:r>
                      <a:r>
                        <a:rPr kumimoji="1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177.0</a:t>
                      </a:r>
                      <a:r>
                        <a:rPr kumimoji="1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      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double 177.0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distanceToSun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149600000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:	                                         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지구에서 태양까지 거리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(km)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        ⇒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distanceToSun</a:t>
                      </a: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149600000</a:t>
                      </a: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  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⇒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distanceToSun</a:t>
                      </a: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149600000</a:t>
                      </a: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 </a:t>
                      </a:r>
                      <a:r>
                        <a:rPr kumimoji="0" lang="en-US" altLang="ko-K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62" marR="64762" marT="17872" marB="1787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95721"/>
                  </a:ext>
                </a:extLst>
              </a:tr>
            </a:tbl>
          </a:graphicData>
        </a:graphic>
      </p:graphicFrame>
      <p:sp>
        <p:nvSpPr>
          <p:cNvPr id="42013" name="직사각형 7"/>
          <p:cNvSpPr>
            <a:spLocks noChangeArrowheads="1"/>
          </p:cNvSpPr>
          <p:nvPr/>
        </p:nvSpPr>
        <p:spPr bwMode="auto">
          <a:xfrm>
            <a:off x="3678238" y="5041900"/>
            <a:ext cx="563562" cy="258763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14" name="직사각형 7"/>
          <p:cNvSpPr>
            <a:spLocks noChangeArrowheads="1"/>
          </p:cNvSpPr>
          <p:nvPr/>
        </p:nvSpPr>
        <p:spPr bwMode="auto">
          <a:xfrm>
            <a:off x="5661025" y="5040313"/>
            <a:ext cx="990600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" name="원호 29"/>
          <p:cNvSpPr/>
          <p:nvPr/>
        </p:nvSpPr>
        <p:spPr bwMode="auto">
          <a:xfrm flipH="1">
            <a:off x="3708400" y="4733925"/>
            <a:ext cx="2224088" cy="1147763"/>
          </a:xfrm>
          <a:prstGeom prst="arc">
            <a:avLst>
              <a:gd name="adj1" fmla="val 11704693"/>
              <a:gd name="adj2" fmla="val 20702302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2016" name="직사각형 7"/>
          <p:cNvSpPr>
            <a:spLocks noChangeArrowheads="1"/>
          </p:cNvSpPr>
          <p:nvPr/>
        </p:nvSpPr>
        <p:spPr bwMode="auto">
          <a:xfrm>
            <a:off x="4344988" y="5805488"/>
            <a:ext cx="1201737" cy="250825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17" name="직사각형 7"/>
          <p:cNvSpPr>
            <a:spLocks noChangeArrowheads="1"/>
          </p:cNvSpPr>
          <p:nvPr/>
        </p:nvSpPr>
        <p:spPr bwMode="auto">
          <a:xfrm>
            <a:off x="4344988" y="6227763"/>
            <a:ext cx="1200150" cy="252412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원호 18"/>
          <p:cNvSpPr/>
          <p:nvPr/>
        </p:nvSpPr>
        <p:spPr bwMode="auto">
          <a:xfrm rot="5400000" flipH="1">
            <a:off x="5278438" y="5678487"/>
            <a:ext cx="427038" cy="950913"/>
          </a:xfrm>
          <a:prstGeom prst="arc">
            <a:avLst>
              <a:gd name="adj1" fmla="val 11846053"/>
              <a:gd name="adj2" fmla="val 20702302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2019" name="모서리가 둥근 직사각형 1"/>
          <p:cNvSpPr>
            <a:spLocks noChangeArrowheads="1"/>
          </p:cNvSpPr>
          <p:nvPr/>
        </p:nvSpPr>
        <p:spPr bwMode="auto">
          <a:xfrm>
            <a:off x="1049338" y="4994275"/>
            <a:ext cx="1146175" cy="328613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20" name="모서리가 둥근 직사각형 1"/>
          <p:cNvSpPr>
            <a:spLocks noChangeArrowheads="1"/>
          </p:cNvSpPr>
          <p:nvPr/>
        </p:nvSpPr>
        <p:spPr bwMode="auto">
          <a:xfrm>
            <a:off x="1049338" y="5402263"/>
            <a:ext cx="2446337" cy="29527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21" name="모서리가 둥근 직사각형 1"/>
          <p:cNvSpPr>
            <a:spLocks noChangeArrowheads="1"/>
          </p:cNvSpPr>
          <p:nvPr/>
        </p:nvSpPr>
        <p:spPr bwMode="auto">
          <a:xfrm>
            <a:off x="2471738" y="4999038"/>
            <a:ext cx="1809750" cy="346075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22" name="모서리가 둥근 직사각형 1"/>
          <p:cNvSpPr>
            <a:spLocks noChangeArrowheads="1"/>
          </p:cNvSpPr>
          <p:nvPr/>
        </p:nvSpPr>
        <p:spPr bwMode="auto">
          <a:xfrm>
            <a:off x="4533900" y="4995863"/>
            <a:ext cx="2198688" cy="346075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23" name="모서리가 둥근 직사각형 1"/>
          <p:cNvSpPr>
            <a:spLocks noChangeArrowheads="1"/>
          </p:cNvSpPr>
          <p:nvPr/>
        </p:nvSpPr>
        <p:spPr bwMode="auto">
          <a:xfrm>
            <a:off x="2492375" y="5775325"/>
            <a:ext cx="3367088" cy="311150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2024" name="모서리가 둥근 직사각형 1"/>
          <p:cNvSpPr>
            <a:spLocks noChangeArrowheads="1"/>
          </p:cNvSpPr>
          <p:nvPr/>
        </p:nvSpPr>
        <p:spPr bwMode="auto">
          <a:xfrm>
            <a:off x="2492375" y="6203950"/>
            <a:ext cx="3367088" cy="309563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" name="설명선 1 30"/>
          <p:cNvSpPr/>
          <p:nvPr/>
        </p:nvSpPr>
        <p:spPr bwMode="auto">
          <a:xfrm>
            <a:off x="6493868" y="5926931"/>
            <a:ext cx="2033190" cy="430887"/>
          </a:xfrm>
          <a:prstGeom prst="borderCallout1">
            <a:avLst>
              <a:gd name="adj1" fmla="val 1003"/>
              <a:gd name="adj2" fmla="val -213"/>
              <a:gd name="adj3" fmla="val 36666"/>
              <a:gd name="adj4" fmla="val -26999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값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을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long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변수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에</a:t>
            </a:r>
            <a:r>
              <a:rPr kumimoji="1" lang="ko-KR" altLang="en-US" sz="1100" kern="0" dirty="0">
                <a:solidFill>
                  <a:srgbClr val="FF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저장</a:t>
            </a:r>
            <a:endParaRPr kumimoji="1" lang="en-US" altLang="ko-KR" sz="1100" kern="0" dirty="0">
              <a:solidFill>
                <a:srgbClr val="000000"/>
              </a:solidFill>
              <a:cs typeface="한양신명조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  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  <a:sym typeface="Wingdings" panose="05000000000000000000" pitchFamily="2" charset="2"/>
              </a:rPr>
              <a:t>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값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을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long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값으로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변환</a:t>
            </a:r>
            <a:endParaRPr kumimoji="1" lang="ko-KR" altLang="en-US" sz="1100" dirty="0">
              <a:solidFill>
                <a:srgbClr val="000000"/>
              </a:solidFill>
              <a:cs typeface="한양신명조"/>
            </a:endParaRPr>
          </a:p>
        </p:txBody>
      </p:sp>
      <p:sp>
        <p:nvSpPr>
          <p:cNvPr id="32" name="설명선 1 31"/>
          <p:cNvSpPr/>
          <p:nvPr/>
        </p:nvSpPr>
        <p:spPr bwMode="auto">
          <a:xfrm>
            <a:off x="5954713" y="4471679"/>
            <a:ext cx="2223390" cy="430887"/>
          </a:xfrm>
          <a:prstGeom prst="borderCallout1">
            <a:avLst>
              <a:gd name="adj1" fmla="val 1003"/>
              <a:gd name="adj2" fmla="val -213"/>
              <a:gd name="adj3" fmla="val 72606"/>
              <a:gd name="adj4" fmla="val -29931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  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값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을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double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변수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에 저장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          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i="1" kern="0" dirty="0">
                <a:solidFill>
                  <a:srgbClr val="FF0000"/>
                </a:solidFill>
                <a:cs typeface="한양신명조"/>
                <a:sym typeface="Wingdings" panose="05000000000000000000" pitchFamily="2" charset="2"/>
              </a:rPr>
              <a:t>    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  <a:sym typeface="Wingdings" panose="05000000000000000000" pitchFamily="2" charset="2"/>
              </a:rPr>
              <a:t>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값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을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double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FF"/>
                </a:solidFill>
                <a:cs typeface="한양신명조"/>
              </a:rPr>
              <a:t>값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으로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변환</a:t>
            </a:r>
            <a:endParaRPr kumimoji="1" lang="ko-KR" altLang="en-US" sz="1100" dirty="0">
              <a:solidFill>
                <a:srgbClr val="000000"/>
              </a:solidFill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7667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9813" y="2911475"/>
          <a:ext cx="7780337" cy="3757613"/>
        </p:xfrm>
        <a:graphic>
          <a:graphicData uri="http://schemas.openxmlformats.org/drawingml/2006/table">
            <a:tbl>
              <a:tblPr/>
              <a:tblGrid>
                <a:gridCol w="1571723">
                  <a:extLst>
                    <a:ext uri="{9D8B030D-6E8A-4147-A177-3AD203B41FA5}">
                      <a16:colId xmlns:a16="http://schemas.microsoft.com/office/drawing/2014/main" val="4022929300"/>
                    </a:ext>
                  </a:extLst>
                </a:gridCol>
                <a:gridCol w="6208614">
                  <a:extLst>
                    <a:ext uri="{9D8B030D-6E8A-4147-A177-3AD203B41FA5}">
                      <a16:colId xmlns:a16="http://schemas.microsoft.com/office/drawing/2014/main" val="92457277"/>
                    </a:ext>
                  </a:extLst>
                </a:gridCol>
              </a:tblGrid>
              <a:tr h="30700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3-2-3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1" marR="64771" marT="17909" marB="179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문자열 접속에서의 자동적 타입변환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1" marR="64771" marT="17909" marB="17909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35568"/>
                  </a:ext>
                </a:extLst>
              </a:tr>
              <a:tr h="3450604">
                <a:tc gridSpan="2">
                  <a:txBody>
                    <a:bodyPr/>
                    <a:lstStyle>
                      <a:lvl1pPr marL="635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name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홍길동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";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age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18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•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double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height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177.7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•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boolean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isKorean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true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;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문자열과 정수 접속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정수를 문자열 변환 후 접속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나이는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age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 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나이는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나이는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"18"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나이는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18"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실수와 문자열 접속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실수를 문자열 변환 후 접속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height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의 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 ⇒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177.7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의 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 ⇒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"177.7"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의 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177.7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의 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문자열 먼저 접속하고 정수와 실수를 차례로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하면 문자열 접속 연속적으로 수행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age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height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18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177.7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"18" 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177.7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18"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 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177.7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		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18"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"177.7"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18177.7"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문자열과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boolean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값 접속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: boolean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값을 문자열 변환 후 접속</a:t>
                      </a: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한국인 여부는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isKorean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한국인 여부는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 true     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한국인 여부는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  "true"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		                 ⇒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한국인 여부는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함초롬바탕" panose="02030604000101010101" pitchFamily="18" charset="-127"/>
                        </a:rPr>
                        <a:t>true"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함초롬바탕" panose="02030604000101010101" pitchFamily="18" charset="-127"/>
                      </a:endParaRPr>
                    </a:p>
                  </a:txBody>
                  <a:tcPr marL="64771" marR="64771" marT="17909" marB="179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98706"/>
                  </a:ext>
                </a:extLst>
              </a:tr>
            </a:tbl>
          </a:graphicData>
        </a:graphic>
      </p:graphicFrame>
      <p:sp>
        <p:nvSpPr>
          <p:cNvPr id="43022" name="Text Box 3"/>
          <p:cNvSpPr txBox="1">
            <a:spLocks noChangeArrowheads="1"/>
          </p:cNvSpPr>
          <p:nvPr/>
        </p:nvSpPr>
        <p:spPr bwMode="auto">
          <a:xfrm>
            <a:off x="323850" y="566738"/>
            <a:ext cx="84963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문자열 접속 연산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연산자는 덧셈 뿐 아니라 문자열 접속하는 연산 기능도 가짐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문자열 접속 연산은 문자열 뿐 아니라 문자열과 다른 값도 접속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문자열 접속 연산에서의 자동적 타입변환 예제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0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자동적 타입변환</a:t>
            </a:r>
            <a:r>
              <a:rPr lang="en-US" altLang="ko-KR" sz="3200" dirty="0">
                <a:solidFill>
                  <a:srgbClr val="0000FF"/>
                </a:solidFill>
              </a:rPr>
              <a:t>(</a:t>
            </a:r>
            <a:r>
              <a:rPr lang="ko-KR" altLang="en-US" sz="3200" dirty="0">
                <a:solidFill>
                  <a:srgbClr val="0000FF"/>
                </a:solidFill>
              </a:rPr>
              <a:t>문자열</a:t>
            </a:r>
            <a:r>
              <a:rPr lang="en-US" altLang="ko-KR" sz="3200" dirty="0">
                <a:solidFill>
                  <a:srgbClr val="0000FF"/>
                </a:solidFill>
              </a:rPr>
              <a:t> </a:t>
            </a:r>
            <a:r>
              <a:rPr lang="ko-KR" altLang="en-US" sz="3200" dirty="0">
                <a:solidFill>
                  <a:srgbClr val="0000FF"/>
                </a:solidFill>
              </a:rPr>
              <a:t>접속 연산</a:t>
            </a:r>
            <a:r>
              <a:rPr lang="en-US" altLang="ko-KR" sz="3200" dirty="0">
                <a:solidFill>
                  <a:srgbClr val="0000FF"/>
                </a:solidFill>
              </a:rPr>
              <a:t>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4044950" y="2197100"/>
            <a:ext cx="2303463" cy="46038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19175" y="1557338"/>
          <a:ext cx="7800975" cy="863600"/>
        </p:xfrm>
        <a:graphic>
          <a:graphicData uri="http://schemas.openxmlformats.org/drawingml/2006/table">
            <a:tbl>
              <a:tblPr/>
              <a:tblGrid>
                <a:gridCol w="7800975">
                  <a:extLst>
                    <a:ext uri="{9D8B030D-6E8A-4147-A177-3AD203B41FA5}">
                      <a16:colId xmlns:a16="http://schemas.microsoft.com/office/drawing/2014/main" val="1858816488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정상적인 문자열 접속 연산 수행</a:t>
                      </a:r>
                      <a:endParaRPr lang="en-US" altLang="ko-KR" sz="1400" b="0" dirty="0">
                        <a:solidFill>
                          <a:srgbClr val="000000"/>
                        </a:solidFill>
                        <a:latin typeface="+mn-lt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아닌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아닌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값을 문자열로 변환 후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 접속 연산 수행</a:t>
                      </a:r>
                      <a:endParaRPr lang="en-US" altLang="ko-KR" sz="1400" b="0" dirty="0">
                        <a:solidFill>
                          <a:srgbClr val="000000"/>
                        </a:solidFill>
                        <a:latin typeface="+mn-lt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아닌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값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아닌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400" b="0" dirty="0">
                          <a:solidFill>
                            <a:srgbClr val="0000FF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값을 문자열로 변환 후 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+mn-lt"/>
                          <a:cs typeface="함초롬바탕" panose="02030604000101010101" pitchFamily="18" charset="-127"/>
                        </a:rPr>
                        <a:t>문자열 접속 연산 수행</a:t>
                      </a:r>
                      <a:endParaRPr lang="en-US" altLang="ko-KR" sz="1400" b="0" dirty="0">
                        <a:solidFill>
                          <a:srgbClr val="000000"/>
                        </a:solidFill>
                        <a:latin typeface="+mn-lt"/>
                        <a:cs typeface="함초롬바탕" panose="02030604000101010101" pitchFamily="18" charset="-127"/>
                      </a:endParaRPr>
                    </a:p>
                  </a:txBody>
                  <a:tcPr marL="64769" marR="64769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67530"/>
                  </a:ext>
                </a:extLst>
              </a:tr>
            </a:tbl>
          </a:graphicData>
        </a:graphic>
      </p:graphicFrame>
      <p:sp>
        <p:nvSpPr>
          <p:cNvPr id="43032" name="직사각형 7"/>
          <p:cNvSpPr>
            <a:spLocks noChangeArrowheads="1"/>
          </p:cNvSpPr>
          <p:nvPr/>
        </p:nvSpPr>
        <p:spPr bwMode="auto">
          <a:xfrm>
            <a:off x="6035675" y="4398963"/>
            <a:ext cx="425450" cy="195262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33" name="직사각형 7"/>
          <p:cNvSpPr>
            <a:spLocks noChangeArrowheads="1"/>
          </p:cNvSpPr>
          <p:nvPr/>
        </p:nvSpPr>
        <p:spPr bwMode="auto">
          <a:xfrm>
            <a:off x="4041775" y="4402138"/>
            <a:ext cx="311150" cy="195262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" name="원호 17"/>
          <p:cNvSpPr/>
          <p:nvPr/>
        </p:nvSpPr>
        <p:spPr bwMode="auto">
          <a:xfrm flipH="1">
            <a:off x="4083050" y="4078288"/>
            <a:ext cx="1952625" cy="1127125"/>
          </a:xfrm>
          <a:prstGeom prst="arc">
            <a:avLst>
              <a:gd name="adj1" fmla="val 11240755"/>
              <a:gd name="adj2" fmla="val 20702302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3035" name="직사각형 7"/>
          <p:cNvSpPr>
            <a:spLocks noChangeArrowheads="1"/>
          </p:cNvSpPr>
          <p:nvPr/>
        </p:nvSpPr>
        <p:spPr bwMode="auto">
          <a:xfrm>
            <a:off x="3225800" y="4891088"/>
            <a:ext cx="530225" cy="204787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36" name="직사각형 7"/>
          <p:cNvSpPr>
            <a:spLocks noChangeArrowheads="1"/>
          </p:cNvSpPr>
          <p:nvPr/>
        </p:nvSpPr>
        <p:spPr bwMode="auto">
          <a:xfrm>
            <a:off x="5076825" y="4884738"/>
            <a:ext cx="647700" cy="211137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37" name="직사각형 7"/>
          <p:cNvSpPr>
            <a:spLocks noChangeArrowheads="1"/>
          </p:cNvSpPr>
          <p:nvPr/>
        </p:nvSpPr>
        <p:spPr bwMode="auto">
          <a:xfrm>
            <a:off x="3563938" y="5392738"/>
            <a:ext cx="319087" cy="214312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38" name="직사각형 7"/>
          <p:cNvSpPr>
            <a:spLocks noChangeArrowheads="1"/>
          </p:cNvSpPr>
          <p:nvPr/>
        </p:nvSpPr>
        <p:spPr bwMode="auto">
          <a:xfrm>
            <a:off x="5402263" y="5397500"/>
            <a:ext cx="465137" cy="20955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39" name="직사각형 7"/>
          <p:cNvSpPr>
            <a:spLocks noChangeArrowheads="1"/>
          </p:cNvSpPr>
          <p:nvPr/>
        </p:nvSpPr>
        <p:spPr bwMode="auto">
          <a:xfrm>
            <a:off x="3851275" y="5608638"/>
            <a:ext cx="647700" cy="211137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0" name="직사각형 7"/>
          <p:cNvSpPr>
            <a:spLocks noChangeArrowheads="1"/>
          </p:cNvSpPr>
          <p:nvPr/>
        </p:nvSpPr>
        <p:spPr bwMode="auto">
          <a:xfrm>
            <a:off x="7713663" y="5399088"/>
            <a:ext cx="530225" cy="20320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1" name="직사각형 7"/>
          <p:cNvSpPr>
            <a:spLocks noChangeArrowheads="1"/>
          </p:cNvSpPr>
          <p:nvPr/>
        </p:nvSpPr>
        <p:spPr bwMode="auto">
          <a:xfrm>
            <a:off x="5580063" y="6143625"/>
            <a:ext cx="530225" cy="203200"/>
          </a:xfrm>
          <a:prstGeom prst="rect">
            <a:avLst/>
          </a:prstGeom>
          <a:noFill/>
          <a:ln w="31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2" name="직사각형 7"/>
          <p:cNvSpPr>
            <a:spLocks noChangeArrowheads="1"/>
          </p:cNvSpPr>
          <p:nvPr/>
        </p:nvSpPr>
        <p:spPr bwMode="auto">
          <a:xfrm>
            <a:off x="8027988" y="6092825"/>
            <a:ext cx="576262" cy="254000"/>
          </a:xfrm>
          <a:prstGeom prst="rect">
            <a:avLst/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4" name="모서리가 둥근 직사각형 1"/>
          <p:cNvSpPr>
            <a:spLocks noChangeArrowheads="1"/>
          </p:cNvSpPr>
          <p:nvPr/>
        </p:nvSpPr>
        <p:spPr bwMode="auto">
          <a:xfrm>
            <a:off x="3148013" y="4373563"/>
            <a:ext cx="1254125" cy="24606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5" name="모서리가 둥근 직사각형 1"/>
          <p:cNvSpPr>
            <a:spLocks noChangeArrowheads="1"/>
          </p:cNvSpPr>
          <p:nvPr/>
        </p:nvSpPr>
        <p:spPr bwMode="auto">
          <a:xfrm>
            <a:off x="5026025" y="4373563"/>
            <a:ext cx="1485900" cy="24606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6" name="모서리가 둥근 직사각형 1"/>
          <p:cNvSpPr>
            <a:spLocks noChangeArrowheads="1"/>
          </p:cNvSpPr>
          <p:nvPr/>
        </p:nvSpPr>
        <p:spPr bwMode="auto">
          <a:xfrm>
            <a:off x="7037388" y="4362450"/>
            <a:ext cx="1004887" cy="215900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7" name="모서리가 둥근 직사각형 1"/>
          <p:cNvSpPr>
            <a:spLocks noChangeArrowheads="1"/>
          </p:cNvSpPr>
          <p:nvPr/>
        </p:nvSpPr>
        <p:spPr bwMode="auto">
          <a:xfrm>
            <a:off x="1331913" y="4884738"/>
            <a:ext cx="1417637" cy="25241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8" name="모서리가 둥근 직사각형 1"/>
          <p:cNvSpPr>
            <a:spLocks noChangeArrowheads="1"/>
          </p:cNvSpPr>
          <p:nvPr/>
        </p:nvSpPr>
        <p:spPr bwMode="auto">
          <a:xfrm>
            <a:off x="1357313" y="4362450"/>
            <a:ext cx="1417637" cy="252413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49" name="모서리가 둥근 직사각형 1"/>
          <p:cNvSpPr>
            <a:spLocks noChangeArrowheads="1"/>
          </p:cNvSpPr>
          <p:nvPr/>
        </p:nvSpPr>
        <p:spPr bwMode="auto">
          <a:xfrm>
            <a:off x="1331913" y="5389563"/>
            <a:ext cx="1511300" cy="25241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050" name="모서리가 둥근 직사각형 1"/>
          <p:cNvSpPr>
            <a:spLocks noChangeArrowheads="1"/>
          </p:cNvSpPr>
          <p:nvPr/>
        </p:nvSpPr>
        <p:spPr bwMode="auto">
          <a:xfrm>
            <a:off x="1330325" y="6119813"/>
            <a:ext cx="2332038" cy="260350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" name="설명선 1 26"/>
          <p:cNvSpPr/>
          <p:nvPr/>
        </p:nvSpPr>
        <p:spPr bwMode="auto">
          <a:xfrm>
            <a:off x="5985922" y="3714414"/>
            <a:ext cx="2223390" cy="430887"/>
          </a:xfrm>
          <a:prstGeom prst="borderCallout1">
            <a:avLst>
              <a:gd name="adj1" fmla="val 1003"/>
              <a:gd name="adj2" fmla="val -213"/>
              <a:gd name="adj3" fmla="val 89720"/>
              <a:gd name="adj4" fmla="val -31258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   </a:t>
            </a:r>
            <a:r>
              <a:rPr kumimoji="1" lang="ko-KR" altLang="en-US" sz="1100" kern="0" dirty="0">
                <a:solidFill>
                  <a:srgbClr val="FF0000"/>
                </a:solidFill>
                <a:cs typeface="한양신명조"/>
              </a:rPr>
              <a:t>문자열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과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의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문자열 접속</a:t>
            </a:r>
            <a:endParaRPr kumimoji="1" lang="en-US" altLang="ko-KR" sz="1100" kern="0" dirty="0">
              <a:solidFill>
                <a:srgbClr val="000000"/>
              </a:solidFill>
              <a:cs typeface="한양신명조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  <a:sym typeface="Wingdings" panose="05000000000000000000" pitchFamily="2" charset="2"/>
              </a:rPr>
              <a:t>     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  <a:sym typeface="Wingdings" panose="05000000000000000000" pitchFamily="2" charset="2"/>
              </a:rPr>
              <a:t> </a:t>
            </a:r>
            <a:r>
              <a:rPr kumimoji="1" lang="en-US" altLang="ko-KR" sz="1100" kern="0" dirty="0">
                <a:solidFill>
                  <a:srgbClr val="FF0000"/>
                </a:solidFill>
                <a:cs typeface="한양신명조"/>
              </a:rPr>
              <a:t>int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값을 </a:t>
            </a:r>
            <a:r>
              <a:rPr kumimoji="1" lang="ko-KR" altLang="en-US" sz="1100" kern="0" dirty="0">
                <a:solidFill>
                  <a:srgbClr val="CC00CC"/>
                </a:solidFill>
                <a:cs typeface="한양신명조"/>
              </a:rPr>
              <a:t>문자열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로</a:t>
            </a:r>
            <a:r>
              <a:rPr kumimoji="1" lang="en-US" altLang="ko-KR" sz="1100" kern="0" dirty="0">
                <a:solidFill>
                  <a:srgbClr val="000000"/>
                </a:solidFill>
                <a:cs typeface="한양신명조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cs typeface="한양신명조"/>
              </a:rPr>
              <a:t>변환</a:t>
            </a:r>
            <a:endParaRPr kumimoji="1" lang="ko-KR" altLang="en-US" sz="1100" dirty="0">
              <a:solidFill>
                <a:srgbClr val="000000"/>
              </a:solidFill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498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/>
            <a:r>
              <a:rPr lang="ko-KR" altLang="en-US" sz="3200" dirty="0">
                <a:solidFill>
                  <a:srgbClr val="0000FF"/>
                </a:solidFill>
              </a:rPr>
              <a:t>대입 연산에서 정보 손실</a:t>
            </a:r>
          </a:p>
        </p:txBody>
      </p:sp>
      <p:sp>
        <p:nvSpPr>
          <p:cNvPr id="33805" name="Text Box 3"/>
          <p:cNvSpPr txBox="1">
            <a:spLocks noChangeArrowheads="1"/>
          </p:cNvSpPr>
          <p:nvPr/>
        </p:nvSpPr>
        <p:spPr bwMode="auto">
          <a:xfrm>
            <a:off x="323850" y="617538"/>
            <a:ext cx="84963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대입 연산에서 오류 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강한 타입 값을 약한 타입 변수에 저장하면 오류 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강한 타입 값을 약한 타입 값으로 변환하여 저장하는 과정에서 정보 손실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발생할 수 있기 때문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정보 손실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(information loss)</a:t>
            </a: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원래 가지고 있던 정보의 전체 또는 일부가 사라지는 현상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정보 손실 발생하는 사례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85032"/>
              </p:ext>
            </p:extLst>
          </p:nvPr>
        </p:nvGraphicFramePr>
        <p:xfrm>
          <a:off x="971550" y="3171825"/>
          <a:ext cx="7920930" cy="3497535"/>
        </p:xfrm>
        <a:graphic>
          <a:graphicData uri="http://schemas.openxmlformats.org/drawingml/2006/table">
            <a:tbl>
              <a:tblPr/>
              <a:tblGrid>
                <a:gridCol w="7920930">
                  <a:extLst>
                    <a:ext uri="{9D8B030D-6E8A-4147-A177-3AD203B41FA5}">
                      <a16:colId xmlns:a16="http://schemas.microsoft.com/office/drawing/2014/main" val="1277734720"/>
                    </a:ext>
                  </a:extLst>
                </a:gridCol>
              </a:tblGrid>
              <a:tr h="3497535">
                <a:tc>
                  <a:txBody>
                    <a:bodyPr/>
                    <a:lstStyle>
                      <a:lvl1pPr marL="7143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(1)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 변수에 실수 값 저장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•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 변수에 실수 값 저장하면 소수 부분 저장되지 못하므로 정보 손실 발생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예를 들어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실수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89.4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저장하면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89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저장되므로 소수 부분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0.4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손실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(2)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short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타입의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int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 저장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• Java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값은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short 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값은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• 2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short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 저장하면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부분은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short </a:t>
                      </a: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저장되지 못하므로 정보 손실 발생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•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예를 들어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4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short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변수에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0x1234_5678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저장하면 상위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71438" marR="0" lvl="0" indent="0" algn="just" defTabSz="914400" rtl="0" eaLnBrk="1" fontAlgn="base" latinLnBrk="1" hangingPunct="1">
                        <a:lnSpc>
                          <a:spcPct val="15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0x1234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저장되지 못하고 하위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바이트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0x5678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 저장되므로 정보 손실 발생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9" marB="179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8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24863" cy="504825"/>
          </a:xfrm>
          <a:ln/>
        </p:spPr>
        <p:txBody>
          <a:bodyPr/>
          <a:lstStyle/>
          <a:p>
            <a:pPr algn="l"/>
            <a:r>
              <a:rPr lang="ko-KR" altLang="en-US" sz="3200" dirty="0">
                <a:solidFill>
                  <a:srgbClr val="0000FF"/>
                </a:solidFill>
              </a:rPr>
              <a:t>대입 연산에서의 오류 발생</a:t>
            </a:r>
          </a:p>
        </p:txBody>
      </p:sp>
      <p:sp>
        <p:nvSpPr>
          <p:cNvPr id="33805" name="Text Box 3"/>
          <p:cNvSpPr txBox="1">
            <a:spLocks noChangeArrowheads="1"/>
          </p:cNvSpPr>
          <p:nvPr/>
        </p:nvSpPr>
        <p:spPr bwMode="auto">
          <a:xfrm>
            <a:off x="323850" y="692150"/>
            <a:ext cx="8424863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lv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정보 손실 방지하기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위해 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대입 연산에서 오류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함초롬바탕"/>
                <a:ea typeface="함초롬바탕"/>
              </a:rPr>
              <a:t>약한 타입 변수에 강한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 값 저장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하려 하면  정보 손실 방지하기 위해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컴파일러는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오류 발생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시킴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오류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발생하면 프로그래머가 오류 원인인 정보 손실 확인 후 대처해야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정보손실 발생이 문제가 되지 않으면 강제적 타입변환인 캐스트 연산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사용하여 오류 해결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대입 연산에서의 오류 발생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효과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1)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변수 타입 잘못 선언하여 프로그래머가 알지 못하는 정보 손실 방지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2)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정보 손실이 발생하는 대입 연산에 대해 프로그래머가 직접 오류 확인하고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이에 대한 오류 수정을 강제로 하게함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3)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정보 손실 발생해도 문제 없는 경우 캐스트 연산 이용하여 직접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타입변환하게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대입 연산에서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발생한 오류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제거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방법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84213" y="5756275"/>
          <a:ext cx="8064500" cy="76835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342900" marR="0" indent="-34290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타입 변경하기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값의 타입으로 변경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342900" marR="0" indent="-34290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저장할 값 변환하기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타입에 적합한 값으로 변경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5" marR="64765" marT="17901" marB="179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sp>
        <p:nvSpPr>
          <p:cNvPr id="46090" name="Rectangle 4"/>
          <p:cNvSpPr>
            <a:spLocks noChangeArrowheads="1"/>
          </p:cNvSpPr>
          <p:nvPr/>
        </p:nvSpPr>
        <p:spPr bwMode="auto">
          <a:xfrm>
            <a:off x="2122488" y="5462588"/>
            <a:ext cx="2651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 </a:t>
            </a:r>
            <a:r>
              <a: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</a:t>
            </a:r>
            <a:endParaRPr kumimoji="1" lang="ko-KR" altLang="ko-KR" sz="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.</a:t>
            </a:r>
            <a:endParaRPr kumimoji="1" lang="en-US" altLang="ko-KR" sz="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2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323850" y="579438"/>
            <a:ext cx="84963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강제적 타입변환의 필요성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연산자를 특정 타입에 대한 연산자로 작동시킴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의도적인 정보 손실 유발하여 필요한 계산하기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7000" y="1293813"/>
            <a:ext cx="7207250" cy="1528762"/>
          </a:xfrm>
          <a:prstGeom prst="rect">
            <a:avLst/>
          </a:prstGeom>
          <a:solidFill>
            <a:srgbClr val="EFF6E7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80000" marR="0" lvl="0" indent="0" algn="just" defTabSz="914400" rtl="0" eaLnBrk="1" fontAlgn="base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sum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894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10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80000" marR="0" lvl="0" indent="0" algn="just" defTabSz="914400" rtl="0" eaLnBrk="1" fontAlgn="base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sum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            ⇒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894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	      ⇒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89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</a:t>
            </a:r>
          </a:p>
          <a:p>
            <a:pPr marL="180000" marR="0" lvl="0" indent="0" algn="just" defTabSz="914400" rtl="0" eaLnBrk="1" fontAlgn="base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sum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 (double)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⇒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894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(double)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⇒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894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10.0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</a:p>
          <a:p>
            <a:pPr marL="180000" marR="0" lvl="0" indent="0" algn="just" defTabSz="914400" rtl="0" eaLnBrk="1" fontAlgn="base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⇒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894.0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10.0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⇒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89.4</a:t>
            </a:r>
            <a:r>
              <a:rPr kumimoji="0" lang="en-US" altLang="ko-KR" sz="14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9156" name="직사각형 22"/>
          <p:cNvSpPr>
            <a:spLocks noChangeArrowheads="1"/>
          </p:cNvSpPr>
          <p:nvPr/>
        </p:nvSpPr>
        <p:spPr bwMode="auto">
          <a:xfrm>
            <a:off x="1425575" y="3441700"/>
            <a:ext cx="7164388" cy="2963863"/>
          </a:xfrm>
          <a:prstGeom prst="rect">
            <a:avLst/>
          </a:prstGeom>
          <a:solidFill>
            <a:srgbClr val="EFF6E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0795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0795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•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3.14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</a:p>
          <a:p>
            <a:pPr marL="10795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           ⇒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3.14 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</a:p>
          <a:p>
            <a:pPr marL="10795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  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3.14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 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3.14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3.14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 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795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3.14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3.0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           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0.14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795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7950" marR="0" lvl="0" indent="0" algn="l" defTabSz="914400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amount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12345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rate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0.01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원금과 이자율</a:t>
            </a:r>
          </a:p>
          <a:p>
            <a:pPr marL="10795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amount * rate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12345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0.01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) </a:t>
            </a:r>
          </a:p>
          <a:p>
            <a:pPr marL="107950" marR="0" lvl="0" indent="0" algn="l" defTabSz="914400" rtl="0" eaLnBrk="1" fontAlgn="base" latinLnBrk="1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12345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0.01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)  ⇒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123.45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123</a:t>
            </a:r>
            <a:r>
              <a:rPr kumimoji="0" lang="en-US" altLang="ko-KR" sz="1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강제적 타입변환</a:t>
            </a:r>
            <a:r>
              <a:rPr lang="en-US" altLang="ko-KR" sz="3200" dirty="0">
                <a:solidFill>
                  <a:srgbClr val="0000FF"/>
                </a:solidFill>
              </a:rPr>
              <a:t>(</a:t>
            </a:r>
            <a:r>
              <a:rPr lang="ko-KR" altLang="en-US" sz="3200" dirty="0">
                <a:solidFill>
                  <a:srgbClr val="0000FF"/>
                </a:solidFill>
              </a:rPr>
              <a:t>예제 </a:t>
            </a:r>
            <a:r>
              <a:rPr lang="en-US" altLang="ko-KR" sz="3200" dirty="0">
                <a:solidFill>
                  <a:srgbClr val="0000FF"/>
                </a:solidFill>
              </a:rPr>
              <a:t>3-2-6)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466725" y="2425700"/>
            <a:ext cx="841375" cy="561975"/>
          </a:xfrm>
          <a:prstGeom prst="wedgeRoundRectCallout">
            <a:avLst>
              <a:gd name="adj1" fmla="val -199765"/>
              <a:gd name="adj2" fmla="val -54273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나누기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위한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타입변환</a:t>
            </a:r>
          </a:p>
        </p:txBody>
      </p:sp>
      <p:sp>
        <p:nvSpPr>
          <p:cNvPr id="49159" name="모서리가 둥근 직사각형 6"/>
          <p:cNvSpPr>
            <a:spLocks noChangeArrowheads="1"/>
          </p:cNvSpPr>
          <p:nvPr/>
        </p:nvSpPr>
        <p:spPr bwMode="auto">
          <a:xfrm>
            <a:off x="2447925" y="2124075"/>
            <a:ext cx="971550" cy="287338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0" name="모서리가 둥근 직사각형 6"/>
          <p:cNvSpPr>
            <a:spLocks noChangeArrowheads="1"/>
          </p:cNvSpPr>
          <p:nvPr/>
        </p:nvSpPr>
        <p:spPr bwMode="auto">
          <a:xfrm>
            <a:off x="4406900" y="2132013"/>
            <a:ext cx="1187450" cy="28733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1" name="모서리가 둥근 직사각형 6"/>
          <p:cNvSpPr>
            <a:spLocks noChangeArrowheads="1"/>
          </p:cNvSpPr>
          <p:nvPr/>
        </p:nvSpPr>
        <p:spPr bwMode="auto">
          <a:xfrm>
            <a:off x="6653213" y="2132013"/>
            <a:ext cx="865187" cy="287337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6" name="원호 15"/>
          <p:cNvSpPr/>
          <p:nvPr/>
        </p:nvSpPr>
        <p:spPr bwMode="auto">
          <a:xfrm rot="21274120" flipH="1" flipV="1">
            <a:off x="5489575" y="1897063"/>
            <a:ext cx="1474788" cy="520700"/>
          </a:xfrm>
          <a:prstGeom prst="arc">
            <a:avLst>
              <a:gd name="adj1" fmla="val 12537157"/>
              <a:gd name="adj2" fmla="val 2096161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9163" name="모서리가 둥근 직사각형 6"/>
          <p:cNvSpPr>
            <a:spLocks noChangeArrowheads="1"/>
          </p:cNvSpPr>
          <p:nvPr/>
        </p:nvSpPr>
        <p:spPr bwMode="auto">
          <a:xfrm>
            <a:off x="1851025" y="3933825"/>
            <a:ext cx="790575" cy="2508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4" name="모서리가 둥근 직사각형 6"/>
          <p:cNvSpPr>
            <a:spLocks noChangeArrowheads="1"/>
          </p:cNvSpPr>
          <p:nvPr/>
        </p:nvSpPr>
        <p:spPr bwMode="auto">
          <a:xfrm>
            <a:off x="1593850" y="3898900"/>
            <a:ext cx="6724650" cy="325438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5" name="모서리가 둥근 직사각형 6"/>
          <p:cNvSpPr>
            <a:spLocks noChangeArrowheads="1"/>
          </p:cNvSpPr>
          <p:nvPr/>
        </p:nvSpPr>
        <p:spPr bwMode="auto">
          <a:xfrm>
            <a:off x="1593850" y="2046288"/>
            <a:ext cx="6724650" cy="72866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6" name="모서리가 둥근 직사각형 6"/>
          <p:cNvSpPr>
            <a:spLocks noChangeArrowheads="1"/>
          </p:cNvSpPr>
          <p:nvPr/>
        </p:nvSpPr>
        <p:spPr bwMode="auto">
          <a:xfrm>
            <a:off x="1620838" y="4265613"/>
            <a:ext cx="6697662" cy="727075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7" name="모서리가 둥근 직사각형 6"/>
          <p:cNvSpPr>
            <a:spLocks noChangeArrowheads="1"/>
          </p:cNvSpPr>
          <p:nvPr/>
        </p:nvSpPr>
        <p:spPr bwMode="auto">
          <a:xfrm>
            <a:off x="1620838" y="1744663"/>
            <a:ext cx="6697662" cy="26511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8" name="모서리가 둥근 직사각형 6"/>
          <p:cNvSpPr>
            <a:spLocks noChangeArrowheads="1"/>
          </p:cNvSpPr>
          <p:nvPr/>
        </p:nvSpPr>
        <p:spPr bwMode="auto">
          <a:xfrm>
            <a:off x="3478213" y="3941763"/>
            <a:ext cx="1296988" cy="2524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69" name="모서리가 둥근 직사각형 6"/>
          <p:cNvSpPr>
            <a:spLocks noChangeArrowheads="1"/>
          </p:cNvSpPr>
          <p:nvPr/>
        </p:nvSpPr>
        <p:spPr bwMode="auto">
          <a:xfrm>
            <a:off x="6132513" y="3948113"/>
            <a:ext cx="403225" cy="2524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70" name="모서리가 둥근 직사각형 6"/>
          <p:cNvSpPr>
            <a:spLocks noChangeArrowheads="1"/>
          </p:cNvSpPr>
          <p:nvPr/>
        </p:nvSpPr>
        <p:spPr bwMode="auto">
          <a:xfrm>
            <a:off x="4464050" y="4294188"/>
            <a:ext cx="1260475" cy="2524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71" name="모서리가 둥근 직사각형 6"/>
          <p:cNvSpPr>
            <a:spLocks noChangeArrowheads="1"/>
          </p:cNvSpPr>
          <p:nvPr/>
        </p:nvSpPr>
        <p:spPr bwMode="auto">
          <a:xfrm>
            <a:off x="7202488" y="4294188"/>
            <a:ext cx="431800" cy="2524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" name="원호 27"/>
          <p:cNvSpPr/>
          <p:nvPr/>
        </p:nvSpPr>
        <p:spPr bwMode="auto">
          <a:xfrm rot="181807" flipH="1">
            <a:off x="4633913" y="3784600"/>
            <a:ext cx="1741487" cy="774700"/>
          </a:xfrm>
          <a:prstGeom prst="arc">
            <a:avLst>
              <a:gd name="adj1" fmla="val 12177307"/>
              <a:gd name="adj2" fmla="val 20864268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9" name="원호 28"/>
          <p:cNvSpPr/>
          <p:nvPr/>
        </p:nvSpPr>
        <p:spPr bwMode="auto">
          <a:xfrm flipH="1" flipV="1">
            <a:off x="5526088" y="3978275"/>
            <a:ext cx="1995487" cy="617538"/>
          </a:xfrm>
          <a:prstGeom prst="arc">
            <a:avLst>
              <a:gd name="adj1" fmla="val 11893116"/>
              <a:gd name="adj2" fmla="val 20864268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9174" name="모서리가 둥근 직사각형 6"/>
          <p:cNvSpPr>
            <a:spLocks noChangeArrowheads="1"/>
          </p:cNvSpPr>
          <p:nvPr/>
        </p:nvSpPr>
        <p:spPr bwMode="auto">
          <a:xfrm>
            <a:off x="1593850" y="5602288"/>
            <a:ext cx="6938963" cy="81756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75" name="모서리가 둥근 직사각형 6"/>
          <p:cNvSpPr>
            <a:spLocks noChangeArrowheads="1"/>
          </p:cNvSpPr>
          <p:nvPr/>
        </p:nvSpPr>
        <p:spPr bwMode="auto">
          <a:xfrm>
            <a:off x="5511800" y="6067425"/>
            <a:ext cx="1587500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76" name="모서리가 둥근 직사각형 6"/>
          <p:cNvSpPr>
            <a:spLocks noChangeArrowheads="1"/>
          </p:cNvSpPr>
          <p:nvPr/>
        </p:nvSpPr>
        <p:spPr bwMode="auto">
          <a:xfrm>
            <a:off x="7435850" y="6067425"/>
            <a:ext cx="587375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" name="원호 34"/>
          <p:cNvSpPr/>
          <p:nvPr/>
        </p:nvSpPr>
        <p:spPr bwMode="auto">
          <a:xfrm rot="181807" flipH="1">
            <a:off x="6661150" y="5835650"/>
            <a:ext cx="1092200" cy="774700"/>
          </a:xfrm>
          <a:prstGeom prst="arc">
            <a:avLst>
              <a:gd name="adj1" fmla="val 12177307"/>
              <a:gd name="adj2" fmla="val 20864268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 flipH="1">
            <a:off x="410059" y="4045744"/>
            <a:ext cx="846138" cy="749300"/>
          </a:xfrm>
          <a:prstGeom prst="wedgeRoundRectCallout">
            <a:avLst>
              <a:gd name="adj1" fmla="val -121276"/>
              <a:gd name="adj2" fmla="val -41893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정수 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구하기 위한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의도적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타입변환</a:t>
            </a:r>
          </a:p>
        </p:txBody>
      </p:sp>
      <p:sp>
        <p:nvSpPr>
          <p:cNvPr id="49180" name="모서리가 둥근 직사각형 6"/>
          <p:cNvSpPr>
            <a:spLocks noChangeArrowheads="1"/>
          </p:cNvSpPr>
          <p:nvPr/>
        </p:nvSpPr>
        <p:spPr bwMode="auto">
          <a:xfrm>
            <a:off x="2268538" y="4286250"/>
            <a:ext cx="719137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81" name="모서리가 둥근 직사각형 6"/>
          <p:cNvSpPr>
            <a:spLocks noChangeArrowheads="1"/>
          </p:cNvSpPr>
          <p:nvPr/>
        </p:nvSpPr>
        <p:spPr bwMode="auto">
          <a:xfrm>
            <a:off x="1851025" y="5710238"/>
            <a:ext cx="1941513" cy="2508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 flipH="1">
            <a:off x="466725" y="5835650"/>
            <a:ext cx="842963" cy="928688"/>
          </a:xfrm>
          <a:prstGeom prst="wedgeRoundRectCallout">
            <a:avLst>
              <a:gd name="adj1" fmla="val -112721"/>
              <a:gd name="adj2" fmla="val -44090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소수 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제거하기 위한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의도적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타입변환</a:t>
            </a:r>
          </a:p>
        </p:txBody>
      </p:sp>
      <p:sp>
        <p:nvSpPr>
          <p:cNvPr id="41" name="모서리가 둥근 사각형 설명선 40"/>
          <p:cNvSpPr/>
          <p:nvPr/>
        </p:nvSpPr>
        <p:spPr bwMode="auto">
          <a:xfrm flipH="1">
            <a:off x="6805613" y="3475038"/>
            <a:ext cx="712787" cy="374650"/>
          </a:xfrm>
          <a:prstGeom prst="wedgeRoundRectCallout">
            <a:avLst>
              <a:gd name="adj1" fmla="val 90311"/>
              <a:gd name="adj2" fmla="val 77518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3.14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정수 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</p:txBody>
      </p:sp>
      <p:sp>
        <p:nvSpPr>
          <p:cNvPr id="49184" name="모서리가 둥근 직사각형 6"/>
          <p:cNvSpPr>
            <a:spLocks noChangeArrowheads="1"/>
          </p:cNvSpPr>
          <p:nvPr/>
        </p:nvSpPr>
        <p:spPr bwMode="auto">
          <a:xfrm>
            <a:off x="6256338" y="4660900"/>
            <a:ext cx="842962" cy="252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3" name="모서리가 둥근 사각형 설명선 42"/>
          <p:cNvSpPr/>
          <p:nvPr/>
        </p:nvSpPr>
        <p:spPr bwMode="auto">
          <a:xfrm flipH="1">
            <a:off x="7383915" y="4575175"/>
            <a:ext cx="796925" cy="374650"/>
          </a:xfrm>
          <a:prstGeom prst="wedgeRoundRectCallout">
            <a:avLst>
              <a:gd name="adj1" fmla="val 87691"/>
              <a:gd name="adj2" fmla="val 4831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3.14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소수 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</p:txBody>
      </p:sp>
      <p:sp>
        <p:nvSpPr>
          <p:cNvPr id="44" name="모서리가 둥근 사각형 설명선 43"/>
          <p:cNvSpPr/>
          <p:nvPr/>
        </p:nvSpPr>
        <p:spPr bwMode="auto">
          <a:xfrm flipH="1">
            <a:off x="8099425" y="5727700"/>
            <a:ext cx="827088" cy="373063"/>
          </a:xfrm>
          <a:prstGeom prst="wedgeRoundRectCallout">
            <a:avLst>
              <a:gd name="adj1" fmla="val 57760"/>
              <a:gd name="adj2" fmla="val 72775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정수로 구한 이자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5" name="모서리가 둥근 사각형 설명선 44"/>
          <p:cNvSpPr/>
          <p:nvPr/>
        </p:nvSpPr>
        <p:spPr bwMode="auto">
          <a:xfrm flipH="1">
            <a:off x="7192963" y="2890838"/>
            <a:ext cx="801687" cy="374650"/>
          </a:xfrm>
          <a:prstGeom prst="wedgeRoundRectCallout">
            <a:avLst>
              <a:gd name="adj1" fmla="val 95147"/>
              <a:gd name="adj2" fmla="val -91809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실수 평균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49188" name="모서리가 둥근 직사각형 6"/>
          <p:cNvSpPr>
            <a:spLocks noChangeArrowheads="1"/>
          </p:cNvSpPr>
          <p:nvPr/>
        </p:nvSpPr>
        <p:spPr bwMode="auto">
          <a:xfrm>
            <a:off x="5962650" y="2459038"/>
            <a:ext cx="863600" cy="288925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9189" name="모서리가 둥근 직사각형 6"/>
          <p:cNvSpPr>
            <a:spLocks noChangeArrowheads="1"/>
          </p:cNvSpPr>
          <p:nvPr/>
        </p:nvSpPr>
        <p:spPr bwMode="auto">
          <a:xfrm>
            <a:off x="5400675" y="1776413"/>
            <a:ext cx="498475" cy="215900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 flipH="1">
            <a:off x="5999163" y="1328738"/>
            <a:ext cx="784225" cy="374650"/>
          </a:xfrm>
          <a:prstGeom prst="wedgeRoundRectCallout">
            <a:avLst>
              <a:gd name="adj1" fmla="val 80675"/>
              <a:gd name="adj2" fmla="val 72774"/>
              <a:gd name="adj3" fmla="val 16667"/>
            </a:avLst>
          </a:prstGeom>
          <a:solidFill>
            <a:srgbClr val="FFE389">
              <a:alpha val="9098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정수 평균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 flipV="1">
            <a:off x="1420812" y="5223912"/>
            <a:ext cx="7169151" cy="37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884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1077218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3-2-1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3-2-6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23850" y="1277414"/>
            <a:ext cx="87122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3-2-1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3-2-6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까지 타입변환과 관련된 프로그램들이 작성됨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 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오류가 있는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3-2-4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오류 수정할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 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프로그램들은 반드시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연산을 종이에 적어 직접 연산 결과 구한 후 프로그램에서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수행한 결과와 비교해 보아야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 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개별적으로 반드시 이 과정 모두 수행할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3.3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1733540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395288" y="619125"/>
            <a:ext cx="8547100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연산들을 연속적으로 수행하여 최종 결과 생성하는 연산의 반복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폐쇄 성질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(closure property: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 원소에 대한 연산의 결과가 같은 집합에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속하는 특성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가진 연산들만 반복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수식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2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+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4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7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–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5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최종 결과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 과정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수식에서의 중요 사항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2516"/>
              </p:ext>
            </p:extLst>
          </p:nvPr>
        </p:nvGraphicFramePr>
        <p:xfrm>
          <a:off x="1096241" y="2365732"/>
          <a:ext cx="7777162" cy="1949450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393799689"/>
                    </a:ext>
                  </a:extLst>
                </a:gridCol>
              </a:tblGrid>
              <a:tr h="7186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4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7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 )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( </a:t>
                      </a:r>
                      <a:r>
                        <a:rPr lang="en-US" sz="16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28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)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sz="16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30 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5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⇒    </a:t>
                      </a:r>
                      <a:r>
                        <a:rPr lang="en-US" sz="1600" b="1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4" marR="64774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576234"/>
                  </a:ext>
                </a:extLst>
              </a:tr>
              <a:tr h="12307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ko-KR" altLang="en-US" sz="1400" kern="0" spc="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순서대로 연산 수행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 연산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먼저 수행하여 연산 결과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덧셈 연산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수행하여 연산 결과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뺄셈 연산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수행하여 최종적으로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수식 결과로 생성</a:t>
                      </a:r>
                    </a:p>
                  </a:txBody>
                  <a:tcPr marL="64774" marR="64774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7872"/>
                  </a:ext>
                </a:extLst>
              </a:tr>
            </a:tbl>
          </a:graphicData>
        </a:graphic>
      </p:graphicFrame>
      <p:sp>
        <p:nvSpPr>
          <p:cNvPr id="5223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</a:t>
            </a:r>
          </a:p>
        </p:txBody>
      </p:sp>
      <p:sp>
        <p:nvSpPr>
          <p:cNvPr id="14" name="원호 13"/>
          <p:cNvSpPr/>
          <p:nvPr/>
        </p:nvSpPr>
        <p:spPr bwMode="auto">
          <a:xfrm flipH="1" flipV="1">
            <a:off x="3673620" y="2307899"/>
            <a:ext cx="1741487" cy="660400"/>
          </a:xfrm>
          <a:prstGeom prst="arc">
            <a:avLst>
              <a:gd name="adj1" fmla="val 10975183"/>
              <a:gd name="adj2" fmla="val 2101256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2238" name="모서리가 둥근 직사각형 16"/>
          <p:cNvSpPr>
            <a:spLocks noChangeArrowheads="1"/>
          </p:cNvSpPr>
          <p:nvPr/>
        </p:nvSpPr>
        <p:spPr bwMode="auto">
          <a:xfrm>
            <a:off x="3241930" y="2415849"/>
            <a:ext cx="679951" cy="3603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2239" name="모서리가 둥근 직사각형 17"/>
          <p:cNvSpPr>
            <a:spLocks noChangeArrowheads="1"/>
          </p:cNvSpPr>
          <p:nvPr/>
        </p:nvSpPr>
        <p:spPr bwMode="auto">
          <a:xfrm>
            <a:off x="4870595" y="2415849"/>
            <a:ext cx="915987" cy="3603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2240" name="모서리가 둥근 직사각형 18"/>
          <p:cNvSpPr>
            <a:spLocks noChangeArrowheads="1"/>
          </p:cNvSpPr>
          <p:nvPr/>
        </p:nvSpPr>
        <p:spPr bwMode="auto">
          <a:xfrm>
            <a:off x="6591445" y="2423786"/>
            <a:ext cx="1004887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2241" name="모서리가 둥근 직사각형 19"/>
          <p:cNvSpPr>
            <a:spLocks noChangeArrowheads="1"/>
          </p:cNvSpPr>
          <p:nvPr/>
        </p:nvSpPr>
        <p:spPr bwMode="auto">
          <a:xfrm>
            <a:off x="1362220" y="2415849"/>
            <a:ext cx="1265237" cy="3603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" name="원호 20"/>
          <p:cNvSpPr/>
          <p:nvPr/>
        </p:nvSpPr>
        <p:spPr bwMode="auto">
          <a:xfrm flipH="1" flipV="1">
            <a:off x="5415107" y="2307899"/>
            <a:ext cx="1427163" cy="676275"/>
          </a:xfrm>
          <a:prstGeom prst="arc">
            <a:avLst>
              <a:gd name="adj1" fmla="val 10975183"/>
              <a:gd name="adj2" fmla="val 2092950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 bwMode="auto">
          <a:xfrm flipH="1" flipV="1">
            <a:off x="7194695" y="2388861"/>
            <a:ext cx="1030287" cy="579438"/>
          </a:xfrm>
          <a:prstGeom prst="arc">
            <a:avLst>
              <a:gd name="adj1" fmla="val 10745144"/>
              <a:gd name="adj2" fmla="val 2092950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2244" name="모서리가 둥근 직사각형 18"/>
          <p:cNvSpPr>
            <a:spLocks noChangeArrowheads="1"/>
          </p:cNvSpPr>
          <p:nvPr/>
        </p:nvSpPr>
        <p:spPr bwMode="auto">
          <a:xfrm>
            <a:off x="7931295" y="2422199"/>
            <a:ext cx="542925" cy="3603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228745" y="2639686"/>
            <a:ext cx="798512" cy="749300"/>
          </a:xfrm>
          <a:prstGeom prst="wedgeRoundRectCallout">
            <a:avLst>
              <a:gd name="adj1" fmla="val -91023"/>
              <a:gd name="adj2" fmla="val -4545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연산으로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구성된  수식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51737"/>
              </p:ext>
            </p:extLst>
          </p:nvPr>
        </p:nvGraphicFramePr>
        <p:xfrm>
          <a:off x="1042988" y="5007506"/>
          <a:ext cx="7777162" cy="158591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812535924"/>
                    </a:ext>
                  </a:extLst>
                </a:gridCol>
              </a:tblGrid>
              <a:tr h="1585913">
                <a:tc>
                  <a:txBody>
                    <a:bodyPr/>
                    <a:lstStyle/>
                    <a:p>
                      <a:pPr marL="342900" indent="-342900" fontAlgn="base" latinLnBrk="0">
                        <a:lnSpc>
                          <a:spcPts val="2400"/>
                        </a:lnSpc>
                        <a:buAutoNum type="arabicParenBoth"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수식은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상수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 호출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 원소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괄호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 구성요소가 규칙에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lnSpc>
                          <a:spcPts val="2400"/>
                        </a:lnSpc>
                        <a:buNone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맞게 나열</a:t>
                      </a:r>
                    </a:p>
                    <a:p>
                      <a:pPr fontAlgn="base" latinLnBrk="0">
                        <a:lnSpc>
                          <a:spcPts val="24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수식은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연산자 우선순위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결합성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의해 계산순서 결정</a:t>
                      </a:r>
                    </a:p>
                    <a:p>
                      <a:pPr fontAlgn="base" latinLnBrk="0">
                        <a:lnSpc>
                          <a:spcPts val="2400"/>
                        </a:lnSpc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(3)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수식은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 값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가지며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 값 타입은 유추 가능</a:t>
                      </a:r>
                      <a:endParaRPr lang="en-US" altLang="ko-KR" sz="1600" kern="12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(4)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수식은 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문장 구성하는 중요한 요소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891" marB="1789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72258"/>
                  </a:ext>
                </a:extLst>
              </a:tr>
            </a:tbl>
          </a:graphicData>
        </a:graphic>
      </p:graphicFrame>
      <p:sp>
        <p:nvSpPr>
          <p:cNvPr id="17" name="설명선 1 16"/>
          <p:cNvSpPr/>
          <p:nvPr/>
        </p:nvSpPr>
        <p:spPr bwMode="auto">
          <a:xfrm>
            <a:off x="7092279" y="3245611"/>
            <a:ext cx="1722555" cy="430887"/>
          </a:xfrm>
          <a:prstGeom prst="borderCallout1">
            <a:avLst>
              <a:gd name="adj1" fmla="val 1003"/>
              <a:gd name="adj2" fmla="val -213"/>
              <a:gd name="adj3" fmla="val -64306"/>
              <a:gd name="adj4" fmla="val 29637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연속적으로 연산 수행하면 </a:t>
            </a:r>
            <a:endParaRPr kumimoji="1" lang="en-US" altLang="ko-KR" sz="110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000000"/>
                </a:solidFill>
                <a:cs typeface="한양신명조"/>
              </a:rPr>
              <a:t>수식 결과값 생성됨</a:t>
            </a:r>
          </a:p>
        </p:txBody>
      </p:sp>
    </p:spTree>
    <p:extLst>
      <p:ext uri="{BB962C8B-B14F-4D97-AF65-F5344CB8AC3E}">
        <p14:creationId xmlns:p14="http://schemas.microsoft.com/office/powerpoint/2010/main" val="36608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Text Box 3"/>
          <p:cNvSpPr txBox="1">
            <a:spLocks noChangeArrowheads="1"/>
          </p:cNvSpPr>
          <p:nvPr/>
        </p:nvSpPr>
        <p:spPr bwMode="auto">
          <a:xfrm>
            <a:off x="323850" y="599673"/>
            <a:ext cx="8547100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수식 구성요소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 원소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괄호 등 구성요소로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42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 구성하는 요소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043608" y="1871279"/>
          <a:ext cx="7344816" cy="3308465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33084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                                         F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55 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</a:rPr>
                        <a:t>                                     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C = (F – 32) * 5 / 9   </a:t>
                      </a:r>
                      <a:endParaRPr lang="en-US" altLang="ko-KR" sz="1600" b="0" dirty="0">
                        <a:solidFill>
                          <a:srgbClr val="000000"/>
                        </a:solidFill>
                      </a:endParaRP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                                      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score</a:t>
                      </a:r>
                      <a:r>
                        <a:rPr lang="ko-KR" altLang="en-US" sz="1600" b="0" dirty="0">
                          <a:solidFill>
                            <a:srgbClr val="0099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9900"/>
                          </a:solidFill>
                        </a:rPr>
                        <a:t>=  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scanner.nextInt() </a:t>
                      </a: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CC00CC"/>
                          </a:solidFill>
                        </a:rPr>
                        <a:t>                                     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names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rgbClr val="009900"/>
                          </a:solidFill>
                        </a:rPr>
                        <a:t>new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String[10]</a:t>
                      </a: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</a:rPr>
                        <a:t>                                   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  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names[0]  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“</a:t>
                      </a:r>
                      <a:r>
                        <a:rPr lang="ko-KR" altLang="en-US" sz="1600" b="0" dirty="0">
                          <a:solidFill>
                            <a:srgbClr val="0000FF"/>
                          </a:solidFill>
                        </a:rPr>
                        <a:t>홍길동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”   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0000FF"/>
                          </a:solidFill>
                        </a:rPr>
                        <a:t>                                   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altLang="ko-KR" sz="1600" b="0" baseline="0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len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=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names.length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   </a:t>
                      </a:r>
                    </a:p>
                    <a:p>
                      <a:pPr eaLnBrk="1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600" b="0" baseline="0" dirty="0">
                          <a:solidFill>
                            <a:srgbClr val="000000"/>
                          </a:solidFill>
                        </a:rPr>
                        <a:t>                                        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8000"/>
                          </a:solidFill>
                        </a:rPr>
                        <a:t>while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(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true  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</a:rPr>
                        <a:t>{ … } </a:t>
                      </a:r>
                    </a:p>
                  </a:txBody>
                  <a:tcPr marL="64754" marR="64754" marT="17926" marB="179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sp>
        <p:nvSpPr>
          <p:cNvPr id="24" name="모서리가 둥근 직사각형 24"/>
          <p:cNvSpPr>
            <a:spLocks noChangeArrowheads="1"/>
          </p:cNvSpPr>
          <p:nvPr/>
        </p:nvSpPr>
        <p:spPr bwMode="auto">
          <a:xfrm>
            <a:off x="4240582" y="4756064"/>
            <a:ext cx="576262" cy="31591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 flipH="1">
            <a:off x="1767047" y="2221835"/>
            <a:ext cx="1364506" cy="489060"/>
          </a:xfrm>
          <a:prstGeom prst="wedgeRoundRectCallout">
            <a:avLst>
              <a:gd name="adj1" fmla="val -80655"/>
              <a:gd name="adj2" fmla="val -515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36000" rIns="0" b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상수로 구성된 수식 </a:t>
            </a:r>
          </a:p>
        </p:txBody>
      </p:sp>
      <p:sp>
        <p:nvSpPr>
          <p:cNvPr id="32" name="모서리가 둥근 직사각형 22"/>
          <p:cNvSpPr>
            <a:spLocks noChangeArrowheads="1"/>
          </p:cNvSpPr>
          <p:nvPr/>
        </p:nvSpPr>
        <p:spPr bwMode="auto">
          <a:xfrm>
            <a:off x="3563888" y="2060848"/>
            <a:ext cx="700088" cy="3222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 bwMode="auto">
          <a:xfrm flipH="1">
            <a:off x="2334163" y="3538614"/>
            <a:ext cx="792087" cy="442674"/>
          </a:xfrm>
          <a:prstGeom prst="wedgeRoundRectCallout">
            <a:avLst>
              <a:gd name="adj1" fmla="val -107422"/>
              <a:gd name="adj2" fmla="val 6992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배열원소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6" name="모서리가 둥근 직사각형 22"/>
          <p:cNvSpPr>
            <a:spLocks noChangeArrowheads="1"/>
          </p:cNvSpPr>
          <p:nvPr/>
        </p:nvSpPr>
        <p:spPr bwMode="auto">
          <a:xfrm>
            <a:off x="4427985" y="2867497"/>
            <a:ext cx="1872208" cy="3222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7" name="모서리가 둥근 사각형 설명선 36"/>
          <p:cNvSpPr/>
          <p:nvPr/>
        </p:nvSpPr>
        <p:spPr bwMode="auto">
          <a:xfrm flipH="1">
            <a:off x="1779490" y="2793424"/>
            <a:ext cx="1346760" cy="489060"/>
          </a:xfrm>
          <a:prstGeom prst="wedgeRoundRectCallout">
            <a:avLst>
              <a:gd name="adj1" fmla="val -82613"/>
              <a:gd name="adj2" fmla="val -6566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36000" rIns="0" b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괄호로 구성된 수식 </a:t>
            </a:r>
          </a:p>
        </p:txBody>
      </p:sp>
      <p:sp>
        <p:nvSpPr>
          <p:cNvPr id="26" name="모서리가 둥근 사각형 설명선 25"/>
          <p:cNvSpPr/>
          <p:nvPr/>
        </p:nvSpPr>
        <p:spPr bwMode="auto">
          <a:xfrm flipH="1">
            <a:off x="6184620" y="3918963"/>
            <a:ext cx="982835" cy="425648"/>
          </a:xfrm>
          <a:prstGeom prst="wedgeRoundRectCallout">
            <a:avLst>
              <a:gd name="adj1" fmla="val 99448"/>
              <a:gd name="adj2" fmla="val 7007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필드 참조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6249938" y="2315637"/>
            <a:ext cx="1372101" cy="425648"/>
          </a:xfrm>
          <a:prstGeom prst="wedgeRoundRectCallout">
            <a:avLst>
              <a:gd name="adj1" fmla="val 90997"/>
              <a:gd name="adj2" fmla="val 8102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호출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8" name="모서리가 둥근 사각형 설명선 27"/>
          <p:cNvSpPr/>
          <p:nvPr/>
        </p:nvSpPr>
        <p:spPr bwMode="auto">
          <a:xfrm flipH="1">
            <a:off x="1785987" y="4237418"/>
            <a:ext cx="1346760" cy="489060"/>
          </a:xfrm>
          <a:prstGeom prst="wedgeRoundRectCallout">
            <a:avLst>
              <a:gd name="adj1" fmla="val -132346"/>
              <a:gd name="adj2" fmla="val 6414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36000" rIns="0" b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상수로만 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구성된 수식</a:t>
            </a:r>
          </a:p>
        </p:txBody>
      </p:sp>
      <p:sp>
        <p:nvSpPr>
          <p:cNvPr id="39" name="모서리가 둥근 직사각형 22"/>
          <p:cNvSpPr>
            <a:spLocks noChangeArrowheads="1"/>
          </p:cNvSpPr>
          <p:nvPr/>
        </p:nvSpPr>
        <p:spPr bwMode="auto">
          <a:xfrm>
            <a:off x="3563888" y="2457320"/>
            <a:ext cx="1927225" cy="3222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22"/>
          <p:cNvSpPr>
            <a:spLocks noChangeArrowheads="1"/>
          </p:cNvSpPr>
          <p:nvPr/>
        </p:nvSpPr>
        <p:spPr bwMode="auto">
          <a:xfrm>
            <a:off x="3563888" y="3795364"/>
            <a:ext cx="1080120" cy="3222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1" name="모서리가 둥근 직사각형 22"/>
          <p:cNvSpPr>
            <a:spLocks noChangeArrowheads="1"/>
          </p:cNvSpPr>
          <p:nvPr/>
        </p:nvSpPr>
        <p:spPr bwMode="auto">
          <a:xfrm>
            <a:off x="4211960" y="4275714"/>
            <a:ext cx="1486937" cy="322262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049"/>
          <p:cNvSpPr txBox="1">
            <a:spLocks noChangeArrowheads="1"/>
          </p:cNvSpPr>
          <p:nvPr/>
        </p:nvSpPr>
        <p:spPr bwMode="auto">
          <a:xfrm>
            <a:off x="684213" y="2133600"/>
            <a:ext cx="7789862" cy="1941513"/>
          </a:xfrm>
          <a:prstGeom prst="rect">
            <a:avLst/>
          </a:prstGeom>
          <a:solidFill>
            <a:srgbClr val="FDEADA"/>
          </a:solidFill>
          <a:ln w="3175" algn="ctr">
            <a:solidFill>
              <a:srgbClr val="FF9999"/>
            </a:solidFill>
            <a:round/>
            <a:headEnd/>
            <a:tailEnd/>
          </a:ln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프로그램의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구성도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404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53146"/>
              </p:ext>
            </p:extLst>
          </p:nvPr>
        </p:nvGraphicFramePr>
        <p:xfrm>
          <a:off x="3077764" y="2641744"/>
          <a:ext cx="4608513" cy="1054100"/>
        </p:xfrm>
        <a:graphic>
          <a:graphicData uri="http://schemas.openxmlformats.org/drawingml/2006/table">
            <a:tbl>
              <a:tblPr/>
              <a:tblGrid>
                <a:gridCol w="4608513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pPr eaLnBrk="1" latinLnBrk="1" hangingPunct="1">
                        <a:lnSpc>
                          <a:spcPts val="2400"/>
                        </a:lnSpc>
                        <a:defRPr/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32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5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9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</a:p>
                    <a:p>
                      <a:pPr eaLnBrk="1" latinLnBrk="1" hangingPunct="1">
                        <a:lnSpc>
                          <a:spcPts val="2400"/>
                        </a:lnSpc>
                        <a:defRPr/>
                      </a:pPr>
                      <a:endParaRPr lang="en-US" altLang="ko-KR" sz="1600" b="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eaLnBrk="1" latinLnBrk="1" hangingPunct="1">
                        <a:lnSpc>
                          <a:spcPts val="2400"/>
                        </a:lnSpc>
                        <a:defRPr/>
                      </a:pPr>
                      <a:r>
                        <a:rPr lang="en-US" altLang="ko-KR" sz="1600" b="0" baseline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32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5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9 </a:t>
                      </a:r>
                    </a:p>
                  </a:txBody>
                  <a:tcPr marL="64770" marR="64770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sp>
        <p:nvSpPr>
          <p:cNvPr id="563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 구성 규칙</a:t>
            </a:r>
          </a:p>
        </p:txBody>
      </p:sp>
      <p:sp>
        <p:nvSpPr>
          <p:cNvPr id="44044" name="Text Box 3"/>
          <p:cNvSpPr txBox="1">
            <a:spLocks noChangeArrowheads="1"/>
          </p:cNvSpPr>
          <p:nvPr/>
        </p:nvSpPr>
        <p:spPr bwMode="auto">
          <a:xfrm>
            <a:off x="323850" y="630238"/>
            <a:ext cx="8640763" cy="574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구문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(syntax)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또는 문법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(grammar)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올바른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작성하는 하는 요건 규정하는 규칙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 구성 규칙은 복잡하지만 잘 알고 있음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상수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호출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등이 기본 수식 구성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이항연산자 수식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단항연산자 수식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(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 , …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등이 모여 복잡한 수식 구성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구문 오류의 예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구문 오류 없는 수식 예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복잡한 수식이지만 수식 구성 규칙을 준수하므로 오류 없는 수식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정수 입력하여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score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저장한 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사이이면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false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CC99"/>
                </a:solidFill>
              </a:rPr>
              <a:t>⊙</a:t>
            </a:r>
            <a:r>
              <a:rPr lang="ko-KR" altLang="en-US" sz="1600" dirty="0">
                <a:solidFill>
                  <a:srgbClr val="000000"/>
                </a:solidFill>
              </a:rPr>
              <a:t> 구문적으로 복잡한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수식의 기능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의미 파악을 위해 노력할 것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01524"/>
              </p:ext>
            </p:extLst>
          </p:nvPr>
        </p:nvGraphicFramePr>
        <p:xfrm>
          <a:off x="1619672" y="4375901"/>
          <a:ext cx="5583238" cy="428625"/>
        </p:xfrm>
        <a:graphic>
          <a:graphicData uri="http://schemas.openxmlformats.org/drawingml/2006/table">
            <a:tbl>
              <a:tblPr/>
              <a:tblGrid>
                <a:gridCol w="5583238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eaLnBrk="1" latinLnBrk="1" hangingPunct="1">
                        <a:lnSpc>
                          <a:spcPts val="2400"/>
                        </a:lnSpc>
                        <a:defRPr/>
                      </a:pPr>
                      <a:r>
                        <a:rPr lang="ko-KR" altLang="en-US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(score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scanner.nextInt()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&gt;=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0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&amp;&amp;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score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&lt;=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100 </a:t>
                      </a:r>
                    </a:p>
                  </a:txBody>
                  <a:tcPr marL="64760" marR="64760" marT="17928" marB="179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sp>
        <p:nvSpPr>
          <p:cNvPr id="16" name="원호 15"/>
          <p:cNvSpPr/>
          <p:nvPr/>
        </p:nvSpPr>
        <p:spPr bwMode="auto">
          <a:xfrm rot="18199663" flipH="1" flipV="1">
            <a:off x="4118571" y="2040080"/>
            <a:ext cx="1004887" cy="1711325"/>
          </a:xfrm>
          <a:prstGeom prst="arc">
            <a:avLst>
              <a:gd name="adj1" fmla="val 17556082"/>
              <a:gd name="adj2" fmla="val 2722119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5227439" y="2673660"/>
            <a:ext cx="647700" cy="561975"/>
          </a:xfrm>
          <a:prstGeom prst="wedgeRoundRectCallout">
            <a:avLst>
              <a:gd name="adj1" fmla="val 117127"/>
              <a:gd name="adj2" fmla="val -1880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+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구문 오류 유발</a:t>
            </a:r>
          </a:p>
        </p:txBody>
      </p:sp>
      <p:sp>
        <p:nvSpPr>
          <p:cNvPr id="56338" name="모서리가 둥근 직사각형 16"/>
          <p:cNvSpPr>
            <a:spLocks noChangeArrowheads="1"/>
          </p:cNvSpPr>
          <p:nvPr/>
        </p:nvSpPr>
        <p:spPr bwMode="auto">
          <a:xfrm>
            <a:off x="4621014" y="2768910"/>
            <a:ext cx="180975" cy="1793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6339" name="모서리가 둥근 직사각형 16"/>
          <p:cNvSpPr>
            <a:spLocks noChangeArrowheads="1"/>
          </p:cNvSpPr>
          <p:nvPr/>
        </p:nvSpPr>
        <p:spPr bwMode="auto">
          <a:xfrm>
            <a:off x="3222227" y="2727469"/>
            <a:ext cx="1692275" cy="28733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2103039" y="2794144"/>
            <a:ext cx="854075" cy="561975"/>
          </a:xfrm>
          <a:prstGeom prst="wedgeRoundRectCallout">
            <a:avLst>
              <a:gd name="adj1" fmla="val -82640"/>
              <a:gd name="adj2" fmla="val -4735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구문 오류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있는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수식</a:t>
            </a:r>
          </a:p>
        </p:txBody>
      </p:sp>
      <p:sp>
        <p:nvSpPr>
          <p:cNvPr id="56341" name="모서리가 둥근 직사각형 16"/>
          <p:cNvSpPr>
            <a:spLocks noChangeArrowheads="1"/>
          </p:cNvSpPr>
          <p:nvPr/>
        </p:nvSpPr>
        <p:spPr bwMode="auto">
          <a:xfrm>
            <a:off x="5025627" y="3349769"/>
            <a:ext cx="1446212" cy="28733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 flipH="1">
            <a:off x="6836964" y="2895744"/>
            <a:ext cx="777875" cy="561975"/>
          </a:xfrm>
          <a:prstGeom prst="wedgeRoundRectCallout">
            <a:avLst>
              <a:gd name="adj1" fmla="val 95842"/>
              <a:gd name="adj2" fmla="val 5665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구문 오류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없는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수식</a:t>
            </a:r>
          </a:p>
        </p:txBody>
      </p:sp>
      <p:sp>
        <p:nvSpPr>
          <p:cNvPr id="14" name="설명선 1 13"/>
          <p:cNvSpPr/>
          <p:nvPr/>
        </p:nvSpPr>
        <p:spPr bwMode="auto">
          <a:xfrm>
            <a:off x="3333551" y="3572233"/>
            <a:ext cx="1152128" cy="415498"/>
          </a:xfrm>
          <a:prstGeom prst="borderCallout1">
            <a:avLst>
              <a:gd name="adj1" fmla="val -772"/>
              <a:gd name="adj2" fmla="val 100275"/>
              <a:gd name="adj3" fmla="val -23677"/>
              <a:gd name="adj4" fmla="val 113812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50" dirty="0">
                <a:solidFill>
                  <a:srgbClr val="000000"/>
                </a:solidFill>
                <a:cs typeface="한양신명조"/>
              </a:rPr>
              <a:t>문법 오류 없는 </a:t>
            </a:r>
            <a:endParaRPr kumimoji="1" lang="en-US" altLang="ko-KR" sz="105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50" dirty="0">
                <a:solidFill>
                  <a:srgbClr val="000000"/>
                </a:solidFill>
                <a:cs typeface="한양신명조"/>
              </a:rPr>
              <a:t>수식으로  수정</a:t>
            </a:r>
          </a:p>
        </p:txBody>
      </p:sp>
    </p:spTree>
    <p:extLst>
      <p:ext uri="{BB962C8B-B14F-4D97-AF65-F5344CB8AC3E}">
        <p14:creationId xmlns:p14="http://schemas.microsoft.com/office/powerpoint/2010/main" val="28037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자주 사용되는 수식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23850" y="630238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프로그램에서 자주 사용되는 수식들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3-3-1)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4662"/>
              </p:ext>
            </p:extLst>
          </p:nvPr>
        </p:nvGraphicFramePr>
        <p:xfrm>
          <a:off x="704536" y="2859780"/>
          <a:ext cx="8102600" cy="538897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538897">
                <a:tc>
                  <a:txBody>
                    <a:bodyPr/>
                    <a:lstStyle/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amount = 1000000; double rate = 0.04;	</a:t>
                      </a:r>
                    </a:p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amount = (int) (amount * (1 + rate)) );</a:t>
                      </a: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06486"/>
              </p:ext>
            </p:extLst>
          </p:nvPr>
        </p:nvGraphicFramePr>
        <p:xfrm>
          <a:off x="717550" y="5716868"/>
          <a:ext cx="8102600" cy="624464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624464">
                <a:tc>
                  <a:txBody>
                    <a:bodyPr/>
                    <a:lstStyle/>
                    <a:p>
                      <a:pPr marL="180000" fontAlgn="base" latinLnBrk="1">
                        <a:lnSpc>
                          <a:spcPts val="22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score = SkScanner.getInt() );</a:t>
                      </a:r>
                    </a:p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score &gt;= 90 &amp;&amp; score &lt;= 100 );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54335"/>
              </p:ext>
            </p:extLst>
          </p:nvPr>
        </p:nvGraphicFramePr>
        <p:xfrm>
          <a:off x="704536" y="1163899"/>
          <a:ext cx="8102600" cy="812349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812349">
                <a:tc>
                  <a:txBody>
                    <a:bodyPr/>
                    <a:lstStyle/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sumOfScores = 894, maxScore = 99, noOfStudents = 10; double avgOfScores;</a:t>
                      </a:r>
                    </a:p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avgOfScores = sumOfScores / (double) noOfStudents );</a:t>
                      </a:r>
                    </a:p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avgOfScores + 10 &gt; maxScore - 10 );</a:t>
                      </a: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31549"/>
              </p:ext>
            </p:extLst>
          </p:nvPr>
        </p:nvGraphicFramePr>
        <p:xfrm>
          <a:off x="704536" y="2146116"/>
          <a:ext cx="8102600" cy="547470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547470">
                <a:tc>
                  <a:txBody>
                    <a:bodyPr/>
                    <a:lstStyle/>
                    <a:p>
                      <a:pPr marL="180000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totalPrice = 0, price = 9900, number = 15;</a:t>
                      </a:r>
                    </a:p>
                    <a:p>
                      <a:pPr marL="180000" fontAlgn="base" latinLnBrk="1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totalPrice += price * number );</a:t>
                      </a:r>
                    </a:p>
                  </a:txBody>
                  <a:tcPr marL="64769" marR="64769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69053"/>
              </p:ext>
            </p:extLst>
          </p:nvPr>
        </p:nvGraphicFramePr>
        <p:xfrm>
          <a:off x="704536" y="3564871"/>
          <a:ext cx="8102600" cy="1432816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1215752">
                <a:tc>
                  <a:txBody>
                    <a:bodyPr/>
                    <a:lstStyle/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n = 12345, nDividedBy10; double pi = 3.141592;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원주율</a:t>
                      </a:r>
                    </a:p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n / 100 * 100 );</a:t>
                      </a:r>
                    </a:p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(int) ((pi + 0.005) * 100) / 100.0 );</a:t>
                      </a:r>
                    </a:p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n % 2 == 0 || n % 3 == 0 || n % 5 == 0 );</a:t>
                      </a:r>
                    </a:p>
                    <a:p>
                      <a:pPr marL="180000" fontAlgn="base" latinLnBrk="1">
                        <a:lnSpc>
                          <a:spcPts val="22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 n % 10 + n / 10 % 10 + n / 100 % 10 + n / 1000 % 10 + n / 10000 % 10 );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25920"/>
              </p:ext>
            </p:extLst>
          </p:nvPr>
        </p:nvGraphicFramePr>
        <p:xfrm>
          <a:off x="717550" y="5129330"/>
          <a:ext cx="8102600" cy="423764"/>
        </p:xfrm>
        <a:graphic>
          <a:graphicData uri="http://schemas.openxmlformats.org/drawingml/2006/table">
            <a:tbl>
              <a:tblPr/>
              <a:tblGrid>
                <a:gridCol w="8102600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423764">
                <a:tc>
                  <a:txBody>
                    <a:bodyPr/>
                    <a:lstStyle/>
                    <a:p>
                      <a:pPr marL="180000" marR="0" indent="0" algn="l" defTabSz="914400" rtl="0" eaLnBrk="1" fontAlgn="base" latinLnBrk="1" hangingPunct="1">
                        <a:lnSpc>
                          <a:spcPts val="2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double F = 50.5; System.out.println( (F - 32) * 5 / 9 );</a:t>
                      </a: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3-3-1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582917" cy="390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Ex3_3_1_Expression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작업에서 자주 사용되는 수식들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모두 구문 오류가 없는 수식들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복잡하지만 특정한 기능과 용도 가지므로 잘 기억해 두었다 활용해야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 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프로그램의 수식을 종이에 적어 직접 수식 결과 구한 후  프로그램에서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수행한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결과와 비교해야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개별적으로 반드시 이 과정 모두 수행할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6538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수식의 계산순서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534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수식의 계산순서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왼쪽에서 오른쪽에서 차례로 계산되지 않음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함초롬바탕" panose="02030604000101010101" pitchFamily="18" charset="-127"/>
              </a:rPr>
              <a:t>       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사칙 연산의 경우 계산순서 정확히 알고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&amp;&amp;, ||, &amp;, |, &gt;=, &lt;=, &gt;, &lt; , ==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등의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포함하는 수식에서의 계산순서는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수식의 계산순서 결정요인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(priority),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(associativity),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괄호에 의해 계산순서 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인접한 연산자에 대한 계산순서 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lang="ko-KR" altLang="en-US" sz="1800" kern="0" spc="-20" dirty="0">
                <a:solidFill>
                  <a:srgbClr val="0000FF"/>
                </a:solidFill>
                <a:latin typeface="함초롬바탕"/>
                <a:ea typeface="함초롬바탕"/>
              </a:rPr>
              <a:t>연</a:t>
            </a:r>
            <a:r>
              <a:rPr kumimoji="1" lang="ko-KR" alt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산자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인접한 연산자의 우선순위가 동일한  경우 계산순서 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</a:t>
            </a:r>
            <a:r>
              <a:rPr kumimoji="1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 속의 수식 먼저 계산하게 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굴림" panose="020B0600000101010101" pitchFamily="50" charset="-127"/>
                <a:cs typeface="함초롬바탕" panose="02030604000101010101" pitchFamily="18" charset="-127"/>
              </a:rPr>
              <a:t>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42988" y="1557338"/>
          <a:ext cx="7777162" cy="1949450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393799689"/>
                    </a:ext>
                  </a:extLst>
                </a:gridCol>
              </a:tblGrid>
              <a:tr h="7186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4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7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 )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( </a:t>
                      </a:r>
                      <a:r>
                        <a:rPr lang="en-US" sz="1600" b="1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28</a:t>
                      </a:r>
                      <a:r>
                        <a:rPr lang="en-US" sz="16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)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sz="1600" b="1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sz="16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60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5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⇒    </a:t>
                      </a:r>
                      <a:r>
                        <a:rPr lang="en-US" sz="1600" b="1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u="none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4" marR="64774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576234"/>
                  </a:ext>
                </a:extLst>
              </a:tr>
              <a:tr h="12307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ko-KR" altLang="en-US" sz="1400" kern="0" spc="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7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순서대로 연산 수행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 연산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먼저 수행하여 연산 결과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28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덧셈 연산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수행하여 연산 결과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 결과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뺄셈 연산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수행하여 최종적으로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수식 결과로 생성</a:t>
                      </a:r>
                    </a:p>
                  </a:txBody>
                  <a:tcPr marL="64774" marR="64774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7872"/>
                  </a:ext>
                </a:extLst>
              </a:tr>
            </a:tbl>
          </a:graphicData>
        </a:graphic>
      </p:graphicFrame>
      <p:sp>
        <p:nvSpPr>
          <p:cNvPr id="16" name="원호 15"/>
          <p:cNvSpPr/>
          <p:nvPr/>
        </p:nvSpPr>
        <p:spPr bwMode="auto">
          <a:xfrm flipH="1" flipV="1">
            <a:off x="3602038" y="1520825"/>
            <a:ext cx="1741487" cy="660400"/>
          </a:xfrm>
          <a:prstGeom prst="arc">
            <a:avLst>
              <a:gd name="adj1" fmla="val 10975183"/>
              <a:gd name="adj2" fmla="val 21012566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9405" name="모서리가 둥근 직사각형 16"/>
          <p:cNvSpPr>
            <a:spLocks noChangeArrowheads="1"/>
          </p:cNvSpPr>
          <p:nvPr/>
        </p:nvSpPr>
        <p:spPr bwMode="auto">
          <a:xfrm>
            <a:off x="3203575" y="1628775"/>
            <a:ext cx="649288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9406" name="모서리가 둥근 직사각형 17"/>
          <p:cNvSpPr>
            <a:spLocks noChangeArrowheads="1"/>
          </p:cNvSpPr>
          <p:nvPr/>
        </p:nvSpPr>
        <p:spPr bwMode="auto">
          <a:xfrm>
            <a:off x="4799013" y="1628775"/>
            <a:ext cx="915987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59407" name="모서리가 둥근 직사각형 18"/>
          <p:cNvSpPr>
            <a:spLocks noChangeArrowheads="1"/>
          </p:cNvSpPr>
          <p:nvPr/>
        </p:nvSpPr>
        <p:spPr bwMode="auto">
          <a:xfrm>
            <a:off x="6519863" y="1636713"/>
            <a:ext cx="1004887" cy="3603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2" name="원호 21"/>
          <p:cNvSpPr/>
          <p:nvPr/>
        </p:nvSpPr>
        <p:spPr bwMode="auto">
          <a:xfrm flipH="1" flipV="1">
            <a:off x="5343525" y="1520825"/>
            <a:ext cx="1427163" cy="676275"/>
          </a:xfrm>
          <a:prstGeom prst="arc">
            <a:avLst>
              <a:gd name="adj1" fmla="val 10975183"/>
              <a:gd name="adj2" fmla="val 2092950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 bwMode="auto">
          <a:xfrm flipH="1" flipV="1">
            <a:off x="7123113" y="1601788"/>
            <a:ext cx="1030287" cy="579437"/>
          </a:xfrm>
          <a:prstGeom prst="arc">
            <a:avLst>
              <a:gd name="adj1" fmla="val 10745144"/>
              <a:gd name="adj2" fmla="val 2092950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9410" name="모서리가 둥근 직사각형 18"/>
          <p:cNvSpPr>
            <a:spLocks noChangeArrowheads="1"/>
          </p:cNvSpPr>
          <p:nvPr/>
        </p:nvSpPr>
        <p:spPr bwMode="auto">
          <a:xfrm>
            <a:off x="7859713" y="1635125"/>
            <a:ext cx="542925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158750" y="1851025"/>
            <a:ext cx="798513" cy="920750"/>
          </a:xfrm>
          <a:prstGeom prst="wedgeRoundRectCallout">
            <a:avLst>
              <a:gd name="adj1" fmla="val -94063"/>
              <a:gd name="adj2" fmla="val -486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개의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사칙 연산으로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구성된  수식 </a:t>
            </a:r>
          </a:p>
        </p:txBody>
      </p:sp>
      <p:sp>
        <p:nvSpPr>
          <p:cNvPr id="59412" name="모서리가 둥근 직사각형 22"/>
          <p:cNvSpPr>
            <a:spLocks noChangeArrowheads="1"/>
          </p:cNvSpPr>
          <p:nvPr/>
        </p:nvSpPr>
        <p:spPr bwMode="auto">
          <a:xfrm>
            <a:off x="1320800" y="1647825"/>
            <a:ext cx="1254125" cy="322263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5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연산자 우선순위와 결합성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853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연산자별 연산자 우선순위와 결합성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571"/>
              </p:ext>
            </p:extLst>
          </p:nvPr>
        </p:nvGraphicFramePr>
        <p:xfrm>
          <a:off x="755650" y="1201738"/>
          <a:ext cx="7416800" cy="4995985"/>
        </p:xfrm>
        <a:graphic>
          <a:graphicData uri="http://schemas.openxmlformats.org/drawingml/2006/table">
            <a:tbl>
              <a:tblPr/>
              <a:tblGrid>
                <a:gridCol w="131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91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우선순위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연산자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b="1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( )     [ ]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불가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2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new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불가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3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.           . </a:t>
                      </a: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( )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++     -- 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불가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5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단항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-    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단항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+      !      ~ </a:t>
                      </a:r>
                      <a:r>
                        <a:rPr lang="en-US" sz="1300" kern="0" baseline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(type)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오른쪽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*   /   % 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+      - 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8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&gt;&gt;   &lt;&lt;   &gt;&gt;&gt;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9</a:t>
                      </a:r>
                      <a:endParaRPr lang="ko-KR" sz="13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&lt;   &gt;   &lt;=   &gt;=   instanceof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불가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==   != </a:t>
                      </a:r>
                      <a:endParaRPr lang="ko-KR" sz="13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11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&amp;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12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^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13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|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14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&amp;&amp;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15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||</a:t>
                      </a:r>
                      <a:endParaRPr lang="ko-KR" sz="1400" b="1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16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? :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오른쪽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803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17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 fontAlgn="base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300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 +=   -=   *=   /=   %=   &gt;&gt;=   &lt;&lt;=   &gt;&gt;&gt;=   &amp;=   ^=   !=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오른쪽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r>
                        <a:rPr lang="ko-KR" sz="1300" kern="0" dirty="0">
                          <a:solidFill>
                            <a:srgbClr val="CC00CC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endParaRPr lang="ko-KR" sz="1300" kern="100" dirty="0">
                        <a:solidFill>
                          <a:srgbClr val="CC00CC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5394" marR="55394" marT="15207" marB="152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35696" y="6336660"/>
            <a:ext cx="5899372" cy="400110"/>
          </a:xfrm>
          <a:prstGeom prst="rect">
            <a:avLst/>
          </a:prstGeom>
          <a:solidFill>
            <a:srgbClr val="85FFE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kern="0" dirty="0">
                <a:solidFill>
                  <a:srgbClr val="0000FF"/>
                </a:solidFill>
              </a:rPr>
              <a:t>☞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숫자가 작을수록 우선순위가 높으며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강조된 연산자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중요 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7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23850" y="585788"/>
            <a:ext cx="8534400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우선순위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연산자가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인접할 경우 계산순서 결정하는 규칙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우선순위에 의한 계산순서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연산자의 우선순위 다를 경우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우선순위 높은 연산자부터 연산 수행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연산자의 우선순위 같을 경우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연산자의 결합성에 의해 계산순서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결정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4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7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5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계산순서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+, -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우선순위가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+, -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높으므로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4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7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곱셈 먼저 수행하여 결과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32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계산순서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*, /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우선순위가 높으므로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먼저 수행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우선순위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같으므로 결합성에 의해 계산순서 결정 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292402" y="4648474"/>
            <a:ext cx="3240038" cy="1472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한양신명조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292402" y="2276872"/>
            <a:ext cx="3240038" cy="1644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한양신명조" charset="-127"/>
              <a:cs typeface="+mn-cs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연산자 우선순위에 의한 계산순서</a:t>
            </a:r>
          </a:p>
        </p:txBody>
      </p:sp>
      <p:sp>
        <p:nvSpPr>
          <p:cNvPr id="5" name="모서리가 둥근 직사각형 22"/>
          <p:cNvSpPr>
            <a:spLocks noChangeArrowheads="1"/>
          </p:cNvSpPr>
          <p:nvPr/>
        </p:nvSpPr>
        <p:spPr bwMode="auto">
          <a:xfrm>
            <a:off x="5543550" y="2592206"/>
            <a:ext cx="2665413" cy="40798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4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4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7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5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45" name="타원 2"/>
          <p:cNvSpPr>
            <a:spLocks noChangeArrowheads="1"/>
          </p:cNvSpPr>
          <p:nvPr/>
        </p:nvSpPr>
        <p:spPr bwMode="auto">
          <a:xfrm>
            <a:off x="6048375" y="2673168"/>
            <a:ext cx="287338" cy="287338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46" name="타원 7"/>
          <p:cNvSpPr>
            <a:spLocks noChangeArrowheads="1"/>
          </p:cNvSpPr>
          <p:nvPr/>
        </p:nvSpPr>
        <p:spPr bwMode="auto">
          <a:xfrm>
            <a:off x="6696075" y="2673168"/>
            <a:ext cx="287338" cy="287338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47" name="타원 8"/>
          <p:cNvSpPr>
            <a:spLocks noChangeArrowheads="1"/>
          </p:cNvSpPr>
          <p:nvPr/>
        </p:nvSpPr>
        <p:spPr bwMode="auto">
          <a:xfrm>
            <a:off x="7343775" y="2652531"/>
            <a:ext cx="287338" cy="287337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48" name="설명선 1 5"/>
          <p:cNvSpPr>
            <a:spLocks/>
          </p:cNvSpPr>
          <p:nvPr/>
        </p:nvSpPr>
        <p:spPr bwMode="auto">
          <a:xfrm>
            <a:off x="5688013" y="3384368"/>
            <a:ext cx="914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" name="설명선 1 6"/>
          <p:cNvSpPr/>
          <p:nvPr/>
        </p:nvSpPr>
        <p:spPr bwMode="auto">
          <a:xfrm>
            <a:off x="5543550" y="3181167"/>
            <a:ext cx="936625" cy="276225"/>
          </a:xfrm>
          <a:prstGeom prst="borderCallout1">
            <a:avLst>
              <a:gd name="adj1" fmla="val -2166"/>
              <a:gd name="adj2" fmla="val 53503"/>
              <a:gd name="adj3" fmla="val -85918"/>
              <a:gd name="adj4" fmla="val 63096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7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2" name="설명선 1 11"/>
          <p:cNvSpPr/>
          <p:nvPr/>
        </p:nvSpPr>
        <p:spPr bwMode="auto">
          <a:xfrm>
            <a:off x="7222331" y="3142759"/>
            <a:ext cx="936625" cy="276225"/>
          </a:xfrm>
          <a:prstGeom prst="borderCallout1">
            <a:avLst>
              <a:gd name="adj1" fmla="val -2166"/>
              <a:gd name="adj2" fmla="val 53503"/>
              <a:gd name="adj3" fmla="val -75240"/>
              <a:gd name="adj4" fmla="val 37114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7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3" name="설명선 1 12"/>
          <p:cNvSpPr/>
          <p:nvPr/>
        </p:nvSpPr>
        <p:spPr bwMode="auto">
          <a:xfrm>
            <a:off x="6252369" y="3544705"/>
            <a:ext cx="936625" cy="276225"/>
          </a:xfrm>
          <a:prstGeom prst="borderCallout1">
            <a:avLst>
              <a:gd name="adj1" fmla="val -2166"/>
              <a:gd name="adj2" fmla="val 53503"/>
              <a:gd name="adj3" fmla="val -213524"/>
              <a:gd name="adj4" fmla="val 62275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  <a:endParaRPr kumimoji="1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4" name="모서리가 둥근 직사각형 22"/>
          <p:cNvSpPr>
            <a:spLocks noChangeArrowheads="1"/>
          </p:cNvSpPr>
          <p:nvPr/>
        </p:nvSpPr>
        <p:spPr bwMode="auto">
          <a:xfrm>
            <a:off x="5650706" y="4794051"/>
            <a:ext cx="2665413" cy="40957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4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32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5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9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3" name="타원 14"/>
          <p:cNvSpPr>
            <a:spLocks noChangeArrowheads="1"/>
          </p:cNvSpPr>
          <p:nvPr/>
        </p:nvSpPr>
        <p:spPr bwMode="auto">
          <a:xfrm>
            <a:off x="6155531" y="4875013"/>
            <a:ext cx="287338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4" name="타원 15"/>
          <p:cNvSpPr>
            <a:spLocks noChangeArrowheads="1"/>
          </p:cNvSpPr>
          <p:nvPr/>
        </p:nvSpPr>
        <p:spPr bwMode="auto">
          <a:xfrm>
            <a:off x="6933406" y="4875013"/>
            <a:ext cx="288925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5" name="타원 16"/>
          <p:cNvSpPr>
            <a:spLocks noChangeArrowheads="1"/>
          </p:cNvSpPr>
          <p:nvPr/>
        </p:nvSpPr>
        <p:spPr bwMode="auto">
          <a:xfrm>
            <a:off x="7582694" y="4854376"/>
            <a:ext cx="287337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6" name="설명선 1 17"/>
          <p:cNvSpPr>
            <a:spLocks/>
          </p:cNvSpPr>
          <p:nvPr/>
        </p:nvSpPr>
        <p:spPr bwMode="auto">
          <a:xfrm>
            <a:off x="5795169" y="5714999"/>
            <a:ext cx="914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설명선 1 18"/>
          <p:cNvSpPr/>
          <p:nvPr/>
        </p:nvSpPr>
        <p:spPr bwMode="auto">
          <a:xfrm>
            <a:off x="5637828" y="5399086"/>
            <a:ext cx="936625" cy="276225"/>
          </a:xfrm>
          <a:prstGeom prst="borderCallout1">
            <a:avLst>
              <a:gd name="adj1" fmla="val -2166"/>
              <a:gd name="adj2" fmla="val 53503"/>
              <a:gd name="adj3" fmla="val -91258"/>
              <a:gd name="adj4" fmla="val 63096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7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0" name="설명선 1 19"/>
          <p:cNvSpPr/>
          <p:nvPr/>
        </p:nvSpPr>
        <p:spPr bwMode="auto">
          <a:xfrm>
            <a:off x="7381081" y="5349203"/>
            <a:ext cx="935038" cy="277812"/>
          </a:xfrm>
          <a:prstGeom prst="borderCallout1">
            <a:avLst>
              <a:gd name="adj1" fmla="val -2166"/>
              <a:gd name="adj2" fmla="val 53503"/>
              <a:gd name="adj3" fmla="val -77986"/>
              <a:gd name="adj4" fmla="val 41030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  <a:endParaRPr kumimoji="1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1" name="설명선 1 20"/>
          <p:cNvSpPr/>
          <p:nvPr/>
        </p:nvSpPr>
        <p:spPr bwMode="auto">
          <a:xfrm>
            <a:off x="6574631" y="5754488"/>
            <a:ext cx="935038" cy="276225"/>
          </a:xfrm>
          <a:prstGeom prst="borderCallout1">
            <a:avLst>
              <a:gd name="adj1" fmla="val 504"/>
              <a:gd name="adj2" fmla="val 35364"/>
              <a:gd name="adj3" fmla="val -213524"/>
              <a:gd name="adj4" fmla="val 52827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 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  <a:endParaRPr kumimoji="1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2" name="1/2 액자 21"/>
          <p:cNvSpPr/>
          <p:nvPr/>
        </p:nvSpPr>
        <p:spPr bwMode="auto">
          <a:xfrm>
            <a:off x="6488113" y="2411231"/>
            <a:ext cx="345913" cy="265113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3" name="1/2 액자 22"/>
          <p:cNvSpPr/>
          <p:nvPr/>
        </p:nvSpPr>
        <p:spPr bwMode="auto">
          <a:xfrm flipH="1">
            <a:off x="6840538" y="2411231"/>
            <a:ext cx="323750" cy="2794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6" name="1/2 액자 25"/>
          <p:cNvSpPr/>
          <p:nvPr/>
        </p:nvSpPr>
        <p:spPr bwMode="auto">
          <a:xfrm flipH="1">
            <a:off x="6795167" y="2411231"/>
            <a:ext cx="45719" cy="247969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1918" y="2245627"/>
            <a:ext cx="380232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➊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4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23850" y="585788"/>
            <a:ext cx="8534400" cy="634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 결합성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연산자 우선순위가 같을 경우 수행할 순서 결정하는 요인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 불능이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결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합성에 의한 계산순서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왼쪽에서 오른쪽으로 동일한 우선순위 연산들 차례로 수행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오른쪽에서 왼쪽으로 동일한 우선순위 연산들 차례로 수행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 불능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연산자와 결합되지 못함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32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계산순서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*, /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*, /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왼쪽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결합성이 왼쪽이므로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먼저 계산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n1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n2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n3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계산순서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우선순위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인접한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결합성이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오른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쪽이므로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오른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쪽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먼저 계산 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266780" y="2623702"/>
            <a:ext cx="3735808" cy="2223089"/>
          </a:xfrm>
          <a:prstGeom prst="rect">
            <a:avLst/>
          </a:prstGeom>
          <a:solidFill>
            <a:srgbClr val="C2FFF0"/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한양신명조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266780" y="4934898"/>
            <a:ext cx="3735808" cy="1838236"/>
          </a:xfrm>
          <a:prstGeom prst="rect">
            <a:avLst/>
          </a:prstGeom>
          <a:solidFill>
            <a:srgbClr val="C2FFF0"/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한양신명조" charset="-127"/>
              <a:cs typeface="+mn-cs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연산자 결합성에 의한 계산순서</a:t>
            </a:r>
          </a:p>
        </p:txBody>
      </p:sp>
      <p:sp>
        <p:nvSpPr>
          <p:cNvPr id="14" name="모서리가 둥근 직사각형 22"/>
          <p:cNvSpPr>
            <a:spLocks noChangeArrowheads="1"/>
          </p:cNvSpPr>
          <p:nvPr/>
        </p:nvSpPr>
        <p:spPr bwMode="auto">
          <a:xfrm>
            <a:off x="5815186" y="3182011"/>
            <a:ext cx="2665413" cy="409575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4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F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32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*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5  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9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3" name="타원 14"/>
          <p:cNvSpPr>
            <a:spLocks noChangeArrowheads="1"/>
          </p:cNvSpPr>
          <p:nvPr/>
        </p:nvSpPr>
        <p:spPr bwMode="auto">
          <a:xfrm>
            <a:off x="6320011" y="3262973"/>
            <a:ext cx="287338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4" name="타원 15"/>
          <p:cNvSpPr>
            <a:spLocks noChangeArrowheads="1"/>
          </p:cNvSpPr>
          <p:nvPr/>
        </p:nvSpPr>
        <p:spPr bwMode="auto">
          <a:xfrm>
            <a:off x="7097886" y="3262973"/>
            <a:ext cx="288925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5" name="타원 16"/>
          <p:cNvSpPr>
            <a:spLocks noChangeArrowheads="1"/>
          </p:cNvSpPr>
          <p:nvPr/>
        </p:nvSpPr>
        <p:spPr bwMode="auto">
          <a:xfrm>
            <a:off x="7769995" y="3242336"/>
            <a:ext cx="287337" cy="2889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1456" name="설명선 1 17"/>
          <p:cNvSpPr>
            <a:spLocks/>
          </p:cNvSpPr>
          <p:nvPr/>
        </p:nvSpPr>
        <p:spPr bwMode="auto">
          <a:xfrm>
            <a:off x="5959649" y="3974173"/>
            <a:ext cx="914400" cy="6127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설명선 1 18"/>
          <p:cNvSpPr/>
          <p:nvPr/>
        </p:nvSpPr>
        <p:spPr bwMode="auto">
          <a:xfrm>
            <a:off x="5598619" y="3837210"/>
            <a:ext cx="1008730" cy="276999"/>
          </a:xfrm>
          <a:prstGeom prst="borderCallout1">
            <a:avLst>
              <a:gd name="adj1" fmla="val -2166"/>
              <a:gd name="adj2" fmla="val 53503"/>
              <a:gd name="adj3" fmla="val -117880"/>
              <a:gd name="adj4" fmla="val 77041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7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0" name="설명선 1 19"/>
          <p:cNvSpPr/>
          <p:nvPr/>
        </p:nvSpPr>
        <p:spPr bwMode="auto">
          <a:xfrm>
            <a:off x="7707287" y="3800489"/>
            <a:ext cx="1093789" cy="461665"/>
          </a:xfrm>
          <a:prstGeom prst="borderCallout1">
            <a:avLst>
              <a:gd name="adj1" fmla="val 1960"/>
              <a:gd name="adj2" fmla="val 46536"/>
              <a:gd name="adj3" fmla="val -59779"/>
              <a:gd name="adj4" fmla="val 24434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결합성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왼쪽</a:t>
            </a:r>
          </a:p>
        </p:txBody>
      </p:sp>
      <p:sp>
        <p:nvSpPr>
          <p:cNvPr id="21" name="설명선 1 20"/>
          <p:cNvSpPr/>
          <p:nvPr/>
        </p:nvSpPr>
        <p:spPr bwMode="auto">
          <a:xfrm>
            <a:off x="6364065" y="4246284"/>
            <a:ext cx="1164307" cy="461665"/>
          </a:xfrm>
          <a:prstGeom prst="borderCallout1">
            <a:avLst>
              <a:gd name="adj1" fmla="val -2166"/>
              <a:gd name="adj2" fmla="val 53503"/>
              <a:gd name="adj3" fmla="val -161094"/>
              <a:gd name="adj4" fmla="val 68661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결합성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왼쪽</a:t>
            </a:r>
          </a:p>
        </p:txBody>
      </p:sp>
      <p:sp>
        <p:nvSpPr>
          <p:cNvPr id="22" name="모서리가 둥근 직사각형 22"/>
          <p:cNvSpPr>
            <a:spLocks noChangeArrowheads="1"/>
          </p:cNvSpPr>
          <p:nvPr/>
        </p:nvSpPr>
        <p:spPr bwMode="auto">
          <a:xfrm>
            <a:off x="5519516" y="5640049"/>
            <a:ext cx="3227297" cy="40798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4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n1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n2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n3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63"/>
          <p:cNvSpPr>
            <a:spLocks noChangeArrowheads="1"/>
          </p:cNvSpPr>
          <p:nvPr/>
        </p:nvSpPr>
        <p:spPr bwMode="auto">
          <a:xfrm>
            <a:off x="6183091" y="5714662"/>
            <a:ext cx="290920" cy="287337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64"/>
          <p:cNvSpPr>
            <a:spLocks noChangeArrowheads="1"/>
          </p:cNvSpPr>
          <p:nvPr/>
        </p:nvSpPr>
        <p:spPr bwMode="auto">
          <a:xfrm>
            <a:off x="6970491" y="5714662"/>
            <a:ext cx="289322" cy="287337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5" name="설명선 1 24"/>
          <p:cNvSpPr/>
          <p:nvPr/>
        </p:nvSpPr>
        <p:spPr bwMode="auto">
          <a:xfrm>
            <a:off x="6551391" y="6208374"/>
            <a:ext cx="1123720" cy="461963"/>
          </a:xfrm>
          <a:prstGeom prst="borderCallout1">
            <a:avLst>
              <a:gd name="adj1" fmla="val 1367"/>
              <a:gd name="adj2" fmla="val 29500"/>
              <a:gd name="adj3" fmla="val -46514"/>
              <a:gd name="adj4" fmla="val 45542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FF"/>
                </a:solidFill>
              </a:rPr>
              <a:t>결합성</a:t>
            </a:r>
            <a:r>
              <a:rPr kumimoji="1" lang="en-US" altLang="ko-KR" sz="1200" dirty="0">
                <a:solidFill>
                  <a:srgbClr val="0000FF"/>
                </a:solidFill>
              </a:rPr>
              <a:t>: </a:t>
            </a:r>
            <a:r>
              <a:rPr kumimoji="1" lang="ko-KR" altLang="en-US" sz="1200" dirty="0">
                <a:solidFill>
                  <a:srgbClr val="0000FF"/>
                </a:solidFill>
              </a:rPr>
              <a:t>오른쪽 </a:t>
            </a:r>
          </a:p>
        </p:txBody>
      </p:sp>
      <p:sp>
        <p:nvSpPr>
          <p:cNvPr id="26" name="설명선 1 25"/>
          <p:cNvSpPr/>
          <p:nvPr/>
        </p:nvSpPr>
        <p:spPr bwMode="auto">
          <a:xfrm>
            <a:off x="5356003" y="6208374"/>
            <a:ext cx="1123719" cy="461665"/>
          </a:xfrm>
          <a:prstGeom prst="borderCallout1">
            <a:avLst>
              <a:gd name="adj1" fmla="val -2166"/>
              <a:gd name="adj2" fmla="val 55472"/>
              <a:gd name="adj3" fmla="val -51652"/>
              <a:gd name="adj4" fmla="val 80154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결합성</a:t>
            </a:r>
            <a:r>
              <a:rPr kumimoji="1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r>
              <a:rPr kumimoji="1" lang="ko-KR" altLang="en-US" sz="1200" dirty="0">
                <a:solidFill>
                  <a:srgbClr val="0000FF"/>
                </a:solidFill>
              </a:rPr>
              <a:t>오른쪽 </a:t>
            </a:r>
            <a:endParaRPr kumimoji="1" lang="ko-KR" altLang="en-US" sz="1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</p:txBody>
      </p:sp>
      <p:sp>
        <p:nvSpPr>
          <p:cNvPr id="27" name="타원 67"/>
          <p:cNvSpPr>
            <a:spLocks noChangeArrowheads="1"/>
          </p:cNvSpPr>
          <p:nvPr/>
        </p:nvSpPr>
        <p:spPr bwMode="auto">
          <a:xfrm>
            <a:off x="5821141" y="5714662"/>
            <a:ext cx="290920" cy="287337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8" name="타원 68"/>
          <p:cNvSpPr>
            <a:spLocks noChangeArrowheads="1"/>
          </p:cNvSpPr>
          <p:nvPr/>
        </p:nvSpPr>
        <p:spPr bwMode="auto">
          <a:xfrm>
            <a:off x="7372129" y="5732124"/>
            <a:ext cx="289321" cy="288925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" name="타원 69"/>
          <p:cNvSpPr>
            <a:spLocks noChangeArrowheads="1"/>
          </p:cNvSpPr>
          <p:nvPr/>
        </p:nvSpPr>
        <p:spPr bwMode="auto">
          <a:xfrm>
            <a:off x="6564091" y="5722599"/>
            <a:ext cx="290920" cy="287338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" name="타원 75"/>
          <p:cNvSpPr>
            <a:spLocks noChangeArrowheads="1"/>
          </p:cNvSpPr>
          <p:nvPr/>
        </p:nvSpPr>
        <p:spPr bwMode="auto">
          <a:xfrm>
            <a:off x="7783291" y="5727362"/>
            <a:ext cx="290920" cy="287337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1" name="타원 76"/>
          <p:cNvSpPr>
            <a:spLocks noChangeArrowheads="1"/>
          </p:cNvSpPr>
          <p:nvPr/>
        </p:nvSpPr>
        <p:spPr bwMode="auto">
          <a:xfrm>
            <a:off x="8184929" y="5725774"/>
            <a:ext cx="290920" cy="287338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" name="설명선 1 31"/>
          <p:cNvSpPr/>
          <p:nvPr/>
        </p:nvSpPr>
        <p:spPr bwMode="auto">
          <a:xfrm>
            <a:off x="7745191" y="6208374"/>
            <a:ext cx="1123720" cy="461963"/>
          </a:xfrm>
          <a:prstGeom prst="borderCallout1">
            <a:avLst>
              <a:gd name="adj1" fmla="val -151"/>
              <a:gd name="adj2" fmla="val 36881"/>
              <a:gd name="adj3" fmla="val -49084"/>
              <a:gd name="adj4" fmla="val 24273"/>
            </a:avLst>
          </a:prstGeom>
          <a:solidFill>
            <a:srgbClr val="FCF492">
              <a:alpha val="4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우선순위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FF"/>
                </a:solidFill>
              </a:rPr>
              <a:t>결합성</a:t>
            </a:r>
            <a:r>
              <a:rPr kumimoji="1" lang="en-US" altLang="ko-KR" sz="1200" dirty="0">
                <a:solidFill>
                  <a:srgbClr val="0000FF"/>
                </a:solidFill>
              </a:rPr>
              <a:t>: </a:t>
            </a:r>
            <a:r>
              <a:rPr kumimoji="1" lang="ko-KR" altLang="en-US" sz="1200" dirty="0">
                <a:solidFill>
                  <a:srgbClr val="0000FF"/>
                </a:solidFill>
              </a:rPr>
              <a:t>오른쪽 </a:t>
            </a:r>
          </a:p>
        </p:txBody>
      </p:sp>
      <p:sp>
        <p:nvSpPr>
          <p:cNvPr id="40" name="1/2 액자 39"/>
          <p:cNvSpPr/>
          <p:nvPr/>
        </p:nvSpPr>
        <p:spPr bwMode="auto">
          <a:xfrm>
            <a:off x="6840538" y="2997862"/>
            <a:ext cx="412750" cy="265113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1" name="1/2 액자 40"/>
          <p:cNvSpPr/>
          <p:nvPr/>
        </p:nvSpPr>
        <p:spPr bwMode="auto">
          <a:xfrm flipH="1">
            <a:off x="7253287" y="2997862"/>
            <a:ext cx="314325" cy="2794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2" name="1/2 액자 41"/>
          <p:cNvSpPr/>
          <p:nvPr/>
        </p:nvSpPr>
        <p:spPr bwMode="auto">
          <a:xfrm>
            <a:off x="7251700" y="2742275"/>
            <a:ext cx="800100" cy="5207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3" name="1/2 액자 42"/>
          <p:cNvSpPr/>
          <p:nvPr/>
        </p:nvSpPr>
        <p:spPr bwMode="auto">
          <a:xfrm flipH="1">
            <a:off x="8051800" y="2742275"/>
            <a:ext cx="202382" cy="534987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cxnSp>
        <p:nvCxnSpPr>
          <p:cNvPr id="44" name="직선 연결선 83"/>
          <p:cNvCxnSpPr>
            <a:cxnSpLocks noChangeShapeType="1"/>
          </p:cNvCxnSpPr>
          <p:nvPr/>
        </p:nvCxnSpPr>
        <p:spPr bwMode="auto">
          <a:xfrm flipH="1">
            <a:off x="7910897" y="2745188"/>
            <a:ext cx="2766" cy="491062"/>
          </a:xfrm>
          <a:prstGeom prst="lin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1/2 액자 46"/>
          <p:cNvSpPr/>
          <p:nvPr/>
        </p:nvSpPr>
        <p:spPr bwMode="auto">
          <a:xfrm>
            <a:off x="6702375" y="5294748"/>
            <a:ext cx="674378" cy="427851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8" name="1/2 액자 47"/>
          <p:cNvSpPr/>
          <p:nvPr/>
        </p:nvSpPr>
        <p:spPr bwMode="auto">
          <a:xfrm>
            <a:off x="7491364" y="5470961"/>
            <a:ext cx="450767" cy="230187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49" name="1/2 액자 48"/>
          <p:cNvSpPr/>
          <p:nvPr/>
        </p:nvSpPr>
        <p:spPr bwMode="auto">
          <a:xfrm flipH="1">
            <a:off x="7893002" y="5470960"/>
            <a:ext cx="421994" cy="251637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0" name="1/2 액자 49"/>
          <p:cNvSpPr/>
          <p:nvPr/>
        </p:nvSpPr>
        <p:spPr bwMode="auto">
          <a:xfrm flipH="1">
            <a:off x="7365949" y="5294748"/>
            <a:ext cx="570479" cy="42785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1" name="1/2 액자 50"/>
          <p:cNvSpPr/>
          <p:nvPr/>
        </p:nvSpPr>
        <p:spPr bwMode="auto">
          <a:xfrm flipH="1">
            <a:off x="6308677" y="5108184"/>
            <a:ext cx="799232" cy="604889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52" name="1/2 액자 51"/>
          <p:cNvSpPr/>
          <p:nvPr/>
        </p:nvSpPr>
        <p:spPr bwMode="auto">
          <a:xfrm>
            <a:off x="5934027" y="5109011"/>
            <a:ext cx="375639" cy="569912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cxnSp>
        <p:nvCxnSpPr>
          <p:cNvPr id="53" name="직선 연결선 60442"/>
          <p:cNvCxnSpPr>
            <a:cxnSpLocks noChangeShapeType="1"/>
          </p:cNvCxnSpPr>
          <p:nvPr/>
        </p:nvCxnSpPr>
        <p:spPr bwMode="auto">
          <a:xfrm>
            <a:off x="6308677" y="5109011"/>
            <a:ext cx="0" cy="593725"/>
          </a:xfrm>
          <a:prstGeom prst="lin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대각선 줄무늬 8"/>
          <p:cNvSpPr/>
          <p:nvPr/>
        </p:nvSpPr>
        <p:spPr bwMode="auto">
          <a:xfrm>
            <a:off x="179512" y="4797152"/>
            <a:ext cx="914400" cy="914400"/>
          </a:xfrm>
          <a:prstGeom prst="diagStrip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한양신명조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11550" y="5029163"/>
            <a:ext cx="382858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➋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6419" y="4805094"/>
            <a:ext cx="484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t> </a:t>
            </a: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t>➌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32149" y="5272306"/>
            <a:ext cx="38285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➊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20693" y="2474249"/>
            <a:ext cx="380232" cy="43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➋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45110" y="2447137"/>
            <a:ext cx="391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➊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4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수식의 계산순서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96216"/>
              </p:ext>
            </p:extLst>
          </p:nvPr>
        </p:nvGraphicFramePr>
        <p:xfrm>
          <a:off x="1331913" y="712788"/>
          <a:ext cx="6337299" cy="1587151"/>
        </p:xfrm>
        <a:graphic>
          <a:graphicData uri="http://schemas.openxmlformats.org/drawingml/2006/table">
            <a:tbl>
              <a:tblPr/>
              <a:tblGrid>
                <a:gridCol w="170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3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022"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03"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계산순서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맑은 고딕"/>
                          <a:ea typeface="맑은 고딕"/>
                        </a:rPr>
                        <a:t>              </a:t>
                      </a:r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➌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63">
                <a:tc>
                  <a:txBody>
                    <a:bodyPr/>
                    <a:lstStyle/>
                    <a:p>
                      <a:endParaRPr lang="ko-KR" sz="12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    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 ➊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       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MS Mincho"/>
                          <a:ea typeface="맑은 고딕"/>
                          <a:cs typeface="MS Mincho"/>
                        </a:rPr>
                        <a:t>➋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806">
                <a:tc gridSpan="9">
                  <a:txBody>
                    <a:bodyPr/>
                    <a:lstStyle/>
                    <a:p>
                      <a:pPr algn="just" fontAlgn="base" latinLnBrk="1"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굴림"/>
                        </a:rPr>
                        <a:t>	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수식</a:t>
                      </a:r>
                      <a:r>
                        <a:rPr lang="en-US" altLang="ko-KR" sz="1200" kern="0" dirty="0">
                          <a:solidFill>
                            <a:srgbClr val="CC00CC"/>
                          </a:solidFill>
                          <a:latin typeface="굴림"/>
                          <a:ea typeface="함초롬바탕"/>
                          <a:cs typeface="굴림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         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함초롬바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score      </a:t>
                      </a:r>
                      <a:r>
                        <a:rPr lang="en-US" sz="12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&gt;=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   90                </a:t>
                      </a:r>
                      <a:r>
                        <a:rPr lang="en-US" sz="12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&amp;&amp; 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         score      </a:t>
                      </a:r>
                      <a:r>
                        <a:rPr lang="en-US" sz="1200" b="1" kern="0" dirty="0">
                          <a:solidFill>
                            <a:srgbClr val="CC00CC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&lt;=</a:t>
                      </a:r>
                      <a:r>
                        <a:rPr lang="en-US" sz="1200" b="1" kern="0" dirty="0">
                          <a:solidFill>
                            <a:srgbClr val="0000FF"/>
                          </a:solidFill>
                          <a:latin typeface="함초롬바탕"/>
                          <a:ea typeface="맑은 고딕"/>
                          <a:cs typeface="Times New Roman"/>
                        </a:rPr>
                        <a:t>      100</a:t>
                      </a:r>
                      <a:endParaRPr lang="ko-KR" sz="1200" kern="100" dirty="0">
                        <a:solidFill>
                          <a:srgbClr val="0000FF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fontAlgn="base" latinLnBrk="1"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굴림"/>
                        </a:rPr>
                        <a:t>	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우선순위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함초롬바탕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함초롬바탕"/>
                          <a:cs typeface="Times New Roman"/>
                        </a:rPr>
                        <a:t>                     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⑨                      ⑭                        ⑨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 gridSpan="9">
                  <a:txBody>
                    <a:bodyPr/>
                    <a:lstStyle/>
                    <a:p>
                      <a:pPr algn="just" fontAlgn="base" latinLnBrk="1"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결합성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함초롬바탕"/>
                          <a:cs typeface="Times New Roman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함초롬바탕"/>
                          <a:cs typeface="Times New Roman"/>
                        </a:rPr>
                        <a:t>                   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굴림"/>
                        </a:rPr>
                        <a:t>             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굴림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굴림"/>
                        </a:rPr>
                        <a:t>                   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굴림"/>
                          <a:ea typeface="함초롬바탕"/>
                          <a:cs typeface="굴림"/>
                        </a:rPr>
                        <a:t>왼쪽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4773" marR="64773" marT="17790" marB="177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0115"/>
              </p:ext>
            </p:extLst>
          </p:nvPr>
        </p:nvGraphicFramePr>
        <p:xfrm>
          <a:off x="1331913" y="2432050"/>
          <a:ext cx="6337300" cy="2029628"/>
        </p:xfrm>
        <a:graphic>
          <a:graphicData uri="http://schemas.openxmlformats.org/drawingml/2006/table">
            <a:tbl>
              <a:tblPr/>
              <a:tblGrid>
                <a:gridCol w="164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3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6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계산순서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➋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➊</a:t>
                      </a: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57">
                <a:tc grid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</a:t>
                      </a:r>
                      <a:r>
                        <a:rPr lang="ko-KR" altLang="en-US" sz="1200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  </a:t>
                      </a:r>
                      <a:r>
                        <a:rPr lang="ko-KR" altLang="en-US" sz="1200" kern="0" spc="0" dirty="0">
                          <a:solidFill>
                            <a:srgbClr val="CC00CC"/>
                          </a:solidFill>
                          <a:ea typeface="함초롬바탕"/>
                        </a:rPr>
                        <a:t>수식               </a:t>
                      </a:r>
                      <a:r>
                        <a:rPr lang="ko-KR" altLang="en-US" sz="1200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F                </a:t>
                      </a:r>
                      <a:r>
                        <a:rPr lang="en-US" altLang="ko-KR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-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  32          </a:t>
                      </a:r>
                      <a:r>
                        <a:rPr lang="en-US" altLang="ko-KR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*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  5            </a:t>
                      </a:r>
                      <a:r>
                        <a:rPr lang="en-US" altLang="ko-KR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/ 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9</a:t>
                      </a:r>
                      <a:endParaRPr lang="ko-KR" altLang="en-US" sz="1200" kern="0" spc="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우선순위         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⑦                      ⑥                      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13">
                <a:tc grid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결합성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       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왼쪽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왼쪽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왼쪽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12941"/>
              </p:ext>
            </p:extLst>
          </p:nvPr>
        </p:nvGraphicFramePr>
        <p:xfrm>
          <a:off x="1331913" y="4581525"/>
          <a:ext cx="6337300" cy="2160587"/>
        </p:xfrm>
        <a:graphic>
          <a:graphicData uri="http://schemas.openxmlformats.org/drawingml/2006/table">
            <a:tbl>
              <a:tblPr/>
              <a:tblGrid>
                <a:gridCol w="166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0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4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</a:rPr>
                        <a:t>          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계산순서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    ➋</a:t>
                      </a: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     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➊</a:t>
                      </a:r>
                      <a:endParaRPr 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20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</a:t>
                      </a:r>
                      <a:r>
                        <a:rPr lang="ko-KR" altLang="en-US" sz="1200" kern="0" spc="0" dirty="0">
                          <a:solidFill>
                            <a:srgbClr val="CC00CC"/>
                          </a:solidFill>
                          <a:ea typeface="함초롬바탕"/>
                        </a:rPr>
                        <a:t>수식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n             </a:t>
                      </a:r>
                      <a:r>
                        <a:rPr lang="en-US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&gt;&gt;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 1           </a:t>
                      </a:r>
                      <a:r>
                        <a:rPr lang="en-US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+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  n             </a:t>
                      </a:r>
                      <a:r>
                        <a:rPr lang="en-US" sz="1200" b="1" kern="0" spc="0" dirty="0">
                          <a:solidFill>
                            <a:srgbClr val="CC00CC"/>
                          </a:solidFill>
                          <a:latin typeface="함초롬바탕"/>
                        </a:rPr>
                        <a:t>&lt;&lt; 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         1</a:t>
                      </a:r>
                      <a:endParaRPr lang="en-US" sz="1200" b="1" kern="0" spc="0" dirty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우선순위       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⑧                     ⑦                        ⑧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13"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 결합성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     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왼쪽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왼쪽            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왼쪽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3" marR="64773" marT="17885" marB="178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6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2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1520" y="546100"/>
            <a:ext cx="6840438" cy="45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이항 연산자의 왼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쪽 피연산자를 오른쪽 피연산자보다 먼저 계산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피연산자가 상수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등이 아닌 수식의 경우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왼쪽 피연산자의 수식 먼저 계산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오른쪽 피연산자의 수식 계산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계산된 피연산자로 수식 계산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(i = 5) + i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의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계산순서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 </a:t>
            </a:r>
            <a:r>
              <a:rPr kumimoji="1" lang="nn-NO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 = 5) + (i = i + 3)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계산순서</a:t>
            </a:r>
            <a:endParaRPr kumimoji="1" lang="nn-NO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44418"/>
              </p:ext>
            </p:extLst>
          </p:nvPr>
        </p:nvGraphicFramePr>
        <p:xfrm>
          <a:off x="1487079" y="2609819"/>
          <a:ext cx="6829337" cy="1619250"/>
        </p:xfrm>
        <a:graphic>
          <a:graphicData uri="http://schemas.openxmlformats.org/drawingml/2006/table">
            <a:tbl>
              <a:tblPr/>
              <a:tblGrid>
                <a:gridCol w="1416323">
                  <a:extLst>
                    <a:ext uri="{9D8B030D-6E8A-4147-A177-3AD203B41FA5}">
                      <a16:colId xmlns:a16="http://schemas.microsoft.com/office/drawing/2014/main" val="1620927787"/>
                    </a:ext>
                  </a:extLst>
                </a:gridCol>
                <a:gridCol w="2780609">
                  <a:extLst>
                    <a:ext uri="{9D8B030D-6E8A-4147-A177-3AD203B41FA5}">
                      <a16:colId xmlns:a16="http://schemas.microsoft.com/office/drawing/2014/main" val="3802727585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1718850994"/>
                    </a:ext>
                  </a:extLst>
                </a:gridCol>
                <a:gridCol w="931913">
                  <a:extLst>
                    <a:ext uri="{9D8B030D-6E8A-4147-A177-3AD203B41FA5}">
                      <a16:colId xmlns:a16="http://schemas.microsoft.com/office/drawing/2014/main" val="435053927"/>
                    </a:ext>
                  </a:extLst>
                </a:gridCol>
                <a:gridCol w="1115101">
                  <a:extLst>
                    <a:ext uri="{9D8B030D-6E8A-4147-A177-3AD203B41FA5}">
                      <a16:colId xmlns:a16="http://schemas.microsoft.com/office/drawing/2014/main" val="3114938397"/>
                    </a:ext>
                  </a:extLst>
                </a:gridCol>
              </a:tblGrid>
              <a:tr h="363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 계산 과정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 결과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 전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값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 후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값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4657"/>
                  </a:ext>
                </a:extLst>
              </a:tr>
              <a:tr h="18618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kern="0" spc="-7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(i = 5) + 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600" u="none" kern="0" spc="-5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(i </a:t>
                      </a:r>
                      <a:r>
                        <a:rPr lang="en-US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600" u="none" kern="0" spc="-5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5)</a:t>
                      </a:r>
                      <a:r>
                        <a:rPr lang="en-US" sz="1600" u="none" kern="0" spc="-7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0" spc="-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     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</a:t>
                      </a:r>
                      <a:endParaRPr lang="en-US" sz="1600" u="none" kern="0" spc="-100" dirty="0">
                        <a:solidFill>
                          <a:srgbClr val="DE5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</a:t>
                      </a:r>
                      <a:endParaRPr lang="en-US" sz="1600" u="none" kern="0" spc="-70" dirty="0">
                        <a:solidFill>
                          <a:srgbClr val="DE5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 </a:t>
                      </a:r>
                      <a:endParaRPr lang="en-US" sz="16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70995"/>
                  </a:ext>
                </a:extLst>
              </a:tr>
              <a:tr h="346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nn-NO" sz="1600" u="none" kern="0" spc="-5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(i </a:t>
                      </a:r>
                      <a:r>
                        <a:rPr lang="nn-NO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=</a:t>
                      </a:r>
                      <a:r>
                        <a:rPr lang="nn-NO" sz="1600" u="none" kern="0" spc="-5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5)</a:t>
                      </a:r>
                      <a:r>
                        <a:rPr lang="nn-NO" sz="1600" u="none" kern="0" spc="-7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+ i </a:t>
                      </a:r>
                      <a:r>
                        <a:rPr lang="nn-NO" sz="1600" u="none" kern="0" spc="-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nn-NO" sz="1600" u="none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nn-NO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</a:t>
                      </a:r>
                      <a:r>
                        <a:rPr lang="nn-NO" sz="1600" u="none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sz="1600" u="none" kern="0" spc="-7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nn-NO" sz="1600" u="none" kern="0" spc="-7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i</a:t>
                      </a:r>
                      <a:endParaRPr lang="nn-NO" sz="1600" u="none" kern="0" spc="-1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u="none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⇒ </a:t>
                      </a:r>
                      <a:r>
                        <a:rPr lang="nn-NO" sz="1600" u="none" kern="0" spc="-50" dirty="0">
                          <a:solidFill>
                            <a:srgbClr val="DE53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5</a:t>
                      </a:r>
                      <a:r>
                        <a:rPr lang="nn-NO" sz="1600" u="none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sz="1600" u="none" kern="0" spc="-7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nn-NO" sz="1600" u="none" kern="0" spc="-7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5 </a:t>
                      </a:r>
                      <a:r>
                        <a:rPr lang="nn-NO" sz="1600" u="none" kern="0" spc="-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nn-NO" sz="1600" u="none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nn-NO" sz="1600" u="none" kern="0" spc="-7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nn-NO" sz="1600" u="none" kern="0" spc="-100" dirty="0">
                        <a:solidFill>
                          <a:srgbClr val="DE5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70" dirty="0">
                          <a:solidFill>
                            <a:srgbClr val="DE53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sz="1600" kern="0" spc="-100" dirty="0">
                        <a:solidFill>
                          <a:srgbClr val="DE53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76931"/>
                  </a:ext>
                </a:extLst>
              </a:tr>
            </a:tbl>
          </a:graphicData>
        </a:graphic>
      </p:graphicFrame>
      <p:sp>
        <p:nvSpPr>
          <p:cNvPr id="6451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왼쪽 피연산자의 우선 계산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46330"/>
              </p:ext>
            </p:extLst>
          </p:nvPr>
        </p:nvGraphicFramePr>
        <p:xfrm>
          <a:off x="1487079" y="4669346"/>
          <a:ext cx="6852234" cy="2093976"/>
        </p:xfrm>
        <a:graphic>
          <a:graphicData uri="http://schemas.openxmlformats.org/drawingml/2006/table">
            <a:tbl>
              <a:tblPr/>
              <a:tblGrid>
                <a:gridCol w="1405102">
                  <a:extLst>
                    <a:ext uri="{9D8B030D-6E8A-4147-A177-3AD203B41FA5}">
                      <a16:colId xmlns:a16="http://schemas.microsoft.com/office/drawing/2014/main" val="748130095"/>
                    </a:ext>
                  </a:extLst>
                </a:gridCol>
                <a:gridCol w="2759939">
                  <a:extLst>
                    <a:ext uri="{9D8B030D-6E8A-4147-A177-3AD203B41FA5}">
                      <a16:colId xmlns:a16="http://schemas.microsoft.com/office/drawing/2014/main" val="119747737"/>
                    </a:ext>
                  </a:extLst>
                </a:gridCol>
                <a:gridCol w="598961">
                  <a:extLst>
                    <a:ext uri="{9D8B030D-6E8A-4147-A177-3AD203B41FA5}">
                      <a16:colId xmlns:a16="http://schemas.microsoft.com/office/drawing/2014/main" val="13060171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4620267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14538320"/>
                    </a:ext>
                  </a:extLst>
                </a:gridCol>
              </a:tblGrid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 계산 과정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수식 결과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 전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값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대입 후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값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52325"/>
                  </a:ext>
                </a:extLst>
              </a:tr>
              <a:tr h="328422">
                <a:tc row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  (i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5)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+</a:t>
                      </a: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    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(i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+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3)</a:t>
                      </a:r>
                      <a:r>
                        <a:rPr lang="ko-KR" altLang="en-US" sz="1600" b="0" dirty="0"/>
                        <a:t> </a:t>
                      </a:r>
                      <a:endParaRPr lang="nn-NO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①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(i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5)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	  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⇒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u="none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u="none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30061"/>
                  </a:ext>
                </a:extLst>
              </a:tr>
              <a:tr h="621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nn-NO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② </a:t>
                      </a:r>
                      <a:r>
                        <a:rPr lang="nn-NO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+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3</a:t>
                      </a:r>
                      <a:r>
                        <a:rPr lang="nn-NO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nn-NO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⇒ </a:t>
                      </a:r>
                      <a:r>
                        <a:rPr lang="nn-NO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5 +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 3</a:t>
                      </a:r>
                      <a:r>
                        <a:rPr lang="nn-NO" sz="160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nn-NO" sz="1600" u="none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nn-NO" sz="1600" u="none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     </a:t>
                      </a:r>
                      <a:r>
                        <a:rPr lang="nn-NO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⇒ </a:t>
                      </a:r>
                      <a:r>
                        <a:rPr lang="en-US" altLang="ko-KR" sz="1600" b="0" dirty="0">
                          <a:solidFill>
                            <a:srgbClr val="0000FF"/>
                          </a:solidFill>
                        </a:rPr>
                        <a:t>i </a:t>
                      </a:r>
                      <a:r>
                        <a:rPr lang="en-US" altLang="ko-KR" sz="1600" b="0" dirty="0">
                          <a:solidFill>
                            <a:srgbClr val="CC00CC"/>
                          </a:solidFill>
                        </a:rPr>
                        <a:t>= 8</a:t>
                      </a:r>
                      <a:endParaRPr lang="nn-NO" altLang="ko-KR" sz="1600" u="none" kern="0" spc="0" dirty="0">
                        <a:solidFill>
                          <a:srgbClr val="CC00CC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u="none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u="none" kern="0" spc="0" dirty="0">
                        <a:solidFill>
                          <a:srgbClr val="CC00CC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34717"/>
                  </a:ext>
                </a:extLst>
              </a:tr>
              <a:tr h="621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50993" t="-244118" r="-97572" b="-1274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81473"/>
                  </a:ext>
                </a:extLst>
              </a:tr>
            </a:tbl>
          </a:graphicData>
        </a:graphic>
      </p:graphicFrame>
      <p:sp>
        <p:nvSpPr>
          <p:cNvPr id="64518" name="모서리가 둥근 직사각형 22"/>
          <p:cNvSpPr>
            <a:spLocks noChangeArrowheads="1"/>
          </p:cNvSpPr>
          <p:nvPr/>
        </p:nvSpPr>
        <p:spPr bwMode="auto">
          <a:xfrm>
            <a:off x="1619249" y="3443114"/>
            <a:ext cx="1152525" cy="407987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142875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2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4519" name="모서리가 둥근 직사각형 22"/>
          <p:cNvSpPr>
            <a:spLocks noChangeArrowheads="1"/>
          </p:cNvSpPr>
          <p:nvPr/>
        </p:nvSpPr>
        <p:spPr bwMode="auto">
          <a:xfrm>
            <a:off x="1619250" y="5627544"/>
            <a:ext cx="1152525" cy="700088"/>
          </a:xfrm>
          <a:prstGeom prst="roundRect">
            <a:avLst>
              <a:gd name="adj" fmla="val 16667"/>
            </a:avLst>
          </a:prstGeom>
          <a:solidFill>
            <a:srgbClr val="CC00CC">
              <a:alpha val="10196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142875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28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2438" y="3100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23850" y="546100"/>
            <a:ext cx="8534400" cy="48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 우선순위나 결합성 무시한 계산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필요성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계산순서를 반드시 바꾸어야 하는 수식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&gt;&gt;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+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연산자의 우선순위는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+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 높음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1 + n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먼저 계산하고 그 다음 첫 번째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&gt;&gt;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 계산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계산순서는 원하는 계산순서가 아니므로 잘못된 결과 생성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원하는 순서로 계산하기 위해서는 괄호 사용하여 계산순서 변경해야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원하는 계산순서에 의한 올바른 결과 얻기 위해 괄호 사용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ko-KR" altLang="en-US" sz="1600" b="0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괄호는 우선순위 최고로 높이는 수단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 적절히 활용하면 우선순위와 결합성 몰라도 정확한 수식 작성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 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복잡한 수식에서의 괄호 활용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복잡한 수식의 경우 계산순서 파악이 어려운 경우 많음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 사용하여 계산순서 정확히 표시해야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괄호 잘 사용한 수식은 가독성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(readability)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높임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/>
            <a:r>
              <a:rPr lang="ko-KR" altLang="en-US" sz="3200" dirty="0">
                <a:solidFill>
                  <a:srgbClr val="0000FF"/>
                </a:solidFill>
              </a:rPr>
              <a:t>괄호 사용한 계산순서 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71613" y="1141413"/>
          <a:ext cx="6481762" cy="360362"/>
        </p:xfrm>
        <a:graphic>
          <a:graphicData uri="http://schemas.openxmlformats.org/drawingml/2006/table">
            <a:tbl>
              <a:tblPr/>
              <a:tblGrid>
                <a:gridCol w="6481762">
                  <a:extLst>
                    <a:ext uri="{9D8B030D-6E8A-4147-A177-3AD203B41FA5}">
                      <a16:colId xmlns:a16="http://schemas.microsoft.com/office/drawing/2014/main" val="3565778213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  </a:t>
                      </a: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⇒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계산순서</a:t>
                      </a:r>
                      <a:r>
                        <a:rPr lang="en-US" altLang="ko-KR" sz="1600" u="none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((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)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 marL="64780" marR="64780" marT="17923" marB="179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1293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1613" y="2576513"/>
          <a:ext cx="6481762" cy="347662"/>
        </p:xfrm>
        <a:graphic>
          <a:graphicData uri="http://schemas.openxmlformats.org/drawingml/2006/table">
            <a:tbl>
              <a:tblPr/>
              <a:tblGrid>
                <a:gridCol w="6481762">
                  <a:extLst>
                    <a:ext uri="{9D8B030D-6E8A-4147-A177-3AD203B41FA5}">
                      <a16:colId xmlns:a16="http://schemas.microsoft.com/office/drawing/2014/main" val="3565778213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n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 </a:t>
                      </a:r>
                      <a:r>
                        <a:rPr lang="en-US" altLang="ko-KR" sz="16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altLang="ko-KR" sz="16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80" marR="64780" marT="17853" marB="178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1293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19962"/>
              </p:ext>
            </p:extLst>
          </p:nvPr>
        </p:nvGraphicFramePr>
        <p:xfrm>
          <a:off x="1471613" y="5390503"/>
          <a:ext cx="7061200" cy="1337134"/>
        </p:xfrm>
        <a:graphic>
          <a:graphicData uri="http://schemas.openxmlformats.org/drawingml/2006/table">
            <a:tbl>
              <a:tblPr/>
              <a:tblGrid>
                <a:gridCol w="7061200">
                  <a:extLst>
                    <a:ext uri="{9D8B030D-6E8A-4147-A177-3AD203B41FA5}">
                      <a16:colId xmlns:a16="http://schemas.microsoft.com/office/drawing/2014/main" val="1785764382"/>
                    </a:ext>
                  </a:extLst>
                </a:gridCol>
              </a:tblGrid>
              <a:tr h="1336675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(n % 2 == 0) || (n % 3 == 0) || (n % 5 == 0)</a:t>
                      </a:r>
                      <a:endParaRPr lang="pt-BR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(n % 10) + (n / 10 % 10) + (n / 100 % 10) + (n / 1000 % 10) + (n / 10000 % 10)</a:t>
                      </a:r>
                      <a:endParaRPr lang="pt-BR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(n &gt;= 10 &amp;&amp; n &lt;= 19) || (n &gt;= 30 &amp;&amp; n &lt;= 39 ) || (n &gt;= 70 &amp;&amp; n &lt;= 79)</a:t>
                      </a:r>
                      <a:endParaRPr lang="pt-BR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(avgScores + 10) &gt; (maxScore - 10)</a:t>
                      </a:r>
                      <a:endParaRPr lang="pt-BR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7" marR="64777" marT="17819" marB="178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4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06688" y="115888"/>
            <a:ext cx="6257925" cy="1874837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6688" y="2133600"/>
            <a:ext cx="6257925" cy="4535488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82563" y="1011238"/>
            <a:ext cx="2359025" cy="4968875"/>
          </a:xfrm>
          <a:prstGeom prst="roundRect">
            <a:avLst>
              <a:gd name="adj" fmla="val 18489"/>
            </a:avLst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2295" name="AutoShape 142"/>
          <p:cNvSpPr>
            <a:spLocks noChangeArrowheads="1"/>
          </p:cNvSpPr>
          <p:nvPr/>
        </p:nvSpPr>
        <p:spPr bwMode="auto">
          <a:xfrm>
            <a:off x="277813" y="5383213"/>
            <a:ext cx="2144712" cy="39687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기본 구성요소</a:t>
            </a: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2979738" y="2257425"/>
            <a:ext cx="2770187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저장하는 기억장소의 명칭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선언시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 타입 명시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               age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double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height;     height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177.7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b;          b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'H'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5943600" y="2257425"/>
            <a:ext cx="2744788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 변수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 저장하고 처리하는 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[100]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String[]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[15]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인덱스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통해 원소 접근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scores[0]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90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3854450" y="4035425"/>
            <a:ext cx="3962400" cy="19446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표현하고 처리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String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currentLocation; 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this.currentLocation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}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Person()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"; p.age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18;  p.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</p:txBody>
      </p:sp>
      <p:sp>
        <p:nvSpPr>
          <p:cNvPr id="12299" name="AutoShape 142"/>
          <p:cNvSpPr>
            <a:spLocks noChangeArrowheads="1"/>
          </p:cNvSpPr>
          <p:nvPr/>
        </p:nvSpPr>
        <p:spPr bwMode="auto">
          <a:xfrm>
            <a:off x="4602163" y="6122988"/>
            <a:ext cx="2466975" cy="404812"/>
          </a:xfrm>
          <a:prstGeom prst="roundRect">
            <a:avLst>
              <a:gd name="adj" fmla="val 50000"/>
            </a:avLst>
          </a:prstGeom>
          <a:solidFill>
            <a:srgbClr val="0000FF">
              <a:alpha val="20000"/>
            </a:srgbClr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kumimoji="1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표현요소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9738" y="260350"/>
            <a:ext cx="2770187" cy="1608138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종류 나타내는 이름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기본타입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 double  </a:t>
            </a:r>
            <a:r>
              <a:rPr kumimoji="1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char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  double[]  boolean[]  String[]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Object  Person  Student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타입이 없음을 나타내는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3" name="모서리가 둥근 직사각형 10243"/>
          <p:cNvSpPr/>
          <p:nvPr/>
        </p:nvSpPr>
        <p:spPr>
          <a:xfrm>
            <a:off x="5943600" y="260350"/>
            <a:ext cx="2744788" cy="1590675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특정 타입의 값 하나 하나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정수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… -2   -1   0   1   2 …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-3.14   177.7   2.3e20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불리언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    false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a'   '1'   '*'   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“Java"  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null: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 타입의 값 없음을 나타냄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8172450" y="4038600"/>
            <a:ext cx="700088" cy="561975"/>
          </a:xfrm>
          <a:prstGeom prst="wedgeRoundRectCallout">
            <a:avLst>
              <a:gd name="adj1" fmla="val 97849"/>
              <a:gd name="adj2" fmla="val -7831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내용임</a:t>
            </a:r>
          </a:p>
        </p:txBody>
      </p:sp>
      <p:sp>
        <p:nvSpPr>
          <p:cNvPr id="19" name="모서리가 둥근 직사각형 10241"/>
          <p:cNvSpPr/>
          <p:nvPr/>
        </p:nvSpPr>
        <p:spPr bwMode="auto">
          <a:xfrm>
            <a:off x="277813" y="1227137"/>
            <a:ext cx="2144712" cy="167163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프로그램은 문자들의 나열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바이트 유니코드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영문자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숫자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특수문자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한글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일본문자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등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77813" y="3041650"/>
            <a:ext cx="2144712" cy="2198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최소단위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식별자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키워드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레이블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분리자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주석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토큰으로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가짐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699615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수식에서 타입변환</a:t>
            </a:r>
          </a:p>
        </p:txBody>
      </p:sp>
      <p:sp>
        <p:nvSpPr>
          <p:cNvPr id="44044" name="Text Box 3"/>
          <p:cNvSpPr txBox="1">
            <a:spLocks noChangeArrowheads="1"/>
          </p:cNvSpPr>
          <p:nvPr/>
        </p:nvSpPr>
        <p:spPr bwMode="auto">
          <a:xfrm>
            <a:off x="323850" y="630238"/>
            <a:ext cx="8640763" cy="64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수식은 여러 연산 수행하여 하나의 결과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결과 또는 전체 결과값을 다른 타입 값으로 변환</a:t>
            </a:r>
            <a:r>
              <a:rPr kumimoji="1" lang="ko-KR" altLang="en-US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가능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연산의 타입변환은 자동적 타입변환과 강제적 타입변환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1800" dirty="0">
                <a:solidFill>
                  <a:srgbClr val="0000FF"/>
                </a:solidFill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수식에서도 자동적 타입변환과 강제적 타입변환 가능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수식에서의 자동적 타입변환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연산에서 자동적 타입변환 발생 경우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산술 연산과 비교 연산에서 피연산자의 타입이 서로 다른 경우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② 대입 연산에서 약한 타입 값을 강한 타입 변수에 저장할 경우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③ 문자열 접속 연산에서 문자열과 문자열 아닌 값 접속할 경우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수식에서 자동적 타입변환은 연산에서의 자동적 타입변환과 동일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복잡한 수식인 경우 자동적 타입변환이 여러 번 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수식에서의 강제적 타입변환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연산에서 강제적 타입변환이 발생하는 경우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① 연산자를 특정 타입에 대한 연산자로 작동시킬 경우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② 의도적인 정보 손실 유발하는 경우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수식에서도 강제적 타입변환 필요한 경우 종종 발생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경우 캐스트 집적 명시하여 타입변환 실시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9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 결과의 자동적 타입변환</a:t>
            </a:r>
            <a:r>
              <a:rPr lang="en-US" altLang="ko-KR" sz="3200" dirty="0">
                <a:solidFill>
                  <a:srgbClr val="0000FF"/>
                </a:solidFill>
              </a:rPr>
              <a:t>: </a:t>
            </a:r>
            <a:r>
              <a:rPr lang="ko-KR" altLang="en-US" sz="3200" dirty="0">
                <a:solidFill>
                  <a:srgbClr val="0000FF"/>
                </a:solidFill>
              </a:rPr>
              <a:t>예제 </a:t>
            </a:r>
            <a:r>
              <a:rPr lang="en-US" altLang="ko-KR" sz="3200" dirty="0">
                <a:solidFill>
                  <a:srgbClr val="0000FF"/>
                </a:solidFill>
              </a:rPr>
              <a:t>3-3-2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52898"/>
              </p:ext>
            </p:extLst>
          </p:nvPr>
        </p:nvGraphicFramePr>
        <p:xfrm>
          <a:off x="323850" y="620688"/>
          <a:ext cx="8640638" cy="6192688"/>
        </p:xfrm>
        <a:graphic>
          <a:graphicData uri="http://schemas.openxmlformats.org/drawingml/2006/table">
            <a:tbl>
              <a:tblPr/>
              <a:tblGrid>
                <a:gridCol w="1745777">
                  <a:extLst>
                    <a:ext uri="{9D8B030D-6E8A-4147-A177-3AD203B41FA5}">
                      <a16:colId xmlns:a16="http://schemas.microsoft.com/office/drawing/2014/main" val="1244326727"/>
                    </a:ext>
                  </a:extLst>
                </a:gridCol>
                <a:gridCol w="6894861">
                  <a:extLst>
                    <a:ext uri="{9D8B030D-6E8A-4147-A177-3AD203B41FA5}">
                      <a16:colId xmlns:a16="http://schemas.microsoft.com/office/drawing/2014/main" val="4059882671"/>
                    </a:ext>
                  </a:extLst>
                </a:gridCol>
              </a:tblGrid>
              <a:tr h="2926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641" marR="29641" marT="8195" marB="81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수식에서의 자동적 타입변환 확인하기</a:t>
                      </a:r>
                    </a:p>
                  </a:txBody>
                  <a:tcPr marL="29641" marR="29641" marT="8195" marB="819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43613"/>
                  </a:ext>
                </a:extLst>
              </a:tr>
              <a:tr h="5900069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▪ 산술 연산 포함한 수식에서의 자동적 타입변환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amount = 1000000;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rate = 0.04;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amount * (1 + rate) 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amount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* ( 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(double)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rate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			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(double)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1000000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* ( </a:t>
                      </a:r>
                      <a:r>
                        <a:rPr lang="en-US" sz="13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1.0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+ 0.04 )		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3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1000000.0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* ( 1.04 )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⇒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1040000.0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▪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대입 연산과 비교 연산 포함한 수식에서의 자동적 타입변환 예제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sumScores = 894, maxScore = 99, noStudents = 10;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avgScores;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avgScores = sumScores / noStudents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avgScores =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sumScores / noStudents )         //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나누기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avgScores =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( 894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/ 10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                              //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나누기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avgScores =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( 89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avgScores = </a:t>
                      </a:r>
                      <a:r>
                        <a:rPr lang="en-US" sz="1300" b="1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89.0</a:t>
                      </a:r>
                      <a:r>
                        <a:rPr lang="en-US" sz="1300" b="1" kern="0" spc="0" baseline="-25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avgScores + 10 &gt; maxScore - 10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               ⇒ ( avgScores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</a:t>
                      </a:r>
                      <a:r>
                        <a:rPr lang="en-US" sz="1300" i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&gt; (double)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maxScore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- 10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( 89.4 + </a:t>
                      </a:r>
                      <a:r>
                        <a:rPr 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10.0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 &gt; 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(double)</a:t>
                      </a:r>
                      <a:r>
                        <a:rPr lang="en-US" sz="13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(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- 10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99.4 &gt; </a:t>
                      </a:r>
                      <a:r>
                        <a:rPr lang="en-US" sz="1300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30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double)</a:t>
                      </a:r>
                      <a:r>
                        <a:rPr lang="en-US" sz="130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( 89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99.4 &gt; </a:t>
                      </a:r>
                      <a:r>
                        <a:rPr lang="en-US" sz="13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89.0</a:t>
                      </a:r>
                      <a:r>
                        <a:rPr lang="en-US" sz="1300" b="1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▪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접속 연산 포함한 수식에서의 타입변환 예제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thisYear = 2016;</a:t>
                      </a:r>
                    </a:p>
                    <a:p>
                      <a:pPr marL="317500" marR="0" indent="-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"10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후의 연도는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+ (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thisYear + 10)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"10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후의 연도는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sz="1300" b="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(String)</a:t>
                      </a:r>
                      <a:r>
                        <a:rPr lang="en-US" sz="1300" b="0" i="1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thisYear</a:t>
                      </a:r>
                      <a:r>
                        <a:rPr lang="en-US" sz="1300" b="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+ 10</a:t>
                      </a:r>
                      <a:r>
                        <a:rPr lang="en-US" sz="1300" b="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 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"10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후의 연도는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300" b="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sz="1300" b="0" i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(String)</a:t>
                      </a:r>
                      <a:r>
                        <a:rPr lang="en-US" sz="13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( 2026</a:t>
                      </a:r>
                      <a:r>
                        <a:rPr lang="en-US" sz="1300" b="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)</a:t>
                      </a: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"10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후의 연도는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300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sz="1300" b="1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"2026"</a:t>
                      </a:r>
                      <a:r>
                        <a:rPr lang="en-US" sz="1300" b="1" kern="0" spc="0" baseline="-25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13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	⇒ </a:t>
                      </a:r>
                      <a:r>
                        <a:rPr 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"10</a:t>
                      </a:r>
                      <a:r>
                        <a:rPr lang="ko-KR" altLang="en-US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후의 연도는 </a:t>
                      </a:r>
                      <a:r>
                        <a:rPr lang="en-US" altLang="ko-KR" sz="13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2026"</a:t>
                      </a:r>
                      <a:r>
                        <a:rPr lang="en-US" sz="1300" kern="0" spc="0" baseline="-25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String </a:t>
                      </a:r>
                      <a:endParaRPr lang="en-US" sz="13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9641" marR="29641" marT="8195" marB="8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5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 결과의 타입변환</a:t>
            </a:r>
            <a:r>
              <a:rPr lang="en-US" altLang="ko-KR" sz="3200" dirty="0">
                <a:solidFill>
                  <a:srgbClr val="0000FF"/>
                </a:solidFill>
              </a:rPr>
              <a:t>: </a:t>
            </a:r>
            <a:r>
              <a:rPr lang="ko-KR" altLang="en-US" sz="3200" dirty="0">
                <a:solidFill>
                  <a:srgbClr val="0000FF"/>
                </a:solidFill>
              </a:rPr>
              <a:t>예제 </a:t>
            </a:r>
            <a:r>
              <a:rPr lang="en-US" altLang="ko-KR" sz="3200" dirty="0">
                <a:solidFill>
                  <a:srgbClr val="0000FF"/>
                </a:solidFill>
              </a:rPr>
              <a:t>3-3-3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9208" y="980728"/>
          <a:ext cx="8490942" cy="4670992"/>
        </p:xfrm>
        <a:graphic>
          <a:graphicData uri="http://schemas.openxmlformats.org/drawingml/2006/table">
            <a:tbl>
              <a:tblPr/>
              <a:tblGrid>
                <a:gridCol w="1715531">
                  <a:extLst>
                    <a:ext uri="{9D8B030D-6E8A-4147-A177-3AD203B41FA5}">
                      <a16:colId xmlns:a16="http://schemas.microsoft.com/office/drawing/2014/main" val="2082507108"/>
                    </a:ext>
                  </a:extLst>
                </a:gridCol>
                <a:gridCol w="6775411">
                  <a:extLst>
                    <a:ext uri="{9D8B030D-6E8A-4147-A177-3AD203B41FA5}">
                      <a16:colId xmlns:a16="http://schemas.microsoft.com/office/drawing/2014/main" val="215325825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3-3-3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수식에서의 강제적 타입변환인 캐스트 이용하기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10940"/>
                  </a:ext>
                </a:extLst>
              </a:tr>
              <a:tr h="4382960">
                <a:tc grid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▪ 수식에서의 강제적 타입변환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sum = 894, n = 10;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avg;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avg = sum /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n            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int 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값을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변환하여 실수 나누기 수행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amount = 1000000;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rate = 0.04;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amount =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( amount * (1 + rate) )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//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 값을 정수 변수에 저장하기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amount = amount +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( amount * rate )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//     </a:t>
                      </a:r>
                      <a:r>
                        <a:rPr lang="ko-KR" alt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위해 의도적 정보 손실 유도</a:t>
                      </a:r>
                      <a:endParaRPr lang="en-US" altLang="ko-KR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 pi = 3.141592;</a:t>
                      </a:r>
                    </a:p>
                    <a:p>
                      <a:pPr marL="317500" marR="0" indent="-1270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</a:t>
                      </a:r>
                      <a:r>
                        <a:rPr lang="en-US" sz="16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( (pi + 0.005) * 100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100.0                  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반올림 위해 의도적 정보 손실 유도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1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7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3-3-2, 3-3-3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7790829" cy="246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rgbClr val="00B0F0"/>
                </a:solidFill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3-3-2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수식에서 자동적 타입 변환을 보이는 프로그램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rgbClr val="00B0F0"/>
                </a:solidFill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3-3-3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는 수식에서 강제적 타입 변환을 보이는 프로그램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rgbClr val="00B0F0"/>
                </a:solidFill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8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Text Box 3"/>
          <p:cNvSpPr txBox="1">
            <a:spLocks noChangeArrowheads="1"/>
          </p:cNvSpPr>
          <p:nvPr/>
        </p:nvSpPr>
        <p:spPr bwMode="auto">
          <a:xfrm>
            <a:off x="323850" y="639763"/>
            <a:ext cx="8496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수식 결과 값의 타입 유추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수식은 다음 단계인 문장 구성하는 중요한 요소가 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수식에서 반드시 숙지해야 할 사항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① 올바른 수식 구성하는 규칙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② 수식이 계산되는 순서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③ 프로그램에서 자주 사용되는 수식들의 기능 파악 및 작성 능력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3237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수식에 관한 추가 사항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2988" y="1039813"/>
          <a:ext cx="7777162" cy="1154112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1154112">
                <a:tc>
                  <a:txBody>
                    <a:bodyPr/>
                    <a:lstStyle/>
                    <a:p>
                      <a:pPr marL="18000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한양신명조" charset="-127"/>
                          <a:cs typeface="+mn-cs"/>
                        </a:rPr>
                        <a:t>•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(F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–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32)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5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9          </a:t>
                      </a:r>
                      <a:r>
                        <a:rPr kumimoji="0" lang="en-US" altLang="ko-KR" sz="1600" b="0" dirty="0">
                          <a:latin typeface="+mn-lt"/>
                          <a:ea typeface="+mn-ea"/>
                        </a:rPr>
                        <a:t>⇒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결과 타입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이면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F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이면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double</a:t>
                      </a:r>
                    </a:p>
                    <a:p>
                      <a:pPr marL="180000" marR="0" lvl="0" indent="0" algn="l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0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한양신명조" charset="-127"/>
                          <a:cs typeface="+mn-cs"/>
                        </a:rPr>
                        <a:t>•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score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0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&amp;&amp;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score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100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                                        </a:t>
                      </a:r>
                      <a:r>
                        <a:rPr kumimoji="0" lang="en-US" altLang="ko-KR" sz="1600" b="0" dirty="0">
                          <a:latin typeface="+mn-lt"/>
                          <a:ea typeface="+mn-ea"/>
                        </a:rPr>
                        <a:t>⇒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결과 타입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true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또는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false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 하나인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boolean</a:t>
                      </a:r>
                    </a:p>
                  </a:txBody>
                  <a:tcPr marL="64775" marR="64775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843213" y="2708275"/>
          <a:ext cx="5049837" cy="1441450"/>
        </p:xfrm>
        <a:graphic>
          <a:graphicData uri="http://schemas.openxmlformats.org/drawingml/2006/table">
            <a:tbl>
              <a:tblPr/>
              <a:tblGrid>
                <a:gridCol w="5049837">
                  <a:extLst>
                    <a:ext uri="{9D8B030D-6E8A-4147-A177-3AD203B41FA5}">
                      <a16:colId xmlns:a16="http://schemas.microsoft.com/office/drawing/2014/main" val="3117654955"/>
                    </a:ext>
                  </a:extLst>
                </a:gridCol>
              </a:tblGrid>
              <a:tr h="144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한양신명조" charset="-127"/>
                          <a:cs typeface="+mn-cs"/>
                        </a:rPr>
                        <a:t>•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(F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32)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5 / 9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          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 panose="020B0600000101010101" pitchFamily="50" charset="-127"/>
                          <a:ea typeface="한양신명조" charset="-127"/>
                          <a:cs typeface="+mn-cs"/>
                        </a:rPr>
                        <a:t>•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if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score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&gt;=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&amp;&amp;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score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&lt;=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100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sum</a:t>
                      </a:r>
                      <a:r>
                        <a:rPr kumimoji="1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sum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score   </a:t>
                      </a:r>
                      <a:r>
                        <a:rPr kumimoji="1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 </a:t>
                      </a:r>
                      <a:endParaRPr kumimoji="1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2" marR="64772" marT="17924" marB="1792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21810"/>
                  </a:ext>
                </a:extLst>
              </a:tr>
            </a:tbl>
          </a:graphicData>
        </a:graphic>
      </p:graphicFrame>
      <p:sp>
        <p:nvSpPr>
          <p:cNvPr id="66576" name="모서리가 둥근 직사각형 22"/>
          <p:cNvSpPr>
            <a:spLocks noChangeArrowheads="1"/>
          </p:cNvSpPr>
          <p:nvPr/>
        </p:nvSpPr>
        <p:spPr bwMode="auto">
          <a:xfrm>
            <a:off x="3482975" y="3698875"/>
            <a:ext cx="2046288" cy="3222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6577" name="모서리가 둥근 직사각형 23"/>
          <p:cNvSpPr>
            <a:spLocks noChangeArrowheads="1"/>
          </p:cNvSpPr>
          <p:nvPr/>
        </p:nvSpPr>
        <p:spPr bwMode="auto">
          <a:xfrm>
            <a:off x="3024188" y="2782888"/>
            <a:ext cx="1965325" cy="3016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6578" name="모서리가 둥근 직사각형 24"/>
          <p:cNvSpPr>
            <a:spLocks noChangeArrowheads="1"/>
          </p:cNvSpPr>
          <p:nvPr/>
        </p:nvSpPr>
        <p:spPr bwMode="auto">
          <a:xfrm>
            <a:off x="3482975" y="3308350"/>
            <a:ext cx="2847975" cy="3159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6579" name="모서리가 둥근 사각형 설명선 16"/>
          <p:cNvSpPr>
            <a:spLocks noChangeArrowheads="1"/>
          </p:cNvSpPr>
          <p:nvPr/>
        </p:nvSpPr>
        <p:spPr bwMode="auto">
          <a:xfrm flipH="1">
            <a:off x="5845175" y="4021138"/>
            <a:ext cx="815975" cy="749300"/>
          </a:xfrm>
          <a:prstGeom prst="wedgeRoundRectCallout">
            <a:avLst>
              <a:gd name="adj1" fmla="val 97690"/>
              <a:gd name="adj2" fmla="val -49245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if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true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구성하는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수식</a:t>
            </a: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1992313" y="3070225"/>
            <a:ext cx="684212" cy="561975"/>
          </a:xfrm>
          <a:prstGeom prst="wedgeRoundRectCallout">
            <a:avLst>
              <a:gd name="adj1" fmla="val -100734"/>
              <a:gd name="adj2" fmla="val -565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수식으로 구성되는 문장</a:t>
            </a: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6678613" y="2763838"/>
            <a:ext cx="638175" cy="736600"/>
          </a:xfrm>
          <a:prstGeom prst="wedgeRoundRectCallout">
            <a:avLst>
              <a:gd name="adj1" fmla="val 108097"/>
              <a:gd name="adj2" fmla="val 306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if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조건 구성하는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22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3.4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연산과 수식 활용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375249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온도 변환 프로그램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65763"/>
              </p:ext>
            </p:extLst>
          </p:nvPr>
        </p:nvGraphicFramePr>
        <p:xfrm>
          <a:off x="539750" y="908050"/>
          <a:ext cx="8064500" cy="4343400"/>
        </p:xfrm>
        <a:graphic>
          <a:graphicData uri="http://schemas.openxmlformats.org/drawingml/2006/table">
            <a:tbl>
              <a:tblPr/>
              <a:tblGrid>
                <a:gridCol w="167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7" marR="6476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TemperatureConversionFtoC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7" marR="6476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031">
                <a:tc gridSpan="2">
                  <a:txBody>
                    <a:bodyPr/>
                    <a:lstStyle/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/*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TemperatureConversionFtoC: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화씨온도 입력하여 섭씨온도로 변환하여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B050"/>
                          </a:solidFill>
                          <a:latin typeface="함초롬바탕"/>
                        </a:rPr>
                        <a:t>class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Ex3_4_1_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TemperatureConversionFtoC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{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public static void main(String[] args) {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double F, C;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화씨온도와 섭씨온도 저장할 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</a:rPr>
                        <a:t>		</a:t>
                      </a: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System.out.print("\n * Input Fahrenheit degree &gt; ");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F = SkScanner.getDouble();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</a:rPr>
                        <a:t>		</a:t>
                      </a: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</a:rPr>
                        <a:t>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 = (F - 32) * 5 / 9;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화씨를 섭씨로 변환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a typeface="+mn-ea"/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latin typeface="함초롬바탕"/>
                          <a:ea typeface="+mn-ea"/>
                        </a:rPr>
                        <a:t>  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System.out.println(" o " + F + "F = " + C + "C"); 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7" marR="6476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7" marR="6476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Input Fahrenheit degree &gt; </a:t>
                      </a:r>
                      <a:r>
                        <a:rPr lang="de-DE" sz="1400" u="sng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77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o 77.0F = 25.0C</a:t>
                      </a:r>
                      <a:endParaRPr lang="de-DE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7" marR="64767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3-4-1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712200" cy="501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3-4-1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화씨 온도 입력받아 섭씨 온도로 변환하여 출력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여러 화씨온도 입력하고 출력된 섭씨온도 확인      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프로그램은 화씨온도를 섭씨온도로 변환하여 출력한다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반대로 섭씨온도 입력하여 화씨온도로 변환하여 출력하는 프로그램을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3_4_1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_TemperatureConversion_CtoF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섭씨온도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화씨온도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변환하는 공식은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= C * 9 / 5  + 32)</a:t>
            </a: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☞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3_4_1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_TemperatureConversion_CtoF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때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copy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paste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3_4_1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_TemperatureConversion_FtoC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복사하여 작성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8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2863"/>
            <a:ext cx="8496300" cy="504825"/>
          </a:xfrm>
          <a:ln/>
        </p:spPr>
        <p:txBody>
          <a:bodyPr/>
          <a:lstStyle/>
          <a:p>
            <a:pPr algn="l" eaLnBrk="1" hangingPunct="1"/>
            <a:r>
              <a:rPr lang="ko-KR" altLang="en-US" sz="3200" dirty="0">
                <a:solidFill>
                  <a:srgbClr val="0000FF"/>
                </a:solidFill>
              </a:rPr>
              <a:t>원리합계 구하는 프로그램</a:t>
            </a:r>
          </a:p>
        </p:txBody>
      </p:sp>
      <p:sp>
        <p:nvSpPr>
          <p:cNvPr id="716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6022"/>
              </p:ext>
            </p:extLst>
          </p:nvPr>
        </p:nvGraphicFramePr>
        <p:xfrm>
          <a:off x="333375" y="606425"/>
          <a:ext cx="8486775" cy="6148876"/>
        </p:xfrm>
        <a:graphic>
          <a:graphicData uri="http://schemas.openxmlformats.org/drawingml/2006/table">
            <a:tbl>
              <a:tblPr/>
              <a:tblGrid>
                <a:gridCol w="1767631">
                  <a:extLst>
                    <a:ext uri="{9D8B030D-6E8A-4147-A177-3AD203B41FA5}">
                      <a16:colId xmlns:a16="http://schemas.microsoft.com/office/drawing/2014/main" val="217916569"/>
                    </a:ext>
                  </a:extLst>
                </a:gridCol>
                <a:gridCol w="6719144">
                  <a:extLst>
                    <a:ext uri="{9D8B030D-6E8A-4147-A177-3AD203B41FA5}">
                      <a16:colId xmlns:a16="http://schemas.microsoft.com/office/drawing/2014/main" val="2580809826"/>
                    </a:ext>
                  </a:extLst>
                </a:gridCol>
              </a:tblGrid>
              <a:tr h="2372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3-4-2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262" marR="43262" marT="11949" marB="119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 동안의 복리 원리합계 구하기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262" marR="43262" marT="11949" marB="119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3214"/>
                  </a:ext>
                </a:extLst>
              </a:tr>
              <a:tr h="5911147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Ex3_4_2_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PrincipalAndInterest_InOut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public static void main(String[] args)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 **** Calculation of Principal and Interest ****");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amount0;                                        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처음 주어진 원금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amount1, amount2, amount3, amount4, amount5; // 5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년간 원리합계 저장 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 rate;                                          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실수 이자율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System.out.print(＂ o Input initial principal &gt; ＂);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amount0 = SkScanner.getInt();            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초기 원금 입력받음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System.out.print("\n o Input interest rate per year (%) &gt; ");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ratePercent = SkScanner.getDouble();                         //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년간 퍼센트 이자율 입력받음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rate = ratePercent / 100;                                             </a:t>
                      </a: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퍼센트 이자율을 실수 이자율로 변경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값을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변수에 저장하기 위해 반드시 캐스트시켜야함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amount1 * rate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는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타입의 값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amount1 = (int) ( amount0 + amount0 * rate );   amount2 = (int) ( amount1 + amount1 * rate );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amount3 = (int) ( amount2 + amount2 * rate );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amount4 = (int) ( amount3 + amount3 * rate );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amount5 = (int) ( amount4 + amount4 * rate );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System.out.println("\n * Initial Principal = " + amount0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Interest Rate = " + rate + "\n");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P&amp;I after 1 year = " + amount1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P&amp;I after 2 years = " + amount2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P&amp;I after 3 years = " + amount3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P&amp;I after 4 years = " + amount4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  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System.out.println(" * P&amp;I after 5 years = " + amount5 + "(won)");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3262" marR="43262" marT="11949" marB="1194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55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3-4-2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323850" y="652463"/>
            <a:ext cx="8496300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3-4-2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년간 복리의 원리합계 구하여 출력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이자율은 실수 이자율이 아니라 퍼센트 이자율로 입력하는데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4%, 5%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 현실에서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이자율은 실수 이자율이 아니라 퍼센트 이자율이 많이 사용되기 때문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후의 원리합계 저장 하는 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amount1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변수이지만 원리합계가 구해진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amount0 + amount0 * rate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결과값은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 값</a:t>
            </a: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구한 원리합계를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amount1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저장하려면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값으로 강제 타입변환시켜야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하므로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이용하여 캐스트시킴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매년 마다 원리합계 저장하기 위해 다른 변수 사용하였는데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하나의 변수 사용하여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작성하는 할 수 있음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만약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동안 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동안의 원리합계 구하는 프로그램으로 변경한다면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쉽게 할 수 있겠는가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최대한까지 변경해보라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68313" y="115888"/>
            <a:ext cx="8208962" cy="6640512"/>
          </a:xfrm>
          <a:prstGeom prst="roundRect">
            <a:avLst>
              <a:gd name="adj" fmla="val 18489"/>
            </a:avLst>
          </a:prstGeom>
          <a:solidFill>
            <a:srgbClr val="C9F1FF"/>
          </a:solidFill>
          <a:ln w="3175" cap="flat" cmpd="sng" algn="ctr">
            <a:solidFill>
              <a:srgbClr val="00956F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4" name="모서리가 둥근 직사각형 10243"/>
          <p:cNvSpPr/>
          <p:nvPr/>
        </p:nvSpPr>
        <p:spPr>
          <a:xfrm>
            <a:off x="1187450" y="279400"/>
            <a:ext cx="327342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계산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결과 값 생성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하여 수식에서 사용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1, sum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배열원소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scores[0]   ns[i]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필드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  p.age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SkScanner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.getInt()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자동 타입변환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강제 타입변환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F01C5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4664075" y="279400"/>
            <a:ext cx="329247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연산들 반복하여 결과 값 생성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32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5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(amount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rate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우선순위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결합성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괄호에 의해 수행 순서 결정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수식 의미 파악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작성 능력이 프로그래밍 출발점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1187450" y="2065338"/>
            <a:ext cx="3297238" cy="194468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문장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실제적인 작업 처리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 선언문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int[] ages;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st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실행문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단순문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단순문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대입문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System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out.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println(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복귀문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sum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공백문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 ;</a:t>
            </a:r>
          </a:p>
        </p:txBody>
      </p:sp>
      <p:sp>
        <p:nvSpPr>
          <p:cNvPr id="10247" name="모서리가 둥근 직사각형 10246"/>
          <p:cNvSpPr/>
          <p:nvPr/>
        </p:nvSpPr>
        <p:spPr>
          <a:xfrm>
            <a:off x="4664075" y="2054225"/>
            <a:ext cx="3292475" cy="1944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4.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문장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수식을 한 문장처름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블록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{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%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2;  n = 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else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&lt;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sum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while, do-while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 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2651125" y="4117975"/>
            <a:ext cx="3843338" cy="19700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5.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처리과정의 기능적 추상화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호출 양식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 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호출되면 수행될  여러 문장들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 나타내는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 전달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반환값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static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n1,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?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3320" name="AutoShape 142"/>
          <p:cNvSpPr>
            <a:spLocks noChangeArrowheads="1"/>
          </p:cNvSpPr>
          <p:nvPr/>
        </p:nvSpPr>
        <p:spPr bwMode="auto">
          <a:xfrm>
            <a:off x="3086100" y="6221413"/>
            <a:ext cx="2973388" cy="401637"/>
          </a:xfrm>
          <a:prstGeom prst="roundRect">
            <a:avLst>
              <a:gd name="adj" fmla="val 50000"/>
            </a:avLst>
          </a:prstGeom>
          <a:solidFill>
            <a:srgbClr val="CC00CC">
              <a:alpha val="20000"/>
            </a:srgbClr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처리요소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8158163" y="1341438"/>
            <a:ext cx="493712" cy="552450"/>
          </a:xfrm>
          <a:prstGeom prst="wedgeRoundRectCallout">
            <a:avLst>
              <a:gd name="adj1" fmla="val 90172"/>
              <a:gd name="adj2" fmla="val -5557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내용임</a:t>
            </a: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492125" y="1341438"/>
            <a:ext cx="493713" cy="552450"/>
          </a:xfrm>
          <a:prstGeom prst="wedgeRoundRectCallout">
            <a:avLst>
              <a:gd name="adj1" fmla="val -90501"/>
              <a:gd name="adj2" fmla="val -6012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내용임</a:t>
            </a:r>
          </a:p>
        </p:txBody>
      </p:sp>
    </p:spTree>
    <p:extLst>
      <p:ext uri="{BB962C8B-B14F-4D97-AF65-F5344CB8AC3E}">
        <p14:creationId xmlns:p14="http://schemas.microsoft.com/office/powerpoint/2010/main" val="31465123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0"/>
            <a:ext cx="7486650" cy="504825"/>
          </a:xfrm>
          <a:ln/>
        </p:spPr>
        <p:txBody>
          <a:bodyPr/>
          <a:lstStyle/>
          <a:p>
            <a:pPr algn="l"/>
            <a:r>
              <a:rPr lang="ko-KR" altLang="en-US" sz="3200" dirty="0">
                <a:solidFill>
                  <a:srgbClr val="0000FF"/>
                </a:solidFill>
              </a:rPr>
              <a:t>반복문을 위한 사전 작업</a:t>
            </a:r>
          </a:p>
        </p:txBody>
      </p:sp>
      <p:sp>
        <p:nvSpPr>
          <p:cNvPr id="747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03164"/>
              </p:ext>
            </p:extLst>
          </p:nvPr>
        </p:nvGraphicFramePr>
        <p:xfrm>
          <a:off x="468313" y="765174"/>
          <a:ext cx="7848600" cy="5832177"/>
        </p:xfrm>
        <a:graphic>
          <a:graphicData uri="http://schemas.openxmlformats.org/drawingml/2006/table">
            <a:tbl>
              <a:tblPr/>
              <a:tblGrid>
                <a:gridCol w="108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349"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3-4-3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0968" marR="40968" marT="11326" marB="113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PrintLikeJava10Times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클래스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0968" marR="40968" marT="11326" marB="113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3295">
                <a:tc gridSpan="3">
                  <a:txBody>
                    <a:bodyPr/>
                    <a:lstStyle/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/*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PrintLikeJava10Times: "I like Java "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를 반복문 사용하지 않고서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번 출력하기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 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반복 작업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351450" marR="0" indent="-1714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  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똑같은 작업 반복하는 프로그램을 반복문 사용하지 않고서 직접 작성해보는 것은 반복문의 중요성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a typeface="함초롬바탕"/>
                      </a:endParaRPr>
                    </a:p>
                    <a:p>
                      <a:pPr marL="351450" marR="0" indent="-1714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이해하기 위해 매우 중요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    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반복문 사용하지 않고서 직접 반복문장 나열의 난이도는 반복 회수에 따라 달라짐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     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반복회수 작을 때는 대수롭지 않다가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회수 많아지면 점점 어려워져 회수 아주 많아지면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        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거의 불가능하기도 함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*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/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B050"/>
                          </a:solidFill>
                          <a:latin typeface="함초롬바탕"/>
                        </a:rPr>
                        <a:t>class </a:t>
                      </a: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Ex3_4_3_</a:t>
                      </a: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latin typeface="함초롬바탕"/>
                        </a:rPr>
                        <a:t>PrintLikeJava10Times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       public static void main(String[] args)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   </a:t>
                      </a: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// "I like Java "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문자열을 한 라인에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번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System.out.print("I like Java ");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       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0968" marR="40968" marT="11326" marB="113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실행결과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0968" marR="40968" marT="11326" marB="113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>
                          <a:solidFill>
                            <a:srgbClr val="000000"/>
                          </a:solidFill>
                          <a:latin typeface="함초롬바탕"/>
                        </a:rPr>
                        <a:t>I like Java I like Java I like Java I like Java I like Java I like Java I like Java I like Java I like Java I like Java I like Java</a:t>
                      </a:r>
                      <a:endParaRPr lang="nn-NO" sz="1200" kern="0" spc="0">
                        <a:solidFill>
                          <a:srgbClr val="000000"/>
                        </a:solidFill>
                      </a:endParaRPr>
                    </a:p>
                  </a:txBody>
                  <a:tcPr marL="40968" marR="40968" marT="11326" marB="1132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40969" marR="40969" marT="11327" marB="113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1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11560" y="1124744"/>
            <a:ext cx="7789862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3.5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이용한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125517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배열의 필요성</a:t>
            </a:r>
          </a:p>
        </p:txBody>
      </p:sp>
      <p:sp>
        <p:nvSpPr>
          <p:cNvPr id="76803" name="Text Box 10"/>
          <p:cNvSpPr txBox="1">
            <a:spLocks noChangeArrowheads="1"/>
          </p:cNvSpPr>
          <p:nvPr/>
        </p:nvSpPr>
        <p:spPr bwMode="auto">
          <a:xfrm>
            <a:off x="333375" y="660400"/>
            <a:ext cx="87122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사람의 신상정보 처리하는 예제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2-3-3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Ex2_3_3_Person_InOut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 등의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정보 항목들로 신상정보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신상정보 입력하여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currentLocation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변수에 저장하고 출력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사람의 신상정보 저장하고 출력하기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각 사람마다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 등의 신상정보 저장할 변수들이 필요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명에 대한 신상 정보 저장을 위한 변수 선언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15817"/>
              </p:ext>
            </p:extLst>
          </p:nvPr>
        </p:nvGraphicFramePr>
        <p:xfrm>
          <a:off x="684213" y="2755900"/>
          <a:ext cx="8208962" cy="2665414"/>
        </p:xfrm>
        <a:graphic>
          <a:graphicData uri="http://schemas.openxmlformats.org/drawingml/2006/table">
            <a:tbl>
              <a:tblPr/>
              <a:tblGrid>
                <a:gridCol w="820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5608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3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신상정보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저장을 위한 변수 선언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name1, name2, name3;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age1, age2, age3;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currentLocation1, currentLocation2, currentLocation3;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805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10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신상정보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저장을 위한 변수 선언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name1, name2, name3, name4, name5, name6, name7, name8, name9, name10;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age1, age2, age3, age4, age5, age6, age7, age8, age9, age10;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String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currentLocation1, currentLocation2, currentLocation3, currentLocation4,</a:t>
                      </a:r>
                      <a:r>
                        <a:rPr lang="en-US" sz="1500" kern="0" spc="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currentLocation5, currentLocation6, currentLocation7, currentLocation8,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currentLocation9, currentLocation10</a:t>
                      </a:r>
                      <a:r>
                        <a:rPr lang="en-US" sz="15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500" kern="0" spc="0" dirty="0">
                        <a:solidFill>
                          <a:schemeClr val="accent2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563" y="5516563"/>
            <a:ext cx="8353425" cy="12017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itchFamily="2" charset="2"/>
              </a:rPr>
              <a:t>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 신상정보 위해 변수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9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 위해 변수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선언해야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명이면 모두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변수 선언해야 하며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이들 변수에 값 하나씩 입력하여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저장하고 변수 값 출력해야 함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90563" y="3861048"/>
            <a:ext cx="8201917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99809" y="3861048"/>
            <a:ext cx="819267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12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배열의 필요성</a:t>
            </a:r>
          </a:p>
        </p:txBody>
      </p:sp>
      <p:sp>
        <p:nvSpPr>
          <p:cNvPr id="70659" name="Text Box 10"/>
          <p:cNvSpPr txBox="1">
            <a:spLocks noChangeArrowheads="1"/>
          </p:cNvSpPr>
          <p:nvPr/>
        </p:nvSpPr>
        <p:spPr bwMode="auto">
          <a:xfrm>
            <a:off x="333375" y="660400"/>
            <a:ext cx="8712200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학생의 점수 처리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점수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또는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  <a:ea typeface="함초롬바탕"/>
              </a:rPr>
              <a:t>50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개 입력하여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점수에 대한 합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평균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표준편차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평균 이상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  <a:ea typeface="함초롬바탕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개수 등을 구하는 프로그램 작성할 경우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개수만큼의 점수들 입력하여 저장할 변수들 필요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입력하여  값 저장이 점수개수만큼 이루어져야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800" dirty="0">
                <a:solidFill>
                  <a:srgbClr val="00B0F0"/>
                </a:solidFill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  <a:ea typeface="함초롬바탕"/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개와 </a:t>
            </a:r>
            <a:r>
              <a:rPr lang="en-US" altLang="ko-KR" sz="1800" dirty="0">
                <a:solidFill>
                  <a:srgbClr val="000000"/>
                </a:solidFill>
                <a:latin typeface="함초롬바탕"/>
                <a:ea typeface="함초롬바탕"/>
              </a:rPr>
              <a:t>50</a:t>
            </a:r>
            <a:r>
              <a:rPr lang="ko-KR" altLang="en-US" sz="1800" dirty="0">
                <a:solidFill>
                  <a:srgbClr val="000000"/>
                </a:solidFill>
                <a:latin typeface="함초롬바탕"/>
                <a:ea typeface="함초롬바탕"/>
              </a:rPr>
              <a:t>개 저장을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위한 변수 선언</a:t>
            </a:r>
          </a:p>
        </p:txBody>
      </p:sp>
      <p:sp>
        <p:nvSpPr>
          <p:cNvPr id="78852" name="직사각형 7"/>
          <p:cNvSpPr>
            <a:spLocks noChangeArrowheads="1"/>
          </p:cNvSpPr>
          <p:nvPr/>
        </p:nvSpPr>
        <p:spPr bwMode="auto">
          <a:xfrm>
            <a:off x="589162" y="5300663"/>
            <a:ext cx="835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점수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위해 변수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lang="en-US" altLang="ko-KR" sz="1800" dirty="0">
                <a:solidFill>
                  <a:srgbClr val="000000"/>
                </a:solidFill>
              </a:rPr>
              <a:t>50</a:t>
            </a:r>
            <a:r>
              <a:rPr lang="ko-KR" altLang="en-US" sz="1800" dirty="0">
                <a:solidFill>
                  <a:srgbClr val="000000"/>
                </a:solidFill>
              </a:rPr>
              <a:t>개 위해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선언해야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1800" dirty="0">
                <a:solidFill>
                  <a:srgbClr val="00B0F0"/>
                </a:solidFill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점수 개수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100, 500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늘어나면  변수 개수도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500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늘어남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선언을 위한 라인수 많아지고 프로그램 작성 어려워짐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17204"/>
              </p:ext>
            </p:extLst>
          </p:nvPr>
        </p:nvGraphicFramePr>
        <p:xfrm>
          <a:off x="966019" y="2996937"/>
          <a:ext cx="7854131" cy="2198687"/>
        </p:xfrm>
        <a:graphic>
          <a:graphicData uri="http://schemas.openxmlformats.org/drawingml/2006/table">
            <a:tbl>
              <a:tblPr/>
              <a:tblGrid>
                <a:gridCol w="7854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5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저장을 위한 변수 선언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score1, score2, score3, score4, score5, score6, score7, score8, score9, score10;</a:t>
                      </a:r>
                      <a:endParaRPr lang="en-US" sz="15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8" marR="64758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50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 저장을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위한 변수 선언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4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500" kern="0" spc="-4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500" kern="0" spc="-10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score1, score2, score3, score4, score5, score6, score7, score8, score9, score10,</a:t>
                      </a:r>
                      <a:endParaRPr lang="en-US" sz="1500" kern="0" spc="-100" baseline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score11, score12, score13, score14, score15, score16, score17, score18, score19, score20,</a:t>
                      </a:r>
                      <a:endParaRPr lang="en-US" sz="1500" kern="0" spc="-100" baseline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score21, score22, score23, score24, score25, score26, score27, score28, score29, score30,</a:t>
                      </a:r>
                      <a:endParaRPr lang="en-US" sz="1500" kern="0" spc="-100" baseline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score31, score32, score33, score34, score35, score36, score37, score38, score39, score40,</a:t>
                      </a:r>
                      <a:endParaRPr lang="en-US" sz="1500" kern="0" spc="-100" baseline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0" baseline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score41, score42, score43, score44, score45, score46, score47, score48, score49, score50;</a:t>
                      </a:r>
                      <a:endParaRPr lang="en-US" sz="1500" kern="0" spc="-100" baseline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8" marR="64758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 bwMode="auto">
          <a:xfrm>
            <a:off x="966019" y="3636000"/>
            <a:ext cx="785413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4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</a:p>
        </p:txBody>
      </p:sp>
      <p:sp>
        <p:nvSpPr>
          <p:cNvPr id="72707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란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lang="ko-KR" altLang="en-US" sz="1800" dirty="0">
                <a:solidFill>
                  <a:srgbClr val="00B0F0"/>
                </a:solidFill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연관된 여러 데이터를 하나로 묶어 저장하고 접근할 수 있는 수단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ko-KR" altLang="en-US" sz="1800" dirty="0">
                <a:solidFill>
                  <a:srgbClr val="00B0F0"/>
                </a:solidFill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이름이 하나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이지만 그 변수에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저장되는 값은 다수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 변수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배열변수의 중요 사항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ko-KR" altLang="en-US" sz="1800" dirty="0">
                <a:solidFill>
                  <a:srgbClr val="00B0F0"/>
                </a:solidFill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 선언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 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저장할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1" lang="ko-KR" altLang="en-US" sz="1800" b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fontAlgn="base" hangingPunct="0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ko-KR" altLang="en-US" sz="1800" dirty="0">
                <a:solidFill>
                  <a:srgbClr val="00B0F0"/>
                </a:solidFill>
              </a:rPr>
              <a:t> 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배열변수에 저장되는 값 하나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원소 중 특정 원소 지정방법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 지정하기 위해 사용되는 번호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시작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인덱스의 가용범위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_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_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- 1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까지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원소에 값 저장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원소에 저장된 값 사용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값과 동일하게 사용됨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원소 개수 구하기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.length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저장 가능한 원소 개수 알려줌 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09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7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58284"/>
              </p:ext>
            </p:extLst>
          </p:nvPr>
        </p:nvGraphicFramePr>
        <p:xfrm>
          <a:off x="908569" y="3800582"/>
          <a:ext cx="7715250" cy="1914525"/>
        </p:xfrm>
        <a:graphic>
          <a:graphicData uri="http://schemas.openxmlformats.org/drawingml/2006/table">
            <a:tbl>
              <a:tblPr/>
              <a:tblGrid>
                <a:gridCol w="77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4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int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[]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scores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60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600" kern="0" spc="0" dirty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; // scores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정수 값 저장 할 수 있는 배열변수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scores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[0]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첫 번째 원소에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90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scores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[1]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95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두 번째 원소에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95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…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scores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[9]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인덱스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열 번째 원소이며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마지막 원소에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 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원소</a:t>
            </a:r>
          </a:p>
        </p:txBody>
      </p:sp>
      <p:sp>
        <p:nvSpPr>
          <p:cNvPr id="74755" name="Text Box 10"/>
          <p:cNvSpPr txBox="1">
            <a:spLocks noChangeArrowheads="1"/>
          </p:cNvSpPr>
          <p:nvPr/>
        </p:nvSpPr>
        <p:spPr bwMode="auto">
          <a:xfrm>
            <a:off x="264204" y="614416"/>
            <a:ext cx="8712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 원소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배열변수에 저장되는 값 하나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배열변수의 여러 원소 중에서 하나 나타내기 위한 수단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강의실이 있을 때 한 강의실 나타내기 위해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101, 102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등의 강의실 번호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사용하는 것과 유사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배열변수에 여러 원소 저장되므로 어느 원소인가 나타내는 수단이 인덱스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배열변수와 인덱스 결합되면 배열의 한 원소 식별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함초롬바탕"/>
                <a:ea typeface="함초롬바탕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배열변수에 저장된 원소 하나 나타냄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시작하며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인덱스의 최대값은 원소 개수보다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작은 값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저장 하는 배열변수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9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 bwMode="auto">
          <a:xfrm flipH="1">
            <a:off x="151332" y="4383194"/>
            <a:ext cx="720725" cy="374650"/>
          </a:xfrm>
          <a:prstGeom prst="wedgeRoundRectCallout">
            <a:avLst>
              <a:gd name="adj1" fmla="val -97292"/>
              <a:gd name="adj2" fmla="val -6282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배열변수 선언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모서리가 둥근 사각형 설명선 13"/>
          <p:cNvSpPr>
            <a:spLocks noChangeAspect="1"/>
          </p:cNvSpPr>
          <p:nvPr/>
        </p:nvSpPr>
        <p:spPr bwMode="auto">
          <a:xfrm flipH="1">
            <a:off x="2022993" y="5842107"/>
            <a:ext cx="720750" cy="405704"/>
          </a:xfrm>
          <a:prstGeom prst="wedgeRoundRectCallout">
            <a:avLst>
              <a:gd name="adj1" fmla="val 73376"/>
              <a:gd name="adj2" fmla="val -15614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7200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187844" y="5580169"/>
            <a:ext cx="720725" cy="374650"/>
          </a:xfrm>
          <a:prstGeom prst="wedgeRoundRectCallout">
            <a:avLst>
              <a:gd name="adj1" fmla="val -95750"/>
              <a:gd name="adj2" fmla="val -8196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원소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82960" name="모서리가 둥근 직사각형 19"/>
          <p:cNvSpPr>
            <a:spLocks noChangeArrowheads="1"/>
          </p:cNvSpPr>
          <p:nvPr/>
        </p:nvSpPr>
        <p:spPr bwMode="auto">
          <a:xfrm>
            <a:off x="1010903" y="3875487"/>
            <a:ext cx="2508250" cy="447675"/>
          </a:xfrm>
          <a:prstGeom prst="roundRect">
            <a:avLst>
              <a:gd name="adj" fmla="val 16667"/>
            </a:avLst>
          </a:prstGeom>
          <a:solidFill>
            <a:srgbClr val="C2FFF0">
              <a:alpha val="2000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2961" name="모서리가 둥근 직사각형 19"/>
          <p:cNvSpPr>
            <a:spLocks noChangeArrowheads="1"/>
          </p:cNvSpPr>
          <p:nvPr/>
        </p:nvSpPr>
        <p:spPr bwMode="auto">
          <a:xfrm>
            <a:off x="1029534" y="5024543"/>
            <a:ext cx="1066138" cy="447675"/>
          </a:xfrm>
          <a:prstGeom prst="roundRect">
            <a:avLst>
              <a:gd name="adj" fmla="val 16667"/>
            </a:avLst>
          </a:prstGeom>
          <a:solidFill>
            <a:srgbClr val="C2FFF0">
              <a:alpha val="2000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2962" name="타원 16"/>
          <p:cNvSpPr>
            <a:spLocks noChangeArrowheads="1"/>
          </p:cNvSpPr>
          <p:nvPr/>
        </p:nvSpPr>
        <p:spPr bwMode="auto">
          <a:xfrm>
            <a:off x="1664219" y="5084869"/>
            <a:ext cx="358775" cy="327025"/>
          </a:xfrm>
          <a:prstGeom prst="ellipse">
            <a:avLst/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62926" y="4501129"/>
            <a:ext cx="3035958" cy="2024216"/>
          </a:xfrm>
          <a:prstGeom prst="rect">
            <a:avLst/>
          </a:prstGeom>
          <a:solidFill>
            <a:srgbClr val="E5FFFF">
              <a:alpha val="89804"/>
            </a:srgbClr>
          </a:solidFill>
          <a:ln>
            <a:solidFill>
              <a:srgbClr val="2213E3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743603" y="5009239"/>
          <a:ext cx="1152128" cy="1371600"/>
        </p:xfrm>
        <a:graphic>
          <a:graphicData uri="http://schemas.openxmlformats.org/drawingml/2006/table">
            <a:tbl>
              <a:tblPr firstRow="1" bandRow="1"/>
              <a:tblGrid>
                <a:gridCol w="504055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[0]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[1]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[2]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1811"/>
                  </a:ext>
                </a:extLst>
              </a:tr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[9]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96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1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1081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047099" y="5009239"/>
          <a:ext cx="1279691" cy="274320"/>
        </p:xfrm>
        <a:graphic>
          <a:graphicData uri="http://schemas.openxmlformats.org/drawingml/2006/table">
            <a:tbl>
              <a:tblPr firstRow="1" bandRow="1"/>
              <a:tblGrid>
                <a:gridCol w="875578">
                  <a:extLst>
                    <a:ext uri="{9D8B030D-6E8A-4147-A177-3AD203B41FA5}">
                      <a16:colId xmlns:a16="http://schemas.microsoft.com/office/drawing/2014/main" val="2154919525"/>
                    </a:ext>
                  </a:extLst>
                </a:gridCol>
                <a:gridCol w="404113">
                  <a:extLst>
                    <a:ext uri="{9D8B030D-6E8A-4147-A177-3AD203B41FA5}">
                      <a16:colId xmlns:a16="http://schemas.microsoft.com/office/drawing/2014/main" val="3456238212"/>
                    </a:ext>
                  </a:extLst>
                </a:gridCol>
              </a:tblGrid>
              <a:tr h="232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</a:rPr>
                        <a:t>scores[] </a:t>
                      </a:r>
                      <a:endParaRPr lang="ko-KR" altLang="en-US" sz="1200" b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13872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7132563" y="5146399"/>
            <a:ext cx="611040" cy="0"/>
          </a:xfrm>
          <a:prstGeom prst="straightConnector1">
            <a:avLst/>
          </a:prstGeom>
          <a:noFill/>
          <a:ln w="9525" cap="flat" cmpd="sng" algn="ctr">
            <a:solidFill>
              <a:srgbClr val="2213E3"/>
            </a:solidFill>
            <a:prstDash val="solid"/>
            <a:headEnd type="oval" w="lg" len="lg"/>
            <a:tailEnd type="triangle" w="lg" len="lg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7929175" y="4636475"/>
            <a:ext cx="780983" cy="256292"/>
          </a:xfrm>
          <a:prstGeom prst="rect">
            <a:avLst/>
          </a:prstGeom>
          <a:solidFill>
            <a:srgbClr val="66FFFF">
              <a:alpha val="34902"/>
            </a:srgbClr>
          </a:solidFill>
          <a:ln>
            <a:solidFill>
              <a:srgbClr val="2213E3"/>
            </a:solidFill>
          </a:ln>
        </p:spPr>
        <p:txBody>
          <a:bodyPr wrap="none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3E3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배열객체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6596" y="4632248"/>
            <a:ext cx="844255" cy="256292"/>
          </a:xfrm>
          <a:prstGeom prst="rect">
            <a:avLst/>
          </a:prstGeom>
          <a:solidFill>
            <a:srgbClr val="66FFFF">
              <a:alpha val="34902"/>
            </a:srgbClr>
          </a:solidFill>
          <a:ln>
            <a:solidFill>
              <a:srgbClr val="2213E3"/>
            </a:solidFill>
          </a:ln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3E3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배열변수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4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280856" y="3355122"/>
            <a:ext cx="5760640" cy="2086649"/>
          </a:xfrm>
          <a:prstGeom prst="rect">
            <a:avLst/>
          </a:prstGeom>
          <a:solidFill>
            <a:srgbClr val="66FFFF">
              <a:alpha val="10196"/>
            </a:srgbClr>
          </a:solidFill>
          <a:ln>
            <a:solidFill>
              <a:srgbClr val="2213E3"/>
            </a:solidFill>
          </a:ln>
        </p:spPr>
        <p:txBody>
          <a:bodyPr wrap="square" lIns="0" rIns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원소</a:t>
            </a:r>
          </a:p>
        </p:txBody>
      </p: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24289" y="581890"/>
            <a:ext cx="871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이름 저장 하는 배열변수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names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36351"/>
              </p:ext>
            </p:extLst>
          </p:nvPr>
        </p:nvGraphicFramePr>
        <p:xfrm>
          <a:off x="1118201" y="941552"/>
          <a:ext cx="7701949" cy="2322512"/>
        </p:xfrm>
        <a:graphic>
          <a:graphicData uri="http://schemas.openxmlformats.org/drawingml/2006/table">
            <a:tbl>
              <a:tblPr/>
              <a:tblGrid>
                <a:gridCol w="770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25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String[] </a:t>
                      </a:r>
                      <a:r>
                        <a:rPr lang="en-US" altLang="ko-KR" sz="1500" b="0" kern="0" spc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names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500" b="0" kern="0" spc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 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;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3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문자열 저장 하는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names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 선언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names[0]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원소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names[0]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names[1]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ko-KR" altLang="en-US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names[1]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원소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names[2]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감자바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ko-KR" altLang="en-US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names[2]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번째이면서 마지막 원소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names[3]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로미오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ko-KR" altLang="en-US" sz="1500" b="0" kern="0" spc="0" dirty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names[3]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번째 원소인데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names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배열변수는 원소</a:t>
                      </a:r>
                      <a:endParaRPr lang="en-US" altLang="ko-KR" sz="15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</a:t>
                      </a:r>
                      <a:r>
                        <a:rPr lang="en-US" altLang="ko-KR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         3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개이므로 이 경우 오류 발생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String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              //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저장 하는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선언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 </a:t>
                      </a:r>
                      <a:r>
                        <a:rPr lang="en-US" altLang="ko-KR" sz="1500" b="0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5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names[0];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	    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names[0]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변수에 저장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name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저장</a:t>
                      </a:r>
                    </a:p>
                  </a:txBody>
                  <a:tcPr marL="64776" marR="64776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50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500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206" y="5490077"/>
            <a:ext cx="8294688" cy="1220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▪ 인덱스 범위 오류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names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원소 저장 할 수 있으므로 인덱스 가용범위는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</a:t>
            </a: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• ≪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names[3] = "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로미오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";   names[-1] = "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로미오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";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≫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등에서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인덱스 가용범위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1" hangingPunc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벗어나므로 오류 </a:t>
            </a: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발생</a:t>
            </a: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361583" y="2554438"/>
            <a:ext cx="707663" cy="374650"/>
          </a:xfrm>
          <a:prstGeom prst="wedgeRoundRectCallout">
            <a:avLst>
              <a:gd name="adj1" fmla="val -65692"/>
              <a:gd name="adj2" fmla="val -8365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인덱스 범위 오류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85013" name="모서리가 둥근 직사각형 19"/>
          <p:cNvSpPr>
            <a:spLocks noChangeArrowheads="1"/>
          </p:cNvSpPr>
          <p:nvPr/>
        </p:nvSpPr>
        <p:spPr bwMode="auto">
          <a:xfrm flipV="1">
            <a:off x="1187624" y="2170800"/>
            <a:ext cx="931963" cy="322733"/>
          </a:xfrm>
          <a:prstGeom prst="roundRect">
            <a:avLst>
              <a:gd name="adj" fmla="val 16667"/>
            </a:avLst>
          </a:prstGeom>
          <a:solidFill>
            <a:srgbClr val="C2FFF0">
              <a:alpha val="2000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" name="모서리가 둥근 직사각형 19"/>
          <p:cNvSpPr>
            <a:spLocks noChangeArrowheads="1"/>
          </p:cNvSpPr>
          <p:nvPr/>
        </p:nvSpPr>
        <p:spPr bwMode="auto">
          <a:xfrm>
            <a:off x="3870819" y="5011227"/>
            <a:ext cx="763170" cy="307777"/>
          </a:xfrm>
          <a:prstGeom prst="roundRect">
            <a:avLst>
              <a:gd name="adj" fmla="val 0"/>
            </a:avLst>
          </a:prstGeom>
          <a:solidFill>
            <a:srgbClr val="C2FFF0">
              <a:alpha val="20000"/>
            </a:srgbClr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32" name="원호 31"/>
          <p:cNvSpPr/>
          <p:nvPr/>
        </p:nvSpPr>
        <p:spPr bwMode="auto">
          <a:xfrm rot="4855622" flipH="1">
            <a:off x="4667140" y="3872264"/>
            <a:ext cx="1117978" cy="1267609"/>
          </a:xfrm>
          <a:prstGeom prst="arc">
            <a:avLst>
              <a:gd name="adj1" fmla="val 10882082"/>
              <a:gd name="adj2" fmla="val 20564077"/>
            </a:avLst>
          </a:prstGeom>
          <a:noFill/>
          <a:ln w="6350" cap="flat" cmpd="sng" algn="ctr">
            <a:solidFill>
              <a:srgbClr val="CC00CC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사각형 설명선 33"/>
          <p:cNvSpPr/>
          <p:nvPr/>
        </p:nvSpPr>
        <p:spPr bwMode="auto">
          <a:xfrm flipH="1">
            <a:off x="6095442" y="4569863"/>
            <a:ext cx="1724094" cy="749141"/>
          </a:xfrm>
          <a:prstGeom prst="wedgeRoundRectCallout">
            <a:avLst>
              <a:gd name="adj1" fmla="val 95575"/>
              <a:gd name="adj2" fmla="val 38574"/>
              <a:gd name="adj3" fmla="val 16667"/>
            </a:avLst>
          </a:prstGeom>
          <a:solidFill>
            <a:srgbClr val="FFFF99">
              <a:alpha val="69804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참고 사항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문자열 변수는 문자열 객체 참조하지만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문자열 저장으로 표시함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1854"/>
              </p:ext>
            </p:extLst>
          </p:nvPr>
        </p:nvGraphicFramePr>
        <p:xfrm>
          <a:off x="4176338" y="3803933"/>
          <a:ext cx="1152128" cy="83718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378862180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60460274"/>
                    </a:ext>
                  </a:extLst>
                </a:gridCol>
              </a:tblGrid>
              <a:tr h="23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</a:rPr>
                        <a:t>[0]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6513"/>
                  </a:ext>
                </a:extLst>
              </a:tr>
              <a:tr h="23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</a:rPr>
                        <a:t>[1]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이몽룡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5859"/>
                  </a:ext>
                </a:extLst>
              </a:tr>
              <a:tr h="288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</a:rPr>
                        <a:t>[2]</a:t>
                      </a:r>
                      <a:endParaRPr lang="ko-KR" altLang="en-US" sz="1200" b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감자바</a:t>
                      </a:r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22207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>
            <a:off x="3565299" y="3950370"/>
            <a:ext cx="611040" cy="0"/>
          </a:xfrm>
          <a:prstGeom prst="straightConnector1">
            <a:avLst/>
          </a:prstGeom>
          <a:ln>
            <a:solidFill>
              <a:srgbClr val="2213E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479834" y="3803932"/>
          <a:ext cx="1279691" cy="2743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5578">
                  <a:extLst>
                    <a:ext uri="{9D8B030D-6E8A-4147-A177-3AD203B41FA5}">
                      <a16:colId xmlns:a16="http://schemas.microsoft.com/office/drawing/2014/main" val="2154919525"/>
                    </a:ext>
                  </a:extLst>
                </a:gridCol>
                <a:gridCol w="404113">
                  <a:extLst>
                    <a:ext uri="{9D8B030D-6E8A-4147-A177-3AD203B41FA5}">
                      <a16:colId xmlns:a16="http://schemas.microsoft.com/office/drawing/2014/main" val="3456238212"/>
                    </a:ext>
                  </a:extLst>
                </a:gridCol>
              </a:tblGrid>
              <a:tr h="23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3333FF"/>
                          </a:solidFill>
                        </a:rPr>
                        <a:t>names[] </a:t>
                      </a:r>
                      <a:endParaRPr lang="ko-KR" altLang="en-US" sz="1200" b="0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1387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380193" y="3461533"/>
            <a:ext cx="780983" cy="256292"/>
          </a:xfrm>
          <a:prstGeom prst="rect">
            <a:avLst/>
          </a:prstGeom>
          <a:solidFill>
            <a:srgbClr val="66FFFF">
              <a:alpha val="34902"/>
            </a:srgbClr>
          </a:solidFill>
          <a:ln>
            <a:solidFill>
              <a:srgbClr val="2213E3"/>
            </a:solidFill>
          </a:ln>
        </p:spPr>
        <p:txBody>
          <a:bodyPr wrap="none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3E3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배열객체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213E3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02518" y="3464985"/>
            <a:ext cx="844255" cy="256292"/>
          </a:xfrm>
          <a:prstGeom prst="rect">
            <a:avLst/>
          </a:prstGeom>
          <a:solidFill>
            <a:srgbClr val="66FFFF">
              <a:alpha val="34902"/>
            </a:srgbClr>
          </a:solidFill>
          <a:ln>
            <a:solidFill>
              <a:srgbClr val="2213E3"/>
            </a:solidFill>
          </a:ln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13E3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배열변수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80389" y="5008418"/>
          <a:ext cx="648077" cy="316111"/>
        </p:xfrm>
        <a:graphic>
          <a:graphicData uri="http://schemas.openxmlformats.org/drawingml/2006/table">
            <a:tbl>
              <a:tblPr firstRow="1" bandRow="1"/>
              <a:tblGrid>
                <a:gridCol w="648077">
                  <a:extLst>
                    <a:ext uri="{9D8B030D-6E8A-4147-A177-3AD203B41FA5}">
                      <a16:colId xmlns:a16="http://schemas.microsoft.com/office/drawing/2014/main" val="1219295944"/>
                    </a:ext>
                  </a:extLst>
                </a:gridCol>
              </a:tblGrid>
              <a:tr h="316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dk1"/>
                          </a:solidFill>
                          <a:latin typeface="함초롬바탕"/>
                          <a:ea typeface="함초롬바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35293"/>
                  </a:ext>
                </a:extLst>
              </a:tr>
            </a:tbl>
          </a:graphicData>
        </a:graphic>
      </p:graphicFrame>
      <p:sp>
        <p:nvSpPr>
          <p:cNvPr id="24" name="설명선 1 23"/>
          <p:cNvSpPr/>
          <p:nvPr/>
        </p:nvSpPr>
        <p:spPr bwMode="auto">
          <a:xfrm>
            <a:off x="6095443" y="3939752"/>
            <a:ext cx="1572902" cy="276999"/>
          </a:xfrm>
          <a:prstGeom prst="borderCallout1">
            <a:avLst>
              <a:gd name="adj1" fmla="val 1003"/>
              <a:gd name="adj2" fmla="val -213"/>
              <a:gd name="adj3" fmla="val 70467"/>
              <a:gd name="adj4" fmla="val -25260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1200" kern="0" dirty="0">
                <a:solidFill>
                  <a:srgbClr val="0000FF"/>
                </a:solidFill>
              </a:rPr>
              <a:t>   name </a:t>
            </a:r>
            <a:r>
              <a:rPr lang="en-US" altLang="ko-KR" sz="1200" kern="0" dirty="0">
                <a:solidFill>
                  <a:srgbClr val="CC00CC"/>
                </a:solidFill>
              </a:rPr>
              <a:t>=</a:t>
            </a:r>
            <a:r>
              <a:rPr lang="en-US" altLang="ko-KR" sz="1200" kern="0" dirty="0">
                <a:solidFill>
                  <a:srgbClr val="0000FF"/>
                </a:solidFill>
              </a:rPr>
              <a:t> names[0]; </a:t>
            </a:r>
            <a:endParaRPr lang="ko-KR" altLang="en-US" sz="1050" kern="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원소 개수 구하기</a:t>
            </a:r>
          </a:p>
        </p:txBody>
      </p:sp>
      <p:sp>
        <p:nvSpPr>
          <p:cNvPr id="78851" name="Text Box 10"/>
          <p:cNvSpPr txBox="1">
            <a:spLocks noChangeArrowheads="1"/>
          </p:cNvSpPr>
          <p:nvPr/>
        </p:nvSpPr>
        <p:spPr bwMode="auto">
          <a:xfrm>
            <a:off x="323850" y="628650"/>
            <a:ext cx="8712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.length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이용하여 원소 최대 개수 구하기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length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필드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는 배열의 최대 저장 가능한 원소 개수 알려줌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배열변수 선언하며 생성한 배열객체의 개수가 저장 가능한 원소 최대 개수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int[]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new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int[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;  //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여기에서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최대 저장 가능한 원수 개수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scores.length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scores.length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직접 출력하거나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scores.length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를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no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변수에 저장한 후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출력하면 모두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출력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32316"/>
              </p:ext>
            </p:extLst>
          </p:nvPr>
        </p:nvGraphicFramePr>
        <p:xfrm>
          <a:off x="909638" y="3357563"/>
          <a:ext cx="7416800" cy="1584325"/>
        </p:xfrm>
        <a:graphic>
          <a:graphicData uri="http://schemas.openxmlformats.org/drawingml/2006/table">
            <a:tbl>
              <a:tblPr/>
              <a:tblGrid>
                <a:gridCol w="74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5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[]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scores 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500" b="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5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int[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en-US" sz="15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]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// scores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개의 정수 값 저장 할 수 있는 배열변수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int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no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sz="15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scores.length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    //</a:t>
                      </a:r>
                      <a:r>
                        <a:rPr lang="ko-KR" altLang="en-US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원소의</a:t>
                      </a:r>
                      <a:r>
                        <a:rPr lang="en-US" altLang="ko-KR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최대 저장</a:t>
                      </a:r>
                      <a:r>
                        <a:rPr lang="en-US" altLang="ko-KR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개수 구하여 </a:t>
                      </a:r>
                      <a:r>
                        <a:rPr lang="en-US" altLang="ko-KR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no</a:t>
                      </a:r>
                      <a:r>
                        <a:rPr lang="ko-KR" altLang="en-US" sz="15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저장</a:t>
                      </a:r>
                      <a:endParaRPr lang="en-US" sz="15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System.out.println(" * </a:t>
                      </a:r>
                      <a:r>
                        <a:rPr lang="en-US" sz="15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scores.length = </a:t>
                      </a:r>
                      <a:r>
                        <a:rPr lang="en-US" sz="15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</a:t>
                      </a:r>
                      <a:r>
                        <a:rPr lang="en-US" sz="15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scores.length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+ ", no = " + no);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56150" y="4868863"/>
          <a:ext cx="4032250" cy="576262"/>
        </p:xfrm>
        <a:graphic>
          <a:graphicData uri="http://schemas.openxmlformats.org/drawingml/2006/table">
            <a:tbl>
              <a:tblPr/>
              <a:tblGrid>
                <a:gridCol w="63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scores.length = 10, no = 10</a:t>
                      </a:r>
                    </a:p>
                  </a:txBody>
                  <a:tcPr marL="64767" marR="6476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사용하지 않고 여러 점수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71493"/>
              </p:ext>
            </p:extLst>
          </p:nvPr>
        </p:nvGraphicFramePr>
        <p:xfrm>
          <a:off x="331788" y="639763"/>
          <a:ext cx="8480425" cy="5741987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3-5-1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출력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 미사용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831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Ex3_5_1_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Scores_InOut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_NotUsingArray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저장 할 단순변수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선언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score1, score2, score3, score4, score5, score6, score7, score8, score9, score10;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score1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변수에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 **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타이틀 출력 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System.out.print(" o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입력하시오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");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프롬프트 메시지 출력 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score1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값 입력하여 각 변수에 차례로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score2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score3</a:t>
                      </a: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score4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score5</a:t>
                      </a: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score6</a:t>
                      </a: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score7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score8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score9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score10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모두 출력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**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타이틀 출력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 * " + score1 + " " + score2 + " " + score3 + " “+ score4 + " " + score5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+ " "  + score6 + " " + score7 + " "  + score8 + " " + score9 + " " + score10 );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38122"/>
              </p:ext>
            </p:extLst>
          </p:nvPr>
        </p:nvGraphicFramePr>
        <p:xfrm>
          <a:off x="4427538" y="3716338"/>
          <a:ext cx="4537075" cy="987425"/>
        </p:xfrm>
        <a:graphic>
          <a:graphicData uri="http://schemas.openxmlformats.org/drawingml/2006/table">
            <a:tbl>
              <a:tblPr/>
              <a:tblGrid>
                <a:gridCol w="43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5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3-5-1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81923" name="Text Box 10"/>
          <p:cNvSpPr txBox="1">
            <a:spLocks noChangeArrowheads="1"/>
          </p:cNvSpPr>
          <p:nvPr/>
        </p:nvSpPr>
        <p:spPr bwMode="auto">
          <a:xfrm>
            <a:off x="345775" y="764704"/>
            <a:ext cx="8712200" cy="361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입력하여 저장하기 위해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개의 변수 선언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만약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점수 저장하려면 변수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선언해야 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1000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선언하기는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쉽지 않을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한번 해보기 권장함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장에서 이미 실습한 내용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실행하여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입력하고 출력 확인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9011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011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3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016125" y="227013"/>
            <a:ext cx="5318125" cy="2781300"/>
          </a:xfrm>
          <a:prstGeom prst="roundRect">
            <a:avLst>
              <a:gd name="adj" fmla="val 9976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6.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표현하고 처리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데이터는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행동은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표현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생성자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static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Object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Wrapper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toString(),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제네릭 클래스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String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double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this.currentLocation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}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  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",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p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5363" name="모서리가 둥근 직사각형 18"/>
          <p:cNvSpPr>
            <a:spLocks noChangeArrowheads="1"/>
          </p:cNvSpPr>
          <p:nvPr/>
        </p:nvSpPr>
        <p:spPr bwMode="auto">
          <a:xfrm>
            <a:off x="5221288" y="1592263"/>
            <a:ext cx="1939925" cy="1355725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0000FF">
                <a:alpha val="29803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64" name="모서리가 둥근 직사각형 18"/>
          <p:cNvSpPr>
            <a:spLocks noChangeArrowheads="1"/>
          </p:cNvSpPr>
          <p:nvPr/>
        </p:nvSpPr>
        <p:spPr bwMode="auto">
          <a:xfrm>
            <a:off x="5305425" y="1657350"/>
            <a:ext cx="1770063" cy="64928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65" name="모서리가 둥근 직사각형 18"/>
          <p:cNvSpPr>
            <a:spLocks noChangeArrowheads="1"/>
          </p:cNvSpPr>
          <p:nvPr/>
        </p:nvSpPr>
        <p:spPr bwMode="auto">
          <a:xfrm>
            <a:off x="5305425" y="2357438"/>
            <a:ext cx="1770063" cy="539750"/>
          </a:xfrm>
          <a:prstGeom prst="roundRect">
            <a:avLst>
              <a:gd name="adj" fmla="val 0"/>
            </a:avLst>
          </a:prstGeom>
          <a:solidFill>
            <a:srgbClr val="CC00CC">
              <a:alpha val="14902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750" y="3114675"/>
            <a:ext cx="8316913" cy="3060700"/>
          </a:xfrm>
          <a:prstGeom prst="roundRect">
            <a:avLst>
              <a:gd name="adj" fmla="val 18489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750" y="3214688"/>
            <a:ext cx="3943350" cy="2865437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계층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상위 클래스 확장한 하위 클래스들의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상속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관계에 의한 클래스 계층 형성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개념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추상화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캡슐화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다형성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오버라이딩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런타임 바인딩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extends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String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grade;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goToSchool()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};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((Student)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goToSchool()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338513" y="4005263"/>
            <a:ext cx="1055687" cy="1527175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5369" name="AutoShape 142"/>
          <p:cNvSpPr>
            <a:spLocks noChangeArrowheads="1"/>
          </p:cNvSpPr>
          <p:nvPr/>
        </p:nvSpPr>
        <p:spPr bwMode="auto">
          <a:xfrm>
            <a:off x="2913063" y="6284913"/>
            <a:ext cx="3138487" cy="374650"/>
          </a:xfrm>
          <a:prstGeom prst="roundRect">
            <a:avLst>
              <a:gd name="adj" fmla="val 50000"/>
            </a:avLst>
          </a:prstGeom>
          <a:solidFill>
            <a:srgbClr val="FF99FF">
              <a:alpha val="29803"/>
            </a:srgbClr>
          </a:solidFill>
          <a:ln w="9525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표현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처리요소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188" y="3213100"/>
            <a:ext cx="3922712" cy="286543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패키지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관련된 여러 클래스들을 하나의 사용단위로 묶음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는 다양한 패키지의 라이브러리 클래스들 제공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라이브러리 클래스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생성자와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중요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활용 능력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배양할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것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.add(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",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18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));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.get(0);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5371" name="모서리가 둥근 직사각형 18"/>
          <p:cNvSpPr>
            <a:spLocks noChangeArrowheads="1"/>
          </p:cNvSpPr>
          <p:nvPr/>
        </p:nvSpPr>
        <p:spPr bwMode="auto">
          <a:xfrm>
            <a:off x="7151688" y="4249738"/>
            <a:ext cx="1320800" cy="862012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FF0000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Object, String Number, Integer Math, System Class, Thread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410450" y="3963988"/>
            <a:ext cx="811213" cy="254000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5373" name="모서리가 둥근 직사각형 1"/>
          <p:cNvSpPr>
            <a:spLocks noChangeArrowheads="1"/>
          </p:cNvSpPr>
          <p:nvPr/>
        </p:nvSpPr>
        <p:spPr bwMode="auto">
          <a:xfrm>
            <a:off x="3621088" y="4403725"/>
            <a:ext cx="576262" cy="217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374" name="모서리가 둥근 직사각형 2"/>
          <p:cNvSpPr>
            <a:spLocks noChangeArrowheads="1"/>
          </p:cNvSpPr>
          <p:nvPr/>
        </p:nvSpPr>
        <p:spPr bwMode="auto">
          <a:xfrm>
            <a:off x="3551238" y="4114800"/>
            <a:ext cx="639762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75" name="모서리가 둥근 직사각형 9"/>
          <p:cNvSpPr>
            <a:spLocks noChangeArrowheads="1"/>
          </p:cNvSpPr>
          <p:nvPr/>
        </p:nvSpPr>
        <p:spPr bwMode="auto">
          <a:xfrm>
            <a:off x="3517900" y="4597400"/>
            <a:ext cx="704850" cy="290513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76" name="모서리가 둥근 직사각형 10"/>
          <p:cNvSpPr>
            <a:spLocks noChangeArrowheads="1"/>
          </p:cNvSpPr>
          <p:nvPr/>
        </p:nvSpPr>
        <p:spPr bwMode="auto">
          <a:xfrm>
            <a:off x="3478213" y="5111750"/>
            <a:ext cx="784225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" name="직선 연결선 4"/>
          <p:cNvCxnSpPr>
            <a:stCxn id="15374" idx="2"/>
            <a:endCxn id="15375" idx="0"/>
          </p:cNvCxnSpPr>
          <p:nvPr/>
        </p:nvCxnSpPr>
        <p:spPr bwMode="auto">
          <a:xfrm flipH="1">
            <a:off x="3870325" y="4403725"/>
            <a:ext cx="1588" cy="193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5375" idx="2"/>
            <a:endCxn id="15376" idx="0"/>
          </p:cNvCxnSpPr>
          <p:nvPr/>
        </p:nvCxnSpPr>
        <p:spPr bwMode="auto">
          <a:xfrm>
            <a:off x="3870325" y="4887913"/>
            <a:ext cx="0" cy="2238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79" name="직사각형 22"/>
          <p:cNvSpPr>
            <a:spLocks noChangeArrowheads="1"/>
          </p:cNvSpPr>
          <p:nvPr/>
        </p:nvSpPr>
        <p:spPr bwMode="auto">
          <a:xfrm>
            <a:off x="5114925" y="3987800"/>
            <a:ext cx="1855788" cy="831850"/>
          </a:xfrm>
          <a:prstGeom prst="rect">
            <a:avLst/>
          </a:prstGeom>
          <a:solidFill>
            <a:srgbClr val="C2FFF0">
              <a:alpha val="39999"/>
            </a:srgbClr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java.lang,  java.util,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java.io,      java.text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java.awt,   javax.swing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java.net,    java.sql</a:t>
            </a:r>
          </a:p>
        </p:txBody>
      </p:sp>
      <p:sp>
        <p:nvSpPr>
          <p:cNvPr id="15380" name="모서리가 둥근 직사각형 10"/>
          <p:cNvSpPr>
            <a:spLocks noChangeArrowheads="1"/>
          </p:cNvSpPr>
          <p:nvPr/>
        </p:nvSpPr>
        <p:spPr bwMode="auto">
          <a:xfrm>
            <a:off x="5761038" y="1293813"/>
            <a:ext cx="1016000" cy="273050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5381" name="모서리가 둥근 직사각형 18"/>
          <p:cNvSpPr>
            <a:spLocks noChangeArrowheads="1"/>
          </p:cNvSpPr>
          <p:nvPr/>
        </p:nvSpPr>
        <p:spPr bwMode="auto">
          <a:xfrm>
            <a:off x="5694363" y="1711325"/>
            <a:ext cx="550862" cy="180975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2" name="모서리가 둥근 직사각형 18"/>
          <p:cNvSpPr>
            <a:spLocks noChangeArrowheads="1"/>
          </p:cNvSpPr>
          <p:nvPr/>
        </p:nvSpPr>
        <p:spPr bwMode="auto">
          <a:xfrm>
            <a:off x="5694363" y="1892300"/>
            <a:ext cx="550862" cy="179388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3" name="모서리가 둥근 직사각형 18"/>
          <p:cNvSpPr>
            <a:spLocks noChangeArrowheads="1"/>
          </p:cNvSpPr>
          <p:nvPr/>
        </p:nvSpPr>
        <p:spPr bwMode="auto">
          <a:xfrm>
            <a:off x="5694363" y="2071688"/>
            <a:ext cx="550862" cy="153888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4" name="모서리가 둥근 직사각형 18"/>
          <p:cNvSpPr>
            <a:spLocks noChangeArrowheads="1"/>
          </p:cNvSpPr>
          <p:nvPr/>
        </p:nvSpPr>
        <p:spPr bwMode="auto">
          <a:xfrm>
            <a:off x="6269038" y="1711325"/>
            <a:ext cx="708025" cy="1809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5" name="모서리가 둥근 직사각형 18"/>
          <p:cNvSpPr>
            <a:spLocks noChangeArrowheads="1"/>
          </p:cNvSpPr>
          <p:nvPr/>
        </p:nvSpPr>
        <p:spPr bwMode="auto">
          <a:xfrm>
            <a:off x="6269038" y="1892300"/>
            <a:ext cx="708025" cy="179388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6" name="모서리가 둥근 직사각형 18"/>
          <p:cNvSpPr>
            <a:spLocks noChangeArrowheads="1"/>
          </p:cNvSpPr>
          <p:nvPr/>
        </p:nvSpPr>
        <p:spPr bwMode="auto">
          <a:xfrm>
            <a:off x="6269038" y="2071688"/>
            <a:ext cx="708025" cy="179387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금강산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7" name="모서리가 둥근 직사각형 18"/>
          <p:cNvSpPr>
            <a:spLocks noChangeArrowheads="1"/>
          </p:cNvSpPr>
          <p:nvPr/>
        </p:nvSpPr>
        <p:spPr bwMode="auto">
          <a:xfrm>
            <a:off x="5383213" y="1833563"/>
            <a:ext cx="250825" cy="2952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8" name="모서리가 둥근 직사각형 18"/>
          <p:cNvSpPr>
            <a:spLocks noChangeArrowheads="1"/>
          </p:cNvSpPr>
          <p:nvPr/>
        </p:nvSpPr>
        <p:spPr bwMode="auto">
          <a:xfrm>
            <a:off x="5378450" y="2411413"/>
            <a:ext cx="250825" cy="434975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9" name="모서리가 둥근 직사각형 18"/>
          <p:cNvSpPr>
            <a:spLocks noChangeArrowheads="1"/>
          </p:cNvSpPr>
          <p:nvPr/>
        </p:nvSpPr>
        <p:spPr bwMode="auto">
          <a:xfrm>
            <a:off x="5702300" y="2411413"/>
            <a:ext cx="1276350" cy="173037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Person(String …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90" name="모서리가 둥근 직사각형 18"/>
          <p:cNvSpPr>
            <a:spLocks noChangeArrowheads="1"/>
          </p:cNvSpPr>
          <p:nvPr/>
        </p:nvSpPr>
        <p:spPr bwMode="auto">
          <a:xfrm>
            <a:off x="5702300" y="2663825"/>
            <a:ext cx="1276350" cy="153888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goTo(String loc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8492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사용하여 여러 점수 입력하고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52625"/>
              </p:ext>
            </p:extLst>
          </p:nvPr>
        </p:nvGraphicFramePr>
        <p:xfrm>
          <a:off x="331788" y="639763"/>
          <a:ext cx="8480425" cy="5957887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3-5-2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출력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 사용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7741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Ex3_5_2_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Scores_InOut_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UsingArray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저장할 배열변수 선언하고 배열 객체를 배열변수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5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int[]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scores</a:t>
                      </a:r>
                      <a:r>
                        <a:rPr lang="ko-KR" altLang="en-US" sz="1500" kern="12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500" b="1" kern="120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new</a:t>
                      </a:r>
                      <a:r>
                        <a:rPr lang="ko-KR" altLang="en-US" sz="1500" b="1" kern="120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int[10]</a:t>
                      </a:r>
                      <a:r>
                        <a:rPr lang="en-US" altLang="ko-KR" sz="1500" b="1" kern="120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500" b="1" kern="1200" baseline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ko-KR" sz="15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배열변수</a:t>
                      </a:r>
                      <a:r>
                        <a:rPr lang="en-US" altLang="ko-KR" sz="15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선언은 항상 이렇게 할 것</a:t>
                      </a:r>
                      <a:r>
                        <a:rPr lang="en-US" altLang="ko-KR" sz="1500" b="1" kern="120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en-US" altLang="ko-KR" sz="1500" b="1" kern="12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fontAlgn="base" latinLnBrk="1"/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입력하여 배열변수의 인덱스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원소에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 **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타이틀 출력 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System.out.print(" o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입력하시오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");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프롬프트 메시지 출력 </a:t>
                      </a: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scores[0]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 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값 입력하여 배열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 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scores[0]</a:t>
                      </a:r>
                      <a:r>
                        <a:rPr lang="ko-KR" altLang="en-US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차례로 저장</a:t>
                      </a:r>
                      <a:endParaRPr lang="en-US" altLang="ko-KR" sz="15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scores[1]</a:t>
                      </a:r>
                      <a:r>
                        <a:rPr lang="en-US" altLang="ko-KR" sz="15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scores[2]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scores[3]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scores[4]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scores[5]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scores[6]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scores[7]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scores[8]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scores[9]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5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dirty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SkScanner.getInt();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모두 출력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점수 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**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  // </a:t>
                      </a:r>
                      <a:r>
                        <a:rPr lang="ko-KR" alt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타이틀 출력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System.out.println(" * " + scores[0] + " " + scores[1] + " " + scores[2] + " " + scores[3] + " "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+ scores[4] + " " + scores[5] + " " + scores[6] + " " + scores[7] + " "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+ scores[8] + " " + scores[9] );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84964"/>
              </p:ext>
            </p:extLst>
          </p:nvPr>
        </p:nvGraphicFramePr>
        <p:xfrm>
          <a:off x="4140200" y="3716338"/>
          <a:ext cx="4860925" cy="987425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점수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 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3-5-2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83971" name="Text Box 10"/>
          <p:cNvSpPr txBox="1">
            <a:spLocks noChangeArrowheads="1"/>
          </p:cNvSpPr>
          <p:nvPr/>
        </p:nvSpPr>
        <p:spPr bwMode="auto">
          <a:xfrm>
            <a:off x="323850" y="764704"/>
            <a:ext cx="8491537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입력하여 저장하기 위해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배열변수 선언하고 배열객체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≪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int[]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=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new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int[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; ≫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 선언하고 바로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저장할 배열 객체 생성하여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배열변수에 저장</a:t>
            </a: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정수 입력 메소드인 </a:t>
            </a: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SkScanner.getInt()</a:t>
            </a:r>
            <a:r>
              <a:rPr kumimoji="1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이용하여 값 입력하여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scores[0]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부터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scores[9]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까지 원소에 저장한 후 원소 모두 출력</a:t>
            </a:r>
          </a:p>
          <a:p>
            <a:pPr lv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1000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저장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하는 배열 변수 선언하기는 어렵지 않음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한번 해보기 권장함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입력하고 출력 확인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변경과 작성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20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입력하여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배열변수의 원소에 저장하고 출력하도록 프로그램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 후 새로운 프롬프트 메시지 출력하도록 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50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입력하여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배열변수의 원소에 저장하고 출력하는 프로그램을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Pr3_5_2_Scores50_InOut_UsingArray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이때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점수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입력 후 새로운 프롬프트 메시지 출력하도록 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3)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프로그램 스타일대로 점수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100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저장하고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출력하는 프로그램 작성하는 한다고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하면 할 수 있겠는가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?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작성할 수 있는 최대 점수 개수는 몇 개인가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?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최대 개수까지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점수 저장 하고 출력하는 프로그램을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Pr3_5_2_ScoresMax_InOut_UsingArray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이 프로그래밍 작업은 단순하지만 많은 것 생각하고 이해하게 할 것이다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6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492443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사용하지 않고 </a:t>
            </a:r>
            <a:r>
              <a:rPr kumimoji="1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 신상정보  저장 및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91250"/>
              </p:ext>
            </p:extLst>
          </p:nvPr>
        </p:nvGraphicFramePr>
        <p:xfrm>
          <a:off x="331788" y="639763"/>
          <a:ext cx="8480425" cy="5813425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3-5-3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신상 정보 저장  및 출력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배열변수 미사용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3305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Ex3_5_3_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Persons_Out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_NotUsingArray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이름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 저장을 위한 단순변수 선언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String name1, name2, name3;                                               //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이름 저장할 문자열 변수들 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int age1, age2, age3;                                                              //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나이 저장할 정수 변수들 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String currentLocation1, currentLocation2, currentLocation3;   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위치 저장할 문자열 변수들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18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세의 홍길동이 금강산에 있음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name1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age1 = 18; currentLocation1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금강산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20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세의 이몽룡이 남원에 있음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name2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age2 = 20; currentLocation2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남원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20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세의 감자바가 학교 도서관에 있음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name3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감자바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age3 = 20; currentLocation3 =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학교 도서관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System.out.println("\n ** 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 **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 번째 신상정보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name1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age1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 + currentLocation1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번째 신상정보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name2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age2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 + currentLocation2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번째 신상정보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name3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age3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 + currentLocation3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71127"/>
              </p:ext>
            </p:extLst>
          </p:nvPr>
        </p:nvGraphicFramePr>
        <p:xfrm>
          <a:off x="4427984" y="6099969"/>
          <a:ext cx="4537075" cy="706438"/>
        </p:xfrm>
        <a:graphic>
          <a:graphicData uri="http://schemas.openxmlformats.org/drawingml/2006/table">
            <a:tbl>
              <a:tblPr/>
              <a:tblGrid>
                <a:gridCol w="45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신상정보 **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첫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금강산에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두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이몽룡의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남원에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세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감자바의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학교 도서관에 있음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33728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3-5-3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86019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491538" cy="250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신상정보 항목인 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현위치를 저장하기 위해 여러 변수들 선언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이상의 신상정보 저장을 위한 프로그램 작성하는 하는 것은 쉽지 않음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장에서 이미 실습한 내용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출력 확인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421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6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초기화</a:t>
            </a:r>
          </a:p>
        </p:txBody>
      </p:sp>
      <p:sp>
        <p:nvSpPr>
          <p:cNvPr id="78851" name="Text Box 10"/>
          <p:cNvSpPr txBox="1">
            <a:spLocks noChangeArrowheads="1"/>
          </p:cNvSpPr>
          <p:nvPr/>
        </p:nvSpPr>
        <p:spPr bwMode="auto">
          <a:xfrm>
            <a:off x="323850" y="612774"/>
            <a:ext cx="8712200" cy="345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초기화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선언하며 바로 변수에 값 저장하는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변수 초기화는 변수 선언문과 변수 값 저장하는 대입문을 하나로 묶은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age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;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age;   age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배열변수 초기화 방법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원소 공간 할당 초기화와 원소 나열 초기화가 있음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① 원소 공간 할당 초기화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배열 객체 생성하여 배열변수에 저장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② 원소 나열 초기화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배열 원소들 차례로 나열하는 초기화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자동적으로 배열 객체 생성하고 나열된 원소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42434"/>
              </p:ext>
            </p:extLst>
          </p:nvPr>
        </p:nvGraphicFramePr>
        <p:xfrm>
          <a:off x="1115616" y="4109450"/>
          <a:ext cx="6192688" cy="2513897"/>
        </p:xfrm>
        <a:graphic>
          <a:graphicData uri="http://schemas.openxmlformats.org/drawingml/2006/table">
            <a:tbl>
              <a:tblPr/>
              <a:tblGrid>
                <a:gridCol w="1122678">
                  <a:extLst>
                    <a:ext uri="{9D8B030D-6E8A-4147-A177-3AD203B41FA5}">
                      <a16:colId xmlns:a16="http://schemas.microsoft.com/office/drawing/2014/main" val="2568855644"/>
                    </a:ext>
                  </a:extLst>
                </a:gridCol>
                <a:gridCol w="2268556">
                  <a:extLst>
                    <a:ext uri="{9D8B030D-6E8A-4147-A177-3AD203B41FA5}">
                      <a16:colId xmlns:a16="http://schemas.microsoft.com/office/drawing/2014/main" val="26145118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1383792506"/>
                    </a:ext>
                  </a:extLst>
                </a:gridCol>
                <a:gridCol w="1621894">
                  <a:extLst>
                    <a:ext uri="{9D8B030D-6E8A-4147-A177-3AD203B41FA5}">
                      <a16:colId xmlns:a16="http://schemas.microsoft.com/office/drawing/2014/main" val="1456830976"/>
                    </a:ext>
                  </a:extLst>
                </a:gridCol>
              </a:tblGrid>
              <a:tr h="2783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초기화 갖는 배열변수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선언과 대입문으로 분리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64688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 선언문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대입문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11314"/>
                  </a:ext>
                </a:extLst>
              </a:tr>
              <a:tr h="581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원소 공간 </a:t>
                      </a:r>
                      <a:endParaRPr lang="ko-KR" altLang="en-US" sz="1200" kern="0" spc="-7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할당 초기화</a:t>
                      </a:r>
                      <a:endParaRPr lang="ko-KR" altLang="en-US" sz="1200" kern="0" spc="-7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int[] ages = new int[3];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String[] names = new String[3];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int[] ages;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String[] names;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ages = new int[3];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names = new String[3];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552009"/>
                  </a:ext>
                </a:extLst>
              </a:tr>
              <a:tr h="1365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원소 나열 초기화</a:t>
                      </a:r>
                      <a:endParaRPr lang="ko-KR" altLang="en-US" sz="1200" kern="0" spc="-7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int[] scores </a:t>
                      </a:r>
                      <a:r>
                        <a:rPr lang="fr-FR" sz="1200" kern="0" spc="-7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{ 90, 95, 79, 83, 88};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int[] scores;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 = new </a:t>
                      </a:r>
                      <a:r>
                        <a:rPr lang="fr-FR" sz="1200" kern="0" spc="-7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int[5]; </a:t>
                      </a:r>
                      <a:endParaRPr lang="fr-FR" sz="12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scores[0] = 90;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scores[1] = 95;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scores[2] = 79;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scores[3] = 83;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scores[4] = 88;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5877"/>
                  </a:ext>
                </a:extLst>
              </a:tr>
            </a:tbl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 flipH="1">
            <a:off x="2699792" y="5786398"/>
            <a:ext cx="1169100" cy="714375"/>
          </a:xfrm>
          <a:prstGeom prst="wedgeRoundRectCallout">
            <a:avLst>
              <a:gd name="adj1" fmla="val 42679"/>
              <a:gd name="adj2" fmla="val -6969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나열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초기화는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사이에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 나열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7596336" y="5710645"/>
            <a:ext cx="1152525" cy="893762"/>
          </a:xfrm>
          <a:prstGeom prst="wedgeRoundRectCallout">
            <a:avLst>
              <a:gd name="adj1" fmla="val 94583"/>
              <a:gd name="adj2" fmla="val -4791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사이에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나열하면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객체 생성 및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원소에 값 저장이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자동적으로 됨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직사각형 13"/>
          <p:cNvSpPr>
            <a:spLocks noChangeArrowheads="1"/>
          </p:cNvSpPr>
          <p:nvPr/>
        </p:nvSpPr>
        <p:spPr bwMode="auto">
          <a:xfrm>
            <a:off x="2267744" y="5369692"/>
            <a:ext cx="2168238" cy="28803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13"/>
          <p:cNvSpPr>
            <a:spLocks noChangeArrowheads="1"/>
          </p:cNvSpPr>
          <p:nvPr/>
        </p:nvSpPr>
        <p:spPr bwMode="auto">
          <a:xfrm>
            <a:off x="5724128" y="5337616"/>
            <a:ext cx="1368151" cy="1178776"/>
          </a:xfrm>
          <a:prstGeom prst="roundRect">
            <a:avLst>
              <a:gd name="adj" fmla="val 3111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8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 사용하여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명의 신상정보 저장 및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46642"/>
              </p:ext>
            </p:extLst>
          </p:nvPr>
        </p:nvGraphicFramePr>
        <p:xfrm>
          <a:off x="331788" y="639763"/>
          <a:ext cx="8480425" cy="5310187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7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5-4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 저장 및 출력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배열변수 사용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010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2100"/>
                        </a:lnSpc>
                      </a:pPr>
                      <a:r>
                        <a:rPr lang="en-US" altLang="ko-KR" sz="15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latin typeface="+mn-lt"/>
                        </a:rPr>
                        <a:t>Ex3_5_4_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Persons_Out</a:t>
                      </a:r>
                      <a:r>
                        <a:rPr lang="en-US" altLang="ko-KR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5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UsingArray</a:t>
                      </a: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21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static void main(String[] args) { </a:t>
                      </a:r>
                    </a:p>
                    <a:p>
                      <a:pPr marL="108000" fontAlgn="base" latinLnBrk="1">
                        <a:lnSpc>
                          <a:spcPts val="2100"/>
                        </a:lnSpc>
                      </a:pPr>
                      <a:endParaRPr lang="en-US" altLang="ko-KR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신상정보 항목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저장을 위한 배열변수 선언 및 초기화 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{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감자바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};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여러 이름 저장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int[]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ages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{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18, 20, 20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String[]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currentLocations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{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금강산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남원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", "</a:t>
                      </a:r>
                      <a:r>
                        <a:rPr lang="ko-KR" altLang="en-US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학교 도서관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System.out.println("\n **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 **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\n"); //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타이틀 출력 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 번째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names[0]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ages[0]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currentLocations[0]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번째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names[1]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ages[1]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 </a:t>
                      </a: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currentLocations[1]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System.out.println(" *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번째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names[2]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ages[2]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1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kern="12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currentLocations[2]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 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21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2100"/>
                        </a:lnSpc>
                      </a:pPr>
                      <a:r>
                        <a:rPr lang="en-US" altLang="ko-KR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8886" marR="38886" marT="10753" marB="107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84675"/>
              </p:ext>
            </p:extLst>
          </p:nvPr>
        </p:nvGraphicFramePr>
        <p:xfrm>
          <a:off x="1116013" y="5805488"/>
          <a:ext cx="4535487" cy="706437"/>
        </p:xfrm>
        <a:graphic>
          <a:graphicData uri="http://schemas.openxmlformats.org/drawingml/2006/table">
            <a:tbl>
              <a:tblPr/>
              <a:tblGrid>
                <a:gridCol w="453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신상정보 **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첫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금강산에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두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이몽룡의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남원에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세 번째 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감자바의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학교 도서관에 있음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5" marR="64755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3-5-4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</a:p>
        </p:txBody>
      </p:sp>
      <p:sp>
        <p:nvSpPr>
          <p:cNvPr id="88067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712200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배열변수의 초기화 이용하여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신상정보들 간단하게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명까지 신상정보 초기화하여 저장하고 출력하도록 변경하는 것은 가능할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출력 확인하라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  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변경과 작성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1) 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신상정보 추가하여 저장하고 출력하도록 프로그램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 정보는 본인과 지인 중 한 명의 정보 저장 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.)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좋아하는 책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권의 제목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페이지수 등의 책 정보 항목 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저장을 위한 배열변수 선언하고 배열변수 초기화한 후 이를 출력하는 프로그램을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Pr3_5_4_Books_Out_UsingArray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3)</a:t>
            </a:r>
            <a:r>
              <a:rPr kumimoji="1" lang="en-US" altLang="ko-KR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3-5-5</a:t>
            </a:r>
            <a:r>
              <a:rPr kumimoji="1" lang="ko-KR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은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유사한 프로그램이니 살펴보고 실행해 보라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 사용할 경우의 이점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아직 배우진 않았지만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배열변수와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문장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사용하면 많은 데이터 다루는 프로그램  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아주 간결하며 쉽게 작성할 수 있음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 자료에 배열변수와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사용한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3-5-6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있으므로 살펴보기 바람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9626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626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9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 사용과 배열변수 사용에서의 코드 비교</a:t>
            </a:r>
          </a:p>
        </p:txBody>
      </p:sp>
      <p:sp>
        <p:nvSpPr>
          <p:cNvPr id="972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28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6550" y="5013325"/>
            <a:ext cx="8627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배열의 장점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간단한 변수 선언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 번의 선언으로 여러 값 저장 가능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여러 값의 통합 관리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값을 하나 단위로 취급할 수 있음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반복문과 함께 사용시 간결한 코드 작성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입력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출력에서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문과 함께 사용하면 아주 간결한 프로그램 작성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3-5-6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Ex3_5_6_Persons_InOut_UsingArrayFor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살펴볼 것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40279"/>
              </p:ext>
            </p:extLst>
          </p:nvPr>
        </p:nvGraphicFramePr>
        <p:xfrm>
          <a:off x="323850" y="704675"/>
          <a:ext cx="8496300" cy="4220434"/>
        </p:xfrm>
        <a:graphic>
          <a:graphicData uri="http://schemas.openxmlformats.org/drawingml/2006/table">
            <a:tbl>
              <a:tblPr/>
              <a:tblGrid>
                <a:gridCol w="1191070">
                  <a:extLst>
                    <a:ext uri="{9D8B030D-6E8A-4147-A177-3AD203B41FA5}">
                      <a16:colId xmlns:a16="http://schemas.microsoft.com/office/drawing/2014/main" val="1297760518"/>
                    </a:ext>
                  </a:extLst>
                </a:gridCol>
                <a:gridCol w="3573211">
                  <a:extLst>
                    <a:ext uri="{9D8B030D-6E8A-4147-A177-3AD203B41FA5}">
                      <a16:colId xmlns:a16="http://schemas.microsoft.com/office/drawing/2014/main" val="400675285"/>
                    </a:ext>
                  </a:extLst>
                </a:gridCol>
                <a:gridCol w="3732019">
                  <a:extLst>
                    <a:ext uri="{9D8B030D-6E8A-4147-A177-3AD203B41FA5}">
                      <a16:colId xmlns:a16="http://schemas.microsoft.com/office/drawing/2014/main" val="1861350664"/>
                    </a:ext>
                  </a:extLst>
                </a:gridCol>
              </a:tblGrid>
              <a:tr h="290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 유형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단순변수 사용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배열변수 사용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61366"/>
                  </a:ext>
                </a:extLst>
              </a:tr>
              <a:tr h="800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endParaRPr lang="en-US" altLang="ko-KR" sz="14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선언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name1, name2, name3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age1, age2, age3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currentLocation1,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           currentLocation2, currentLocation3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</a:t>
                      </a:r>
                      <a:r>
                        <a:rPr lang="en-US" sz="1400" kern="0" spc="-80" baseline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int[]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ages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</a:t>
                      </a:r>
                      <a:r>
                        <a:rPr lang="en-US" sz="1400" kern="0" spc="-80" baseline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 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int[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currentLocations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=  </a:t>
                      </a:r>
                      <a:r>
                        <a:rPr lang="en-US" sz="1400" kern="0" spc="-80" baseline="0" dirty="0">
                          <a:solidFill>
                            <a:srgbClr val="009900"/>
                          </a:solidFill>
                          <a:effectLst/>
                          <a:latin typeface="+mn-ea"/>
                          <a:ea typeface="+mn-ea"/>
                        </a:rPr>
                        <a:t>new 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06203"/>
                  </a:ext>
                </a:extLst>
              </a:tr>
              <a:tr h="609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endParaRPr lang="en-US" altLang="ko-KR" sz="1400" kern="0" spc="-1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초기화</a:t>
                      </a:r>
                      <a:endParaRPr lang="ko-KR" altLang="en-US" sz="14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name1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 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name2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name3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감자바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 </a:t>
                      </a:r>
                      <a:r>
                        <a:rPr lang="en-US" altLang="ko-KR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 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{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이몽룡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",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감자바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 };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607642"/>
                  </a:ext>
                </a:extLst>
              </a:tr>
              <a:tr h="609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변수에 </a:t>
                      </a:r>
                      <a:endParaRPr lang="en-US" altLang="ko-KR" sz="14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저장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name1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 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age1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18;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currentLocation1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금강산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 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18;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금강산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35166"/>
                  </a:ext>
                </a:extLst>
              </a:tr>
              <a:tr h="800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변수에 값 입력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name1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SkScanner.getString();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age1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SkScanner.getInt();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currentLocation1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=  SkScanner.getString(); 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SkScanner.getString();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SkScanner.getInt();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currentLocations[0] 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SkScanner.getString(); 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4559"/>
                  </a:ext>
                </a:extLst>
              </a:tr>
              <a:tr h="822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값 </a:t>
                      </a:r>
                      <a:endParaRPr lang="en-US" altLang="ko-KR" sz="1400" kern="0" spc="-7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7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 * 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신상정보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" 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name1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나이는 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age1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세이고 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currentLocation1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있음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");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System.out.println(" * 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신상정보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" 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names[0]</a:t>
                      </a: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나이는 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ages[0]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세이고 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 + </a:t>
                      </a:r>
                      <a:r>
                        <a:rPr lang="en-US" sz="1400" kern="0" spc="-8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currentLocations[0] </a:t>
                      </a:r>
                    </a:p>
                    <a:p>
                      <a:pPr marL="36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+ "</a:t>
                      </a:r>
                      <a:r>
                        <a:rPr lang="ko-KR" altLang="en-US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있음</a:t>
                      </a:r>
                      <a:r>
                        <a:rPr lang="en-US" altLang="ko-KR" sz="1400" kern="0" spc="-8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");</a:t>
                      </a:r>
                      <a:endParaRPr lang="ko-KR" altLang="en-US" sz="1400" kern="0" spc="-8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491" marR="64491" marT="17830" marB="178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1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215214" y="35005"/>
            <a:ext cx="8712968" cy="384697"/>
          </a:xfrm>
          <a:solidFill>
            <a:srgbClr val="CCFFCC"/>
          </a:solidFill>
          <a:ln w="3175" cap="flat" cmpd="sng" algn="ctr">
            <a:solidFill>
              <a:srgbClr val="00FFFF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lvl="0"/>
            <a:r>
              <a:rPr kumimoji="0" lang="ko-KR" altLang="en-US" sz="2000" kern="1200" dirty="0">
                <a:solidFill>
                  <a:srgbClr val="0000FF"/>
                </a:solidFill>
              </a:rPr>
              <a:t>연습문제</a:t>
            </a:r>
            <a:endParaRPr lang="ko-KR" altLang="en-US" sz="24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2" name="직사각형 106501"/>
          <p:cNvSpPr/>
          <p:nvPr/>
        </p:nvSpPr>
        <p:spPr>
          <a:xfrm>
            <a:off x="19188" y="-35924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0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63861" y="2117695"/>
            <a:ext cx="25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5214" y="490631"/>
            <a:ext cx="8712968" cy="6286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fontAlgn="base">
              <a:lnSpc>
                <a:spcPts val="2300"/>
              </a:lnSpc>
              <a:defRPr/>
            </a:pPr>
            <a:r>
              <a:rPr kumimoji="1" lang="en-US" altLang="ko-KR" sz="1400" dirty="0">
                <a:solidFill>
                  <a:srgbClr val="00CC99"/>
                </a:solidFill>
                <a:cs typeface="함초롬바탕" panose="02030604000101010101" pitchFamily="18" charset="-127"/>
              </a:rPr>
              <a:t>⊙</a:t>
            </a:r>
            <a:r>
              <a:rPr kumimoji="1" lang="en-US" altLang="ko-KR" sz="1400" dirty="0">
                <a:solidFill>
                  <a:srgbClr val="000000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 문장의 옳고 그름을 판단하라</a:t>
            </a:r>
            <a:r>
              <a:rPr lang="en-US" altLang="ko-KR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또한 잘못된 경우 이를 올바르게 고쳐라</a:t>
            </a:r>
            <a:r>
              <a:rPr lang="en-US" altLang="ko-KR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연산은 피연산자에 대해 연산자를 적용하여 연산 결과를 생성한다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2) +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연산자는 정수나 실수만 피연산자가 되는 연산자이다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3) 15 /10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결과는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1.5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비교 연산은 정수나 실수의 두 피연산자에 대해 값을 비교하여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연산 결과를 생성한다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논리 연산의 연산자에는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&amp;&amp;, ||, !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6) ++count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연산의 연산 결과와 연산 후의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count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변수의 값은 항상 같다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실수에 대해서도 쉬프트 연산을 수행할 수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대입 연산의 왼쪽 피연산자는 항상 변수이어야 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접속 연산은 문자열과 문자열만 접속할 수 있다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산술 연산과 비교연산에서 피연산자의 타입이 다를 경우 오류가 발생한다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약한 타입의 값을 강한 타입의 변수에 저장하면 자동적 타입변환이 일어난다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강제적 타입변환인 캐스트는 정보손실을 발생시킬 수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13)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수식을 구성하는 규칙에 위배되는 오류를 의미 오류라 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14)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 우선순위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결합성 그리고 괄호에 의해 수식의 계산 순서를 결정한다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연산자가 인접할 경우 연산자 우선순위가 높은 연산자의 연산을 먼저 수행한다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16) +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연산자의 우선순위가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보다 높다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17)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수식도 연산과 마찬가지로 하나의 결과를 생성하는데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결과를 다른 타입의 값으로 캐스트시킬 수 없다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18)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배열변수를 선언하면 자동적으로 배열 원소를 저장할 공간이 할당된다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19)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배열의 인덱스는 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부터 시작한다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144000" lvl="0" fontAlgn="base">
              <a:lnSpc>
                <a:spcPts val="23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20) 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배열변수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인덱스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lang="ko-KR" altLang="en-US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표시되는 원소는 변수처럼 값을 저장하고 출력할 수 있다</a:t>
            </a: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98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1052736"/>
            <a:ext cx="7789862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3.1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950421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96772"/>
              </p:ext>
            </p:extLst>
          </p:nvPr>
        </p:nvGraphicFramePr>
        <p:xfrm>
          <a:off x="1835274" y="1436687"/>
          <a:ext cx="5735637" cy="1371600"/>
        </p:xfrm>
        <a:graphic>
          <a:graphicData uri="http://schemas.openxmlformats.org/drawingml/2006/table">
            <a:tbl>
              <a:tblPr/>
              <a:tblGrid>
                <a:gridCol w="573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eaLnBrk="1" latinLnBrk="1" hangingPunct="1">
                        <a:lnSpc>
                          <a:spcPts val="2500"/>
                        </a:lnSpc>
                        <a:buClr>
                          <a:schemeClr val="accent2"/>
                        </a:buClr>
                      </a:pPr>
                      <a:r>
                        <a:rPr lang="ko-KR" altLang="en-US" sz="16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00" b="0" dirty="0">
                        <a:solidFill>
                          <a:srgbClr val="00B0F0"/>
                        </a:solidFill>
                      </a:endParaRPr>
                    </a:p>
                    <a:p>
                      <a:pPr eaLnBrk="1" latinLnBrk="1" hangingPunct="1">
                        <a:lnSpc>
                          <a:spcPts val="2500"/>
                        </a:lnSpc>
                        <a:buClr>
                          <a:schemeClr val="accent2"/>
                        </a:buClr>
                      </a:pPr>
                      <a:endParaRPr lang="en-US" altLang="ko-KR" sz="1800" b="0" dirty="0">
                        <a:solidFill>
                          <a:srgbClr val="CC00CC"/>
                        </a:solidFill>
                        <a:latin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  <a:p>
                      <a:pPr eaLnBrk="1" latinLnBrk="1" hangingPunct="1">
                        <a:lnSpc>
                          <a:spcPts val="2500"/>
                        </a:lnSpc>
                        <a:buClr>
                          <a:schemeClr val="accent2"/>
                        </a:buClr>
                      </a:pPr>
                      <a:endParaRPr lang="en-US" altLang="ko-KR" sz="1800" b="0" dirty="0">
                        <a:solidFill>
                          <a:srgbClr val="CC00CC"/>
                        </a:solidFill>
                        <a:latin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56" marR="64756" marT="17914" marB="179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8" name="직사각형 1"/>
          <p:cNvSpPr>
            <a:spLocks noChangeArrowheads="1"/>
          </p:cNvSpPr>
          <p:nvPr/>
        </p:nvSpPr>
        <p:spPr bwMode="auto">
          <a:xfrm>
            <a:off x="2836987" y="1579562"/>
            <a:ext cx="3272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4  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+  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7   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    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  <a:sym typeface="Wingdings" panose="05000000000000000000" pitchFamily="2" charset="2"/>
              </a:rPr>
              <a:t>11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70" name="Text Box 10"/>
          <p:cNvSpPr txBox="1">
            <a:spLocks noChangeArrowheads="1"/>
          </p:cNvSpPr>
          <p:nvPr/>
        </p:nvSpPr>
        <p:spPr bwMode="auto">
          <a:xfrm>
            <a:off x="179512" y="628650"/>
            <a:ext cx="8556625" cy="59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(operation)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피연산자에 대해 연산자 적용하여 연산 결과 값 생성 과정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단계인 수식의 부분으로 사용됨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   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수식에서 여러 연산들이 연속적으로 값 생성하여 최종 수식 값 생성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41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32)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(41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32)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 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 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45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  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⇒   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연산에서의 중요점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 하나 하나의 기능은 복잡하지도 않고 그다지 어렵지 않음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 종류와 개수 많으며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 모두 정확히 알아야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  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이항 연산자 타입이 서로 다른 경우 타입 변환 필요함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 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 결과가 다른 연산에서 사용되어 수식 형성할 때 복잡한 양상 보임</a:t>
            </a:r>
          </a:p>
        </p:txBody>
      </p:sp>
      <p:sp>
        <p:nvSpPr>
          <p:cNvPr id="18456" name="모서리가 둥근 직사각형 19"/>
          <p:cNvSpPr>
            <a:spLocks noChangeArrowheads="1"/>
          </p:cNvSpPr>
          <p:nvPr/>
        </p:nvSpPr>
        <p:spPr bwMode="auto">
          <a:xfrm>
            <a:off x="2761464" y="1581561"/>
            <a:ext cx="1848081" cy="492125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43242"/>
              </p:ext>
            </p:extLst>
          </p:nvPr>
        </p:nvGraphicFramePr>
        <p:xfrm>
          <a:off x="869075" y="3679831"/>
          <a:ext cx="7879927" cy="1154113"/>
        </p:xfrm>
        <a:graphic>
          <a:graphicData uri="http://schemas.openxmlformats.org/drawingml/2006/table">
            <a:tbl>
              <a:tblPr/>
              <a:tblGrid>
                <a:gridCol w="787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4113">
                <a:tc>
                  <a:txBody>
                    <a:bodyPr/>
                    <a:lstStyle/>
                    <a:p>
                      <a:pPr eaLnBrk="1" latinLnBrk="1" hangingPunct="1">
                        <a:lnSpc>
                          <a:spcPct val="200000"/>
                        </a:lnSpc>
                        <a:buClr>
                          <a:schemeClr val="accent2"/>
                        </a:buClr>
                      </a:pPr>
                      <a:endParaRPr lang="en-US" altLang="ko-KR" sz="1600" b="0" dirty="0">
                        <a:solidFill>
                          <a:srgbClr val="CC00CC"/>
                        </a:solidFill>
                        <a:latin typeface="함초롬바탕" panose="02030604000101010101" pitchFamily="18" charset="-127"/>
                      </a:endParaRPr>
                    </a:p>
                  </a:txBody>
                  <a:tcPr marL="64761" marR="64761" marT="17922" marB="179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cxnSp>
        <p:nvCxnSpPr>
          <p:cNvPr id="18447" name="직선 연결선 10"/>
          <p:cNvCxnSpPr>
            <a:cxnSpLocks noChangeShapeType="1"/>
          </p:cNvCxnSpPr>
          <p:nvPr/>
        </p:nvCxnSpPr>
        <p:spPr bwMode="auto">
          <a:xfrm>
            <a:off x="341437" y="5994400"/>
            <a:ext cx="630238" cy="144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8448" name="자유형 16"/>
          <p:cNvSpPr>
            <a:spLocks/>
          </p:cNvSpPr>
          <p:nvPr/>
        </p:nvSpPr>
        <p:spPr bwMode="auto">
          <a:xfrm>
            <a:off x="960562" y="6118225"/>
            <a:ext cx="755650" cy="366712"/>
          </a:xfrm>
          <a:custGeom>
            <a:avLst/>
            <a:gdLst>
              <a:gd name="T0" fmla="*/ 25559 w 755875"/>
              <a:gd name="T1" fmla="*/ 0 h 367649"/>
              <a:gd name="T2" fmla="*/ 25559 w 755875"/>
              <a:gd name="T3" fmla="*/ 0 h 367649"/>
              <a:gd name="T4" fmla="*/ 45988 w 755875"/>
              <a:gd name="T5" fmla="*/ 312418 h 367649"/>
              <a:gd name="T6" fmla="*/ 740487 w 755875"/>
              <a:gd name="T7" fmla="*/ 302659 h 367649"/>
              <a:gd name="T8" fmla="*/ 750699 w 755875"/>
              <a:gd name="T9" fmla="*/ 117158 h 367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5875" h="367649">
                <a:moveTo>
                  <a:pt x="25719" y="0"/>
                </a:moveTo>
                <a:lnTo>
                  <a:pt x="25719" y="0"/>
                </a:lnTo>
                <a:cubicBezTo>
                  <a:pt x="32569" y="109591"/>
                  <a:pt x="-48333" y="273026"/>
                  <a:pt x="46268" y="328773"/>
                </a:cubicBezTo>
                <a:cubicBezTo>
                  <a:pt x="179228" y="407124"/>
                  <a:pt x="541103" y="347614"/>
                  <a:pt x="744910" y="318499"/>
                </a:cubicBezTo>
                <a:cubicBezTo>
                  <a:pt x="759857" y="198925"/>
                  <a:pt x="755184" y="263917"/>
                  <a:pt x="755184" y="12329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5" name="원호 14"/>
          <p:cNvSpPr/>
          <p:nvPr/>
        </p:nvSpPr>
        <p:spPr bwMode="auto">
          <a:xfrm flipH="1">
            <a:off x="3438650" y="3917950"/>
            <a:ext cx="2003425" cy="942975"/>
          </a:xfrm>
          <a:prstGeom prst="arc">
            <a:avLst>
              <a:gd name="adj1" fmla="val 11328618"/>
              <a:gd name="adj2" fmla="val 20654952"/>
            </a:avLst>
          </a:prstGeom>
          <a:noFill/>
          <a:ln w="952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6" name="원호 15"/>
          <p:cNvSpPr/>
          <p:nvPr/>
        </p:nvSpPr>
        <p:spPr bwMode="auto">
          <a:xfrm flipH="1">
            <a:off x="5505575" y="3917950"/>
            <a:ext cx="1377950" cy="687387"/>
          </a:xfrm>
          <a:prstGeom prst="arc">
            <a:avLst>
              <a:gd name="adj1" fmla="val 10874334"/>
              <a:gd name="adj2" fmla="val 2095012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7" name="원호 16"/>
          <p:cNvSpPr/>
          <p:nvPr/>
        </p:nvSpPr>
        <p:spPr bwMode="auto">
          <a:xfrm flipH="1">
            <a:off x="7138573" y="3917951"/>
            <a:ext cx="1087438" cy="632132"/>
          </a:xfrm>
          <a:prstGeom prst="arc">
            <a:avLst>
              <a:gd name="adj1" fmla="val 10794939"/>
              <a:gd name="adj2" fmla="val 21091710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8453" name="모서리가 둥근 직사각형 1"/>
          <p:cNvSpPr>
            <a:spLocks noChangeArrowheads="1"/>
          </p:cNvSpPr>
          <p:nvPr/>
        </p:nvSpPr>
        <p:spPr bwMode="auto">
          <a:xfrm>
            <a:off x="3017962" y="4141787"/>
            <a:ext cx="1101725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54" name="모서리가 둥근 직사각형 17"/>
          <p:cNvSpPr>
            <a:spLocks noChangeArrowheads="1"/>
          </p:cNvSpPr>
          <p:nvPr/>
        </p:nvSpPr>
        <p:spPr bwMode="auto">
          <a:xfrm>
            <a:off x="5253162" y="4141787"/>
            <a:ext cx="684213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55" name="모서리가 둥근 직사각형 19"/>
          <p:cNvSpPr>
            <a:spLocks noChangeArrowheads="1"/>
          </p:cNvSpPr>
          <p:nvPr/>
        </p:nvSpPr>
        <p:spPr bwMode="auto">
          <a:xfrm>
            <a:off x="6804150" y="4141787"/>
            <a:ext cx="766762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57" name="모서리가 둥근 직사각형 19"/>
          <p:cNvSpPr>
            <a:spLocks noChangeArrowheads="1"/>
          </p:cNvSpPr>
          <p:nvPr/>
        </p:nvSpPr>
        <p:spPr bwMode="auto">
          <a:xfrm>
            <a:off x="5585990" y="1667227"/>
            <a:ext cx="439737" cy="3238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1" name="원호 20"/>
          <p:cNvSpPr/>
          <p:nvPr/>
        </p:nvSpPr>
        <p:spPr bwMode="auto">
          <a:xfrm rot="21009040" flipH="1" flipV="1">
            <a:off x="4521128" y="1348385"/>
            <a:ext cx="1306306" cy="781050"/>
          </a:xfrm>
          <a:prstGeom prst="arc">
            <a:avLst>
              <a:gd name="adj1" fmla="val 13005107"/>
              <a:gd name="adj2" fmla="val 20715424"/>
            </a:avLst>
          </a:prstGeom>
          <a:noFill/>
          <a:ln w="3175" cap="flat" cmpd="sng" algn="ctr">
            <a:solidFill>
              <a:srgbClr val="CC00CC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8459" name="모서리가 둥근 직사각형 21"/>
          <p:cNvSpPr>
            <a:spLocks noChangeArrowheads="1"/>
          </p:cNvSpPr>
          <p:nvPr/>
        </p:nvSpPr>
        <p:spPr bwMode="auto">
          <a:xfrm>
            <a:off x="8061450" y="4141787"/>
            <a:ext cx="439737" cy="36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6240800" y="1626627"/>
            <a:ext cx="495300" cy="374571"/>
          </a:xfrm>
          <a:prstGeom prst="wedgeRoundRectCallout">
            <a:avLst>
              <a:gd name="adj1" fmla="val 98127"/>
              <a:gd name="adj2" fmla="val -872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 결과값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2315890" y="2271836"/>
            <a:ext cx="671513" cy="374571"/>
          </a:xfrm>
          <a:prstGeom prst="wedgeRoundRectCallout">
            <a:avLst>
              <a:gd name="adj1" fmla="val -60152"/>
              <a:gd name="adj2" fmla="val -12394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왼쪽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피연산자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4257005" y="2265104"/>
            <a:ext cx="628649" cy="374571"/>
          </a:xfrm>
          <a:prstGeom prst="wedgeRoundRectCallout">
            <a:avLst>
              <a:gd name="adj1" fmla="val 53364"/>
              <a:gd name="adj2" fmla="val -12731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오른쪽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피연산자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6" name="모서리가 둥근 사각형 설명선 25"/>
          <p:cNvSpPr/>
          <p:nvPr/>
        </p:nvSpPr>
        <p:spPr bwMode="auto">
          <a:xfrm flipH="1">
            <a:off x="3361434" y="2265064"/>
            <a:ext cx="549275" cy="187285"/>
          </a:xfrm>
          <a:prstGeom prst="wedgeRoundRectCallout">
            <a:avLst>
              <a:gd name="adj1" fmla="val -22117"/>
              <a:gd name="adj2" fmla="val -2037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연산자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464" name="타원 1"/>
          <p:cNvSpPr>
            <a:spLocks noChangeArrowheads="1"/>
          </p:cNvSpPr>
          <p:nvPr/>
        </p:nvSpPr>
        <p:spPr bwMode="auto">
          <a:xfrm>
            <a:off x="2968750" y="1673225"/>
            <a:ext cx="288925" cy="32385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65" name="타원 26"/>
          <p:cNvSpPr>
            <a:spLocks noChangeArrowheads="1"/>
          </p:cNvSpPr>
          <p:nvPr/>
        </p:nvSpPr>
        <p:spPr bwMode="auto">
          <a:xfrm>
            <a:off x="4113336" y="1659348"/>
            <a:ext cx="287338" cy="32385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66" name="모서리가 둥근 직사각형 28"/>
          <p:cNvSpPr>
            <a:spLocks noChangeArrowheads="1"/>
          </p:cNvSpPr>
          <p:nvPr/>
        </p:nvSpPr>
        <p:spPr bwMode="auto">
          <a:xfrm>
            <a:off x="3530724" y="1667227"/>
            <a:ext cx="309563" cy="3111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69" name="모서리가 둥근 직사각형 19"/>
          <p:cNvSpPr>
            <a:spLocks noChangeArrowheads="1"/>
          </p:cNvSpPr>
          <p:nvPr/>
        </p:nvSpPr>
        <p:spPr bwMode="auto">
          <a:xfrm>
            <a:off x="1039937" y="4141787"/>
            <a:ext cx="1658938" cy="420688"/>
          </a:xfrm>
          <a:prstGeom prst="roundRect">
            <a:avLst>
              <a:gd name="adj" fmla="val 16667"/>
            </a:avLst>
          </a:prstGeom>
          <a:solidFill>
            <a:srgbClr val="CC00CC">
              <a:alpha val="20000"/>
            </a:srgbClr>
          </a:solidFill>
          <a:ln w="952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" name="설명선 1 28"/>
          <p:cNvSpPr/>
          <p:nvPr/>
        </p:nvSpPr>
        <p:spPr bwMode="auto">
          <a:xfrm>
            <a:off x="5572487" y="2271419"/>
            <a:ext cx="1375456" cy="461665"/>
          </a:xfrm>
          <a:prstGeom prst="borderCallout1">
            <a:avLst>
              <a:gd name="adj1" fmla="val 1003"/>
              <a:gd name="adj2" fmla="val -213"/>
              <a:gd name="adj3" fmla="val -30192"/>
              <a:gd name="adj4" fmla="val -22275"/>
            </a:avLst>
          </a:prstGeom>
          <a:solidFill>
            <a:srgbClr val="A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/>
                </a:solidFill>
                <a:cs typeface="한양신명조"/>
              </a:rPr>
              <a:t>연산 수행하면 </a:t>
            </a:r>
            <a:endParaRPr kumimoji="1" lang="en-US" altLang="ko-KR" sz="1200" dirty="0">
              <a:solidFill>
                <a:srgbClr val="000000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solidFill>
                  <a:srgbClr val="000000"/>
                </a:solidFill>
                <a:cs typeface="한양신명조"/>
              </a:rPr>
              <a:t>연산 </a:t>
            </a:r>
            <a:r>
              <a:rPr kumimoji="1" lang="ko-KR" altLang="en-US" sz="1200" dirty="0">
                <a:solidFill>
                  <a:srgbClr val="CC00CC"/>
                </a:solidFill>
                <a:cs typeface="한양신명조"/>
              </a:rPr>
              <a:t>결과값</a:t>
            </a:r>
            <a:r>
              <a:rPr kumimoji="1" lang="ko-KR" altLang="en-US" sz="1200" dirty="0">
                <a:solidFill>
                  <a:srgbClr val="000000"/>
                </a:solidFill>
                <a:cs typeface="한양신명조"/>
              </a:rPr>
              <a:t> 생성</a:t>
            </a:r>
          </a:p>
        </p:txBody>
      </p:sp>
      <p:sp>
        <p:nvSpPr>
          <p:cNvPr id="31" name="설명선 1 30"/>
          <p:cNvSpPr/>
          <p:nvPr/>
        </p:nvSpPr>
        <p:spPr bwMode="auto">
          <a:xfrm>
            <a:off x="7739671" y="2733084"/>
            <a:ext cx="1111931" cy="830997"/>
          </a:xfrm>
          <a:prstGeom prst="borderCallout1">
            <a:avLst>
              <a:gd name="adj1" fmla="val 98616"/>
              <a:gd name="adj2" fmla="val -213"/>
              <a:gd name="adj3" fmla="val 149948"/>
              <a:gd name="adj4" fmla="val -30896"/>
            </a:avLst>
          </a:prstGeom>
          <a:solidFill>
            <a:srgbClr val="AFFF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cs typeface="한양신명조"/>
              </a:rPr>
              <a:t>연산 연속적</a:t>
            </a:r>
            <a:endParaRPr kumimoji="1" lang="en-US" altLang="ko-KR" sz="1200" dirty="0"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cs typeface="한양신명조"/>
              </a:rPr>
              <a:t>수행하면 </a:t>
            </a:r>
            <a:r>
              <a:rPr kumimoji="1" lang="ko-KR" altLang="en-US" sz="1200" dirty="0">
                <a:solidFill>
                  <a:srgbClr val="CC00CC"/>
                </a:solidFill>
                <a:cs typeface="한양신명조"/>
              </a:rPr>
              <a:t>수식 값 </a:t>
            </a:r>
            <a:endParaRPr kumimoji="1" lang="en-US" altLang="ko-KR" sz="1200" dirty="0">
              <a:solidFill>
                <a:srgbClr val="CC00CC"/>
              </a:solidFill>
              <a:cs typeface="한양신명조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dirty="0">
                <a:cs typeface="한양신명조"/>
              </a:rPr>
              <a:t>생성됨</a:t>
            </a:r>
          </a:p>
        </p:txBody>
      </p:sp>
    </p:spTree>
    <p:extLst>
      <p:ext uri="{BB962C8B-B14F-4D97-AF65-F5344CB8AC3E}">
        <p14:creationId xmlns:p14="http://schemas.microsoft.com/office/powerpoint/2010/main" val="8743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함초롬바탕1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함초롬바탕1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92153</TotalTime>
  <Words>13711</Words>
  <Application>Microsoft Office PowerPoint</Application>
  <PresentationFormat>화면 슬라이드 쇼(4:3)</PresentationFormat>
  <Paragraphs>2022</Paragraphs>
  <Slides>78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78</vt:i4>
      </vt:variant>
    </vt:vector>
  </HeadingPairs>
  <TitlesOfParts>
    <vt:vector size="93" baseType="lpstr">
      <vt:lpstr>MS Mincho</vt:lpstr>
      <vt:lpstr>고딕</vt:lpstr>
      <vt:lpstr>굴림</vt:lpstr>
      <vt:lpstr>맑은 고딕</vt:lpstr>
      <vt:lpstr>한양신명조</vt:lpstr>
      <vt:lpstr>함초롬돋움</vt:lpstr>
      <vt:lpstr>함초롬바탕</vt:lpstr>
      <vt:lpstr>Arial</vt:lpstr>
      <vt:lpstr>Times New Roman</vt:lpstr>
      <vt:lpstr>Trebuchet MS</vt:lpstr>
      <vt:lpstr>Wingdings</vt:lpstr>
      <vt:lpstr>Office 테마</vt:lpstr>
      <vt:lpstr>함초롬바탕1</vt:lpstr>
      <vt:lpstr>1_함초롬바탕1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타입변환</vt:lpstr>
      <vt:lpstr>자동적 타입변환(산술 연산과 비교 연산)</vt:lpstr>
      <vt:lpstr>자동적 타입변환(산술 연산과 비교 연산)</vt:lpstr>
      <vt:lpstr>자동적 타입변환(대입 연산)</vt:lpstr>
      <vt:lpstr>자동적 타입변환(문자열 접속 연산)</vt:lpstr>
      <vt:lpstr>대입 연산에서 정보 손실</vt:lpstr>
      <vt:lpstr>대입 연산에서의 오류 발생</vt:lpstr>
      <vt:lpstr>강제적 타입변환(예제 3-2-6)</vt:lpstr>
      <vt:lpstr>PowerPoint 프레젠테이션</vt:lpstr>
      <vt:lpstr>PowerPoint 프레젠테이션</vt:lpstr>
      <vt:lpstr>수식</vt:lpstr>
      <vt:lpstr>수식 구성하는 요소</vt:lpstr>
      <vt:lpstr>수식 구성 규칙</vt:lpstr>
      <vt:lpstr>자주 사용되는 수식</vt:lpstr>
      <vt:lpstr>PowerPoint 프레젠테이션</vt:lpstr>
      <vt:lpstr>수식의 계산순서</vt:lpstr>
      <vt:lpstr>연산자 우선순위와 결합성</vt:lpstr>
      <vt:lpstr>연산자 우선순위에 의한 계산순서</vt:lpstr>
      <vt:lpstr>연산자 결합성에 의한 계산순서</vt:lpstr>
      <vt:lpstr>수식의 계산순서</vt:lpstr>
      <vt:lpstr>왼쪽 피연산자의 우선 계산</vt:lpstr>
      <vt:lpstr>괄호 사용한 계산순서 변경</vt:lpstr>
      <vt:lpstr>수식에서 타입변환</vt:lpstr>
      <vt:lpstr>수식 결과의 자동적 타입변환: 예제 3-3-2</vt:lpstr>
      <vt:lpstr>수식 결과의 타입변환: 예제 3-3-3</vt:lpstr>
      <vt:lpstr>PowerPoint 프레젠테이션</vt:lpstr>
      <vt:lpstr>수식에 관한 추가 사항</vt:lpstr>
      <vt:lpstr>PowerPoint 프레젠테이션</vt:lpstr>
      <vt:lpstr>온도 변환 프로그램</vt:lpstr>
      <vt:lpstr>PowerPoint 프레젠테이션</vt:lpstr>
      <vt:lpstr>원리합계 구하는 프로그램</vt:lpstr>
      <vt:lpstr>PowerPoint 프레젠테이션</vt:lpstr>
      <vt:lpstr>반복문을 위한 사전 작업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1262</cp:revision>
  <dcterms:created xsi:type="dcterms:W3CDTF">2016-05-27T10:27:22Z</dcterms:created>
  <dcterms:modified xsi:type="dcterms:W3CDTF">2021-03-26T03:16:22Z</dcterms:modified>
</cp:coreProperties>
</file>