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6" r:id="rId2"/>
    <p:sldMasterId id="2147483794" r:id="rId3"/>
    <p:sldMasterId id="2147483834" r:id="rId4"/>
  </p:sldMasterIdLst>
  <p:notesMasterIdLst>
    <p:notesMasterId r:id="rId61"/>
  </p:notesMasterIdLst>
  <p:sldIdLst>
    <p:sldId id="932" r:id="rId5"/>
    <p:sldId id="933" r:id="rId6"/>
    <p:sldId id="934" r:id="rId7"/>
    <p:sldId id="1247" r:id="rId8"/>
    <p:sldId id="936" r:id="rId9"/>
    <p:sldId id="938" r:id="rId10"/>
    <p:sldId id="939" r:id="rId11"/>
    <p:sldId id="940" r:id="rId12"/>
    <p:sldId id="941" r:id="rId13"/>
    <p:sldId id="942" r:id="rId14"/>
    <p:sldId id="943" r:id="rId15"/>
    <p:sldId id="944" r:id="rId16"/>
    <p:sldId id="945" r:id="rId17"/>
    <p:sldId id="946" r:id="rId18"/>
    <p:sldId id="947" r:id="rId19"/>
    <p:sldId id="948" r:id="rId20"/>
    <p:sldId id="949" r:id="rId21"/>
    <p:sldId id="1248" r:id="rId22"/>
    <p:sldId id="951" r:id="rId23"/>
    <p:sldId id="952" r:id="rId24"/>
    <p:sldId id="953" r:id="rId25"/>
    <p:sldId id="954" r:id="rId26"/>
    <p:sldId id="955" r:id="rId27"/>
    <p:sldId id="956" r:id="rId28"/>
    <p:sldId id="957" r:id="rId29"/>
    <p:sldId id="958" r:id="rId30"/>
    <p:sldId id="960" r:id="rId31"/>
    <p:sldId id="961" r:id="rId32"/>
    <p:sldId id="962" r:id="rId33"/>
    <p:sldId id="1249" r:id="rId34"/>
    <p:sldId id="964" r:id="rId35"/>
    <p:sldId id="965" r:id="rId36"/>
    <p:sldId id="966" r:id="rId37"/>
    <p:sldId id="1250" r:id="rId38"/>
    <p:sldId id="968" r:id="rId39"/>
    <p:sldId id="969" r:id="rId40"/>
    <p:sldId id="970" r:id="rId41"/>
    <p:sldId id="971" r:id="rId42"/>
    <p:sldId id="972" r:id="rId43"/>
    <p:sldId id="973" r:id="rId44"/>
    <p:sldId id="974" r:id="rId45"/>
    <p:sldId id="975" r:id="rId46"/>
    <p:sldId id="976" r:id="rId47"/>
    <p:sldId id="977" r:id="rId48"/>
    <p:sldId id="978" r:id="rId49"/>
    <p:sldId id="979" r:id="rId50"/>
    <p:sldId id="980" r:id="rId51"/>
    <p:sldId id="981" r:id="rId52"/>
    <p:sldId id="982" r:id="rId53"/>
    <p:sldId id="983" r:id="rId54"/>
    <p:sldId id="984" r:id="rId55"/>
    <p:sldId id="985" r:id="rId56"/>
    <p:sldId id="988" r:id="rId57"/>
    <p:sldId id="989" r:id="rId58"/>
    <p:sldId id="990" r:id="rId59"/>
    <p:sldId id="987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53FF"/>
    <a:srgbClr val="FFE89F"/>
    <a:srgbClr val="FFE181"/>
    <a:srgbClr val="FFEBAB"/>
    <a:srgbClr val="009900"/>
    <a:srgbClr val="FFEAA7"/>
    <a:srgbClr val="CCFFFF"/>
    <a:srgbClr val="FFF3FF"/>
    <a:srgbClr val="F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87" d="100"/>
          <a:sy n="87" d="100"/>
        </p:scale>
        <p:origin x="61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447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4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8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27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90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034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7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873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227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528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91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35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93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15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8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881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167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993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845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068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995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7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941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74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993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755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05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6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79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2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11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6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99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220676" y="44624"/>
            <a:ext cx="867180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00CC99">
                <a:lumMod val="60000"/>
                <a:lumOff val="40000"/>
              </a:srgbClr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15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65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220676" y="44624"/>
            <a:ext cx="867180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00CC99">
                <a:lumMod val="60000"/>
                <a:lumOff val="40000"/>
              </a:srgbClr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23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48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0379" y="36680"/>
            <a:ext cx="8643242" cy="562074"/>
          </a:xfrm>
          <a:prstGeom prst="rect">
            <a:avLst/>
          </a:prstGeom>
          <a:solidFill>
            <a:srgbClr val="CCFFCC"/>
          </a:solidFill>
          <a:ln>
            <a:solidFill>
              <a:srgbClr val="66FFFF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220676" y="44624"/>
            <a:ext cx="867180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00CC99">
                <a:lumMod val="60000"/>
                <a:lumOff val="40000"/>
              </a:srgbClr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23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27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61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673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89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340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84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70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94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8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22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64" y="6248350"/>
            <a:ext cx="1905213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8D7A7C4-C82A-4D21-9AB0-F0C5A1D3EF09}" type="datetime1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10/16/2020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508" y="6248350"/>
            <a:ext cx="2895942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882" y="6248350"/>
            <a:ext cx="1905213" cy="457189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64" tIns="46781" rIns="89964" bIns="46781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9179561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9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356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97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745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00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130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849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231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639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372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A7C4-C82A-4D21-9AB0-F0C5A1D3EF09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53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445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531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8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7739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6960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2630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646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2763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584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1547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046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A7C4-C82A-4D21-9AB0-F0C5A1D3EF09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9120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4000" y="44624"/>
            <a:ext cx="8496000" cy="504825"/>
          </a:xfrm>
          <a:solidFill>
            <a:srgbClr val="CC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4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0EDBD-1C2D-4C1E-B459-B60219FAB484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9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528" y="21328"/>
            <a:ext cx="8496944" cy="527352"/>
          </a:xfrm>
          <a:prstGeom prst="rect">
            <a:avLst/>
          </a:prstGeom>
          <a:solidFill>
            <a:srgbClr val="CCFFCC"/>
          </a:solidFill>
          <a:ln w="3175">
            <a:solidFill>
              <a:srgbClr val="03EDE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528" y="6926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ko-KR" sz="1800" dirty="0" smtClean="0">
                <a:solidFill>
                  <a:srgbClr val="00CC99"/>
                </a:solidFill>
                <a:latin typeface="함초롬바탕"/>
                <a:ea typeface="함초롬바탕"/>
              </a:rPr>
              <a:t>⊙ </a:t>
            </a: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</a:t>
            </a:r>
            <a:r>
              <a:rPr lang="ko-KR" altLang="en-US" sz="1800" b="0" dirty="0" smtClean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lang="ko-KR" altLang="en-US" sz="18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0"/>
            <a:r>
              <a:rPr lang="ko-KR" altLang="en-US" sz="18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lang="en-US" altLang="ko-KR" sz="18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• </a:t>
            </a:r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3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rgbClr val="0033CC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1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3464" y="2708920"/>
            <a:ext cx="85170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인터페이스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또다른 나와 너를 하나로 </a:t>
            </a:r>
            <a:endParaRPr kumimoji="0" lang="ko-KR" altLang="ko-KR" sz="6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+mn-cs"/>
              <a:sym typeface="Wingding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124744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kumimoji="1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  <a:endParaRPr kumimoji="1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31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선언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70990" y="572600"/>
            <a:ext cx="8424936" cy="473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 선언부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필드는 제한적으로 선언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127000" marR="12700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1)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public, static, final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 필드만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원칙적으로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public, static, final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명시되어야 하지만 이들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키워드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생략 가능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127000" marR="12700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2) public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만 인터페이스 필드의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접근범위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위해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 가능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접근범위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나타내는 수식어인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private, protected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는 인터페이스 필드의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수식어로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사용되지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못함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127000" marR="12700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3)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final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이므로 반드시 초기값이 주어져야 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초기값이 주어지지 않으면 컴파일 오류가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발생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itchFamily="18" charset="-127"/>
              <a:sym typeface="Wingdings"/>
            </a:endParaRPr>
          </a:p>
          <a:p>
            <a:pPr marL="0" marR="127000" lvl="0" indent="-12700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올바른 필드 선언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2700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2700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27000" algn="just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127000" lvl="0" indent="-127000" algn="just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잘못된 필드 선언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27072" y="3933056"/>
          <a:ext cx="7416824" cy="720080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331098182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final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gender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남성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final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생략해도 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MINADULTAGE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필드는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final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1685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27072" y="5311333"/>
          <a:ext cx="7407672" cy="783208"/>
        </p:xfrm>
        <a:graphic>
          <a:graphicData uri="http://schemas.openxmlformats.org/drawingml/2006/table">
            <a:tbl>
              <a:tblPr/>
              <a:tblGrid>
                <a:gridCol w="7407672">
                  <a:extLst>
                    <a:ext uri="{9D8B030D-6E8A-4147-A177-3AD203B41FA5}">
                      <a16:colId xmlns:a16="http://schemas.microsoft.com/office/drawing/2014/main" val="3007410181"/>
                    </a:ext>
                  </a:extLst>
                </a:gridCol>
              </a:tblGrid>
              <a:tr h="783208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final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MAXMINORAGE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초기값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설정되지 않음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private final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gender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＂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여성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private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불가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696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선언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5067" y="543456"/>
            <a:ext cx="8647986" cy="278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선언부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메소드는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메소드 위주로 선언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abstract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default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static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선언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구현이 작성되지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생략 가능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default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작성되는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static, abstract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아닌 객체  메소드 해당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static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작성되는 클래스 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2)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수식어인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인터페이스 메소드의 접근범위 위해 사용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private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protected,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인터페이스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 수식어로 사용 못함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•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1.9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부터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수식어로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private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가능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3284984"/>
            <a:ext cx="8396125" cy="3456384"/>
          </a:xfrm>
          <a:prstGeom prst="rect">
            <a:avLst/>
          </a:prstGeom>
          <a:solidFill>
            <a:srgbClr val="EFF1D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Female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public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static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final String gender = "female"; </a:t>
            </a: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public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static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getGender()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static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작성한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return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gender;</a:t>
            </a: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default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boolean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isMale()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default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작성한 객체 메소드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return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false;</a:t>
            </a: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2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  <a:p>
            <a:pPr marL="6350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MotherIF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extends </a:t>
            </a:r>
            <a:r>
              <a:rPr kumimoji="0" lang="en-US" altLang="ko-KR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Female</a:t>
            </a:r>
            <a:r>
              <a:rPr kumimoji="0" lang="en-US" altLang="ko-KR" sz="1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public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void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setChild(Person p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 //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Person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객체를 자식으로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등록하는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public Person[]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getChildren()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;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   //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자녀들 반환하는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메소드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(abstract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생략 가능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7200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1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FF"/>
                </a:solidFill>
              </a:rPr>
              <a:t>인터페이스 타입과 객체 참조변수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66973" y="611999"/>
            <a:ext cx="842493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타입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선언되면 인터페이스는 타입으로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가능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선언된 클래스가 타입으로 사용되는 것과 같은 맥락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객체 참조변수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참조변수 선언 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객체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참조변수는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참조하게 됨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3767"/>
              </p:ext>
            </p:extLst>
          </p:nvPr>
        </p:nvGraphicFramePr>
        <p:xfrm>
          <a:off x="646795" y="2996952"/>
          <a:ext cx="8136904" cy="2520280"/>
        </p:xfrm>
        <a:graphic>
          <a:graphicData uri="http://schemas.openxmlformats.org/drawingml/2006/table">
            <a:tbl>
              <a:tblPr/>
              <a:tblGrid>
                <a:gridCol w="8136904">
                  <a:extLst>
                    <a:ext uri="{9D8B030D-6E8A-4147-A177-3AD203B41FA5}">
                      <a16:colId xmlns:a16="http://schemas.microsoft.com/office/drawing/2014/main" val="3140286243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객체 참조변수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이들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인터페이스의 하위 클래스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인터페이스의 객체 참조변수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인터페이스의 객체 참조변수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AdultMale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AdultMale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인터페이스의 객체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참조변수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배열변수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이들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배열변수에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인터페이스의 하위 클래스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객체들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Male[]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Male[20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                 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저장하는 배열변수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MotherIF[]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moms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MotherIF[20];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moms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저장하는 배열변수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2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9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FF"/>
                </a:solidFill>
              </a:rPr>
              <a:t>인터페이스 </a:t>
            </a:r>
            <a:r>
              <a:rPr lang="ko-KR" altLang="en-US" kern="0" dirty="0" smtClean="0">
                <a:solidFill>
                  <a:srgbClr val="0000FF"/>
                </a:solidFill>
              </a:rPr>
              <a:t>선언</a:t>
            </a:r>
            <a:r>
              <a:rPr lang="en-US" altLang="ko-KR" kern="0" dirty="0" smtClean="0">
                <a:solidFill>
                  <a:srgbClr val="0000FF"/>
                </a:solidFill>
              </a:rPr>
              <a:t>(</a:t>
            </a:r>
            <a:r>
              <a:rPr lang="ko-KR" altLang="en-US" kern="0" dirty="0" smtClean="0">
                <a:solidFill>
                  <a:srgbClr val="0000FF"/>
                </a:solidFill>
              </a:rPr>
              <a:t>예제 </a:t>
            </a:r>
            <a:r>
              <a:rPr lang="en-US" altLang="ko-KR" kern="0" dirty="0" smtClean="0">
                <a:solidFill>
                  <a:srgbClr val="0000FF"/>
                </a:solidFill>
              </a:rPr>
              <a:t>8-1)</a:t>
            </a:r>
            <a:r>
              <a:rPr lang="ko-KR" altLang="en-US" kern="0" dirty="0" smtClean="0">
                <a:solidFill>
                  <a:srgbClr val="0000FF"/>
                </a:solidFill>
              </a:rPr>
              <a:t> 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55557"/>
              </p:ext>
            </p:extLst>
          </p:nvPr>
        </p:nvGraphicFramePr>
        <p:xfrm>
          <a:off x="359699" y="665651"/>
          <a:ext cx="8424000" cy="6021099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4200277894"/>
                    </a:ext>
                  </a:extLst>
                </a:gridCol>
                <a:gridCol w="6766491">
                  <a:extLst>
                    <a:ext uri="{9D8B030D-6E8A-4147-A177-3AD203B41FA5}">
                      <a16:colId xmlns:a16="http://schemas.microsoft.com/office/drawing/2014/main" val="3991992391"/>
                    </a:ext>
                  </a:extLst>
                </a:gridCol>
              </a:tblGrid>
              <a:tr h="315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373" marR="33373" marT="9227" marB="922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여러 인터페이스들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373" marR="33373" marT="9227" marB="922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099"/>
                  </a:ext>
                </a:extLst>
              </a:tr>
              <a:tr h="4357002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package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ex8_1_interfaces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남성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나타내는 인터페이스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</a:t>
                      </a: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 final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gender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남성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";         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 final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생략해도 됨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</a:t>
                      </a:r>
                      <a:r>
                        <a:rPr lang="en-US" altLang="ko-KR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</a:t>
                      </a:r>
                      <a:r>
                        <a:rPr lang="ko-KR" alt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getGender</a:t>
                      </a:r>
                      <a:r>
                        <a:rPr lang="en-US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()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 반환하는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return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gender;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나타내는 인터페이스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Female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 final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gender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여성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";   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static final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생략해도 됨 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</a:t>
                      </a:r>
                      <a:r>
                        <a:rPr lang="en-US" altLang="ko-KR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</a:t>
                      </a: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getGender</a:t>
                      </a:r>
                      <a:r>
                        <a:rPr lang="en-US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()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반환하는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return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gender;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	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성인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나타내는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Adult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Adult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MINADULTAGE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19;	 	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성년 최소 나이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미성년자 나타내는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Minor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	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Minor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</a:t>
                      </a:r>
                      <a:r>
                        <a:rPr 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MAXMINORAGE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18;  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미성년 최대 나이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 </a:t>
                      </a:r>
                    </a:p>
                  </a:txBody>
                  <a:tcPr marL="9227" marR="9227" marT="9227" marB="92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7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8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FF"/>
                </a:solidFill>
              </a:rPr>
              <a:t>인터페이스 선언</a:t>
            </a:r>
            <a:r>
              <a:rPr lang="en-US" altLang="ko-KR" kern="0" dirty="0">
                <a:solidFill>
                  <a:srgbClr val="0000FF"/>
                </a:solidFill>
              </a:rPr>
              <a:t>(</a:t>
            </a:r>
            <a:r>
              <a:rPr lang="ko-KR" altLang="en-US" kern="0" dirty="0">
                <a:solidFill>
                  <a:srgbClr val="0000FF"/>
                </a:solidFill>
              </a:rPr>
              <a:t>예제 </a:t>
            </a:r>
            <a:r>
              <a:rPr lang="en-US" altLang="ko-KR" kern="0" dirty="0">
                <a:solidFill>
                  <a:srgbClr val="0000FF"/>
                </a:solidFill>
              </a:rPr>
              <a:t>8-1)</a:t>
            </a:r>
            <a:r>
              <a:rPr lang="ko-KR" altLang="en-US" kern="0" dirty="0">
                <a:solidFill>
                  <a:srgbClr val="0000FF"/>
                </a:solidFill>
              </a:rPr>
              <a:t> 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01758"/>
              </p:ext>
            </p:extLst>
          </p:nvPr>
        </p:nvGraphicFramePr>
        <p:xfrm>
          <a:off x="359699" y="620015"/>
          <a:ext cx="8424000" cy="6193361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4200277894"/>
                    </a:ext>
                  </a:extLst>
                </a:gridCol>
                <a:gridCol w="6766491">
                  <a:extLst>
                    <a:ext uri="{9D8B030D-6E8A-4147-A177-3AD203B41FA5}">
                      <a16:colId xmlns:a16="http://schemas.microsoft.com/office/drawing/2014/main" val="3991992391"/>
                    </a:ext>
                  </a:extLst>
                </a:gridCol>
              </a:tblGrid>
              <a:tr h="2954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373" marR="33373" marT="9227" marB="922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여러 인터페이스들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373" marR="33373" marT="9227" marB="922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099"/>
                  </a:ext>
                </a:extLst>
              </a:tr>
              <a:tr h="5897944">
                <a:tc gridSpan="2"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Male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하위 인터페이스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Boy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Boy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Male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어머니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나타내는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하위 인터페이스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r>
                        <a:rPr lang="en-US" sz="14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</a:t>
                      </a:r>
                      <a:r>
                        <a:rPr lang="en-US" sz="14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-1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</a:t>
                      </a:r>
                      <a:r>
                        <a:rPr lang="en-US" sz="1400" b="1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-1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</a:t>
                      </a:r>
                      <a:r>
                        <a:rPr lang="en-US" sz="1400" kern="0" spc="-1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-1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setChild(Person p</a:t>
                      </a:r>
                      <a:r>
                        <a:rPr lang="en-US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자식으로 등록하는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abstract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Person[] </a:t>
                      </a:r>
                      <a:r>
                        <a:rPr lang="en-US" sz="14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getChildren</a:t>
                      </a:r>
                      <a:r>
                        <a:rPr lang="en-US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자녀들을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Person[]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abstract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4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getNoChildren()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   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자녀수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반환하는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abstract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default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boolean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isMotherOf(Person c)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주어진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어머니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여부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검사하는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Person[]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children = getChildren(); 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default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for (Person p : children)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if (p == c)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return true;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return false;</a:t>
                      </a: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1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남자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나타내는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Male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확장한 하위 인터페이스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AdultMale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AdultMale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Male, Adult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여자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나타내는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확장한 하위 인터페이스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AdultFemale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AdultFemale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Female, Adult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80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9227" marR="9227" marT="9227" marB="92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7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8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FF"/>
                </a:solidFill>
              </a:rPr>
              <a:t>인터페이스 선언</a:t>
            </a:r>
            <a:r>
              <a:rPr lang="en-US" altLang="ko-KR" kern="0" dirty="0">
                <a:solidFill>
                  <a:srgbClr val="0000FF"/>
                </a:solidFill>
              </a:rPr>
              <a:t>(</a:t>
            </a:r>
            <a:r>
              <a:rPr lang="ko-KR" altLang="en-US" kern="0" dirty="0">
                <a:solidFill>
                  <a:srgbClr val="0000FF"/>
                </a:solidFill>
              </a:rPr>
              <a:t>예제 </a:t>
            </a:r>
            <a:r>
              <a:rPr lang="en-US" altLang="ko-KR" kern="0" dirty="0">
                <a:solidFill>
                  <a:srgbClr val="0000FF"/>
                </a:solidFill>
              </a:rPr>
              <a:t>8-1)</a:t>
            </a:r>
            <a:r>
              <a:rPr lang="ko-KR" altLang="en-US" kern="0" dirty="0">
                <a:solidFill>
                  <a:srgbClr val="0000FF"/>
                </a:solidFill>
              </a:rPr>
              <a:t> 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81822"/>
              </p:ext>
            </p:extLst>
          </p:nvPr>
        </p:nvGraphicFramePr>
        <p:xfrm>
          <a:off x="359698" y="620015"/>
          <a:ext cx="8604789" cy="4464423"/>
        </p:xfrm>
        <a:graphic>
          <a:graphicData uri="http://schemas.openxmlformats.org/drawingml/2006/table">
            <a:tbl>
              <a:tblPr/>
              <a:tblGrid>
                <a:gridCol w="1693081">
                  <a:extLst>
                    <a:ext uri="{9D8B030D-6E8A-4147-A177-3AD203B41FA5}">
                      <a16:colId xmlns:a16="http://schemas.microsoft.com/office/drawing/2014/main" val="4200277894"/>
                    </a:ext>
                  </a:extLst>
                </a:gridCol>
                <a:gridCol w="6911708">
                  <a:extLst>
                    <a:ext uri="{9D8B030D-6E8A-4147-A177-3AD203B41FA5}">
                      <a16:colId xmlns:a16="http://schemas.microsoft.com/office/drawing/2014/main" val="3991992391"/>
                    </a:ext>
                  </a:extLst>
                </a:gridCol>
              </a:tblGrid>
              <a:tr h="285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373" marR="33373" marT="9227" marB="922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여러 인터페이스들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3373" marR="33373" marT="9227" marB="922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099"/>
                  </a:ext>
                </a:extLst>
              </a:tr>
              <a:tr h="4035704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InterfaceMgmt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main(String[] args)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인터페이스는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생성할 수 없으므로 이 문장은 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오류 발생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객체 참조변수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인터페이스의 하위 클래스 객체가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인터페이스의 객체 참조변수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인터페이스의 객체 참조변수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AdultMale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AdultMale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인터페이스의 객체 참조변수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배열변수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인터페이스의 하위 클래스 객체들이 원소로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fs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Female[20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// fs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moms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MotherIF[20]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moms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객체들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9227" marR="9227" marT="9227" marB="92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7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37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45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여러 인터페이스에서 다음을 확인하라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필드와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/>
                <a:ea typeface="함초롬바탕"/>
              </a:rPr>
              <a:t>유형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/>
                <a:ea typeface="함초롬바탕"/>
              </a:rPr>
              <a:t>(abstract, static, default)</a:t>
            </a: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확장할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(Boy, MotherIF, AdultMale,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AdultFemale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확장할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(AdultMale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AdultFemale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 Male();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문장에서 오류 발생한 이유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인터페이스는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생성할 수 없지만 객체 참조 변수와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Male m1;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≫, 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Male[] ms = new Male[20];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 Male();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삭제하고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참조변수가 선언되지 않은 인터페이스의 객체 참조변수와 배열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FF"/>
                </a:solidFill>
              </a:rPr>
              <a:t>인터페이스 </a:t>
            </a:r>
            <a:r>
              <a:rPr lang="ko-KR" altLang="en-US" kern="0" dirty="0" smtClean="0">
                <a:solidFill>
                  <a:srgbClr val="0000FF"/>
                </a:solidFill>
              </a:rPr>
              <a:t>계층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70990" y="572600"/>
            <a:ext cx="8424936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계층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확장으로 인터페이스간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및 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관계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나타내는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계층 형성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계층의 최상위 클래스는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Object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계층의 최상위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없음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Object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클래스가 최상위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역할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143774"/>
            <a:ext cx="6984776" cy="2580215"/>
          </a:xfrm>
          <a:prstGeom prst="rect">
            <a:avLst/>
          </a:prstGeom>
          <a:solidFill>
            <a:srgbClr val="BEFEF8"/>
          </a:solidFill>
          <a:ln w="3175">
            <a:solidFill>
              <a:srgbClr val="FF0000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5" name="모서리가 둥근 직사각형 10"/>
          <p:cNvSpPr>
            <a:spLocks noChangeArrowheads="1"/>
          </p:cNvSpPr>
          <p:nvPr/>
        </p:nvSpPr>
        <p:spPr bwMode="auto">
          <a:xfrm>
            <a:off x="1843944" y="5134312"/>
            <a:ext cx="1317132" cy="383378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Male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직사각형 10"/>
          <p:cNvSpPr>
            <a:spLocks noChangeArrowheads="1"/>
          </p:cNvSpPr>
          <p:nvPr/>
        </p:nvSpPr>
        <p:spPr bwMode="auto">
          <a:xfrm>
            <a:off x="3394171" y="6225512"/>
            <a:ext cx="1317132" cy="379732"/>
          </a:xfrm>
          <a:prstGeom prst="roundRect">
            <a:avLst>
              <a:gd name="adj" fmla="val 106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MotherIF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8" idx="2"/>
            <a:endCxn id="15" idx="0"/>
          </p:cNvCxnSpPr>
          <p:nvPr/>
        </p:nvCxnSpPr>
        <p:spPr>
          <a:xfrm flipH="1">
            <a:off x="2502510" y="4702896"/>
            <a:ext cx="2321543" cy="431416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0"/>
          <p:cNvSpPr>
            <a:spLocks noChangeArrowheads="1"/>
          </p:cNvSpPr>
          <p:nvPr/>
        </p:nvSpPr>
        <p:spPr bwMode="auto">
          <a:xfrm>
            <a:off x="4165487" y="4301034"/>
            <a:ext cx="1317132" cy="401862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0"/>
          <p:cNvSpPr>
            <a:spLocks noChangeArrowheads="1"/>
          </p:cNvSpPr>
          <p:nvPr/>
        </p:nvSpPr>
        <p:spPr bwMode="auto">
          <a:xfrm>
            <a:off x="1824192" y="6225326"/>
            <a:ext cx="1317132" cy="383378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Boy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5" idx="2"/>
            <a:endCxn id="19" idx="0"/>
          </p:cNvCxnSpPr>
          <p:nvPr/>
        </p:nvCxnSpPr>
        <p:spPr>
          <a:xfrm flipH="1">
            <a:off x="2482758" y="5517690"/>
            <a:ext cx="19752" cy="707636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2" idx="2"/>
            <a:endCxn id="16" idx="0"/>
          </p:cNvCxnSpPr>
          <p:nvPr/>
        </p:nvCxnSpPr>
        <p:spPr>
          <a:xfrm>
            <a:off x="4052737" y="5508790"/>
            <a:ext cx="0" cy="716722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10"/>
          <p:cNvSpPr>
            <a:spLocks noChangeArrowheads="1"/>
          </p:cNvSpPr>
          <p:nvPr/>
        </p:nvSpPr>
        <p:spPr bwMode="auto">
          <a:xfrm>
            <a:off x="3394171" y="5134792"/>
            <a:ext cx="1317132" cy="373998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Female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3" name="직선 화살표 연결선 22"/>
          <p:cNvCxnSpPr>
            <a:stCxn id="18" idx="2"/>
            <a:endCxn id="22" idx="0"/>
          </p:cNvCxnSpPr>
          <p:nvPr/>
        </p:nvCxnSpPr>
        <p:spPr>
          <a:xfrm flipH="1">
            <a:off x="4052737" y="4702896"/>
            <a:ext cx="771316" cy="431896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10"/>
          <p:cNvSpPr>
            <a:spLocks noChangeArrowheads="1"/>
          </p:cNvSpPr>
          <p:nvPr/>
        </p:nvSpPr>
        <p:spPr bwMode="auto">
          <a:xfrm>
            <a:off x="4994039" y="5134978"/>
            <a:ext cx="1317132" cy="370353"/>
          </a:xfrm>
          <a:prstGeom prst="roundRect">
            <a:avLst>
              <a:gd name="adj" fmla="val 664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Adult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5" name="직선 화살표 연결선 24"/>
          <p:cNvCxnSpPr>
            <a:stCxn id="18" idx="2"/>
            <a:endCxn id="24" idx="0"/>
          </p:cNvCxnSpPr>
          <p:nvPr/>
        </p:nvCxnSpPr>
        <p:spPr>
          <a:xfrm>
            <a:off x="4824053" y="4702896"/>
            <a:ext cx="828552" cy="432082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0"/>
          <p:cNvSpPr>
            <a:spLocks noChangeArrowheads="1"/>
          </p:cNvSpPr>
          <p:nvPr/>
        </p:nvSpPr>
        <p:spPr bwMode="auto">
          <a:xfrm>
            <a:off x="6550243" y="5134977"/>
            <a:ext cx="1317132" cy="370353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Minor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7" name="직선 화살표 연결선 26"/>
          <p:cNvCxnSpPr>
            <a:stCxn id="18" idx="2"/>
            <a:endCxn id="26" idx="0"/>
          </p:cNvCxnSpPr>
          <p:nvPr/>
        </p:nvCxnSpPr>
        <p:spPr>
          <a:xfrm>
            <a:off x="4824053" y="4702896"/>
            <a:ext cx="2384756" cy="432081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10"/>
          <p:cNvSpPr>
            <a:spLocks noChangeArrowheads="1"/>
          </p:cNvSpPr>
          <p:nvPr/>
        </p:nvSpPr>
        <p:spPr bwMode="auto">
          <a:xfrm>
            <a:off x="4989431" y="6216132"/>
            <a:ext cx="1317132" cy="389112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AdultMale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9" name="직선 화살표 연결선 28"/>
          <p:cNvCxnSpPr>
            <a:stCxn id="15" idx="2"/>
            <a:endCxn id="28" idx="0"/>
          </p:cNvCxnSpPr>
          <p:nvPr/>
        </p:nvCxnSpPr>
        <p:spPr>
          <a:xfrm>
            <a:off x="2502510" y="5517690"/>
            <a:ext cx="3145487" cy="698442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10"/>
          <p:cNvSpPr>
            <a:spLocks noChangeArrowheads="1"/>
          </p:cNvSpPr>
          <p:nvPr/>
        </p:nvSpPr>
        <p:spPr bwMode="auto">
          <a:xfrm>
            <a:off x="6534129" y="6221866"/>
            <a:ext cx="1317132" cy="383378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AdultFemale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1" name="직선 화살표 연결선 30"/>
          <p:cNvCxnSpPr>
            <a:endCxn id="30" idx="0"/>
          </p:cNvCxnSpPr>
          <p:nvPr/>
        </p:nvCxnSpPr>
        <p:spPr>
          <a:xfrm>
            <a:off x="5647997" y="5521279"/>
            <a:ext cx="1544698" cy="700587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2"/>
            <a:endCxn id="28" idx="0"/>
          </p:cNvCxnSpPr>
          <p:nvPr/>
        </p:nvCxnSpPr>
        <p:spPr>
          <a:xfrm flipH="1">
            <a:off x="5647997" y="5505331"/>
            <a:ext cx="4608" cy="710801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2" idx="2"/>
            <a:endCxn id="30" idx="0"/>
          </p:cNvCxnSpPr>
          <p:nvPr/>
        </p:nvCxnSpPr>
        <p:spPr>
          <a:xfrm>
            <a:off x="4052737" y="5508790"/>
            <a:ext cx="3139958" cy="713076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37011" y="1932079"/>
            <a:ext cx="5718049" cy="2063181"/>
          </a:xfrm>
          <a:prstGeom prst="rect">
            <a:avLst/>
          </a:prstGeom>
          <a:solidFill>
            <a:srgbClr val="EFF1D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abstract interface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interface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Female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interface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Adult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Minor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  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635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extends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Male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{ ... }	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35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MotherIF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1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extends</a:t>
            </a:r>
            <a:r>
              <a:rPr kumimoji="0" lang="en-US" altLang="ko-KR" sz="16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Female</a:t>
            </a:r>
            <a:r>
              <a:rPr kumimoji="0" lang="en-US" altLang="ko-KR" sz="16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{ ... } </a:t>
            </a:r>
            <a:endParaRPr kumimoji="0" lang="en-US" altLang="ko-KR" sz="1600" b="0" i="0" u="none" strike="noStrike" kern="0" cap="none" spc="-1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35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AdultMale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extends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Male, Adult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AdultFemale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extends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Female, Adult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} </a:t>
            </a:r>
          </a:p>
        </p:txBody>
      </p:sp>
    </p:spTree>
    <p:extLst>
      <p:ext uri="{BB962C8B-B14F-4D97-AF65-F5344CB8AC3E}">
        <p14:creationId xmlns:p14="http://schemas.microsoft.com/office/powerpoint/2010/main" val="2217877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8.2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인터페이스의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구현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602381"/>
            <a:ext cx="8424936" cy="453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역할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선언된 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작성하게 함</a:t>
            </a:r>
          </a:p>
          <a:p>
            <a:pPr marL="571500" marR="127000" lvl="0" indent="-12700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구현한 클래스는 인터페이스의 하위 클래스가 됨</a:t>
            </a:r>
          </a:p>
          <a:p>
            <a:pPr marL="571500" marR="127000" lvl="0" indent="-12700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상위 인터페이스가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됨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127000" lvl="0" indent="-12700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중요한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것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인터페이스도 클래스와 마찬가지로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타입으로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이에 따라 인터페이스의 객체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참조변수와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배열변수 선언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가능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객체 참조변수는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구현한 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객체 참조 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•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배열변수는 여러 하위 클래스의 객체들을 통합적으로 관리할 수 있음</a:t>
            </a:r>
          </a:p>
          <a:p>
            <a:pPr marL="571500" marR="127000" lvl="0" indent="-127000" algn="just" fontAlgn="base">
              <a:lnSpc>
                <a:spcPct val="140000"/>
              </a:lnSpc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lang="ko-KR" altLang="ko-KR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구현한 하위 클래스는 여러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갖게 되며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다형성의 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형태</a:t>
            </a:r>
            <a:endParaRPr kumimoji="0" lang="en-US" altLang="ko-KR" sz="1600" b="0" i="0" u="none" strike="noStrike" kern="0" cap="none" spc="-2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주목적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작성 및 인터페이스의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선언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객체들을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객체처럼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가능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448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043608" y="836712"/>
            <a:ext cx="7036072" cy="4248472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장의 내용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1080000" marR="0" lvl="2" indent="-34290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9525" y="2060848"/>
            <a:ext cx="4572000" cy="23751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8.1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선언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8.2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구현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8.3 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필요성과 특징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8.4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활용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2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구현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602381"/>
            <a:ext cx="8424936" cy="588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구현하는 클래스 선언 양식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08000" marR="127000" lvl="0" indent="-190500" algn="just" defTabSz="914400" rtl="0" eaLnBrk="1" fontAlgn="base" latinLnBrk="1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127000" lvl="0" indent="-190500" algn="just" defTabSz="914400" rtl="0" eaLnBrk="1" fontAlgn="base" latinLnBrk="1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 확장하며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구현하는 클래스 선언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양식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90500" algn="just" defTabSz="914400" rtl="0" eaLnBrk="1" fontAlgn="base" latinLnBrk="1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90500" algn="just" defTabSz="914400" rtl="0" eaLnBrk="1" fontAlgn="base" latinLnBrk="1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90500" algn="just" defTabSz="914400" rtl="0" eaLnBrk="1" fontAlgn="base" latinLnBrk="1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90500" algn="just" defTabSz="914400" rtl="0" eaLnBrk="1" fontAlgn="base" latinLnBrk="1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90500" algn="just" defTabSz="914400" rtl="0" eaLnBrk="1" fontAlgn="base" latinLnBrk="1" hangingPunct="1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☞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클래스는 여러 인터페이스를 동시에 구현할 수 있음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127000" lvl="0" indent="-19050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☞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구현하는 클래스는 인터페이스의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구현해야 함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1575"/>
              </p:ext>
            </p:extLst>
          </p:nvPr>
        </p:nvGraphicFramePr>
        <p:xfrm>
          <a:off x="827584" y="1124744"/>
          <a:ext cx="7416824" cy="1728192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4174617351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수식어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6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implements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2, ...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객체생성자</a:t>
                      </a:r>
                      <a:r>
                        <a:rPr lang="en-US" altLang="ko-KR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선언부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선언부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en-US" altLang="ko-KR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선언부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3347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73212"/>
              </p:ext>
            </p:extLst>
          </p:nvPr>
        </p:nvGraphicFramePr>
        <p:xfrm>
          <a:off x="827584" y="3429000"/>
          <a:ext cx="7416824" cy="2010003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4174617351"/>
                    </a:ext>
                  </a:extLst>
                </a:gridCol>
              </a:tblGrid>
              <a:tr h="201000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수식어 </a:t>
                      </a:r>
                      <a:r>
                        <a:rPr lang="en-US" altLang="ko-KR" sz="16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6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extends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상위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z="1600" kern="0" spc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</a:t>
                      </a:r>
                      <a:r>
                        <a:rPr lang="en-US" altLang="ko-KR" sz="16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implements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2, ...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객체생성자</a:t>
                      </a:r>
                      <a:r>
                        <a:rPr lang="en-US" altLang="ko-KR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선언부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선언부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en-US" altLang="ko-KR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선언부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3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04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 smtClean="0">
                <a:solidFill>
                  <a:srgbClr val="0000FF"/>
                </a:solidFill>
              </a:rPr>
              <a:t>인터페이스만</a:t>
            </a:r>
            <a:r>
              <a:rPr lang="en-US" altLang="ko-KR" kern="0" dirty="0" smtClean="0">
                <a:solidFill>
                  <a:srgbClr val="0000FF"/>
                </a:solidFill>
              </a:rPr>
              <a:t> </a:t>
            </a:r>
            <a:r>
              <a:rPr lang="ko-KR" altLang="en-US" kern="0" dirty="0" smtClean="0">
                <a:solidFill>
                  <a:srgbClr val="0000FF"/>
                </a:solidFill>
              </a:rPr>
              <a:t>구현하는 클래스</a:t>
            </a:r>
            <a:r>
              <a:rPr lang="en-US" altLang="ko-KR" kern="0" dirty="0" smtClean="0">
                <a:solidFill>
                  <a:srgbClr val="0000FF"/>
                </a:solidFill>
              </a:rPr>
              <a:t>(</a:t>
            </a:r>
            <a:r>
              <a:rPr lang="ko-KR" altLang="en-US" kern="0" dirty="0">
                <a:solidFill>
                  <a:srgbClr val="0000FF"/>
                </a:solidFill>
              </a:rPr>
              <a:t>예</a:t>
            </a:r>
            <a:r>
              <a:rPr lang="ko-KR" altLang="en-US" kern="0" dirty="0" smtClean="0">
                <a:solidFill>
                  <a:srgbClr val="0000FF"/>
                </a:solidFill>
              </a:rPr>
              <a:t>제 </a:t>
            </a:r>
            <a:r>
              <a:rPr lang="en-US" altLang="ko-KR" kern="0" dirty="0" smtClean="0">
                <a:solidFill>
                  <a:srgbClr val="0000FF"/>
                </a:solidFill>
              </a:rPr>
              <a:t>8-2-1)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13003"/>
              </p:ext>
            </p:extLst>
          </p:nvPr>
        </p:nvGraphicFramePr>
        <p:xfrm>
          <a:off x="359700" y="908720"/>
          <a:ext cx="8423999" cy="5832648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343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8-2-1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구현하는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498289">
                <a:tc gridSpan="2"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ex8_2_1_mother_implementing_motherif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 smtClean="0">
                          <a:solidFill>
                            <a:srgbClr val="008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Female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… }</a:t>
                      </a: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</a:t>
                      </a:r>
                      <a:r>
                        <a:rPr lang="en-US" altLang="ko-KR" sz="1400" b="0" kern="120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120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</a:t>
                      </a:r>
                      <a:r>
                        <a:rPr lang="en-US" altLang="ko-KR" sz="1400" b="0" kern="120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120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extends </a:t>
                      </a:r>
                      <a:r>
                        <a:rPr lang="en-US" altLang="ko-KR" sz="1400" b="0" kern="120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Female</a:t>
                      </a:r>
                      <a:r>
                        <a:rPr lang="en-US" altLang="ko-KR" sz="1400" b="0" kern="120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setChild(Person p)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Person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자식으로 등록하는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abstract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메소드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public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Person[]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getChildren()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자녀들을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Person[]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배열로 반환하는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abstract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메소드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getNoChildren()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자녀수 반환하는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abstract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default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boolean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isMotherOf(Person c)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 … }  // Person c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어머니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여부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검사하는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default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implements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String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currentLocation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필드는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Person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클래스에도 있음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Mother(String name, int age)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this.name = name;   this.age = age;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10800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goTo(String location)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this.currentLocation = location;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setAge(int age)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this.age = age;</a:t>
                      </a:r>
                    </a:p>
                    <a:p>
                      <a:pPr marL="108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20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 smtClean="0">
                <a:solidFill>
                  <a:srgbClr val="0000FF"/>
                </a:solidFill>
              </a:rPr>
              <a:t>인터페이스만</a:t>
            </a:r>
            <a:r>
              <a:rPr lang="en-US" altLang="ko-KR" kern="0" dirty="0" smtClean="0">
                <a:solidFill>
                  <a:srgbClr val="0000FF"/>
                </a:solidFill>
              </a:rPr>
              <a:t> </a:t>
            </a:r>
            <a:r>
              <a:rPr lang="ko-KR" altLang="en-US" kern="0" dirty="0" smtClean="0">
                <a:solidFill>
                  <a:srgbClr val="0000FF"/>
                </a:solidFill>
              </a:rPr>
              <a:t>구현하는 클래스</a:t>
            </a:r>
            <a:r>
              <a:rPr lang="en-US" altLang="ko-KR" kern="0" dirty="0" smtClean="0">
                <a:solidFill>
                  <a:srgbClr val="0000FF"/>
                </a:solidFill>
              </a:rPr>
              <a:t>(</a:t>
            </a:r>
            <a:r>
              <a:rPr lang="ko-KR" altLang="en-US" kern="0" dirty="0">
                <a:solidFill>
                  <a:srgbClr val="0000FF"/>
                </a:solidFill>
              </a:rPr>
              <a:t>예</a:t>
            </a:r>
            <a:r>
              <a:rPr lang="ko-KR" altLang="en-US" kern="0" dirty="0" smtClean="0">
                <a:solidFill>
                  <a:srgbClr val="0000FF"/>
                </a:solidFill>
              </a:rPr>
              <a:t>제 </a:t>
            </a:r>
            <a:r>
              <a:rPr lang="en-US" altLang="ko-KR" kern="0" dirty="0" smtClean="0">
                <a:solidFill>
                  <a:srgbClr val="0000FF"/>
                </a:solidFill>
              </a:rPr>
              <a:t>8-2-1)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71261"/>
              </p:ext>
            </p:extLst>
          </p:nvPr>
        </p:nvGraphicFramePr>
        <p:xfrm>
          <a:off x="359699" y="692696"/>
          <a:ext cx="8423999" cy="5976663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75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8-2-1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구현하는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600949">
                <a:tc gridSpan="2"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Person[]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children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new Person[20];       //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최대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명의 자녀 저장할 수 있는 배열 필드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noChildren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0;                                  //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자녀수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필드</a:t>
                      </a: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// MotherIF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abstract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setChild()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구현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-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주어진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객체를 자녀로 지정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void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setChild(Person p)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children[noChildren++] = p;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//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abstract </a:t>
                      </a:r>
                      <a:r>
                        <a:rPr lang="ko-KR" alt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getChildren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()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구현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자녀들을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Person[]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배열로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public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Person[]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getChildren()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Person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[] cs = new Person[noChildren]; 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자녀 저장할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cs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생성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for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(int i= 0; i &lt; noChildren; i++) 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모든 자녀 객체를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cs[]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복사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cs[i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 = children[i];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return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cs;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//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abstract </a:t>
                      </a:r>
                      <a:r>
                        <a:rPr lang="ko-KR" alt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getNoChildren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()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구현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-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자녀수 반환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public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getNoChildren()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return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noChildren;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30536" marR="30536" marT="8442" marB="84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560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 smtClean="0">
                <a:solidFill>
                  <a:srgbClr val="0000FF"/>
                </a:solidFill>
              </a:rPr>
              <a:t>인터페이스만</a:t>
            </a:r>
            <a:r>
              <a:rPr lang="en-US" altLang="ko-KR" kern="0" dirty="0" smtClean="0">
                <a:solidFill>
                  <a:srgbClr val="0000FF"/>
                </a:solidFill>
              </a:rPr>
              <a:t> </a:t>
            </a:r>
            <a:r>
              <a:rPr lang="ko-KR" altLang="en-US" kern="0" dirty="0" smtClean="0">
                <a:solidFill>
                  <a:srgbClr val="0000FF"/>
                </a:solidFill>
              </a:rPr>
              <a:t>구현하는 클래스</a:t>
            </a:r>
            <a:r>
              <a:rPr lang="en-US" altLang="ko-KR" kern="0" dirty="0" smtClean="0">
                <a:solidFill>
                  <a:srgbClr val="0000FF"/>
                </a:solidFill>
              </a:rPr>
              <a:t>(</a:t>
            </a:r>
            <a:r>
              <a:rPr lang="ko-KR" altLang="en-US" kern="0" dirty="0">
                <a:solidFill>
                  <a:srgbClr val="0000FF"/>
                </a:solidFill>
              </a:rPr>
              <a:t>예</a:t>
            </a:r>
            <a:r>
              <a:rPr lang="ko-KR" altLang="en-US" kern="0" dirty="0" smtClean="0">
                <a:solidFill>
                  <a:srgbClr val="0000FF"/>
                </a:solidFill>
              </a:rPr>
              <a:t>제 </a:t>
            </a:r>
            <a:r>
              <a:rPr lang="en-US" altLang="ko-KR" kern="0" dirty="0" smtClean="0">
                <a:solidFill>
                  <a:srgbClr val="0000FF"/>
                </a:solidFill>
              </a:rPr>
              <a:t>8-2-1)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1253"/>
              </p:ext>
            </p:extLst>
          </p:nvPr>
        </p:nvGraphicFramePr>
        <p:xfrm>
          <a:off x="359699" y="692696"/>
          <a:ext cx="8423999" cy="6076684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8-2-1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구현하는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056620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b="0" i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i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MotherMgmt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endParaRPr 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main(String[] args) {</a:t>
                      </a:r>
                      <a:endParaRPr 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</a:t>
                      </a:r>
                      <a:r>
                        <a:rPr lang="en-US" sz="1400" b="0" i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i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scMom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400" b="0" i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new </a:t>
                      </a:r>
                      <a:r>
                        <a:rPr lang="en-US" sz="1400" b="0" i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Mother("</a:t>
                      </a:r>
                      <a:r>
                        <a:rPr lang="ko-KR" altLang="en-US" sz="1400" b="0" i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심청엄마</a:t>
                      </a:r>
                      <a:r>
                        <a:rPr lang="en-US" altLang="ko-KR" sz="1400" b="0" i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</a:t>
                      </a:r>
                      <a:r>
                        <a:rPr lang="en-US" altLang="ko-KR" sz="1400" b="0" i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r>
                        <a:rPr lang="en-US" altLang="ko-KR" sz="1400" b="0" i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</a:t>
                      </a:r>
                      <a:r>
                        <a:rPr lang="en-US" altLang="ko-KR" sz="1400" b="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altLang="ko-KR" sz="1400" b="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sc</a:t>
                      </a:r>
                      <a:r>
                        <a:rPr lang="en-US" altLang="ko-KR" sz="1400" b="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scMom.setChild(sc = new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Person("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</a:t>
                      </a: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1));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System.out.println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심청엄마 자녀수</a:t>
                      </a: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 +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scMom.getNoChildren</a:t>
                      </a: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());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//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 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객체를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참조변수에 저장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가능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400" b="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</a:t>
                      </a: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i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pdMom</a:t>
                      </a:r>
                      <a:r>
                        <a:rPr lang="en-US" sz="1400" b="0" i="0" kern="0" spc="0" dirty="0">
                          <a:solidFill>
                            <a:srgbClr val="0000FF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b="0" i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0" i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Mother("</a:t>
                      </a:r>
                      <a:r>
                        <a:rPr lang="ko-KR" altLang="en-US" sz="1400" b="0" i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뺑덕어미</a:t>
                      </a:r>
                      <a:r>
                        <a:rPr lang="en-US" altLang="ko-KR" sz="1400" b="0" i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</a:t>
                      </a:r>
                      <a:r>
                        <a:rPr lang="en-US" altLang="ko-KR" sz="1400" b="0" i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22)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altLang="ko-KR" sz="1400" b="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altLang="ko-KR" sz="1400" b="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pd, ps</a:t>
                      </a:r>
                      <a:r>
                        <a:rPr lang="en-US" altLang="ko-KR" sz="1400" b="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endParaRPr lang="ko-KR" altLang="en-US" sz="1400" b="0" i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pdMom.setChild(pd = new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Person("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뺑덕</a:t>
                      </a: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3));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pdMom.setChild(ps = new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Person("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뺑순</a:t>
                      </a: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1));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System.out.println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뺑덕어미 자녀수</a:t>
                      </a: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 +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pdMom.getNoChildren()); </a:t>
                      </a:r>
                      <a:endParaRPr lang="en-US" sz="1400" b="0" i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MotherIF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인터페이스의 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호출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System.out.println("\n  *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심청엄마의 심청 어머니 여부 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 + scMom.isMotherOf(sc));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System.out.println("\n  *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심청엄마의 뺑덕 어머니 여부 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 + scMom.isMotherOf(pd));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System.out.println("\n  *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뺑덕어미의 뺑순 어머니 여부 </a:t>
                      </a: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" + pdMom.isMotherOf(ps));</a:t>
                      </a:r>
                      <a:endParaRPr lang="en-US" sz="1400" b="0" i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400" b="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</a:t>
                      </a:r>
                      <a:r>
                        <a:rPr lang="en-US" sz="1400" b="0" i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 </a:t>
                      </a:r>
                      <a:r>
                        <a:rPr lang="en-US" sz="1400" b="0" i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moms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</a:t>
                      </a:r>
                      <a:r>
                        <a:rPr lang="en-US" sz="1400" b="0" i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new </a:t>
                      </a:r>
                      <a:r>
                        <a:rPr lang="en-US" sz="1400" b="0" i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MotherIF[10]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// 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MotherIF 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배열변수 </a:t>
                      </a:r>
                      <a:endParaRPr lang="en-US" altLang="ko-KR" sz="1400" b="0" i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moms[0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scMom; //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심청엄마 </a:t>
                      </a: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위치에 저장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moms[1</a:t>
                      </a:r>
                      <a:r>
                        <a:rPr 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pdMom; // </a:t>
                      </a:r>
                      <a:r>
                        <a:rPr lang="ko-KR" alt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뺑덕어미 </a:t>
                      </a: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위치에 저장</a:t>
                      </a:r>
                      <a:r>
                        <a:rPr lang="ko-KR" altLang="en-US" sz="1400" b="0" i="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</a:t>
                      </a:r>
                      <a:endParaRPr lang="en-US" altLang="ko-KR" sz="1400" b="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     …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31504"/>
              </p:ext>
            </p:extLst>
          </p:nvPr>
        </p:nvGraphicFramePr>
        <p:xfrm>
          <a:off x="6084168" y="5184772"/>
          <a:ext cx="2990159" cy="1658874"/>
        </p:xfrm>
        <a:graphic>
          <a:graphicData uri="http://schemas.openxmlformats.org/drawingml/2006/table">
            <a:tbl>
              <a:tblPr/>
              <a:tblGrid>
                <a:gridCol w="2990159">
                  <a:extLst>
                    <a:ext uri="{9D8B030D-6E8A-4147-A177-3AD203B41FA5}">
                      <a16:colId xmlns:a16="http://schemas.microsoft.com/office/drawing/2014/main" val="3715772018"/>
                    </a:ext>
                  </a:extLst>
                </a:gridCol>
              </a:tblGrid>
              <a:tr h="880156">
                <a:tc>
                  <a:txBody>
                    <a:bodyPr/>
                    <a:lstStyle/>
                    <a:p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심청엄마 자녀수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1</a:t>
                      </a:r>
                    </a:p>
                    <a:p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뺑덕어미 자녀수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2</a:t>
                      </a:r>
                    </a:p>
                    <a:p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심청엄마의 심청 어머니 여부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true</a:t>
                      </a:r>
                    </a:p>
                    <a:p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심청엄마의 뺑덕 어머니 여부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false</a:t>
                      </a:r>
                    </a:p>
                    <a:p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뺑덕어미의 뺑순 어머니 여부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true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5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14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8-2-1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548680"/>
            <a:ext cx="9306619" cy="60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프로그램은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구현하는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사항 확인하라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메소드가 모두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클래스에서 구현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위해 추가된 필드들도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구현한 인터페이스와 별개로 객체생성자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가짐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 클래스는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(main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scMom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심청엄마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", 38);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객체는 인터페이스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타입도 가지므로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참조변수에 저장될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pdMom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뺑덕어미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", 40)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객체는 인터페이스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타입도 가지므로 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배열변수에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moms[0]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scMom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인터페이스만 확장한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문제점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Mother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필드와 메소드 많이 중복됨</a:t>
            </a:r>
            <a:endParaRPr kumimoji="0" lang="en-US" altLang="ko-KR" sz="1600" b="0" i="0" u="none" strike="noStrike" kern="0" cap="none" spc="-2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Mother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 객체는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객체 </a:t>
            </a:r>
            <a:r>
              <a:rPr kumimoji="0" lang="ko-KR" altLang="en-US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역할 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 수 없음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Mother</a:t>
            </a: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클래스를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구현하면서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의 하위 클래스로 작성하면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바탕"/>
                <a:ea typeface="함초롬바탕"/>
                <a:sym typeface="Wingdings" panose="05000000000000000000" pitchFamily="2" charset="2"/>
              </a:rPr>
              <a:t>               </a:t>
            </a:r>
            <a:r>
              <a:rPr lang="en-US" altLang="ko-KR" sz="1600" kern="0" spc="-2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Mother</a:t>
            </a:r>
            <a:r>
              <a:rPr lang="ko-KR" altLang="en-US" sz="1600" kern="0" spc="-2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 </a:t>
            </a:r>
            <a:r>
              <a:rPr lang="ko-KR" altLang="en-US" sz="1600" kern="0" spc="-2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객체가  </a:t>
            </a:r>
            <a:r>
              <a:rPr lang="en-US" altLang="ko-KR" sz="1600" kern="0" spc="-2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lang="ko-KR" altLang="en-US" sz="1600" kern="0" spc="-2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객체 </a:t>
            </a:r>
            <a:r>
              <a:rPr lang="ko-KR" altLang="en-US" sz="1600" kern="0" spc="-2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역할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2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8-2-1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07621"/>
            <a:ext cx="8820150" cy="636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참조하여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필드값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모두 출력하는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toString()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메소드와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작성하고 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생성된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때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gender,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자녀들의 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현위치 등도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moms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배열에 저장된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객체들을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모두 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GrandMotherIF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하위 인터페이스이며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다음의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가진다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void setGrandChild(Person p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); 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손자로 등록하는 메소드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Person[] geGrandChildren();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손자들을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Person[]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배열로 반환하는 메소드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int getNoGrandChildren();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손자수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반환하는 메소드 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(1) GrandMotherIF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(2) GrandMotherIF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참조하여 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객체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생성하고 이를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참조변수에 저장하고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손자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지정한 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4) 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배열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선언하고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생성된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객체를 이 배열의 원소로 저장하고 출력하라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ko-KR" altLang="en-US" sz="2800" dirty="0" smtClean="0">
                <a:solidFill>
                  <a:srgbClr val="0000FF"/>
                </a:solidFill>
              </a:rPr>
              <a:t>클래스 확장하며 인터페이스 구현</a:t>
            </a:r>
            <a:r>
              <a:rPr lang="ko-KR" altLang="en-US" sz="2800" dirty="0">
                <a:solidFill>
                  <a:srgbClr val="0000FF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FF"/>
                </a:solidFill>
              </a:rPr>
              <a:t>(</a:t>
            </a:r>
            <a:r>
              <a:rPr lang="ko-KR" altLang="en-US" sz="2800" kern="0" dirty="0">
                <a:solidFill>
                  <a:srgbClr val="0000FF"/>
                </a:solidFill>
              </a:rPr>
              <a:t>예</a:t>
            </a:r>
            <a:r>
              <a:rPr lang="ko-KR" altLang="en-US" sz="2800" kern="0" dirty="0" smtClean="0">
                <a:solidFill>
                  <a:srgbClr val="0000FF"/>
                </a:solidFill>
              </a:rPr>
              <a:t>제 </a:t>
            </a:r>
            <a:r>
              <a:rPr lang="en-US" altLang="ko-KR" sz="2800" kern="0" dirty="0" smtClean="0">
                <a:solidFill>
                  <a:srgbClr val="0000FF"/>
                </a:solidFill>
              </a:rPr>
              <a:t>8-2-2)</a:t>
            </a:r>
            <a:endParaRPr lang="ko-KR" altLang="en-US" sz="16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55552"/>
              </p:ext>
            </p:extLst>
          </p:nvPr>
        </p:nvGraphicFramePr>
        <p:xfrm>
          <a:off x="359699" y="692696"/>
          <a:ext cx="8423999" cy="5472608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335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8-2-2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확장하며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Mother IF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구현하는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139071">
                <a:tc gridSpan="2"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package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ex8_2_2_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mother_extending_person_implementing_motherif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… }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 smtClean="0">
                          <a:solidFill>
                            <a:srgbClr val="0099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Female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… }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interface</a:t>
                      </a:r>
                      <a:r>
                        <a:rPr lang="en-US" altLang="ko-KR" sz="1400" b="0" kern="120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120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</a:t>
                      </a:r>
                      <a:r>
                        <a:rPr lang="en-US" altLang="ko-KR" sz="1400" b="0" kern="120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extends</a:t>
                      </a:r>
                      <a:r>
                        <a:rPr lang="en-US" altLang="ko-KR" sz="1400" b="0" kern="120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Female </a:t>
                      </a:r>
                      <a:r>
                        <a:rPr lang="en-US" altLang="ko-KR" sz="1400" b="0" kern="120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… }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extends</a:t>
                      </a:r>
                      <a:r>
                        <a:rPr lang="ko-KR" altLang="en-US" sz="1400" b="1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implements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MotherIF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Mother(String name, int age)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super(name, age);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Person[]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children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new Person[20];    //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최대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명의 자녀 저장할 수 있는 배열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noChildren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0;                              //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자녀수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필드</a:t>
                      </a: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public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void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setChild(Person p)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children[noChildren++] = p; }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public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Person[]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getChildren()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… }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public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getNoChildren()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… }</a:t>
                      </a:r>
                    </a:p>
                  </a:txBody>
                  <a:tcPr marL="30536" marR="30536" marT="8442" marB="84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97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sz="2800" dirty="0">
                <a:solidFill>
                  <a:srgbClr val="0000FF"/>
                </a:solidFill>
              </a:rPr>
              <a:t>클래스 확장하며 인터페이스 구현</a:t>
            </a:r>
            <a:r>
              <a:rPr lang="en-US" altLang="ko-KR" sz="2800" kern="0" dirty="0" smtClean="0">
                <a:solidFill>
                  <a:srgbClr val="0000FF"/>
                </a:solidFill>
              </a:rPr>
              <a:t>(</a:t>
            </a:r>
            <a:r>
              <a:rPr lang="ko-KR" altLang="en-US" sz="2800" kern="0" dirty="0">
                <a:solidFill>
                  <a:srgbClr val="0000FF"/>
                </a:solidFill>
              </a:rPr>
              <a:t>예</a:t>
            </a:r>
            <a:r>
              <a:rPr lang="ko-KR" altLang="en-US" sz="2800" kern="0" dirty="0" smtClean="0">
                <a:solidFill>
                  <a:srgbClr val="0000FF"/>
                </a:solidFill>
              </a:rPr>
              <a:t>제 </a:t>
            </a:r>
            <a:r>
              <a:rPr lang="en-US" altLang="ko-KR" sz="2800" kern="0" dirty="0" smtClean="0">
                <a:solidFill>
                  <a:srgbClr val="0000FF"/>
                </a:solidFill>
              </a:rPr>
              <a:t>8-2-2)</a:t>
            </a:r>
            <a:endParaRPr lang="ko-KR" altLang="en-US" sz="16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46828"/>
              </p:ext>
            </p:extLst>
          </p:nvPr>
        </p:nvGraphicFramePr>
        <p:xfrm>
          <a:off x="359700" y="662029"/>
          <a:ext cx="8423999" cy="6069289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22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8-2-2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확장하며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Mother IF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구현하는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4317014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en-US" sz="1400" b="0" i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MotherMgmt</a:t>
                      </a: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public static void main(String[] args) {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Mother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scMom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=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new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Mother("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심청엄마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", 20)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;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scMom.setChild(new Person("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심청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", 1));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System.out.println("\n *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심청엄마 자녀수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: " + scMom.getNoChildren());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// Mother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객체를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MotherIF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객체 참조변수에 저장 가능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MotherIF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pdMom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한양신명조"/>
                          <a:ea typeface="함초롬바탕" panose="02030604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=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new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Mother("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뺑덕어미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", 22)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; 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pdMom.setChild(new Person("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뺑덕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", 3));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pdMom.setChild(new Person("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뺑순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", 1));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System.out.println("\n *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뺑덕어미 자녀수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: " + pdMom.getNoChildren());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// Mother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객체를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Person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객체 참조변수에 저장 가능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Person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chMom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한양신명조"/>
                          <a:ea typeface="함초롬바탕" panose="02030604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=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new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Mother(“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월매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", 20)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; 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((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Mother)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chMom).setChild(new Person(“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춘향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”, 1));  // Mother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로 다운캐스팅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System.out.println("\n *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월매 자녀수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: " + ((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Mother)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chMom).getNoChildren());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MotherIF[]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moms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=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new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MotherIF[10]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;     // MotherIF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배열변수 선언</a:t>
                      </a: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moms[0] = scMom;                                  //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심청엄마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0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위치에 저장</a:t>
                      </a:r>
                      <a:endPara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moms[1] = pdMom;                                 //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뺑덕어미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1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위치에 저장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한양신명조"/>
                          <a:ea typeface="한양신명조"/>
                          <a:cs typeface="+mn-cs"/>
                        </a:rPr>
                        <a:t> </a:t>
                      </a: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한양신명조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moms[2]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= ((MotherIF) chMom);             //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다운캐스팅하여 춘향엄마를 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2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위치에 저장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한양신명조"/>
                          <a:ea typeface="한양신명조"/>
                          <a:cs typeface="+mn-cs"/>
                        </a:rPr>
                        <a:t> </a:t>
                      </a: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한양신명조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양신명조"/>
                        <a:ea typeface="한양신명조"/>
                        <a:cs typeface="+mn-cs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  <a:endParaRPr lang="ko-KR" altLang="en-US" sz="1400" b="0" i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 </a:t>
                      </a:r>
                      <a:endParaRPr lang="ko-KR" altLang="en-US" sz="1400" b="0" i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30536" marR="30536" marT="8442" marB="84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2118"/>
              </p:ext>
            </p:extLst>
          </p:nvPr>
        </p:nvGraphicFramePr>
        <p:xfrm>
          <a:off x="6948264" y="2492896"/>
          <a:ext cx="2016224" cy="115212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715772018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심청엄마 자녀수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1</a:t>
                      </a:r>
                    </a:p>
                    <a:p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뺑덕어미 자녀수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2</a:t>
                      </a:r>
                    </a:p>
                    <a:p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* </a:t>
                      </a:r>
                      <a:r>
                        <a:rPr kumimoji="0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월매 자녀수</a:t>
                      </a: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: 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5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51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8-2-2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613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클래스 확장하며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구현하는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다음 사항을 확인하라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클래스에서 구현됨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위해 추가된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필드들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상속 특성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생성자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 클래스는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(main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scMom = new Mother("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심청엄마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", 38);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객체는 인터페이스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타입도 가지므로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객체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참조변수에 저장될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(main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pdMom = new Mother("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뺑덕어미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", 40);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객체는 인터페이스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타입도 가지므로 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배열변수에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moms[0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] = scMom;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필드값을 문자열로 구성하는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필드와 고유 필드 모두 문자열로 구성하는 메소드로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필드 때문에 다소 복잡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이용해 출력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자녀들의 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현위치 등도 함께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toString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잘 살펴보고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이해할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8-2-2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3830" y="836712"/>
            <a:ext cx="882015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하위 인터페이스이며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다음의 메소드 가짐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void setGrandChild(Person p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손자로 등록하는 메소드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Person[] geGrandChildren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손자들을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Person[]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배열로 반환하는 메소드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int getNoGrandChildren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손자수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반환하는 메소드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GrandMotherIF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Person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확장하며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GrandMotherIF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Mother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참조하여 작성하라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객체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생성하고 이를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참조변수와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참조변수에 저장하고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손자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지정한 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4) 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GrandMotherIF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배열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생성된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객체를 이 배열의 원소로 저장하고 출력하라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2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19736"/>
              </p:ext>
            </p:extLst>
          </p:nvPr>
        </p:nvGraphicFramePr>
        <p:xfrm>
          <a:off x="584164" y="1052736"/>
          <a:ext cx="7974083" cy="3240360"/>
        </p:xfrm>
        <a:graphic>
          <a:graphicData uri="http://schemas.openxmlformats.org/drawingml/2006/table">
            <a:tbl>
              <a:tblPr/>
              <a:tblGrid>
                <a:gridCol w="1104563">
                  <a:extLst>
                    <a:ext uri="{9D8B030D-6E8A-4147-A177-3AD203B41FA5}">
                      <a16:colId xmlns:a16="http://schemas.microsoft.com/office/drawing/2014/main" val="1485883088"/>
                    </a:ext>
                  </a:extLst>
                </a:gridCol>
                <a:gridCol w="6869520">
                  <a:extLst>
                    <a:ext uri="{9D8B030D-6E8A-4147-A177-3AD203B41FA5}">
                      <a16:colId xmlns:a16="http://schemas.microsoft.com/office/drawing/2014/main" val="2413518104"/>
                    </a:ext>
                  </a:extLst>
                </a:gridCol>
              </a:tblGrid>
              <a:tr h="324036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학습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목표</a:t>
                      </a: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15900" indent="-6111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indent="-72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인터페이스의 필요성을 이해한다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indent="-72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인터페이스를 선언하는 방법을 익힌다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indent="-72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인터페이스를 구현하는 하위 클래스를 선언하고 하위 클래스의   </a:t>
                      </a:r>
                      <a:endParaRPr kumimoji="1" lang="en-US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indent="-720000" fontAlgn="base" latinLnBrk="1">
                        <a:lnSpc>
                          <a:spcPct val="150000"/>
                        </a:lnSpc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객체를 다루는 능력을 배양한다</a:t>
                      </a:r>
                    </a:p>
                    <a:p>
                      <a:pPr indent="-72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클래스와 인터페이스의 공통점과 차이점을 파악한다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indent="-72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활용하는 예를 통하여 인터페이스 활용능력을 익힌다</a:t>
                      </a: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8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8.3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인터페이스의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필요성과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특징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81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4042" y="611999"/>
            <a:ext cx="8424936" cy="629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 학습의 어려움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배울 때 가장 어려운 것 중의 하나가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구문이나 사용법은 어려운 것이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아님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인터페이스가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왜 필요하며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사용되는 경우를 명확히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이해하는 것이 어려운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것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다중 상속과 단일 상속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다중 상속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한 클래스가 동시에 여러 상위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가지는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것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클래스가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상위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확장하여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다중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상속 받으면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객체는 여러 상위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객체의 역할 할 수 있음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다중 상속 제공되지 않음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단일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상속만 지원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하나의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클래스만 확장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가능하므로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단일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상속만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지원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단일 상속에서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클래스의 객체는 상위 클래스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클래스 등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체인 상의 클래스 객체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역할만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할 수 있는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제약점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 이용한 다중 상속 지원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확장한 하위 클래스가 또 다른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역할 수행해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할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경우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Java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인터페이스 이용 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구현한 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만들면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그 클래스 객체는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객체 역할도 하게 됨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32404" y="2167920"/>
            <a:ext cx="2592287" cy="1436193"/>
          </a:xfrm>
          <a:prstGeom prst="rect">
            <a:avLst/>
          </a:prstGeom>
          <a:solidFill>
            <a:srgbClr val="CEFDFE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" name="모서리가 둥근 직사각형 10"/>
          <p:cNvSpPr>
            <a:spLocks noChangeArrowheads="1"/>
          </p:cNvSpPr>
          <p:nvPr/>
        </p:nvSpPr>
        <p:spPr bwMode="auto">
          <a:xfrm>
            <a:off x="7779095" y="2369682"/>
            <a:ext cx="1148167" cy="211803"/>
          </a:xfrm>
          <a:prstGeom prst="roundRect">
            <a:avLst>
              <a:gd name="adj" fmla="val 0"/>
            </a:avLst>
          </a:prstGeom>
          <a:solidFill>
            <a:srgbClr val="FCC8C4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7761861" y="2612017"/>
            <a:ext cx="521644" cy="631565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FF"/>
                </a:solidFill>
              </a:rPr>
              <a:t>인터페이스가 필요한 이유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모서리가 둥근 직사각형 10"/>
          <p:cNvSpPr>
            <a:spLocks noChangeArrowheads="1"/>
          </p:cNvSpPr>
          <p:nvPr/>
        </p:nvSpPr>
        <p:spPr bwMode="auto">
          <a:xfrm>
            <a:off x="6536038" y="2369681"/>
            <a:ext cx="1157824" cy="238839"/>
          </a:xfrm>
          <a:prstGeom prst="roundRect">
            <a:avLst>
              <a:gd name="adj" fmla="val 0"/>
            </a:avLst>
          </a:prstGeom>
          <a:solidFill>
            <a:srgbClr val="FCC8C4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직사각형 10"/>
          <p:cNvSpPr>
            <a:spLocks noChangeArrowheads="1"/>
          </p:cNvSpPr>
          <p:nvPr/>
        </p:nvSpPr>
        <p:spPr bwMode="auto">
          <a:xfrm>
            <a:off x="7112558" y="3241834"/>
            <a:ext cx="1317132" cy="228940"/>
          </a:xfrm>
          <a:prstGeom prst="roundRect">
            <a:avLst>
              <a:gd name="adj" fmla="val 0"/>
            </a:avLst>
          </a:prstGeom>
          <a:solidFill>
            <a:srgbClr val="FCC8C4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StudentEmp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화살표 연결선 15"/>
          <p:cNvCxnSpPr>
            <a:endCxn id="15" idx="0"/>
          </p:cNvCxnSpPr>
          <p:nvPr/>
        </p:nvCxnSpPr>
        <p:spPr>
          <a:xfrm>
            <a:off x="7112558" y="2610269"/>
            <a:ext cx="658566" cy="631565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779095" y="2779584"/>
            <a:ext cx="710296" cy="239604"/>
          </a:xfrm>
          <a:prstGeom prst="ellipse">
            <a:avLst/>
          </a:prstGeom>
          <a:solidFill>
            <a:srgbClr val="FAB09C"/>
          </a:solidFill>
          <a:ln w="3175" cap="flat" cmpd="sng" algn="ctr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024095" y="2783303"/>
            <a:ext cx="710296" cy="239604"/>
          </a:xfrm>
          <a:prstGeom prst="ellipse">
            <a:avLst/>
          </a:prstGeom>
          <a:solidFill>
            <a:srgbClr val="FAB09C"/>
          </a:solidFill>
          <a:ln w="3175" cap="flat" cmpd="sng" algn="ctr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10"/>
          <p:cNvSpPr>
            <a:spLocks noChangeArrowheads="1"/>
          </p:cNvSpPr>
          <p:nvPr/>
        </p:nvSpPr>
        <p:spPr bwMode="auto">
          <a:xfrm>
            <a:off x="7164288" y="1916832"/>
            <a:ext cx="1317132" cy="228940"/>
          </a:xfrm>
          <a:prstGeom prst="roundRect">
            <a:avLst>
              <a:gd name="adj" fmla="val 0"/>
            </a:avLst>
          </a:prstGeom>
          <a:solidFill>
            <a:srgbClr val="BBEFE1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다중 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32404" y="4400222"/>
            <a:ext cx="2592287" cy="1387137"/>
          </a:xfrm>
          <a:prstGeom prst="rect">
            <a:avLst/>
          </a:prstGeom>
          <a:solidFill>
            <a:srgbClr val="CEFDFE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0" tIns="46781" rIns="0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1" name="모서리가 둥근 직사각형 10"/>
          <p:cNvSpPr>
            <a:spLocks noChangeArrowheads="1"/>
          </p:cNvSpPr>
          <p:nvPr/>
        </p:nvSpPr>
        <p:spPr bwMode="auto">
          <a:xfrm>
            <a:off x="7741213" y="4613631"/>
            <a:ext cx="1186049" cy="227192"/>
          </a:xfrm>
          <a:prstGeom prst="roundRect">
            <a:avLst>
              <a:gd name="adj" fmla="val 0"/>
            </a:avLst>
          </a:prstGeom>
          <a:solidFill>
            <a:srgbClr val="FEE2FA"/>
          </a:solidFill>
          <a:ln w="3175" algn="ctr">
            <a:solidFill>
              <a:srgbClr val="CC00FF"/>
            </a:solidFill>
            <a:prstDash val="dash"/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EmployeeIF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 flipH="1">
            <a:off x="7693862" y="4840823"/>
            <a:ext cx="640376" cy="635061"/>
          </a:xfrm>
          <a:prstGeom prst="straightConnector1">
            <a:avLst/>
          </a:prstGeom>
          <a:ln w="22225">
            <a:solidFill>
              <a:schemeClr val="tx1">
                <a:alpha val="66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10"/>
          <p:cNvSpPr>
            <a:spLocks noChangeArrowheads="1"/>
          </p:cNvSpPr>
          <p:nvPr/>
        </p:nvSpPr>
        <p:spPr bwMode="auto">
          <a:xfrm>
            <a:off x="6538105" y="4613631"/>
            <a:ext cx="1128287" cy="227192"/>
          </a:xfrm>
          <a:prstGeom prst="roundRect">
            <a:avLst>
              <a:gd name="adj" fmla="val 0"/>
            </a:avLst>
          </a:prstGeom>
          <a:solidFill>
            <a:srgbClr val="FCC8C4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모서리가 둥근 직사각형 10"/>
          <p:cNvSpPr>
            <a:spLocks noChangeArrowheads="1"/>
          </p:cNvSpPr>
          <p:nvPr/>
        </p:nvSpPr>
        <p:spPr bwMode="auto">
          <a:xfrm>
            <a:off x="7085539" y="5474136"/>
            <a:ext cx="1276151" cy="228940"/>
          </a:xfrm>
          <a:prstGeom prst="roundRect">
            <a:avLst>
              <a:gd name="adj" fmla="val 0"/>
            </a:avLst>
          </a:prstGeom>
          <a:solidFill>
            <a:srgbClr val="FCC8C4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StudentEmp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5" name="직선 화살표 연결선 34"/>
          <p:cNvCxnSpPr>
            <a:endCxn id="34" idx="0"/>
          </p:cNvCxnSpPr>
          <p:nvPr/>
        </p:nvCxnSpPr>
        <p:spPr>
          <a:xfrm>
            <a:off x="7044559" y="4842571"/>
            <a:ext cx="679056" cy="631565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7725225" y="5015605"/>
            <a:ext cx="688196" cy="23960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978196" y="5015605"/>
            <a:ext cx="688196" cy="239604"/>
          </a:xfrm>
          <a:prstGeom prst="ellipse">
            <a:avLst/>
          </a:prstGeom>
          <a:solidFill>
            <a:srgbClr val="FAB09C"/>
          </a:solidFill>
          <a:ln w="3175" cap="flat" cmpd="sng" algn="ctr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10"/>
          <p:cNvSpPr>
            <a:spLocks noChangeArrowheads="1"/>
          </p:cNvSpPr>
          <p:nvPr/>
        </p:nvSpPr>
        <p:spPr bwMode="auto">
          <a:xfrm>
            <a:off x="6996181" y="3990660"/>
            <a:ext cx="1663000" cy="376791"/>
          </a:xfrm>
          <a:prstGeom prst="roundRect">
            <a:avLst>
              <a:gd name="adj" fmla="val 0"/>
            </a:avLst>
          </a:prstGeom>
          <a:solidFill>
            <a:srgbClr val="BBEFE1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구현으로 다중 상속 간접 지원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2404" y="5787359"/>
            <a:ext cx="2592287" cy="833139"/>
          </a:xfrm>
          <a:prstGeom prst="rect">
            <a:avLst/>
          </a:prstGeom>
          <a:solidFill>
            <a:srgbClr val="EFF1DE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StudentEmp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stEmp 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new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st = stEmp;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EmployeeIF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emp = stEmp;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5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FF"/>
                </a:solidFill>
              </a:rPr>
              <a:t>인터페이스가 필요한 이유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다중 상속 제한적으로 지원하는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한 객체의 여러 클래스 객체로서의 역할 요구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현실세계에서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최고만 교수라는 한 객체는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역할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교수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역할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아버지 역할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친구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역할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봉급자 역할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 수 없이 많은 역할 수행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에서도 한 객체가 여러 클래스의 객체 역할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할 수 있는 방안 필요함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확장할 수 없는 반면에 여러 상위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구현 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클래스는 인터페이스 타입도 가지므로 인터페이스 역할 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확장과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인터페이스 구현은 하위 클래스가 원하는 여러 타입 갖게 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결과적으로 다중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상속의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효과 제공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public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static final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필드만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가져 필드 제한되므로 완전한 다중 상속은 아님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인터페이스의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필요성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1)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클래스들을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구현하는 하위 클래스로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선언하여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클래스들의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 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객체처럼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통합적으로 다룰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있게 하기 위해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2)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드러내지 않고 객체의 프로그래밍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programming interface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제공할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996420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클래스와 인터페이스의 공통점과 차이점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424936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공통점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인터페이스는 모두 필드와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선언할 수 있음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인터페이스는 모두 타입으로 사용되며 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선언 가능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인터페이스는 확장되어질 수 있음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클래스가 확장되면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인터페이스가 확장되면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차이점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인터페이스에는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구현되지 않은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default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static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static final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 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이러한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생성할 수 있으나 인터페이스는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생성할 수 없음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메소드가 포함되는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없다는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점에서 둘은 유사함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확장되는 것 외에도 구현되어질 수 있음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구현하면 하위 클래스가 만들어짐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그러나 클래스는 확장은 되지만 구현되지는 못함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이것이 클래스와 인터페이스의 가장 중요한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차이점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확장은 하나의 클래스에서만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확장과 구현은 여러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가능함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67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8.4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인터페이스의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활용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3140968"/>
            <a:ext cx="8568952" cy="3243965"/>
          </a:xfrm>
          <a:prstGeom prst="rect">
            <a:avLst/>
          </a:prstGeom>
          <a:solidFill>
            <a:srgbClr val="C2FFF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18000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1) Cloneable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구현하여 객체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복사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8000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2) Runnable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이용한 스레드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실행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8000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3)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데이터베이스와의 연동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18000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4)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사원으로 일하는 학생을 위한 인터페이스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4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kern="0" dirty="0">
                <a:solidFill>
                  <a:srgbClr val="0000FF"/>
                </a:solidFill>
              </a:rPr>
              <a:t>Cloneable </a:t>
            </a:r>
            <a:r>
              <a:rPr lang="ko-KR" altLang="en-US" kern="0" dirty="0" smtClean="0">
                <a:solidFill>
                  <a:srgbClr val="0000FF"/>
                </a:solidFill>
              </a:rPr>
              <a:t>인터페이스 </a:t>
            </a:r>
            <a:r>
              <a:rPr lang="ko-KR" altLang="en-US" kern="0" dirty="0">
                <a:solidFill>
                  <a:srgbClr val="0000FF"/>
                </a:solidFill>
              </a:rPr>
              <a:t>구현하여 객체 복사</a:t>
            </a:r>
            <a:endParaRPr lang="en-US" altLang="ko-KR" kern="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424936" cy="595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복사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주어진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객체와 똑같은 필드와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필드값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갖는 새로운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만드는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것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Object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clone()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복사하기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위한 메소드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clone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메소드는 모든 클래스가 상속받는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protected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clone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호출하기 위해서는 반드시 그 객체의 클래스가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java.lang.Cloneable</a:t>
            </a: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구현해야 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이유는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그렇게 결정했기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때문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재미있는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것은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java.lang.Cloneable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인터페이스에는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어떠한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선언되지 않음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메소드가 없지만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clone()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이용하여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복사하려면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반드시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Cloneable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구현해야 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이것은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clone()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이용하여 객체 복사할 경우 반드시 준수해야 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규칙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07425" y="2268039"/>
          <a:ext cx="7668083" cy="549041"/>
        </p:xfrm>
        <a:graphic>
          <a:graphicData uri="http://schemas.openxmlformats.org/drawingml/2006/table">
            <a:tbl>
              <a:tblPr/>
              <a:tblGrid>
                <a:gridCol w="7668083">
                  <a:extLst>
                    <a:ext uri="{9D8B030D-6E8A-4147-A177-3AD203B41FA5}">
                      <a16:colId xmlns:a16="http://schemas.microsoft.com/office/drawing/2014/main" val="160053193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protected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clone() </a:t>
                      </a: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throws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CloneNotSupportedException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5176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23807" y="4293096"/>
          <a:ext cx="7659892" cy="1080120"/>
        </p:xfrm>
        <a:graphic>
          <a:graphicData uri="http://schemas.openxmlformats.org/drawingml/2006/table">
            <a:tbl>
              <a:tblPr/>
              <a:tblGrid>
                <a:gridCol w="7659892">
                  <a:extLst>
                    <a:ext uri="{9D8B030D-6E8A-4147-A177-3AD203B41FA5}">
                      <a16:colId xmlns:a16="http://schemas.microsoft.com/office/drawing/2014/main" val="617933178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java.lang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인터페이스는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java.lang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패키지에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포함됨 알림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interface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Cloneable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Cloneable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인터페이스에는 필드와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5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47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dirty="0">
                <a:solidFill>
                  <a:srgbClr val="0000FF"/>
                </a:solidFill>
              </a:rPr>
              <a:t>Point </a:t>
            </a:r>
            <a:r>
              <a:rPr lang="ko-KR" altLang="en-US" dirty="0">
                <a:solidFill>
                  <a:srgbClr val="0000FF"/>
                </a:solidFill>
              </a:rPr>
              <a:t>클래스의 </a:t>
            </a:r>
            <a:r>
              <a:rPr lang="ko-KR" altLang="en-US" dirty="0" smtClean="0">
                <a:solidFill>
                  <a:srgbClr val="0000FF"/>
                </a:solidFill>
              </a:rPr>
              <a:t>객체 복사하기</a:t>
            </a:r>
            <a:r>
              <a:rPr lang="en-US" altLang="ko-KR" sz="2800" kern="0" dirty="0" smtClean="0">
                <a:solidFill>
                  <a:srgbClr val="0000FF"/>
                </a:solidFill>
              </a:rPr>
              <a:t>(</a:t>
            </a:r>
            <a:r>
              <a:rPr lang="ko-KR" altLang="en-US" sz="2800" kern="0" dirty="0" smtClean="0">
                <a:solidFill>
                  <a:srgbClr val="0000FF"/>
                </a:solidFill>
              </a:rPr>
              <a:t>예제 </a:t>
            </a:r>
            <a:r>
              <a:rPr lang="en-US" altLang="ko-KR" sz="2800" kern="0" dirty="0" smtClean="0">
                <a:solidFill>
                  <a:srgbClr val="0000FF"/>
                </a:solidFill>
              </a:rPr>
              <a:t>8-3-1)</a:t>
            </a:r>
            <a:endParaRPr lang="ko-KR" altLang="en-US" sz="16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0408"/>
              </p:ext>
            </p:extLst>
          </p:nvPr>
        </p:nvGraphicFramePr>
        <p:xfrm>
          <a:off x="359699" y="611998"/>
          <a:ext cx="8423999" cy="6129369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67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8-3-1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Cloneable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구현하는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Point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0536" marR="30536" marT="8442" marB="844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761987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 smtClean="0">
                          <a:solidFill>
                            <a:srgbClr val="008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package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ex8_3_1_object_copy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spc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(x, y)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좌표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나타내는 필드로 구성되는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Point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Cloneable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구현하므로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복사할 수 있음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Point </a:t>
                      </a:r>
                      <a:r>
                        <a:rPr lang="en-US" sz="1400" b="1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implements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Cloneable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int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x, y;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(x, y)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좌표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Point(int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x, int y)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this.x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x;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this.y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y;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toString()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“(“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this.x +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“, “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this.y +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“)”;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public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main(String[] args)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throws CloneNotSupportedException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Point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p1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Point(5, 20)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// Point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생성하여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참조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Point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p2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(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clone()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p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복사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clone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메소드는 객체 복사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System.out.println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 * p1 = " +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p1);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p1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p2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필드값 확인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System.out.println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 * p2 = " + p2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    // 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복사되었으므로 같아야 함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39482" y="5877271"/>
          <a:ext cx="1944216" cy="864096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3715772018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p1 = (5, 20)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p2 = (5, 20)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5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8-3-1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8-3-1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Point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Cloneable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구현한다라고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그러나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Cloneable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인터페이스에는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없으므로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구현된 메소드 없음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만약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Cloneable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구현한다는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implements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Cloneable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생략할 경우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때에 오류가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java.lang.CloneNotSupportedException: Point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라는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메시지 출력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Cloneable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인터페이스가 포함된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패키지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import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해야 하는데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import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없음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패키지는 가장 기본적인 패키지이므로 자동적으로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import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Point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필드값 동일함 확인하라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Point implements Cloneable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implements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Cloneabl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 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제거하면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컴파일에서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오류가 발생하지 않지만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오류가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6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스레드 실행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42493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스레드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(thread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프로그램에서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작업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수행하는 독립적인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실행단위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프로그램에서 한 프로그램의 여러 스레드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생성하여 동시에 여러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작업을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병행적으로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수행시킬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있음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스레드 간의 동기화를 위한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방법도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제공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한 프로그램을 동시에 여러 스레드로 실행하는 방법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1)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Thread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이용하여 스레드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실행하기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2)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Runnable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구현하는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이용하여 스레드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실행하기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368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en-US" altLang="ko-KR" sz="2800" dirty="0">
                <a:solidFill>
                  <a:srgbClr val="0000FF"/>
                </a:solidFill>
              </a:rPr>
              <a:t>Thread </a:t>
            </a:r>
            <a:r>
              <a:rPr lang="ko-KR" altLang="en-US" sz="2800" dirty="0">
                <a:solidFill>
                  <a:srgbClr val="0000FF"/>
                </a:solidFill>
              </a:rPr>
              <a:t>클래스의 하위 </a:t>
            </a:r>
            <a:r>
              <a:rPr lang="ko-KR" altLang="en-US" sz="2800" dirty="0" smtClean="0">
                <a:solidFill>
                  <a:srgbClr val="0000FF"/>
                </a:solidFill>
              </a:rPr>
              <a:t>클래스로 </a:t>
            </a:r>
            <a:r>
              <a:rPr lang="ko-KR" altLang="en-US" sz="2800" dirty="0">
                <a:solidFill>
                  <a:srgbClr val="0000FF"/>
                </a:solidFill>
              </a:rPr>
              <a:t>스레드 </a:t>
            </a:r>
            <a:r>
              <a:rPr lang="ko-KR" altLang="en-US" sz="2800" dirty="0" smtClean="0">
                <a:solidFill>
                  <a:srgbClr val="0000FF"/>
                </a:solidFill>
              </a:rPr>
              <a:t>실행하기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424936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java.lang.Thread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run()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오버라이딩시킨 하위 클래스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한 프로그램의 여러 스레드 실행하기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위한 기본적인 방법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java.lang.Thread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run()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오버라이딩시킨 클래스 작성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클래스의 객체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생성한 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start()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호출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26008"/>
              </p:ext>
            </p:extLst>
          </p:nvPr>
        </p:nvGraphicFramePr>
        <p:xfrm>
          <a:off x="971600" y="2141054"/>
          <a:ext cx="7560840" cy="4298394"/>
        </p:xfrm>
        <a:graphic>
          <a:graphicData uri="http://schemas.openxmlformats.org/drawingml/2006/table">
            <a:tbl>
              <a:tblPr/>
              <a:tblGrid>
                <a:gridCol w="1216854">
                  <a:extLst>
                    <a:ext uri="{9D8B030D-6E8A-4147-A177-3AD203B41FA5}">
                      <a16:colId xmlns:a16="http://schemas.microsoft.com/office/drawing/2014/main" val="2939895955"/>
                    </a:ext>
                  </a:extLst>
                </a:gridCol>
                <a:gridCol w="6343986">
                  <a:extLst>
                    <a:ext uri="{9D8B030D-6E8A-4147-A177-3AD203B41FA5}">
                      <a16:colId xmlns:a16="http://schemas.microsoft.com/office/drawing/2014/main" val="1108186676"/>
                    </a:ext>
                  </a:extLst>
                </a:gridCol>
              </a:tblGrid>
              <a:tr h="363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8-3-2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하위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여러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12913"/>
                  </a:ext>
                </a:extLst>
              </a:tr>
              <a:tr h="3934939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package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ex8_3_2_subclass_of_thread</a:t>
                      </a:r>
                      <a:r>
                        <a:rPr 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B05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RandomOutput_UsingThread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extends </a:t>
                      </a: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Thread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static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count = 0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라인에 출력되는 난수 개수 제어하기 위한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static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int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noRandoms;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난수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저장하는 필드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[] ints;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난수들 저장하는 배열변수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RandomOutput_UsingThread(int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생성자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 난수 생성해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배열에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noRandoms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n;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난수 개수를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noRandoms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필드에 저장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this.ints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new int[n];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난수들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저장할 배열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생성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for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(int i=0;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 n; i++)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n-1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까지 난수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 생성하여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ints[]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배열에 저장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ints[i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 = (int) (Math.random() * n);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// Math.random()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난수 생성 메소드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180" marR="8180" marT="8180" marB="81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9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309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인터페이스의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sz="2800" dirty="0">
                <a:solidFill>
                  <a:srgbClr val="0000FF"/>
                </a:solidFill>
              </a:rPr>
              <a:t>Thread </a:t>
            </a:r>
            <a:r>
              <a:rPr lang="ko-KR" altLang="en-US" sz="2800" dirty="0">
                <a:solidFill>
                  <a:srgbClr val="0000FF"/>
                </a:solidFill>
              </a:rPr>
              <a:t>클래스의 하위 클래스로 스레드 </a:t>
            </a:r>
            <a:r>
              <a:rPr lang="ko-KR" altLang="en-US" sz="2800" dirty="0" smtClean="0">
                <a:solidFill>
                  <a:srgbClr val="0000FF"/>
                </a:solidFill>
              </a:rPr>
              <a:t>실행하기</a:t>
            </a:r>
            <a:endParaRPr lang="ko-KR" altLang="en-US" sz="14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82850"/>
              </p:ext>
            </p:extLst>
          </p:nvPr>
        </p:nvGraphicFramePr>
        <p:xfrm>
          <a:off x="557336" y="764704"/>
          <a:ext cx="8028725" cy="5553305"/>
        </p:xfrm>
        <a:graphic>
          <a:graphicData uri="http://schemas.openxmlformats.org/drawingml/2006/table">
            <a:tbl>
              <a:tblPr/>
              <a:tblGrid>
                <a:gridCol w="1579735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4489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38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8-3-2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하위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여러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214851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난수 모두 출력하는 메소드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output()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System.out.println("** " + noRandoms +"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for (int i=0; i &lt; noRandoms; i++) {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//  [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순번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전체개수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형식으로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모든 난수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System.out.print(" [" + (i + 1) + "/" + noRandoms+":" + ints[i] +“]");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(++count % 10 == 0)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System.out.println();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run(): Thread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하위 클래스가 반드시 구현해야 하는 메소드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스레드 객체의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호출하여 스레드 실행되면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메소드가 자동적으로 호출되어 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수행되므로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수행되어 모든 난수 출력됨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void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08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sz="2800" dirty="0">
                <a:solidFill>
                  <a:srgbClr val="0000FF"/>
                </a:solidFill>
              </a:rPr>
              <a:t>Thread </a:t>
            </a:r>
            <a:r>
              <a:rPr lang="ko-KR" altLang="en-US" sz="2800" dirty="0">
                <a:solidFill>
                  <a:srgbClr val="0000FF"/>
                </a:solidFill>
              </a:rPr>
              <a:t>클래스의 하위 클래스로 스레드 </a:t>
            </a:r>
            <a:r>
              <a:rPr lang="ko-KR" altLang="en-US" sz="2800" dirty="0" smtClean="0">
                <a:solidFill>
                  <a:srgbClr val="0000FF"/>
                </a:solidFill>
              </a:rPr>
              <a:t>실행하기</a:t>
            </a:r>
            <a:endParaRPr lang="ko-KR" altLang="en-US" sz="14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04668"/>
              </p:ext>
            </p:extLst>
          </p:nvPr>
        </p:nvGraphicFramePr>
        <p:xfrm>
          <a:off x="701352" y="908720"/>
          <a:ext cx="7740693" cy="4636908"/>
        </p:xfrm>
        <a:graphic>
          <a:graphicData uri="http://schemas.openxmlformats.org/drawingml/2006/table">
            <a:tbl>
              <a:tblPr/>
              <a:tblGrid>
                <a:gridCol w="1523061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217632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687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8-3-2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하위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여러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4268179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void main(String[] args) throws CloneNotSupportedException {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/*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* 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출력하는 스레드 객체 생성하여 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*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메소드로 수행함 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*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RandomOutput_UsingThread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th1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RandomOutput_UsingThread(10)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RandomOutput_UsingThread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new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RandomOutput_UsingThread(20)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RandomOutput_UsingThread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th3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RandomOutput_UsingThread(30)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th1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// r1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실행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// r2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실행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th3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// r3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실행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6965"/>
              </p:ext>
            </p:extLst>
          </p:nvPr>
        </p:nvGraphicFramePr>
        <p:xfrm>
          <a:off x="1636178" y="5157192"/>
          <a:ext cx="6805867" cy="1102614"/>
        </p:xfrm>
        <a:graphic>
          <a:graphicData uri="http://schemas.openxmlformats.org/drawingml/2006/table">
            <a:tbl>
              <a:tblPr/>
              <a:tblGrid>
                <a:gridCol w="6805867">
                  <a:extLst>
                    <a:ext uri="{9D8B030D-6E8A-4147-A177-3AD203B41FA5}">
                      <a16:colId xmlns:a16="http://schemas.microsoft.com/office/drawing/2014/main" val="3715772018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                        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참고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출력결과는 매번 달라짐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 smtClean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[1/30:8] [1/10:2] [1/20:13] [2/10:4] [2/30:4] [3/10:8] [2/20:1] [4/10:6] [3/30:9] [5/10:9] [3/20:11] ...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5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9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8-3-2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1925" y="628650"/>
            <a:ext cx="8820150" cy="592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Thread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하위 클래스 선언하고 객체 생성하여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start()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메소드로 실행하여 각 스레드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출력결과는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스레드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아닌 프로그램의 출력과는 아주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th3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스레드 실행되면서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난수들 출력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출력된 난수들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순서는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난수들이 서로 엉키어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⟪ [1/30:8] [1/10:2] [1/20:13] [2/10:4] …⟫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출력결과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>
              <a:lnSpc>
                <a:spcPct val="12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① </a:t>
            </a:r>
            <a:r>
              <a:rPr lang="en-US" altLang="ko-KR" sz="1600" noProof="0" dirty="0" smtClean="0">
                <a:solidFill>
                  <a:prstClr val="black"/>
                </a:solidFill>
                <a:latin typeface="함초롬바탕"/>
                <a:ea typeface="함초롬바탕"/>
              </a:rPr>
              <a:t>th3</a:t>
            </a:r>
            <a:r>
              <a:rPr lang="ko-KR" altLang="en-US" sz="1600" noProof="0" dirty="0" smtClean="0">
                <a:solidFill>
                  <a:prstClr val="black"/>
                </a:solidFill>
                <a:latin typeface="함초롬바탕"/>
                <a:ea typeface="함초롬바탕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중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번째 난수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8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출력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/>
                <a:ea typeface="함초롬바탕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② </a:t>
            </a:r>
            <a:r>
              <a:rPr lang="en-US" altLang="ko-KR" sz="1600" dirty="0" smtClean="0">
                <a:solidFill>
                  <a:prstClr val="black"/>
                </a:solidFill>
              </a:rPr>
              <a:t>th1</a:t>
            </a:r>
            <a:r>
              <a:rPr lang="ko-KR" altLang="en-US" sz="1600" dirty="0" smtClean="0">
                <a:solidFill>
                  <a:prstClr val="black"/>
                </a:solidFill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중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번째 난수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16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lvl="0" fontAlgn="base">
              <a:lnSpc>
                <a:spcPct val="12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③ </a:t>
            </a:r>
            <a:r>
              <a:rPr lang="en-US" altLang="ko-KR" sz="1600" dirty="0" smtClean="0">
                <a:solidFill>
                  <a:prstClr val="black"/>
                </a:solidFill>
              </a:rPr>
              <a:t>th2</a:t>
            </a:r>
            <a:r>
              <a:rPr lang="ko-KR" altLang="en-US" sz="1600" dirty="0" smtClean="0">
                <a:solidFill>
                  <a:prstClr val="black"/>
                </a:solidFill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중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번째 난수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13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/>
                <a:ea typeface="함초롬바탕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④ </a:t>
            </a:r>
            <a:r>
              <a:rPr lang="en-US" altLang="ko-KR" sz="1600" dirty="0" smtClean="0">
                <a:solidFill>
                  <a:prstClr val="black"/>
                </a:solidFill>
              </a:rPr>
              <a:t>th1</a:t>
            </a:r>
            <a:r>
              <a:rPr lang="ko-KR" altLang="en-US" sz="1600" dirty="0" smtClean="0">
                <a:solidFill>
                  <a:prstClr val="black"/>
                </a:solidFill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중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번째 난수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30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차례대로 출력되지 않고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임의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순서대로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출력되는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스레드가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동시에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실행되면서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실행하여 실행할 때마다 출력 순서가 달라짐 확인하라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th1.start()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만 실행하여 출력되는 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th1.start()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th2.start()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실행하여 출력되는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en-US" altLang="ko-KR" sz="2300" kern="0" dirty="0">
                <a:solidFill>
                  <a:srgbClr val="0000FF"/>
                </a:solidFill>
              </a:rPr>
              <a:t>Runnable </a:t>
            </a:r>
            <a:r>
              <a:rPr lang="ko-KR" altLang="en-US" sz="2300" kern="0" dirty="0">
                <a:solidFill>
                  <a:srgbClr val="0000FF"/>
                </a:solidFill>
              </a:rPr>
              <a:t>인터페이스의 하위 </a:t>
            </a:r>
            <a:r>
              <a:rPr lang="ko-KR" altLang="en-US" sz="2300" kern="0" dirty="0" smtClean="0">
                <a:solidFill>
                  <a:srgbClr val="0000FF"/>
                </a:solidFill>
              </a:rPr>
              <a:t>클래스 </a:t>
            </a:r>
            <a:r>
              <a:rPr lang="ko-KR" altLang="en-US" sz="2300" kern="0" dirty="0">
                <a:solidFill>
                  <a:srgbClr val="0000FF"/>
                </a:solidFill>
              </a:rPr>
              <a:t>이용하여 스레드 </a:t>
            </a:r>
            <a:r>
              <a:rPr lang="ko-KR" altLang="en-US" sz="2300" kern="0" dirty="0" smtClean="0">
                <a:solidFill>
                  <a:srgbClr val="0000FF"/>
                </a:solidFill>
              </a:rPr>
              <a:t>실행하기</a:t>
            </a:r>
            <a:endParaRPr lang="ko-KR" altLang="en-US" sz="23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626323"/>
            <a:ext cx="8424936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Thread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하위 클래스로 작성할 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없는 경우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스레드 실행시킬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클래스가 이미 다른 클래스의 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클래스이면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Thread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클래스의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하위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클래스로 작성할 수 없으며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스레드 실행 불가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왜냐하면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는 하나의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확장할 수 있기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때문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 경우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run()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 선언되어 있는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java.lang.Runnable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이용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Runnable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구현하는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작성하면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스레드 실행가능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77511"/>
              </p:ext>
            </p:extLst>
          </p:nvPr>
        </p:nvGraphicFramePr>
        <p:xfrm>
          <a:off x="971600" y="2692643"/>
          <a:ext cx="7562378" cy="4042140"/>
        </p:xfrm>
        <a:graphic>
          <a:graphicData uri="http://schemas.openxmlformats.org/drawingml/2006/table">
            <a:tbl>
              <a:tblPr/>
              <a:tblGrid>
                <a:gridCol w="1496734">
                  <a:extLst>
                    <a:ext uri="{9D8B030D-6E8A-4147-A177-3AD203B41FA5}">
                      <a16:colId xmlns:a16="http://schemas.microsoft.com/office/drawing/2014/main" val="2939895955"/>
                    </a:ext>
                  </a:extLst>
                </a:gridCol>
                <a:gridCol w="6065644">
                  <a:extLst>
                    <a:ext uri="{9D8B030D-6E8A-4147-A177-3AD203B41FA5}">
                      <a16:colId xmlns:a16="http://schemas.microsoft.com/office/drawing/2014/main" val="1108186676"/>
                    </a:ext>
                  </a:extLst>
                </a:gridCol>
              </a:tblGrid>
              <a:tr h="2948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8-3-3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Runnable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구현한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난수 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12913"/>
                  </a:ext>
                </a:extLst>
              </a:tr>
              <a:tr h="3747302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ex8_3_3_subclass_of_runnable</a:t>
                      </a:r>
                      <a:r>
                        <a:rPr 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 smtClean="0">
                        <a:solidFill>
                          <a:srgbClr val="00B05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SomeSuper</a:t>
                      </a:r>
                      <a:r>
                        <a:rPr lang="en-US" sz="1400" kern="0" spc="0" baseline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       // </a:t>
                      </a:r>
                      <a:r>
                        <a:rPr lang="ko-KR" altLang="en-US" sz="140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가상적인</a:t>
                      </a:r>
                      <a:r>
                        <a:rPr lang="en-US" sz="140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상위</a:t>
                      </a:r>
                      <a:r>
                        <a:rPr lang="en-US" sz="140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선언</a:t>
                      </a:r>
                      <a:endParaRPr lang="en-US" sz="1400" kern="0" spc="0" baseline="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baseline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400" kern="0" spc="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 smtClean="0">
                        <a:solidFill>
                          <a:srgbClr val="00B05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Runnable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extends</a:t>
                      </a:r>
                      <a:r>
                        <a:rPr lang="ko-KR" alt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SomeSuper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implements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Runnable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static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count = 0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 라인에 출력되는 난수 개수 제어하기 위한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int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noRandoms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저장하는 필드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 ints;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난수들 저장하는 배열변수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RandomOutput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_UsingRunnable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</a:t>
                      </a:r>
                      <a:r>
                        <a:rPr lang="en-US" sz="14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생성자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생성해 배열에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noRandoms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n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 개수를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noRandoms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this.ints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new int[n];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배열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for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(int i=0;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 n; i++)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n-1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사이 난수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생성하여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ints[]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배열에 저장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ints[i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(int) (Math.random() * n);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// Math.random()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난수 생성 메소드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8180" marR="8180" marT="8180" marB="81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9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41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sz="2400" dirty="0">
                <a:solidFill>
                  <a:srgbClr val="0000FF"/>
                </a:solidFill>
              </a:rPr>
              <a:t>Runnable </a:t>
            </a:r>
            <a:r>
              <a:rPr lang="ko-KR" altLang="en-US" sz="2400" dirty="0" smtClean="0">
                <a:solidFill>
                  <a:srgbClr val="0000FF"/>
                </a:solidFill>
              </a:rPr>
              <a:t>인터페이스 </a:t>
            </a:r>
            <a:r>
              <a:rPr lang="ko-KR" altLang="en-US" sz="2400" dirty="0">
                <a:solidFill>
                  <a:srgbClr val="0000FF"/>
                </a:solidFill>
              </a:rPr>
              <a:t>구현한 </a:t>
            </a:r>
            <a:r>
              <a:rPr lang="ko-KR" altLang="en-US" sz="2400" dirty="0" smtClean="0">
                <a:solidFill>
                  <a:srgbClr val="0000FF"/>
                </a:solidFill>
              </a:rPr>
              <a:t>클래스</a:t>
            </a:r>
            <a:r>
              <a:rPr lang="ko-KR" altLang="en-US" sz="2400" dirty="0">
                <a:solidFill>
                  <a:srgbClr val="0000FF"/>
                </a:solidFill>
              </a:rPr>
              <a:t>로</a:t>
            </a:r>
            <a:r>
              <a:rPr lang="ko-KR" altLang="en-US" sz="2400" dirty="0" smtClean="0">
                <a:solidFill>
                  <a:srgbClr val="0000FF"/>
                </a:solidFill>
              </a:rPr>
              <a:t> </a:t>
            </a:r>
            <a:r>
              <a:rPr lang="ko-KR" altLang="en-US" sz="2400" dirty="0">
                <a:solidFill>
                  <a:srgbClr val="0000FF"/>
                </a:solidFill>
              </a:rPr>
              <a:t>스레드 </a:t>
            </a:r>
            <a:r>
              <a:rPr lang="ko-KR" altLang="en-US" sz="2400" dirty="0" smtClean="0">
                <a:solidFill>
                  <a:srgbClr val="0000FF"/>
                </a:solidFill>
              </a:rPr>
              <a:t>실행하기</a:t>
            </a:r>
            <a:endParaRPr lang="ko-KR" altLang="en-US" sz="12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24948"/>
              </p:ext>
            </p:extLst>
          </p:nvPr>
        </p:nvGraphicFramePr>
        <p:xfrm>
          <a:off x="359699" y="764704"/>
          <a:ext cx="8423999" cy="5481297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340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8-3-3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Runnable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구현한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난수 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147231">
                <a:tc gridSpan="2">
                  <a:txBody>
                    <a:bodyPr/>
                    <a:lstStyle/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저장된 난수 모두 출력하는 메소드</a:t>
                      </a:r>
                      <a:endParaRPr lang="ko-KR" altLang="en-US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  <a:ea typeface="함초롬바탕" panose="02030604000101010101" pitchFamily="18" charset="-127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i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output()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System.out.println("** " + noRandoms +"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ko-KR" altLang="en-US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for (int i=0; i &lt; noRandoms; i++) {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//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순번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전체개수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형식으로 저장된 모든 난수 출력</a:t>
                      </a:r>
                      <a:endParaRPr lang="ko-KR" altLang="en-US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System.out.print(" [" + (i + 1) + "/" + noRandoms+":" + ints[i] +“]");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	</a:t>
                      </a: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(++count % 10 == 0)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         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System.out.println();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}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run():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Runnable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하위 클래스가 반드시 구현해야 하는 메소드</a:t>
                      </a:r>
                      <a:endParaRPr lang="ko-KR" altLang="en-US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  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스레드 객체의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호출하여 스레드가 실행되면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메소드가 </a:t>
                      </a:r>
                      <a:endParaRPr lang="ko-KR" altLang="en-US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//   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자동적으로 호출되어 수행되므로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output() </a:t>
                      </a:r>
                      <a:r>
                        <a:rPr lang="ko-KR" altLang="en-US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메소드가 수행되어 모든 난수가 출력됨</a:t>
                      </a:r>
                      <a:endParaRPr lang="ko-KR" altLang="en-US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i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i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void</a:t>
                      </a:r>
                      <a:r>
                        <a:rPr lang="en-US" altLang="ko-KR" sz="1400" i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run() 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i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output()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</a:t>
                      </a: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altLang="ko-KR" sz="1400" i="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72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altLang="ko-KR" sz="1400" i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22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sz="2800" dirty="0">
                <a:solidFill>
                  <a:srgbClr val="0000FF"/>
                </a:solidFill>
              </a:rPr>
              <a:t>Thread </a:t>
            </a:r>
            <a:r>
              <a:rPr lang="ko-KR" altLang="en-US" sz="2800" dirty="0">
                <a:solidFill>
                  <a:srgbClr val="0000FF"/>
                </a:solidFill>
              </a:rPr>
              <a:t>클래스의 하위 클래스로 스레드 </a:t>
            </a:r>
            <a:r>
              <a:rPr lang="ko-KR" altLang="en-US" sz="2800" dirty="0" smtClean="0">
                <a:solidFill>
                  <a:srgbClr val="0000FF"/>
                </a:solidFill>
              </a:rPr>
              <a:t>실행하기</a:t>
            </a:r>
            <a:endParaRPr lang="ko-KR" altLang="en-US" sz="14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6866"/>
              </p:ext>
            </p:extLst>
          </p:nvPr>
        </p:nvGraphicFramePr>
        <p:xfrm>
          <a:off x="665348" y="764704"/>
          <a:ext cx="7812701" cy="4928876"/>
        </p:xfrm>
        <a:graphic>
          <a:graphicData uri="http://schemas.openxmlformats.org/drawingml/2006/table">
            <a:tbl>
              <a:tblPr/>
              <a:tblGrid>
                <a:gridCol w="1537230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275471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003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8-3-3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클래스의 하위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여러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난수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29586" marR="29586" marT="8180" marB="81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462847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static void main(String[] args) throws CloneNotSupportedException {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// 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출력하는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Runnable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하위 클래스 객체 생성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RandomOutput_UsingRunnable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r1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RandomOutput_UsingRunnable(10); </a:t>
                      </a:r>
                      <a:endParaRPr lang="en-US" altLang="ko-KR" sz="1400" kern="0" spc="0" dirty="0" smtClean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RandomOutput_UsingRunnable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RandomOutput_UsingRunnable(20); </a:t>
                      </a:r>
                      <a:endParaRPr lang="en-US" altLang="ko-KR" sz="1400" kern="0" spc="0" dirty="0" smtClean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RandomOutput_UsingRunnable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r3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RandomOutput_UsingRunnable(30); </a:t>
                      </a:r>
                      <a:endParaRPr lang="en-US" altLang="ko-KR" sz="1400" kern="0" spc="0" dirty="0" smtClean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// Runnable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하위 클래스 객체 매개변수로 하여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th1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r1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r2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		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한양신명조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th3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Thread(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r3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th1.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th1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실행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th2.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th2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실행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th3.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start()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th3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실행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7060"/>
              </p:ext>
            </p:extLst>
          </p:nvPr>
        </p:nvGraphicFramePr>
        <p:xfrm>
          <a:off x="1687883" y="5445224"/>
          <a:ext cx="6805867" cy="1102614"/>
        </p:xfrm>
        <a:graphic>
          <a:graphicData uri="http://schemas.openxmlformats.org/drawingml/2006/table">
            <a:tbl>
              <a:tblPr/>
              <a:tblGrid>
                <a:gridCol w="6805867">
                  <a:extLst>
                    <a:ext uri="{9D8B030D-6E8A-4147-A177-3AD203B41FA5}">
                      <a16:colId xmlns:a16="http://schemas.microsoft.com/office/drawing/2014/main" val="3715772018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                         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참고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출력결과는 매번 달라짐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난수 **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[1/30:8] [1/10:2] [1/20:13] [2/10:4] [2/30:4] [3/10:8] [2/20:1] [4/10:6] [3/30:9] [5/10:9] [3/20:11] ...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5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219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8-3-3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3933" y="836712"/>
            <a:ext cx="882015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Runna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/>
                <a:ea typeface="함초롬바탕"/>
              </a:rPr>
              <a:t>bl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하위 클래스 선언하고 객체 생성하여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r2, r3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r1, r2, r3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매개변수로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갖는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Thread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th1, th2, th3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생성하고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start()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메소드로 실행하여 각 스레드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출력결과는 스레드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아닌 프로그램의 출력과는 아주 다름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th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th3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스레드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실행되면서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30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난수들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출력된 난수들 순서는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r1, r2, r3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난수들이 서로 엉키어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[1/30:8] [1/10:2] [1/20:13] [2/10:4] …⟫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출력결과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            ① </a:t>
            </a:r>
            <a:r>
              <a:rPr lang="en-US" altLang="ko-KR" sz="1600" dirty="0">
                <a:solidFill>
                  <a:prstClr val="black"/>
                </a:solidFill>
              </a:rPr>
              <a:t>th3</a:t>
            </a:r>
            <a:r>
              <a:rPr lang="ko-KR" altLang="en-US" sz="1600" dirty="0">
                <a:solidFill>
                  <a:prstClr val="black"/>
                </a:solidFill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</a:rPr>
              <a:t>30</a:t>
            </a:r>
            <a:r>
              <a:rPr lang="ko-KR" altLang="en-US" sz="1600" dirty="0">
                <a:solidFill>
                  <a:prstClr val="black"/>
                </a:solidFill>
              </a:rPr>
              <a:t>개 중 </a:t>
            </a:r>
            <a:r>
              <a:rPr lang="en-US" altLang="ko-KR" sz="1600" dirty="0">
                <a:solidFill>
                  <a:prstClr val="black"/>
                </a:solidFill>
              </a:rPr>
              <a:t>1</a:t>
            </a:r>
            <a:r>
              <a:rPr lang="ko-KR" altLang="en-US" sz="1600" dirty="0">
                <a:solidFill>
                  <a:prstClr val="black"/>
                </a:solidFill>
              </a:rPr>
              <a:t>번째 난수 </a:t>
            </a:r>
            <a:r>
              <a:rPr lang="en-US" altLang="ko-KR" sz="1600" dirty="0">
                <a:solidFill>
                  <a:prstClr val="black"/>
                </a:solidFill>
              </a:rPr>
              <a:t>8</a:t>
            </a:r>
            <a:r>
              <a:rPr lang="ko-KR" altLang="en-US" sz="1600" dirty="0">
                <a:solidFill>
                  <a:prstClr val="black"/>
                </a:solidFill>
              </a:rPr>
              <a:t>  출력 </a:t>
            </a:r>
            <a:r>
              <a:rPr lang="en-US" altLang="ko-KR" sz="1600" dirty="0">
                <a:solidFill>
                  <a:prstClr val="black"/>
                </a:solidFill>
              </a:rPr>
              <a:t>      </a:t>
            </a: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             ② th1</a:t>
            </a:r>
            <a:r>
              <a:rPr lang="ko-KR" altLang="en-US" sz="1600" dirty="0">
                <a:solidFill>
                  <a:prstClr val="black"/>
                </a:solidFill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</a:rPr>
              <a:t>10</a:t>
            </a:r>
            <a:r>
              <a:rPr lang="ko-KR" altLang="en-US" sz="1600" dirty="0" smtClean="0">
                <a:solidFill>
                  <a:prstClr val="black"/>
                </a:solidFill>
              </a:rPr>
              <a:t>개 중 </a:t>
            </a:r>
            <a:r>
              <a:rPr lang="en-US" altLang="ko-KR" sz="1600" dirty="0">
                <a:solidFill>
                  <a:prstClr val="black"/>
                </a:solidFill>
              </a:rPr>
              <a:t>1</a:t>
            </a:r>
            <a:r>
              <a:rPr lang="ko-KR" altLang="en-US" sz="1600" dirty="0">
                <a:solidFill>
                  <a:prstClr val="black"/>
                </a:solidFill>
              </a:rPr>
              <a:t>번째 난수 </a:t>
            </a:r>
            <a:r>
              <a:rPr lang="en-US" altLang="ko-KR" sz="1600" dirty="0">
                <a:solidFill>
                  <a:prstClr val="black"/>
                </a:solidFill>
              </a:rPr>
              <a:t>16 </a:t>
            </a:r>
            <a:r>
              <a:rPr lang="ko-KR" altLang="en-US" sz="1600" dirty="0">
                <a:solidFill>
                  <a:prstClr val="black"/>
                </a:solidFill>
              </a:rPr>
              <a:t>출력 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             ③ th2</a:t>
            </a:r>
            <a:r>
              <a:rPr lang="ko-KR" altLang="en-US" sz="1600" dirty="0">
                <a:solidFill>
                  <a:prstClr val="black"/>
                </a:solidFill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</a:rPr>
              <a:t>20</a:t>
            </a:r>
            <a:r>
              <a:rPr lang="ko-KR" altLang="en-US" sz="1600" dirty="0">
                <a:solidFill>
                  <a:prstClr val="black"/>
                </a:solidFill>
              </a:rPr>
              <a:t>개 중 </a:t>
            </a:r>
            <a:r>
              <a:rPr lang="en-US" altLang="ko-KR" sz="1600" dirty="0">
                <a:solidFill>
                  <a:prstClr val="black"/>
                </a:solidFill>
              </a:rPr>
              <a:t>1</a:t>
            </a:r>
            <a:r>
              <a:rPr lang="ko-KR" altLang="en-US" sz="1600" dirty="0">
                <a:solidFill>
                  <a:prstClr val="black"/>
                </a:solidFill>
              </a:rPr>
              <a:t>번째 난수 </a:t>
            </a:r>
            <a:r>
              <a:rPr lang="en-US" altLang="ko-KR" sz="1600" dirty="0">
                <a:solidFill>
                  <a:prstClr val="black"/>
                </a:solidFill>
              </a:rPr>
              <a:t>13 </a:t>
            </a:r>
            <a:r>
              <a:rPr lang="ko-KR" altLang="en-US" sz="1600" dirty="0">
                <a:solidFill>
                  <a:prstClr val="black"/>
                </a:solidFill>
              </a:rPr>
              <a:t>출력</a:t>
            </a:r>
            <a:r>
              <a:rPr lang="en-US" altLang="ko-KR" sz="1600" dirty="0">
                <a:solidFill>
                  <a:prstClr val="black"/>
                </a:solidFill>
              </a:rPr>
              <a:t>      </a:t>
            </a: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             ④ th1</a:t>
            </a:r>
            <a:r>
              <a:rPr lang="ko-KR" altLang="en-US" sz="1600" dirty="0">
                <a:solidFill>
                  <a:prstClr val="black"/>
                </a:solidFill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</a:rPr>
              <a:t>10</a:t>
            </a:r>
            <a:r>
              <a:rPr lang="ko-KR" altLang="en-US" sz="1600" dirty="0">
                <a:solidFill>
                  <a:prstClr val="black"/>
                </a:solidFill>
              </a:rPr>
              <a:t>개 중 </a:t>
            </a:r>
            <a:r>
              <a:rPr lang="en-US" altLang="ko-KR" sz="1600" dirty="0">
                <a:solidFill>
                  <a:prstClr val="black"/>
                </a:solidFill>
              </a:rPr>
              <a:t>2</a:t>
            </a:r>
            <a:r>
              <a:rPr lang="ko-KR" altLang="en-US" sz="1600" dirty="0">
                <a:solidFill>
                  <a:prstClr val="black"/>
                </a:solidFill>
              </a:rPr>
              <a:t>번째 난수  </a:t>
            </a:r>
            <a:r>
              <a:rPr lang="en-US" altLang="ko-KR" sz="1600" dirty="0">
                <a:solidFill>
                  <a:prstClr val="black"/>
                </a:solidFill>
              </a:rPr>
              <a:t>4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출력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 fontAlgn="base">
              <a:lnSpc>
                <a:spcPct val="12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20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30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난수 차례대로 출력되지 않고 임의 순서대로 출력되는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스레드가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동시에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실행되면서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 난수 출력하기 때문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실행하여 실행할 때마다 출력 순서가 달라짐 확인하라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th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1.start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만 실행하여 출력되는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th1.start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th2.start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만 실행하여 출력되는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5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데이터베이스와 연동하기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424936" cy="5859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JDBC(Java Database Connectivity)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 활용하는 또다른 대표적인 경우가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JDBC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이용하는 경우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Java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프로그램과 데이터베이스 연동시킬 경우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JDBC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프로그램에서 데이터베이스 시스템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연결하여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SQL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처리결과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주고받을 수 있도록 하는 표준적인 방법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JDBC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위하여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java.sql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패키지에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프로그램과 데이터베이스 시스템 간의 통신을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위한 인터페이스와 클래스가 선언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java.sql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패키지에는 클래스보다 인터페이스가 더 많음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JDBC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Oracle, SQL Server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 특정 회사의 데이터베이스가 아니라 모든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데이터베이스와 연결할 수 있는 표준적인 방법 제공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java.sql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패키지의 인터페이스는 데이터베이스 연동에 필요한 프로토콜 사용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이용하여 어느 데이터베이스와 연동되는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쉽게 작성 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java.sql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패키지의 중요한 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Connection, Driver, Statement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ResultSet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 인터페이스에 데이터베이스 처리를 위한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메소드들 선언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580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en-US" altLang="ko-KR" sz="2800" dirty="0" smtClean="0">
                <a:solidFill>
                  <a:srgbClr val="0000FF"/>
                </a:solidFill>
              </a:rPr>
              <a:t>MySQL</a:t>
            </a:r>
            <a:r>
              <a:rPr lang="ko-KR" altLang="en-US" sz="2800" dirty="0" smtClean="0">
                <a:solidFill>
                  <a:srgbClr val="0000FF"/>
                </a:solidFill>
              </a:rPr>
              <a:t> 데이터베이스와 연동</a:t>
            </a:r>
            <a:endParaRPr lang="ko-KR" altLang="en-US" sz="2800" kern="0" spc="0" dirty="0">
              <a:solidFill>
                <a:srgbClr val="0000FF"/>
              </a:solidFill>
              <a:effectLst/>
              <a:latin typeface="한양신명조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97574"/>
              </p:ext>
            </p:extLst>
          </p:nvPr>
        </p:nvGraphicFramePr>
        <p:xfrm>
          <a:off x="359699" y="611999"/>
          <a:ext cx="8423999" cy="6020004"/>
        </p:xfrm>
        <a:graphic>
          <a:graphicData uri="http://schemas.openxmlformats.org/drawingml/2006/table">
            <a:tbl>
              <a:tblPr/>
              <a:tblGrid>
                <a:gridCol w="1657509">
                  <a:extLst>
                    <a:ext uri="{9D8B030D-6E8A-4147-A177-3AD203B41FA5}">
                      <a16:colId xmlns:a16="http://schemas.microsoft.com/office/drawing/2014/main" val="3605236697"/>
                    </a:ext>
                  </a:extLst>
                </a:gridCol>
                <a:gridCol w="6766490">
                  <a:extLst>
                    <a:ext uri="{9D8B030D-6E8A-4147-A177-3AD203B41FA5}">
                      <a16:colId xmlns:a16="http://schemas.microsoft.com/office/drawing/2014/main" val="4014764467"/>
                    </a:ext>
                  </a:extLst>
                </a:gridCol>
              </a:tblGrid>
              <a:tr h="3598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8-3-4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MySQL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company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데이터베이스와 연동하는 예제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427"/>
                  </a:ext>
                </a:extLst>
              </a:tr>
              <a:tr h="554478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package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ex8_3_4_jdbc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import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java.sql.*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// java.sql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패키지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import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en-US" altLang="ko-KR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MySQL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public static void main(String[] args) throws Exception {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try {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.forName(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"com.mysql.jdbc.Driver"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                   // MySQL JDBC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드라이버 로딩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Connection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DriverManager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getConnection(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데이터베이스 연결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 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"jdbc:mysql://localhost:3306/company", "root", "onlyroot"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Statement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stmt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createStatement()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                    // Statement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객체 생성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ResultSet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stmt.executeQuery(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"select * from department"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// SQL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	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while 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rs.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next()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                               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데이터베이스 처리 결과 출력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getInt(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"deptNo"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", " +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getString(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"deptName"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stmt.close();         // Statement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객체의 종료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con.close();      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데이터베이스 연결 종료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}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catch(Exception e) {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System.out.println(" * SQL Exception: " + e.getMessage());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}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}</a:t>
                      </a:r>
                    </a:p>
                    <a:p>
                      <a:pPr marL="635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33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8-3-4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3933" y="660735"/>
            <a:ext cx="882015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여기에서 강조하는 것은 인터페이스의 객체 참조변수와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메소드들로 프로그램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작성된다는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것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프로그램에 사용된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Connection, Statement, ResultSet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은 모두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con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stmt, rs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등은 이들 인터페이스의 객체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참조변수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createStatement(). executeQuery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(), next(), getInt(), getString()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등의 메소드는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인터페이스에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메소드들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함초롬바탕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처리하기 위해 제공되는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요소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 프로그램에서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try { ... }, catch(Exception e) 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 새로운 요소들이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이들은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예외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처리하기 위해 제공되는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요소들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프로그램은 컴파일에서 오류 발생하지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않지만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시 오류 발생함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6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40059" y="611999"/>
            <a:ext cx="8424936" cy="593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(interface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일반적인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의미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얼굴과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얼굴 사이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두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개의 서로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다른 것이 접촉하는 부분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경계면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컴퓨터 분야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두 상이한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시스템이나 요소가 연결되는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방법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나타내는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용어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사용자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시스템 인터페이스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함수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에서의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개략적인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특징만 제공하는 특별한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경우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 final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필드만 선언 가능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JDK 1.7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까지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시그니처만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정의하는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메소드만 선언 가능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  <a:sym typeface="Wingdings" panose="05000000000000000000" pitchFamily="2" charset="2"/>
              </a:rPr>
              <a:t> JDK 1.7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  <a:sym typeface="Wingdings" panose="05000000000000000000" pitchFamily="2" charset="2"/>
              </a:rPr>
              <a:t>까지는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정보만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가지는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특별한 클래스였음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JDK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1.8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부터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default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JDK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1.9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부터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private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  <a:sym typeface="Wingdings" panose="05000000000000000000" pitchFamily="2" charset="2"/>
              </a:rPr>
              <a:t>요즘은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뿐만 아니라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default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private </a:t>
            </a: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가능해져 제한이 완화됨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Java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인터페이스도 큰 맥락에서 클래스의 일종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갖는 일반적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성질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필드와 메소드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타입 기능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참조변수 선언 등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•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일반 클래스 갖지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않는 특별한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성질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다중 확장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 제한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생성 불가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325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33933" y="44450"/>
            <a:ext cx="8676134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8-3-5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3933" y="664258"/>
            <a:ext cx="88201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사원으로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일하는 학생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나타내기 위한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EmployeeIF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하위 클래스로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대학생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UniversityStudent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그런데 학생과 대학생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중에서 사원으로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일하며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공부하는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각각 작성할 경우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하위 클래스들의 객체는 사원이라는 통합된 객체로서 다룰 수 없게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사원으로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일하는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학생들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통합적으로 관리하기 위해서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EmployeeIF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/>
                <a:ea typeface="함초롬바탕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 작성하고 이를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구현하는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StudentEmp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UniversityStudentEmp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8-3-5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인터페이스의 필요성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작성방법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활용방법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 이해할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3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1102637" y="1556792"/>
            <a:ext cx="6782560" cy="1941135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</a:t>
            </a:r>
            <a:r>
              <a:rPr kumimoji="0" lang="en-US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마무리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 요약 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764704"/>
            <a:ext cx="8753333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텅 빈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클래스처럼 보이는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에서 많이 활용되며 중요한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역할 담당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프로그래밍에서 가장 수준 높은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내용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포함하는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요소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인터페이스를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자유자재로 활용하는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수준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되면 수준급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프로그래머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Java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추가된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람다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(lambda expression)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인터페이스와 밀접하게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연관됨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메소드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계층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프로그래밍을 위한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핵심적인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내용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그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외에도 추상화와 캡슐화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다형성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등의 객체 지향 개념과 함께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Java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클래스를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6350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심도 있게 이해해야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함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850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연습문제</a:t>
            </a:r>
            <a:endParaRPr lang="ko-KR" altLang="en-US" sz="28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248483" y="692696"/>
            <a:ext cx="8646432" cy="6055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52000" indent="-252000" algn="just" fontAlgn="base">
              <a:lnSpc>
                <a:spcPts val="3100"/>
              </a:lnSpc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lang="ko-KR" altLang="en-US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⊙ 다음 문장의 옳고 그름을 판단하라</a:t>
            </a:r>
            <a:r>
              <a:rPr lang="en-US" altLang="ko-KR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또한 잘못된 경우 이를 올바르게 고쳐라</a:t>
            </a:r>
            <a:r>
              <a:rPr lang="en-US" altLang="ko-KR" sz="16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일반적인 인터페이스는 상호간의 연결방법을 뜻하는데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Java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인터페이스란 구현되지 않은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default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static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메소드를 가지며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이면서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final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 필드만을 선언하는 특별한 클래스이다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2)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클래스가 하나의 상위 클래스만을 확장하는 것처럼 하위 인터페이스도 하나의 상위 인터페이스만을 확장할 수 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3)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필드는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final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키워드가 없어도 자동적으로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final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변수이다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인터페이스에 선언되는 메소드는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메소드만 가능하다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5)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객체 참조변수는 인터페이스를 확장한 하위 인터페이스의 객체와 인터페이스를 구현한 하위 클래스의 객체를 참조하게 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6)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인터페이스는 하나의 클래스가 여러 타입을 가지게 하는 클래스 타입의 다형성을 제공하는 수단이며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연관성이 없는 여러 클래스들을 하나의 타입으로 통합시킨다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7)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필드와 메소드가 아무 것도 없는 클래스나 인터페이스를 선언할 필요는 없다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468000" marR="0" lvl="0" indent="-252000" algn="just" defTabSz="914400" rtl="0" eaLnBrk="1" fontAlgn="base" latin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8)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인터페이스를 이용하면 인터페이스를 구현하는 클래스를 드러내지 않고 객체의 프로그래밍 인터페이스를 제공할 수 있다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44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인터페이스에 대한 이해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719271" y="1173407"/>
            <a:ext cx="7704856" cy="5401479"/>
          </a:xfrm>
          <a:prstGeom prst="rect">
            <a:avLst/>
          </a:prstGeom>
          <a:solidFill>
            <a:srgbClr val="EFF1DE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class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int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n;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IF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int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f1();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class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CS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extends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implements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IF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int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 = 1;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public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f1() { return 5; }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IFS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extends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IF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int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f2();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class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CSS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extends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CS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implements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IFS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int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 = 2;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public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f1() { return 6; }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public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 f2() { return 7; }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int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f() { return 8; }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9699" y="633976"/>
            <a:ext cx="68739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다음과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같은 클래스와 인터페이스가 선언되었다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물음에 답하라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41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인터페이스에 대한 이해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4" name="직사각형 13"/>
          <p:cNvSpPr/>
          <p:nvPr/>
        </p:nvSpPr>
        <p:spPr>
          <a:xfrm>
            <a:off x="881205" y="2420888"/>
            <a:ext cx="7632848" cy="4037456"/>
          </a:xfrm>
          <a:prstGeom prst="rect">
            <a:avLst/>
          </a:prstGeom>
          <a:solidFill>
            <a:srgbClr val="EFF1DE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class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Pr8_1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{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public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void main(String[] args) {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CS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cs1 = new CS();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CS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cs2 = new CSS();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System.out.println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("cs1.f1</a:t>
            </a: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 = "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+ cs1.f1() + ", cs2.f1</a:t>
            </a: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 = "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+ cs2.f1</a:t>
            </a: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());</a:t>
            </a: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IF if1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 new CS();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IF if2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= new CSS();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System.out.println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("if1.f1() = " + if1.f1() + ", if2.f1() = " + if2.f1</a:t>
            </a: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());</a:t>
            </a: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IFS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is1 = new CSS();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System.out.println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("is1.f1() = " + is1.f1());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}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783544"/>
            <a:ext cx="81721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CS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상위 클래스와 상위 인터페이스 모두 나열하라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CSS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상위 클래스와 상위 인터페이스 모두 나열하라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클래스와 인터페이스에 대한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계층과 인터페이스 계층을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려라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프로그램의 출력을 구하라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54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본인의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수준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확인하기</a:t>
            </a:r>
            <a:endParaRPr lang="ko-KR" altLang="en-US" sz="32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55669"/>
              </p:ext>
            </p:extLst>
          </p:nvPr>
        </p:nvGraphicFramePr>
        <p:xfrm>
          <a:off x="251520" y="836712"/>
          <a:ext cx="8723206" cy="4896544"/>
        </p:xfrm>
        <a:graphic>
          <a:graphicData uri="http://schemas.openxmlformats.org/drawingml/2006/table">
            <a:tbl>
              <a:tblPr/>
              <a:tblGrid>
                <a:gridCol w="872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654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▪ </a:t>
                      </a:r>
                      <a:r>
                        <a:rPr lang="ko-KR" altLang="en-US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나의 오늘 현재 </a:t>
                      </a:r>
                      <a:r>
                        <a:rPr lang="en-US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Java </a:t>
                      </a:r>
                      <a:r>
                        <a:rPr lang="ko-KR" altLang="en-US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프로그래밍</a:t>
                      </a:r>
                      <a:r>
                        <a:rPr lang="en-US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en-US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수준은  다음과 같다</a:t>
                      </a:r>
                      <a:r>
                        <a:rPr lang="en-US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.</a:t>
                      </a:r>
                      <a:endParaRPr lang="en-US" altLang="ko-KR" sz="900" b="1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  <a:sym typeface="Wingdings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필요한 변수 선언하고 변수에 값을 저장하거나 입력할 수 있으며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변수 값 출력할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중요한 연산자 이해하고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 호출 등을 이용하여 수식 구성할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3: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if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이용하여 조건별로 나누어 필요한 수식과 문장을 작성하고 결과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구할 수 있다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4: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while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이용한 프로그램을 읽어보면 수행되는 과정이 이해가 되고 작성도 가능하다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4: for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이용하는 기본적인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프로그램 작성할 수 있다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5: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여러 데이터를 한꺼번에 저장하는 배열변수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선언할 수 있으며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배열 원소에 값을 저장하고 </a:t>
                      </a:r>
                      <a:endParaRPr lang="en-US" altLang="ko-KR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저장된 값 활용할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수준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6: 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여러 문장으로 작성된 프로그램을 기능으로 대체한 대체 메소드로 작성하고 이를 호출할 수 있다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7: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매개변수를 갖는 통합 메소드 작성하고 이를 반복적으로 호출할 수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있다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호출되면 처리된 결과를 반환값으로 전달하는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반환값이 있는 메소드 작성이 가능하다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9: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객체를 생성하기 위하여 객체 생성자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메소드를 활용하는 클래스 작성할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보다 구체적인 객체를 생성하기 위하여 상위 클래스를 확장한 하위 클래스 작성할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필요시 인터페이스를 작성하고 인터페이스를 구현하는 클래스를 작성할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0936" y="1243071"/>
            <a:ext cx="8824974" cy="3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1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선언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33909" y="605989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선언 형식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필드와 메소드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 명시하며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그 외 부가적인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정보 명시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•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인터페이스는 객체 생성자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스태틱 초기화 가질 수 없음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인터페이스도 클래스와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마찬가지로 선언된 후 여러 용도로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31564"/>
              </p:ext>
            </p:extLst>
          </p:nvPr>
        </p:nvGraphicFramePr>
        <p:xfrm>
          <a:off x="1403648" y="1626753"/>
          <a:ext cx="6984776" cy="1596390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1796095224"/>
                    </a:ext>
                  </a:extLst>
                </a:gridCol>
              </a:tblGrid>
              <a:tr h="1351102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</a:t>
                      </a:r>
                      <a:r>
                        <a:rPr lang="en-US" altLang="ko-KR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interface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인터페이스</a:t>
                      </a:r>
                      <a:r>
                        <a:rPr lang="en-US" altLang="ko-KR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확장부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선언부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ko-KR" altLang="en-US" sz="16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r>
                        <a:rPr lang="en-US" altLang="ko-KR" sz="16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선언부</a:t>
                      </a:r>
                      <a:endParaRPr lang="ko-KR" altLang="en-US" sz="1600" kern="0" spc="0" dirty="0">
                        <a:solidFill>
                          <a:srgbClr val="CC00FF"/>
                        </a:solidFill>
                        <a:effectLst/>
                        <a:latin typeface="한양신명조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7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4549847"/>
            <a:ext cx="7812099" cy="1543449"/>
          </a:xfrm>
          <a:prstGeom prst="rect">
            <a:avLst/>
          </a:prstGeom>
          <a:solidFill>
            <a:srgbClr val="EFF1D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abstract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남성 나타내는 인터페이스</a:t>
            </a:r>
          </a:p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interface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Female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여성 나타내는 인터페이스</a:t>
            </a:r>
          </a:p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interface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Adult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성년 나타내는 인터페이스 </a:t>
            </a:r>
          </a:p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interface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Minor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   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미성년자 나타내는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선언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2" y="692696"/>
            <a:ext cx="853371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수식어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선언되는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인터페이스의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특성 나타내는 키워드로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과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만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</a:t>
            </a: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명시 또는 생략은 인터페이스에 대한 공개 및 은폐 나타냄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•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으로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다른 모든 클래스나 인터페이스에서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참조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     </a:t>
            </a:r>
            <a:r>
              <a:rPr kumimoji="0" lang="en-US" altLang="ko-KR" sz="18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생략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같은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패키지의 클래스나 인터페이스에서만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참조 가능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로 선언되면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가능 나타냄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생략되어도 인터페이스에는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가능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571500" marR="127000" lvl="0" indent="-12700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대부분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abstract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생략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08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선언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692696"/>
            <a:ext cx="8424936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이름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키워드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다음에 나타나는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식별자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선언된 인터페이스 대표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이름은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확장과 구현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변수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필드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참조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호출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 인터페이스가 필요한 곳에서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이름의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작명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원칙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작명 원칙과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동일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Male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Female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등과 같이 첫 글자를 영문 대문자로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시작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여러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단어로 구성될 경우 각 단어의 첫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글자 대문자로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825" y="4219556"/>
            <a:ext cx="7812099" cy="1537343"/>
          </a:xfrm>
          <a:prstGeom prst="rect">
            <a:avLst/>
          </a:prstGeom>
          <a:solidFill>
            <a:srgbClr val="EFF1D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 interface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Male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}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남성 나타내는 인터페이스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 interface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Female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여성 나타내는 인터페이스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 interface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AdultMale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성년 남자 나타내는 인터페이스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public interface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Minor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}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미성년자 나타내는 인터페이스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50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 smtClean="0">
                <a:solidFill>
                  <a:srgbClr val="0000FF"/>
                </a:solidFill>
              </a:rPr>
              <a:t>인터페이스 선언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8763" y="623873"/>
            <a:ext cx="8424936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확장부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선언되는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인터페이스가 다른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확장한 하위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나타냄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확장과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같음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인터페이스는 상위 인터페이스의 필드와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상속받음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static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메소드는 하위 인터페이스로 상속되지 않음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인터페이스는 상위 인터페이스 타입도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가짐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확장과의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중요한 차이점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lvl="0" algn="just" fontAlgn="base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</a:t>
            </a:r>
            <a:r>
              <a:rPr lang="ko-KR" altLang="en-US" sz="1600" b="1" kern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하나의 클래스만 확장할 </a:t>
            </a:r>
            <a:r>
              <a:rPr lang="ko-KR" altLang="en-US" sz="1600" b="1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 있음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인터페이스는 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하나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이상의 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인터페이스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확장할 수 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있음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2818" y="2704442"/>
            <a:ext cx="7920881" cy="745255"/>
          </a:xfrm>
          <a:prstGeom prst="rect">
            <a:avLst/>
          </a:prstGeom>
          <a:solidFill>
            <a:srgbClr val="EFF1D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Boy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extends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Male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}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// Male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하위 인터페이스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Boy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MotherIF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-1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extends</a:t>
            </a:r>
            <a:r>
              <a:rPr kumimoji="0" lang="en-US" altLang="ko-KR" sz="1400" b="1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Female</a:t>
            </a:r>
            <a:r>
              <a:rPr kumimoji="0" lang="en-US" altLang="ko-KR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}  </a:t>
            </a:r>
            <a:r>
              <a:rPr kumimoji="0" lang="en-US" altLang="ko-KR" sz="1400" b="0" i="0" u="none" strike="noStrike" kern="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// </a:t>
            </a:r>
            <a:r>
              <a:rPr kumimoji="0" lang="en-US" altLang="ko-KR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Female</a:t>
            </a:r>
            <a:r>
              <a:rPr kumimoji="0" lang="ko-KR" alt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의 하위 인터페이스 </a:t>
            </a:r>
            <a:r>
              <a:rPr kumimoji="0" lang="en-US" altLang="ko-KR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MotherIF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2818" y="4832885"/>
            <a:ext cx="7915686" cy="1272313"/>
          </a:xfrm>
          <a:prstGeom prst="rect">
            <a:avLst/>
          </a:prstGeom>
          <a:solidFill>
            <a:srgbClr val="EFF1D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 smtClean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class</a:t>
            </a:r>
            <a:r>
              <a:rPr lang="ko-KR" altLang="en-US" sz="1400" kern="0" dirty="0" smtClean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Student</a:t>
            </a:r>
            <a:r>
              <a:rPr lang="en-US" altLang="ko-KR" sz="1400" kern="0" dirty="0" smtClean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extends </a:t>
            </a:r>
            <a:r>
              <a:rPr lang="en-US" altLang="ko-KR" sz="14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Person </a:t>
            </a:r>
            <a:r>
              <a:rPr lang="en-US" altLang="ko-KR" sz="1400" kern="0" dirty="0" smtClean="0">
                <a:solidFill>
                  <a:srgbClr val="0099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{ … }</a:t>
            </a:r>
          </a:p>
          <a:p>
            <a:pPr marL="6350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99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AdultMale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extends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Male, Adult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}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 //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Male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과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Adult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확장한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AdultMale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  <a:p>
            <a:pPr marL="6350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interface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AdultFemale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extends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Female, Adult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한양신명조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{ ...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}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//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Female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과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Adult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확장한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AdultFemale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신명조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90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92105</TotalTime>
  <Words>7724</Words>
  <Application>Microsoft Office PowerPoint</Application>
  <PresentationFormat>화면 슬라이드 쇼(4:3)</PresentationFormat>
  <Paragraphs>1093</Paragraphs>
  <Slides>56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굴림</vt:lpstr>
      <vt:lpstr>맑은 고딕</vt:lpstr>
      <vt:lpstr>한양신명조</vt:lpstr>
      <vt:lpstr>함초롬바탕</vt:lpstr>
      <vt:lpstr>Arial</vt:lpstr>
      <vt:lpstr>Wingdings</vt:lpstr>
      <vt:lpstr>Office 테마</vt:lpstr>
      <vt:lpstr>2_Office 테마</vt:lpstr>
      <vt:lpstr>4_Office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인터페이스</vt:lpstr>
      <vt:lpstr>인터페이스 선언</vt:lpstr>
      <vt:lpstr>인터페이스 선언</vt:lpstr>
      <vt:lpstr>인터페이스 선언</vt:lpstr>
      <vt:lpstr>인터페이스 선언</vt:lpstr>
      <vt:lpstr>인터페이스 선언</vt:lpstr>
      <vt:lpstr>인터페이스 선언</vt:lpstr>
      <vt:lpstr>인터페이스 타입과 객체 참조변수</vt:lpstr>
      <vt:lpstr>인터페이스 선언(예제 8-1) </vt:lpstr>
      <vt:lpstr>인터페이스 선언(예제 8-1) </vt:lpstr>
      <vt:lpstr>인터페이스 선언(예제 8-1) </vt:lpstr>
      <vt:lpstr>PowerPoint 프레젠테이션</vt:lpstr>
      <vt:lpstr>인터페이스 계층</vt:lpstr>
      <vt:lpstr>PowerPoint 프레젠테이션</vt:lpstr>
      <vt:lpstr>인터페이스 구현</vt:lpstr>
      <vt:lpstr>인터페이스 구현</vt:lpstr>
      <vt:lpstr>인터페이스만 구현하는 클래스(예제 8-2-1)</vt:lpstr>
      <vt:lpstr>인터페이스만 구현하는 클래스(예제 8-2-1)</vt:lpstr>
      <vt:lpstr>인터페이스만 구현하는 클래스(예제 8-2-1)</vt:lpstr>
      <vt:lpstr>PowerPoint 프레젠테이션</vt:lpstr>
      <vt:lpstr>PowerPoint 프레젠테이션</vt:lpstr>
      <vt:lpstr>클래스 확장하며 인터페이스 구현 (예제 8-2-2)</vt:lpstr>
      <vt:lpstr>클래스 확장하며 인터페이스 구현(예제 8-2-2)</vt:lpstr>
      <vt:lpstr>PowerPoint 프레젠테이션</vt:lpstr>
      <vt:lpstr>PowerPoint 프레젠테이션</vt:lpstr>
      <vt:lpstr>PowerPoint 프레젠테이션</vt:lpstr>
      <vt:lpstr>인터페이스가 필요한 이유</vt:lpstr>
      <vt:lpstr>인터페이스가 필요한 이유</vt:lpstr>
      <vt:lpstr>클래스와 인터페이스의 공통점과 차이점</vt:lpstr>
      <vt:lpstr>PowerPoint 프레젠테이션</vt:lpstr>
      <vt:lpstr>Cloneable 인터페이스 구현하여 객체 복사</vt:lpstr>
      <vt:lpstr>Point 클래스의 객체 복사하기(예제 8-3-1)</vt:lpstr>
      <vt:lpstr>PowerPoint 프레젠테이션</vt:lpstr>
      <vt:lpstr>스레드 실행</vt:lpstr>
      <vt:lpstr>Thread 클래스의 하위 클래스로 스레드 실행하기</vt:lpstr>
      <vt:lpstr>Thread 클래스의 하위 클래스로 스레드 실행하기</vt:lpstr>
      <vt:lpstr>Thread 클래스의 하위 클래스로 스레드 실행하기</vt:lpstr>
      <vt:lpstr>PowerPoint 프레젠테이션</vt:lpstr>
      <vt:lpstr>Runnable 인터페이스의 하위 클래스 이용하여 스레드 실행하기</vt:lpstr>
      <vt:lpstr>Runnable 인터페이스 구현한 클래스로 스레드 실행하기</vt:lpstr>
      <vt:lpstr>Thread 클래스의 하위 클래스로 스레드 실행하기</vt:lpstr>
      <vt:lpstr>PowerPoint 프레젠테이션</vt:lpstr>
      <vt:lpstr>데이터베이스와 연동하기</vt:lpstr>
      <vt:lpstr>MySQL 데이터베이스와 연동</vt:lpstr>
      <vt:lpstr>PowerPoint 프레젠테이션</vt:lpstr>
      <vt:lpstr>PowerPoint 프레젠테이션</vt:lpstr>
      <vt:lpstr>PowerPoint 프레젠테이션</vt:lpstr>
      <vt:lpstr>인터페이스 요약 </vt:lpstr>
      <vt:lpstr>연습문제</vt:lpstr>
      <vt:lpstr>클래스와 인터페이스에 대한 이해</vt:lpstr>
      <vt:lpstr>클래스와 인터페이스에 대한 이해</vt:lpstr>
      <vt:lpstr>본인의 Java 수준 확인하기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1254</cp:revision>
  <dcterms:created xsi:type="dcterms:W3CDTF">2016-05-27T10:27:22Z</dcterms:created>
  <dcterms:modified xsi:type="dcterms:W3CDTF">2020-10-16T02:42:52Z</dcterms:modified>
</cp:coreProperties>
</file>