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9" r:id="rId2"/>
    <p:sldMasterId id="2147483753" r:id="rId3"/>
  </p:sldMasterIdLst>
  <p:notesMasterIdLst>
    <p:notesMasterId r:id="rId99"/>
  </p:notesMasterIdLst>
  <p:sldIdLst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1218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19" r:id="rId46"/>
    <p:sldId id="520" r:id="rId47"/>
    <p:sldId id="521" r:id="rId48"/>
    <p:sldId id="522" r:id="rId49"/>
    <p:sldId id="523" r:id="rId50"/>
    <p:sldId id="524" r:id="rId51"/>
    <p:sldId id="525" r:id="rId52"/>
    <p:sldId id="526" r:id="rId53"/>
    <p:sldId id="1219" r:id="rId54"/>
    <p:sldId id="527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535" r:id="rId63"/>
    <p:sldId id="1220" r:id="rId64"/>
    <p:sldId id="536" r:id="rId65"/>
    <p:sldId id="537" r:id="rId66"/>
    <p:sldId id="538" r:id="rId67"/>
    <p:sldId id="539" r:id="rId68"/>
    <p:sldId id="540" r:id="rId69"/>
    <p:sldId id="541" r:id="rId70"/>
    <p:sldId id="542" r:id="rId71"/>
    <p:sldId id="543" r:id="rId72"/>
    <p:sldId id="544" r:id="rId73"/>
    <p:sldId id="545" r:id="rId74"/>
    <p:sldId id="546" r:id="rId75"/>
    <p:sldId id="547" r:id="rId76"/>
    <p:sldId id="548" r:id="rId77"/>
    <p:sldId id="549" r:id="rId78"/>
    <p:sldId id="550" r:id="rId79"/>
    <p:sldId id="551" r:id="rId80"/>
    <p:sldId id="552" r:id="rId81"/>
    <p:sldId id="553" r:id="rId82"/>
    <p:sldId id="554" r:id="rId83"/>
    <p:sldId id="555" r:id="rId84"/>
    <p:sldId id="556" r:id="rId85"/>
    <p:sldId id="557" r:id="rId86"/>
    <p:sldId id="558" r:id="rId87"/>
    <p:sldId id="559" r:id="rId88"/>
    <p:sldId id="560" r:id="rId89"/>
    <p:sldId id="561" r:id="rId90"/>
    <p:sldId id="562" r:id="rId91"/>
    <p:sldId id="563" r:id="rId92"/>
    <p:sldId id="564" r:id="rId93"/>
    <p:sldId id="565" r:id="rId94"/>
    <p:sldId id="566" r:id="rId95"/>
    <p:sldId id="567" r:id="rId96"/>
    <p:sldId id="568" r:id="rId97"/>
    <p:sldId id="1278" r:id="rId9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AEF"/>
    <a:srgbClr val="CCFFFF"/>
    <a:srgbClr val="0000FF"/>
    <a:srgbClr val="DE53FF"/>
    <a:srgbClr val="FFE89F"/>
    <a:srgbClr val="FFE181"/>
    <a:srgbClr val="FFEBAB"/>
    <a:srgbClr val="009900"/>
    <a:srgbClr val="FFEAA7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68" d="100"/>
          <a:sy n="68" d="100"/>
        </p:scale>
        <p:origin x="114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heme" Target="theme/theme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853F97-2BC6-4563-BA14-7451C6D46987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11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6EC8E4-DC2D-45CE-89DE-DEDCF51895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1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857D6A-3F18-49A1-B157-7E7C2FC9064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7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0FFF9B-0E20-4CC9-8FB1-0DFED4AE922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34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3B1B53-656B-4C09-A06B-84B8684463D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87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F634A-B208-4776-83E4-A83722E5F9B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94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E52D7-B4D9-4D83-95C8-0E1A2EF9FF5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1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8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F098D-EC0E-4DE4-918F-0AE429157CA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28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3FD3F-D9BB-4989-B38B-D33462FBA4D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92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DF8E55-B3BC-404F-A29A-F8FE8B71DEB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3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000" y="116632"/>
            <a:ext cx="8496000" cy="576000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A24A33-247E-486B-963A-9BB1D463CB4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4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90EC1-4696-40B5-B4D4-1E3BCCA9FA7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019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D356DC-3044-48F0-A1D9-D3B46D108A2A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55223E-C0E9-4747-BBB5-5445D58F0D0F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255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F189BA-FF67-449B-A235-651F84DCC612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6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60CE5-062D-4F30-8B19-D79243CFD62C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A86017-A8A7-4A32-B2E8-767496C9EAC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603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6C51A-F3EE-4262-A20C-FEBF3F90EFFA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9E9FE-1314-4BD2-90BE-4CFB4407CE4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3BAFDC-87FC-4C4E-9DA1-FC68A79455D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73C53-7A6C-41F0-892D-FB34F93C3A8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100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7F31C-957B-4723-9497-9506D280684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A9115-9A94-4D47-8C87-89F17688EAD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135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CCFFCC"/>
          </a:solidFill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0218E0-5289-4B5B-A3A9-34081F1A711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89DAB-D6CE-447F-8EC0-4BAAEA7CE5D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3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C2D77-888B-49D4-B862-C9AF755E378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BE564-9643-4BFE-941A-61917D2E87B2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579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0FC95-34DD-48EC-ABF8-9427796194D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675F04-EB22-4067-9766-89298DE668E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4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10AF95-533A-4530-B197-DDD53FEC9846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80085-0C57-4FA7-B560-4F7B1B4C62BF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1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00F72-CFD2-48FF-8B2B-F2C2290E695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4A47A-05AB-4581-867A-76E64424B7D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68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20ADC3-D38B-424B-A7B0-1FD6D46ECAE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2AEDDE-3BAC-423B-A9A9-3F303AED43BE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666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99693-E03A-4063-8CA3-94C40549F848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B8787E-DDA9-4ED4-9E2B-6DCE10A7E6FB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951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70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894" y="1600190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98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722" y="3984193"/>
            <a:ext cx="4038333" cy="2195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8D7A7C4-C82A-4D21-9AB0-F0C5A1D3EF09}" type="datetime1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9/26/2020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6588" cy="457200"/>
          </a:xfrm>
          <a:ln w="25400" cap="flat" algn="ctr">
            <a:round/>
          </a:ln>
        </p:spPr>
        <p:txBody>
          <a:bodyPr wrap="square" lIns="89964" tIns="46781" rIns="89964" bIns="46781" anchor="t">
            <a:noAutofit/>
          </a:bodyPr>
          <a:lstStyle>
            <a:lvl1pPr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26D76392-CE7A-44FB-9B1A-FE1045BEBB03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794585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2863"/>
            <a:ext cx="8496300" cy="584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AC9512-E93B-41DA-82D3-A891A677103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4DBAC-BE82-4384-9549-57F24F28702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DC4176-72EB-4016-8334-0D1BD896D358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0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971600" y="2204864"/>
            <a:ext cx="7416105" cy="21313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본격적인 프로그래밍</a:t>
            </a:r>
            <a:endParaRPr kumimoji="1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5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3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64076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 종류별 기능과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사용형식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07080"/>
              </p:ext>
            </p:extLst>
          </p:nvPr>
        </p:nvGraphicFramePr>
        <p:xfrm>
          <a:off x="323850" y="836613"/>
          <a:ext cx="8640762" cy="5672135"/>
        </p:xfrm>
        <a:graphic>
          <a:graphicData uri="http://schemas.openxmlformats.org/drawingml/2006/table">
            <a:tbl>
              <a:tblPr/>
              <a:tblGrid>
                <a:gridCol w="359723">
                  <a:extLst>
                    <a:ext uri="{9D8B030D-6E8A-4147-A177-3AD203B41FA5}">
                      <a16:colId xmlns:a16="http://schemas.microsoft.com/office/drawing/2014/main" val="164020866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421724915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3361534450"/>
                    </a:ext>
                  </a:extLst>
                </a:gridCol>
                <a:gridCol w="936118">
                  <a:extLst>
                    <a:ext uri="{9D8B030D-6E8A-4147-A177-3AD203B41FA5}">
                      <a16:colId xmlns:a16="http://schemas.microsoft.com/office/drawing/2014/main" val="1732386106"/>
                    </a:ext>
                  </a:extLst>
                </a:gridCol>
                <a:gridCol w="3816479">
                  <a:extLst>
                    <a:ext uri="{9D8B030D-6E8A-4147-A177-3AD203B41FA5}">
                      <a16:colId xmlns:a16="http://schemas.microsoft.com/office/drawing/2014/main" val="2700198147"/>
                    </a:ext>
                  </a:extLst>
                </a:gridCol>
                <a:gridCol w="2520316">
                  <a:extLst>
                    <a:ext uri="{9D8B030D-6E8A-4147-A177-3AD203B41FA5}">
                      <a16:colId xmlns:a16="http://schemas.microsoft.com/office/drawing/2014/main" val="3768522177"/>
                    </a:ext>
                  </a:extLst>
                </a:gridCol>
              </a:tblGrid>
              <a:tr h="360045"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문장 종류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사용형식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25475"/>
                  </a:ext>
                </a:extLst>
              </a:tr>
              <a:tr h="424253"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선언문</a:t>
                      </a:r>
                      <a:endParaRPr lang="ko-KR" altLang="en-US" sz="1200" b="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타입의 변수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선언하여 기억장소 할당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변수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변수 </a:t>
                      </a: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초기값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94971"/>
                  </a:ext>
                </a:extLst>
              </a:tr>
              <a:tr h="221051"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대입문</a:t>
                      </a:r>
                      <a:endParaRPr lang="ko-KR" altLang="en-US" sz="1200" b="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 값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계산하여 변수에 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</a:t>
                      </a: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대입연산자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수식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33949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증감문</a:t>
                      </a:r>
                      <a:endParaRPr lang="ko-KR" altLang="en-US" sz="1200" b="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 또는 실수 변수의 값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 또는 감소시킴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54041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200" b="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호출문</a:t>
                      </a:r>
                      <a:endParaRPr lang="ko-KR" altLang="en-US" sz="1200" b="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호출된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수행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수신자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en-US" altLang="ko-KR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en-US" altLang="ko-KR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51934"/>
                  </a:ext>
                </a:extLst>
              </a:tr>
              <a:tr h="221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생성문</a:t>
                      </a:r>
                      <a:endParaRPr lang="ko-KR" altLang="en-US" sz="1200" b="0" kern="0" spc="0" dirty="0">
                        <a:solidFill>
                          <a:srgbClr val="008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355514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복귀문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 중인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종료하여 호출한 메소드로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복귀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;</a:t>
                      </a: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13231"/>
                  </a:ext>
                </a:extLst>
              </a:tr>
              <a:tr h="221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공백문</a:t>
                      </a:r>
                      <a:endParaRPr lang="ko-KR" altLang="en-US" sz="1200" b="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수행할 작업 없지만 문장이 반드시 필요한 경우에 사용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43481"/>
                  </a:ext>
                </a:extLst>
              </a:tr>
              <a:tr h="221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합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블록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여러 문장을 하나의 문장처럼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94521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선택문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조건에 따라 수행할 문장을 선택적으로 결정하여 수행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조건수식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조건수식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9464"/>
                  </a:ext>
                </a:extLst>
              </a:tr>
              <a:tr h="830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switch </a:t>
                      </a:r>
                      <a:endParaRPr 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문을 편리한 형태로 표현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r>
                        <a:rPr lang="ko-KR" alt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63897"/>
                  </a:ext>
                </a:extLst>
              </a:tr>
              <a:tr h="627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반복문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2280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반복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제어변수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이용하여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반복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적절히 제어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제어변수초기화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2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제어변수변경</a:t>
                      </a:r>
                      <a:r>
                        <a:rPr lang="ko-KR" alt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37028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while  </a:t>
                      </a:r>
                      <a:r>
                        <a:rPr lang="ko-KR" alt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조건이 만족하는 동안 문장을 반복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19672"/>
                  </a:ext>
                </a:extLst>
              </a:tr>
              <a:tr h="424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do-while 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endParaRPr lang="ko-KR" altLang="en-US" sz="1200" b="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0" marR="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반복 수행할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문장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수행한 후 반복조건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만족 검사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문장 </a:t>
                      </a:r>
                    </a:p>
                    <a:p>
                      <a:pPr marL="0" marR="0" indent="0" algn="just" fontAlgn="base" latinLnBrk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0" spc="0" dirty="0">
                          <a:solidFill>
                            <a:srgbClr val="0099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2" marR="32280" marT="8924" marB="8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2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76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45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여러 종류의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문장들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예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/>
          <p:nvPr>
            <p:extLst/>
          </p:nvPr>
        </p:nvGraphicFramePr>
        <p:xfrm>
          <a:off x="323850" y="657224"/>
          <a:ext cx="8496300" cy="5652095"/>
        </p:xfrm>
        <a:graphic>
          <a:graphicData uri="http://schemas.openxmlformats.org/drawingml/2006/table">
            <a:tbl>
              <a:tblPr firstRow="1" bandRow="1"/>
              <a:tblGrid>
                <a:gridCol w="146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4-1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문장 종류 파악하기 위한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Statements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클래스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noFill/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912">
                <a:tc gridSpan="2">
                  <a:txBody>
                    <a:bodyPr/>
                    <a:lstStyle/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3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class</a:t>
                      </a:r>
                      <a:r>
                        <a:rPr lang="ko-KR" sz="13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Ex4_1_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Statements </a:t>
                      </a: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public static void main(String[] args) { 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[]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scores;                                                                        //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배열변수 선언문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scores = new int[100];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cntOfScores;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선언문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System.out.print(" *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");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cntOfScores = 0;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 ((scores[cntOfScores] = SkScanner.getInt()) != -1)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while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반복문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cntOfScores++;                                                           //   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증가문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l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int sum = 0;   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선언문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초기</a:t>
                      </a:r>
                      <a:r>
                        <a:rPr lang="ko-KR" altLang="en-US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화</a:t>
                      </a:r>
                      <a:r>
                        <a:rPr lang="en-US" altLang="ko-KR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됨</a:t>
                      </a:r>
                      <a:r>
                        <a:rPr lang="en-US" altLang="ko-KR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endParaRPr lang="ko-KR" sz="1300" b="0" i="0" dirty="0">
                        <a:solidFill>
                          <a:srgbClr val="FF0000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for ( int i = 0; i &lt; cntOfScores; i++)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for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반복문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{                    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블록 시작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if (scores[i] &gt; 100)                                                         //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if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선택문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scores[i] = 100;                                                         //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sum += scores[i];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	                      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}                                                                                   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블록 끝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double avg = sum / (double) cntOfScores;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선언문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초기화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됨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FF00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System.out.println("\n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sum);           //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평균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avg);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if (avg &gt;= 90)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if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선택문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이상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 </a:t>
                      </a:r>
                      <a:r>
                        <a:rPr lang="ko-KR" sz="1300" b="0" i="0" baseline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else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  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//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}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endParaRPr lang="ko-KR" altLang="ko-KR" sz="13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99" marR="35399" marT="9771" marB="9771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55939"/>
              </p:ext>
            </p:extLst>
          </p:nvPr>
        </p:nvGraphicFramePr>
        <p:xfrm>
          <a:off x="3781822" y="5963203"/>
          <a:ext cx="5038328" cy="765253"/>
        </p:xfrm>
        <a:graphic>
          <a:graphicData uri="http://schemas.openxmlformats.org/drawingml/2006/table">
            <a:tbl>
              <a:tblPr firstRow="1" bandRow="1"/>
              <a:tblGrid>
                <a:gridCol w="5038328">
                  <a:extLst>
                    <a:ext uri="{9D8B030D-6E8A-4147-A177-3AD203B41FA5}">
                      <a16:colId xmlns:a16="http://schemas.microsoft.com/office/drawing/2014/main" val="2216670114"/>
                    </a:ext>
                  </a:extLst>
                </a:gridCol>
              </a:tblGrid>
              <a:tr h="76525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*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</a:t>
                      </a:r>
                      <a:r>
                        <a:rPr lang="ko-KR" sz="1100" b="0" i="0" u="sng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29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80728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800" dirty="0">
                <a:solidFill>
                  <a:srgbClr val="0000FF"/>
                </a:solidFill>
              </a:rPr>
              <a:t>4.1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800" dirty="0">
                <a:solidFill>
                  <a:srgbClr val="0000FF"/>
                </a:solidFill>
              </a:rPr>
              <a:t>문장의 분류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선언문</a:t>
            </a:r>
          </a:p>
        </p:txBody>
      </p:sp>
    </p:spTree>
    <p:extLst>
      <p:ext uri="{BB962C8B-B14F-4D97-AF65-F5344CB8AC3E}">
        <p14:creationId xmlns:p14="http://schemas.microsoft.com/office/powerpoint/2010/main" val="858760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3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선언문</a:t>
            </a:r>
            <a:endParaRPr kumimoji="1" lang="ko-KR" altLang="ko-KR" sz="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7586" y="618003"/>
            <a:ext cx="8496300" cy="23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▪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프로그램에서 사용될 변수 선언하는 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선언시 변수 이름과 변수 타입 명시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∙타입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변수나 수식이 가질 수 있는 가능한 값들 나타내는 수단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타입 종류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 타입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타입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변수는 타입에 따라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등으로 분류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선언하면 변수에 대한 기억장소가 할당되며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저장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</a:t>
            </a:r>
            <a:endParaRPr kumimoji="1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67484"/>
              </p:ext>
            </p:extLst>
          </p:nvPr>
        </p:nvGraphicFramePr>
        <p:xfrm>
          <a:off x="395536" y="2799509"/>
          <a:ext cx="8280401" cy="3788879"/>
        </p:xfrm>
        <a:graphic>
          <a:graphicData uri="http://schemas.openxmlformats.org/drawingml/2006/table">
            <a:tbl>
              <a:tblPr/>
              <a:tblGrid>
                <a:gridCol w="94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선언문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 및 값 저장 양식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 및 값 저장 예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단순변수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선언문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 값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저장하는 변수 선언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기본타입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b="0" i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기본타입값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age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height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배열변수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선언문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배열객체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참조하는 참조변수 선언</a:t>
                      </a: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</a:t>
                      </a:r>
                      <a:r>
                        <a:rPr lang="en-US" altLang="ko-KR" sz="1300" b="0" i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 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00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원소개수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ko-KR" altLang="en-US" sz="13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타입의값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int[]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</a:t>
                      </a:r>
                      <a:r>
                        <a:rPr lang="en-US" sz="1400" b="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int[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]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ages[0]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ages[1]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]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names[2] </a:t>
                      </a:r>
                      <a:r>
                        <a:rPr lang="en-US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감자바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객체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참조변수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선언문</a:t>
                      </a:r>
                      <a:endParaRPr lang="ko-KR" altLang="en-US" sz="14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참조하는 참조변수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클래스이름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참조변수</a:t>
                      </a:r>
                      <a:r>
                        <a:rPr lang="en-US" altLang="ko-KR" sz="1300" b="0" i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참조변수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00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</a:t>
                      </a:r>
                      <a:r>
                        <a:rPr lang="ko-KR" altLang="en-US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클래스이름</a:t>
                      </a:r>
                      <a:r>
                        <a:rPr lang="en-US" altLang="ko-KR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300" b="0" i="0" kern="0" spc="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sz="1400" b="0" kern="0" spc="0" dirty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chemeClr val="tx2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Person(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chemeClr val="tx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chemeClr val="tx2"/>
                        </a:solidFill>
                        <a:effectLst/>
                        <a:latin typeface="함초롬바탕"/>
                      </a:endParaRPr>
                    </a:p>
                  </a:txBody>
                  <a:tcPr marL="64756" marR="6475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모서리가 둥근 직사각형 13"/>
          <p:cNvSpPr>
            <a:spLocks noChangeArrowheads="1"/>
          </p:cNvSpPr>
          <p:nvPr/>
        </p:nvSpPr>
        <p:spPr bwMode="auto">
          <a:xfrm>
            <a:off x="451993" y="5689835"/>
            <a:ext cx="7584111" cy="792088"/>
          </a:xfrm>
          <a:prstGeom prst="roundRect">
            <a:avLst>
              <a:gd name="adj" fmla="val 9526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8228857" y="5701336"/>
            <a:ext cx="679600" cy="374571"/>
          </a:xfrm>
          <a:prstGeom prst="wedgeRoundRectCallout">
            <a:avLst>
              <a:gd name="adj1" fmla="val 78240"/>
              <a:gd name="adj2" fmla="val 5729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다음에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내용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34557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850" y="657225"/>
            <a:ext cx="84963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 선언문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:[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byte, short,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long],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[float,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],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char,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boolean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∙단순변수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저장하는 변수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선언문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참조하는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C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에서의 포인터 변수와 유사하지만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포인터 아님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생성한 후 배열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저장해야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배열변수의 원소 나열 초기화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∙배열객체가 자동적으로 생성되며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나열된 원소들이 배열 원소에 각각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3555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56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41400" y="1763713"/>
          <a:ext cx="7775575" cy="801687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val="3459863307"/>
                    </a:ext>
                  </a:extLst>
                </a:gridCol>
              </a:tblGrid>
              <a:tr h="801687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height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177.7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단순변수 초기화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boolean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isKorean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2" marR="64762" marT="17927" marB="179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6618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550" y="5911850"/>
          <a:ext cx="7848600" cy="830263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3427817878"/>
                    </a:ext>
                  </a:extLst>
                </a:gridCol>
              </a:tblGrid>
              <a:tr h="830263"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names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{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"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"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감자바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};   //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배열변수의 원소나열 초기화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ages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{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18, 20, 20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{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177.7, 170.0, 172.2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};</a:t>
                      </a: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7754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550" y="3203575"/>
          <a:ext cx="7848600" cy="730250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1719327811"/>
                    </a:ext>
                  </a:extLst>
                </a:gridCol>
              </a:tblGrid>
              <a:tr h="730250"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double[]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</a:txBody>
                  <a:tcPr marL="64770" marR="64770" marT="17924" marB="17924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5614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550" y="4427538"/>
          <a:ext cx="7848600" cy="801687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3043597182"/>
                    </a:ext>
                  </a:extLst>
                </a:gridCol>
              </a:tblGrid>
              <a:tr h="801687"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String[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int[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heights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double[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]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</a:txBody>
                  <a:tcPr marL="64770" marR="64770" marT="17915" marB="1791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94750"/>
                  </a:ext>
                </a:extLst>
              </a:tr>
            </a:tbl>
          </a:graphicData>
        </a:graphic>
      </p:graphicFrame>
      <p:sp>
        <p:nvSpPr>
          <p:cNvPr id="12" name="모서리가 둥근 사각형 설명선 11"/>
          <p:cNvSpPr/>
          <p:nvPr/>
        </p:nvSpPr>
        <p:spPr bwMode="auto">
          <a:xfrm flipH="1">
            <a:off x="3563888" y="4695364"/>
            <a:ext cx="3405981" cy="391597"/>
          </a:xfrm>
          <a:prstGeom prst="wedgeRoundRectCallout">
            <a:avLst>
              <a:gd name="adj1" fmla="val 66807"/>
              <a:gd name="adj2" fmla="val -213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언어로의 표현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int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ages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=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int *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malloc(sizeof(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int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 *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100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;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3583" name="모서리가 둥근 직사각형 19"/>
          <p:cNvSpPr>
            <a:spLocks noChangeArrowheads="1"/>
          </p:cNvSpPr>
          <p:nvPr/>
        </p:nvSpPr>
        <p:spPr bwMode="auto">
          <a:xfrm>
            <a:off x="1041400" y="4733925"/>
            <a:ext cx="1946275" cy="215900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648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80728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800" dirty="0">
                <a:solidFill>
                  <a:srgbClr val="0000FF"/>
                </a:solidFill>
              </a:rPr>
              <a:t>4.1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800" dirty="0">
                <a:solidFill>
                  <a:srgbClr val="0000FF"/>
                </a:solidFill>
              </a:rPr>
              <a:t>문장의 분류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 dirty="0"/>
              <a:t>단순문</a:t>
            </a:r>
          </a:p>
        </p:txBody>
      </p:sp>
    </p:spTree>
    <p:extLst>
      <p:ext uri="{BB962C8B-B14F-4D97-AF65-F5344CB8AC3E}">
        <p14:creationId xmlns:p14="http://schemas.microsoft.com/office/powerpoint/2010/main" val="5686285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</a:rPr>
              <a:t>단순문</a:t>
            </a:r>
            <a:endParaRPr kumimoji="1" lang="en-US" altLang="ko-KR" sz="3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138" y="723900"/>
            <a:ext cx="8467725" cy="2309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하나의 문장으로만 구성되면서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세미콜론으로 끝남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공백문으로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수식에 세미콜론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(;)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첨가하여 작성하는 문장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대입문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증감문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호출문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생성문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있음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∙복귀문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현재 수행중인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종료하고 호출한 메소드로 복귀시키는 문장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∙공백문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아무런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작업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수행하지 않은 문장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구문적으로 문장이 나타나야 하지만 수행할 작업이 없는 경우에 사용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0422"/>
              </p:ext>
            </p:extLst>
          </p:nvPr>
        </p:nvGraphicFramePr>
        <p:xfrm>
          <a:off x="971550" y="3165475"/>
          <a:ext cx="7561263" cy="3035298"/>
        </p:xfrm>
        <a:graphic>
          <a:graphicData uri="http://schemas.openxmlformats.org/drawingml/2006/table">
            <a:tbl>
              <a:tblPr/>
              <a:tblGrid>
                <a:gridCol w="864181">
                  <a:extLst>
                    <a:ext uri="{9D8B030D-6E8A-4147-A177-3AD203B41FA5}">
                      <a16:colId xmlns:a16="http://schemas.microsoft.com/office/drawing/2014/main" val="651571861"/>
                    </a:ext>
                  </a:extLst>
                </a:gridCol>
                <a:gridCol w="1584332">
                  <a:extLst>
                    <a:ext uri="{9D8B030D-6E8A-4147-A177-3AD203B41FA5}">
                      <a16:colId xmlns:a16="http://schemas.microsoft.com/office/drawing/2014/main" val="2074066208"/>
                    </a:ext>
                  </a:extLst>
                </a:gridCol>
                <a:gridCol w="2736574">
                  <a:extLst>
                    <a:ext uri="{9D8B030D-6E8A-4147-A177-3AD203B41FA5}">
                      <a16:colId xmlns:a16="http://schemas.microsoft.com/office/drawing/2014/main" val="4034143236"/>
                    </a:ext>
                  </a:extLst>
                </a:gridCol>
                <a:gridCol w="2376176">
                  <a:extLst>
                    <a:ext uri="{9D8B030D-6E8A-4147-A177-3AD203B41FA5}">
                      <a16:colId xmlns:a16="http://schemas.microsoft.com/office/drawing/2014/main" val="2873089752"/>
                    </a:ext>
                  </a:extLst>
                </a:gridCol>
              </a:tblGrid>
              <a:tr h="35239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단순문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사용형식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33412"/>
                  </a:ext>
                </a:extLst>
              </a:tr>
              <a:tr h="4625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대입문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값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계산하여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변수에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대입연산자</a:t>
                      </a:r>
                      <a:r>
                        <a:rPr lang="ko-KR" altLang="en-US" sz="1300" kern="0" spc="0" dirty="0">
                          <a:solidFill>
                            <a:srgbClr val="9933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76235"/>
                  </a:ext>
                </a:extLst>
              </a:tr>
              <a:tr h="462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증감문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 또는 실수 변수의 값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 또는 감소시킴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ko-KR" altLang="en-US" sz="13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19784"/>
                  </a:ext>
                </a:extLst>
              </a:tr>
              <a:tr h="462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호출문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호출된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수행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41576"/>
                  </a:ext>
                </a:extLst>
              </a:tr>
              <a:tr h="370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생성문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생성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매개변수들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61211"/>
                  </a:ext>
                </a:extLst>
              </a:tr>
              <a:tr h="46257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복귀문</a:t>
                      </a:r>
                      <a:endParaRPr lang="ko-KR" altLang="en-US" sz="1400" kern="0" spc="0" dirty="0">
                        <a:solidFill>
                          <a:srgbClr val="0099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 중인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종료하여 호출한 메소드로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복귀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37061"/>
                  </a:ext>
                </a:extLst>
              </a:tr>
              <a:tr h="46257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공백문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수행할 작업 없지만 문장이 반드시 필요한 경우에 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3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6" marR="64776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1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167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2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단순문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5050" y="657225"/>
            <a:ext cx="2744788" cy="554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대입문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증감문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⊙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호출문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7175" y="981075"/>
          <a:ext cx="6696075" cy="1382713"/>
        </p:xfrm>
        <a:graphic>
          <a:graphicData uri="http://schemas.openxmlformats.org/drawingml/2006/table">
            <a:tbl>
              <a:tblPr/>
              <a:tblGrid>
                <a:gridCol w="6696075">
                  <a:extLst>
                    <a:ext uri="{9D8B030D-6E8A-4147-A177-3AD203B41FA5}">
                      <a16:colId xmlns:a16="http://schemas.microsoft.com/office/drawing/2014/main" val="346315891"/>
                    </a:ext>
                  </a:extLst>
                </a:gridCol>
              </a:tblGrid>
              <a:tr h="1382713"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C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(F - 32) * 5 / 9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화씨온도 변환하여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저장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scores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 int[100]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      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배열 객체를 정수 배열변수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scores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저장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scores[0]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SkScanner.getInt()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입력한 정수 값을 인덱스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배열 원소에 저장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scores[i++]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SkScanner.getInt()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// scores[i]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입력한 정수 저장하고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증가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sum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                       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sum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저장 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sum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+= scores[i++]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         // sum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scores[i]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더한 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증가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16" marB="1791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157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63688" y="2824163"/>
          <a:ext cx="6659563" cy="882649"/>
        </p:xfrm>
        <a:graphic>
          <a:graphicData uri="http://schemas.openxmlformats.org/drawingml/2006/table">
            <a:tbl>
              <a:tblPr/>
              <a:tblGrid>
                <a:gridCol w="1424710">
                  <a:extLst>
                    <a:ext uri="{9D8B030D-6E8A-4147-A177-3AD203B41FA5}">
                      <a16:colId xmlns:a16="http://schemas.microsoft.com/office/drawing/2014/main" val="3484452244"/>
                    </a:ext>
                  </a:extLst>
                </a:gridCol>
                <a:gridCol w="1346543">
                  <a:extLst>
                    <a:ext uri="{9D8B030D-6E8A-4147-A177-3AD203B41FA5}">
                      <a16:colId xmlns:a16="http://schemas.microsoft.com/office/drawing/2014/main" val="2470477171"/>
                    </a:ext>
                  </a:extLst>
                </a:gridCol>
                <a:gridCol w="1296103">
                  <a:extLst>
                    <a:ext uri="{9D8B030D-6E8A-4147-A177-3AD203B41FA5}">
                      <a16:colId xmlns:a16="http://schemas.microsoft.com/office/drawing/2014/main" val="1558099784"/>
                    </a:ext>
                  </a:extLst>
                </a:gridCol>
                <a:gridCol w="1296103">
                  <a:extLst>
                    <a:ext uri="{9D8B030D-6E8A-4147-A177-3AD203B41FA5}">
                      <a16:colId xmlns:a16="http://schemas.microsoft.com/office/drawing/2014/main" val="2004485235"/>
                    </a:ext>
                  </a:extLst>
                </a:gridCol>
                <a:gridCol w="1296104">
                  <a:extLst>
                    <a:ext uri="{9D8B030D-6E8A-4147-A177-3AD203B41FA5}">
                      <a16:colId xmlns:a16="http://schemas.microsoft.com/office/drawing/2014/main" val="2591354513"/>
                    </a:ext>
                  </a:extLst>
                </a:gridCol>
              </a:tblGrid>
              <a:tr h="287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 증가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사후 증가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 감소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사후 감소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21598"/>
                  </a:ext>
                </a:extLst>
              </a:tr>
              <a:tr h="2878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증감문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i = 10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sz="12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i = 10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i = 10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--</a:t>
                      </a:r>
                      <a:r>
                        <a:rPr lang="en-US" sz="12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i = 10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2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8562"/>
                  </a:ext>
                </a:extLst>
              </a:tr>
              <a:tr h="306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증감 후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6" marB="1789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1620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92263" y="4098925"/>
          <a:ext cx="6659562" cy="369888"/>
        </p:xfrm>
        <a:graphic>
          <a:graphicData uri="http://schemas.openxmlformats.org/drawingml/2006/table">
            <a:tbl>
              <a:tblPr/>
              <a:tblGrid>
                <a:gridCol w="6659562">
                  <a:extLst>
                    <a:ext uri="{9D8B030D-6E8A-4147-A177-3AD203B41FA5}">
                      <a16:colId xmlns:a16="http://schemas.microsoft.com/office/drawing/2014/main" val="28497905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3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</a:t>
                      </a:r>
                      <a:r>
                        <a:rPr lang="en-US" altLang="ko-KR" sz="1200" kern="0" spc="-3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out.</a:t>
                      </a:r>
                      <a:r>
                        <a:rPr lang="en-US" altLang="ko-KR" sz="1200" kern="0" spc="-3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println(</a:t>
                      </a:r>
                      <a:r>
                        <a:rPr lang="en-US" altLang="ko-KR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* </a:t>
                      </a:r>
                      <a:r>
                        <a:rPr lang="ko-KR" altLang="en-US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입력한 </a:t>
                      </a:r>
                      <a:r>
                        <a:rPr lang="en-US" altLang="ko-KR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정수의 합 </a:t>
                      </a:r>
                      <a:r>
                        <a:rPr lang="en-US" altLang="ko-KR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</a:t>
                      </a:r>
                      <a:r>
                        <a:rPr lang="en-US" altLang="ko-KR" sz="1200" kern="0" spc="-3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kern="0" spc="-3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sum </a:t>
                      </a:r>
                      <a:r>
                        <a:rPr lang="en-US" altLang="ko-KR" sz="1200" kern="0" spc="-3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200" kern="0" spc="-3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// 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println() </a:t>
                      </a:r>
                      <a:r>
                        <a:rPr lang="ko-KR" altLang="en-US" sz="1200" kern="0" spc="-3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메소드 호출문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41" marB="17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3640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4800" y="4900613"/>
          <a:ext cx="6659563" cy="706437"/>
        </p:xfrm>
        <a:graphic>
          <a:graphicData uri="http://schemas.openxmlformats.org/drawingml/2006/table">
            <a:tbl>
              <a:tblPr/>
              <a:tblGrid>
                <a:gridCol w="6659563">
                  <a:extLst>
                    <a:ext uri="{9D8B030D-6E8A-4147-A177-3AD203B41FA5}">
                      <a16:colId xmlns:a16="http://schemas.microsoft.com/office/drawing/2014/main" val="2256354019"/>
                    </a:ext>
                  </a:extLst>
                </a:gridCol>
              </a:tblGrid>
              <a:tr h="706437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3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 return</a:t>
                      </a:r>
                      <a:r>
                        <a:rPr lang="en-US" altLang="ko-KR" sz="1200" kern="0" spc="-3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-3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3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 return</a:t>
                      </a:r>
                      <a:r>
                        <a:rPr lang="en-US" altLang="ko-KR" sz="1200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-3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altLang="ko-KR" sz="1200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8" marR="64768" marT="17892" marB="178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0915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74800" y="6035675"/>
          <a:ext cx="6651625" cy="688975"/>
        </p:xfrm>
        <a:graphic>
          <a:graphicData uri="http://schemas.openxmlformats.org/drawingml/2006/table">
            <a:tbl>
              <a:tblPr/>
              <a:tblGrid>
                <a:gridCol w="6651625">
                  <a:extLst>
                    <a:ext uri="{9D8B030D-6E8A-4147-A177-3AD203B41FA5}">
                      <a16:colId xmlns:a16="http://schemas.microsoft.com/office/drawing/2014/main" val="2596011209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(int i = 0; (scores[i] = SkScanner.getInt()) != -1; i++) 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값이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아닌 동안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;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39968"/>
                  </a:ext>
                </a:extLst>
              </a:tr>
            </a:tbl>
          </a:graphicData>
        </a:graphic>
      </p:graphicFrame>
      <p:sp>
        <p:nvSpPr>
          <p:cNvPr id="13" name="모서리가 둥근 사각형 설명선 12"/>
          <p:cNvSpPr/>
          <p:nvPr/>
        </p:nvSpPr>
        <p:spPr bwMode="auto">
          <a:xfrm flipH="1">
            <a:off x="468313" y="1409700"/>
            <a:ext cx="852487" cy="749300"/>
          </a:xfrm>
          <a:prstGeom prst="wedgeRoundRectCallout">
            <a:avLst>
              <a:gd name="adj1" fmla="val -90122"/>
              <a:gd name="adj2" fmla="val -4781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대입문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은 반드시 변수에 값 저장해야 함</a:t>
            </a: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323850" y="2660650"/>
            <a:ext cx="996950" cy="936625"/>
          </a:xfrm>
          <a:prstGeom prst="wedgeRoundRectCallout">
            <a:avLst>
              <a:gd name="adj1" fmla="val -247323"/>
              <a:gd name="adj2" fmla="val 4227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증감문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사전 증가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사후 증가와 관계없이 변수값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동일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6682" name="모서리가 둥근 직사각형 19"/>
          <p:cNvSpPr>
            <a:spLocks noChangeArrowheads="1"/>
          </p:cNvSpPr>
          <p:nvPr/>
        </p:nvSpPr>
        <p:spPr bwMode="auto">
          <a:xfrm>
            <a:off x="3243263" y="3424238"/>
            <a:ext cx="2068512" cy="252412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83" name="모서리가 둥근 직사각형 19"/>
          <p:cNvSpPr>
            <a:spLocks noChangeArrowheads="1"/>
          </p:cNvSpPr>
          <p:nvPr/>
        </p:nvSpPr>
        <p:spPr bwMode="auto">
          <a:xfrm>
            <a:off x="5816600" y="3424238"/>
            <a:ext cx="2068513" cy="252412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84" name="모서리가 둥근 직사각형 19"/>
          <p:cNvSpPr>
            <a:spLocks noChangeArrowheads="1"/>
          </p:cNvSpPr>
          <p:nvPr/>
        </p:nvSpPr>
        <p:spPr bwMode="auto">
          <a:xfrm>
            <a:off x="1655763" y="1008063"/>
            <a:ext cx="900112" cy="1316037"/>
          </a:xfrm>
          <a:prstGeom prst="roundRect">
            <a:avLst>
              <a:gd name="adj" fmla="val 1236"/>
            </a:avLst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666750" y="4403725"/>
            <a:ext cx="649288" cy="561975"/>
          </a:xfrm>
          <a:prstGeom prst="wedgeRoundRectCallout">
            <a:avLst>
              <a:gd name="adj1" fmla="val -107080"/>
              <a:gd name="adj2" fmla="val 6558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반환값 </a:t>
            </a:r>
            <a:endParaRPr kumimoji="1" lang="en-US" altLang="ko-KR" sz="1100" b="0" i="0" u="none" strike="noStrike" kern="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없는 </a:t>
            </a:r>
            <a:endParaRPr kumimoji="1" lang="en-US" altLang="ko-KR" sz="1100" b="0" i="0" u="none" strike="noStrike" kern="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복귀문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684213" y="5173663"/>
            <a:ext cx="650875" cy="561975"/>
          </a:xfrm>
          <a:prstGeom prst="wedgeRoundRectCallout">
            <a:avLst>
              <a:gd name="adj1" fmla="val -107081"/>
              <a:gd name="adj2" fmla="val 169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반환값 </a:t>
            </a:r>
            <a:endParaRPr kumimoji="1" lang="en-US" altLang="ko-KR" sz="1100" b="0" i="0" u="none" strike="noStrike" kern="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있는 </a:t>
            </a:r>
            <a:endParaRPr kumimoji="1" lang="en-US" altLang="ko-KR" sz="1100" b="0" i="0" u="none" strike="noStrike" kern="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6350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복귀문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6687" name="모서리가 둥근 직사각형 19"/>
          <p:cNvSpPr>
            <a:spLocks noChangeArrowheads="1"/>
          </p:cNvSpPr>
          <p:nvPr/>
        </p:nvSpPr>
        <p:spPr bwMode="auto">
          <a:xfrm>
            <a:off x="1824038" y="6421438"/>
            <a:ext cx="557212" cy="25241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346075" y="5942013"/>
            <a:ext cx="974725" cy="749300"/>
          </a:xfrm>
          <a:prstGeom prst="wedgeRoundRectCallout">
            <a:avLst>
              <a:gd name="adj1" fmla="val -99708"/>
              <a:gd name="adj2" fmla="val 261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이지만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반드시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있어야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하는 문장</a:t>
            </a:r>
          </a:p>
        </p:txBody>
      </p:sp>
      <p:sp>
        <p:nvSpPr>
          <p:cNvPr id="26689" name="모서리가 둥근 직사각형 19"/>
          <p:cNvSpPr>
            <a:spLocks noChangeArrowheads="1"/>
          </p:cNvSpPr>
          <p:nvPr/>
        </p:nvSpPr>
        <p:spPr bwMode="auto">
          <a:xfrm>
            <a:off x="1701800" y="5003800"/>
            <a:ext cx="679450" cy="254000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90" name="모서리가 둥근 직사각형 19"/>
          <p:cNvSpPr>
            <a:spLocks noChangeArrowheads="1"/>
          </p:cNvSpPr>
          <p:nvPr/>
        </p:nvSpPr>
        <p:spPr bwMode="auto">
          <a:xfrm>
            <a:off x="1692275" y="5302250"/>
            <a:ext cx="1008063" cy="242888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85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800" dirty="0">
                <a:solidFill>
                  <a:srgbClr val="0000FF"/>
                </a:solidFill>
              </a:rPr>
              <a:t>4.1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800" dirty="0">
                <a:solidFill>
                  <a:srgbClr val="0000FF"/>
                </a:solidFill>
              </a:rPr>
              <a:t>문장의 분류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 dirty="0"/>
              <a:t>복합문</a:t>
            </a:r>
          </a:p>
        </p:txBody>
      </p:sp>
    </p:spTree>
    <p:extLst>
      <p:ext uri="{BB962C8B-B14F-4D97-AF65-F5344CB8AC3E}">
        <p14:creationId xmlns:p14="http://schemas.microsoft.com/office/powerpoint/2010/main" val="22427382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7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765175"/>
            <a:ext cx="871220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문장과 여러 수식 등을 결합하여 보다 복잡한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작업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수행하는 문장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▪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복합문 중 반복문의 경우 한 문장을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100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 또는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1000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억 번도 반복 수행 가능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▪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복합문 제대로 이해하고 작성능력 갖추면 초보 프로그래머 수준 벗어남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복합문의 종류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1034"/>
              </p:ext>
            </p:extLst>
          </p:nvPr>
        </p:nvGraphicFramePr>
        <p:xfrm>
          <a:off x="684213" y="2395538"/>
          <a:ext cx="8135937" cy="3903662"/>
        </p:xfrm>
        <a:graphic>
          <a:graphicData uri="http://schemas.openxmlformats.org/drawingml/2006/table">
            <a:tbl>
              <a:tblPr/>
              <a:tblGrid>
                <a:gridCol w="732997">
                  <a:extLst>
                    <a:ext uri="{9D8B030D-6E8A-4147-A177-3AD203B41FA5}">
                      <a16:colId xmlns:a16="http://schemas.microsoft.com/office/drawing/2014/main" val="57354880"/>
                    </a:ext>
                  </a:extLst>
                </a:gridCol>
                <a:gridCol w="952896">
                  <a:extLst>
                    <a:ext uri="{9D8B030D-6E8A-4147-A177-3AD203B41FA5}">
                      <a16:colId xmlns:a16="http://schemas.microsoft.com/office/drawing/2014/main" val="1593567034"/>
                    </a:ext>
                  </a:extLst>
                </a:gridCol>
                <a:gridCol w="2858688">
                  <a:extLst>
                    <a:ext uri="{9D8B030D-6E8A-4147-A177-3AD203B41FA5}">
                      <a16:colId xmlns:a16="http://schemas.microsoft.com/office/drawing/2014/main" val="2150888587"/>
                    </a:ext>
                  </a:extLst>
                </a:gridCol>
                <a:gridCol w="3591356">
                  <a:extLst>
                    <a:ext uri="{9D8B030D-6E8A-4147-A177-3AD203B41FA5}">
                      <a16:colId xmlns:a16="http://schemas.microsoft.com/office/drawing/2014/main" val="1133757245"/>
                    </a:ext>
                  </a:extLst>
                </a:gridCol>
              </a:tblGrid>
              <a:tr h="3890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사용형식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06613"/>
                  </a:ext>
                </a:extLst>
              </a:tr>
              <a:tr h="44570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블록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문장을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문장처럼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15982"/>
                  </a:ext>
                </a:extLst>
              </a:tr>
              <a:tr h="4625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선택문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16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조건에 따라 수행할 문장을 선택적으로 결정하여 수행 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조건수식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조건수식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37727"/>
                  </a:ext>
                </a:extLst>
              </a:tr>
              <a:tr h="1026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switch </a:t>
                      </a:r>
                      <a:r>
                        <a:rPr lang="ko-KR" alt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kern="0" spc="0" dirty="0">
                        <a:solidFill>
                          <a:srgbClr val="0099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문을 편리한 형태로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30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...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30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en-US" altLang="ko-KR" sz="13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57892"/>
                  </a:ext>
                </a:extLst>
              </a:tr>
              <a:tr h="57812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반복문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6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제어변수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이용하여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반복회수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적절히 제어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제어변수초기화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30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제어변수변경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문장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65274"/>
                  </a:ext>
                </a:extLst>
              </a:tr>
              <a:tr h="462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while </a:t>
                      </a:r>
                      <a:r>
                        <a:rPr lang="ko-KR" alt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400" kern="0" spc="0" dirty="0">
                        <a:solidFill>
                          <a:srgbClr val="0099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조건이 만족하는 동안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문장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13028"/>
                  </a:ext>
                </a:extLst>
              </a:tr>
              <a:tr h="53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do-while </a:t>
                      </a:r>
                      <a:r>
                        <a:rPr lang="ko-KR" altLang="en-US" sz="14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수행할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수행한 후 반복조건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 검사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반복조건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7" marR="6476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1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7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09688" y="529184"/>
            <a:ext cx="7037413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71600" y="692696"/>
            <a:ext cx="7200800" cy="4277717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864000" marR="0" lvl="0" indent="0" algn="l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4.1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문장의 종류</a:t>
            </a:r>
          </a:p>
          <a:p>
            <a:pPr marL="864000" marR="0" lvl="0" indent="0" algn="l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4.2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선택문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if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switch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</a:p>
          <a:p>
            <a:pPr marL="864000" marR="0" lvl="0" indent="0" algn="l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4.3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반복문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for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while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do-while </a:t>
            </a: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864000" marR="0" lvl="0" indent="0" algn="l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4.4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반복문에서의 배열</a:t>
            </a:r>
          </a:p>
          <a:p>
            <a:pPr marL="864000" marR="0" lvl="0" indent="0" algn="l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4.5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반복에 대한 이해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2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69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블록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9701" name="직사각형 1"/>
          <p:cNvSpPr>
            <a:spLocks noChangeArrowheads="1"/>
          </p:cNvSpPr>
          <p:nvPr/>
        </p:nvSpPr>
        <p:spPr bwMode="auto">
          <a:xfrm>
            <a:off x="323850" y="644525"/>
            <a:ext cx="8640763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(block)</a:t>
            </a: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문장들을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사이에 묶어 하나의 문장처럼 사용하는 것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포함하지만 구문적으로 단순문의 역할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∙블록에서만 사용할 변수 선언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∙블록 내에 다른 블록 포함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블록 사용 이유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여러 문장들을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구문적으로 한 문장 역할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수행하게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while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한 문장만 반드시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작성해야 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부분이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∙수행할 문장이 여러 문장이면 이들을 블록으로 만들어 한 문장 역할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하게함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관련된 문장들을 묶어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응집도 높임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∙문장들은 서로 수행되는 순서상으로 전후 관계가 있을 뿐 다른 연관성이 없음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∙관련된 문장들을 블록으로 묶으면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연관성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맺게 되므로 응집도가 높아짐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64427"/>
              </p:ext>
            </p:extLst>
          </p:nvPr>
        </p:nvGraphicFramePr>
        <p:xfrm>
          <a:off x="2259013" y="1412875"/>
          <a:ext cx="4625975" cy="1439863"/>
        </p:xfrm>
        <a:graphic>
          <a:graphicData uri="http://schemas.openxmlformats.org/drawingml/2006/table">
            <a:tbl>
              <a:tblPr/>
              <a:tblGrid>
                <a:gridCol w="4625975">
                  <a:extLst>
                    <a:ext uri="{9D8B030D-6E8A-4147-A177-3AD203B41FA5}">
                      <a16:colId xmlns:a16="http://schemas.microsoft.com/office/drawing/2014/main" val="1848040855"/>
                    </a:ext>
                  </a:extLst>
                </a:gridCol>
              </a:tblGrid>
              <a:tr h="143986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scores[i]</a:t>
                      </a:r>
                      <a:r>
                        <a:rPr lang="en-US" sz="140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SkScanner.getInt();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sum += scores[i];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max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(score[i] &gt; max) ? scores[i] : max;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5" marR="64765" marT="17842" marB="17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46723"/>
                  </a:ext>
                </a:extLst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 flipH="1">
            <a:off x="1158082" y="1556792"/>
            <a:ext cx="973137" cy="749300"/>
          </a:xfrm>
          <a:prstGeom prst="wedgeRoundRectCallout">
            <a:avLst>
              <a:gd name="adj1" fmla="val -90139"/>
              <a:gd name="adj2" fmla="val 4719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{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}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로 묶어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하나의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형성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9709" name="모서리가 둥근 직사각형 19"/>
          <p:cNvSpPr>
            <a:spLocks noChangeArrowheads="1"/>
          </p:cNvSpPr>
          <p:nvPr/>
        </p:nvSpPr>
        <p:spPr bwMode="auto">
          <a:xfrm>
            <a:off x="2514600" y="1700213"/>
            <a:ext cx="3600450" cy="919162"/>
          </a:xfrm>
          <a:prstGeom prst="roundRect">
            <a:avLst>
              <a:gd name="adj" fmla="val 16667"/>
            </a:avLst>
          </a:prstGeom>
          <a:solidFill>
            <a:srgbClr val="8FF594">
              <a:alpha val="20000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0021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45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여러 종류의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문장들 예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(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다시 보기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4168490035"/>
              </p:ext>
            </p:extLst>
          </p:nvPr>
        </p:nvGraphicFramePr>
        <p:xfrm>
          <a:off x="323850" y="657225"/>
          <a:ext cx="8496300" cy="6183313"/>
        </p:xfrm>
        <a:graphic>
          <a:graphicData uri="http://schemas.openxmlformats.org/drawingml/2006/table">
            <a:tbl>
              <a:tblPr firstRow="1" bandRow="1"/>
              <a:tblGrid>
                <a:gridCol w="126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4-1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99" marR="35399" marT="9771" marB="9771" anchor="ctr">
                    <a:lnL>
                      <a:noFill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문장 종류 파악하기 위한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Statements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클래스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noFill/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65">
                <a:tc gridSpan="3">
                  <a:txBody>
                    <a:bodyPr/>
                    <a:lstStyle/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3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class</a:t>
                      </a:r>
                      <a:r>
                        <a:rPr lang="ko-KR" sz="13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Ex4_1_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Statements </a:t>
                      </a: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public static void main(String[] args) { 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[]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scores;                                                                        //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배열변수 선언문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scores = new int[100];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cntOfScores;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선언문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System.out.print(" *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");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cntOfScores = 0;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 ((scores[cntOfScores] = SkScanner.getInt()) != -1)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while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반복문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cntOfScores++;                                                           //   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증가문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l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int sum = 0;   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선언문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초기</a:t>
                      </a:r>
                      <a:r>
                        <a:rPr lang="ko-KR" altLang="en-US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화</a:t>
                      </a:r>
                      <a:r>
                        <a:rPr lang="en-US" altLang="ko-KR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됨</a:t>
                      </a:r>
                      <a:r>
                        <a:rPr lang="en-US" altLang="ko-KR" sz="1300" b="0" i="0" baseline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endParaRPr lang="ko-KR" sz="1300" b="0" i="0" dirty="0">
                        <a:solidFill>
                          <a:srgbClr val="FF0000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for ( int i = 0; i &lt; cntOfScores; i++)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for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반복문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{                    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블록 시작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if (scores[i] &gt; 100)                                                         //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if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선택문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scores[i] = 100;                                                        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endParaRPr lang="ko-KR" sz="1300" b="0" i="0" dirty="0">
                        <a:solidFill>
                          <a:srgbClr val="0000FF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</a:t>
                      </a: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sum += scores[i];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	                      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대입문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+mn-ea"/>
                          <a:sym typeface="Wingdings"/>
                        </a:rPr>
                        <a:t>수식문</a:t>
                      </a:r>
                      <a:r>
                        <a:rPr lang="en-US" altLang="ko-KR" sz="13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300" b="0" i="0" dirty="0" smtClean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}                                                                                        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블록 끝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3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double avg = sum / (double) cntOfScores;                        //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단순변수 선언문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초기화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됨</a:t>
                      </a:r>
                      <a:r>
                        <a:rPr lang="en-US" altLang="ko-KR" sz="1300" b="0" i="0" dirty="0" smtClean="0">
                          <a:solidFill>
                            <a:srgbClr val="FF0000"/>
                          </a:solidFill>
                          <a:latin typeface="굴림"/>
                          <a:ea typeface="+mn-ea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FF00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System.out.println("\n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sum);           //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평균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avg);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if (avg &gt;= 90)                                                                      //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if </a:t>
                      </a:r>
                      <a:r>
                        <a:rPr 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복합문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009900"/>
                          </a:solidFill>
                          <a:latin typeface="굴림"/>
                          <a:ea typeface="+mn-ea"/>
                          <a:sym typeface="Wingdings"/>
                        </a:rPr>
                        <a:t>선택문</a:t>
                      </a:r>
                      <a:r>
                        <a:rPr lang="en-US" altLang="ko-KR" sz="1300" b="0" i="0" dirty="0" smtClean="0">
                          <a:solidFill>
                            <a:srgbClr val="009900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009900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이상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 </a:t>
                      </a:r>
                      <a:r>
                        <a:rPr lang="ko-KR" sz="1300" b="0" i="0" baseline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else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99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o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r>
                        <a:rPr lang="ko-KR" sz="13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        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//       </a:t>
                      </a:r>
                      <a:r>
                        <a:rPr 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메소드 호출문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(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실행문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ko-KR" sz="1300" b="0" i="0" dirty="0" smtClean="0">
                          <a:solidFill>
                            <a:srgbClr val="CC00CC"/>
                          </a:solidFill>
                          <a:latin typeface="굴림"/>
                          <a:ea typeface="+mn-ea"/>
                          <a:sym typeface="Wingdings"/>
                        </a:rPr>
                        <a:t>단순문</a:t>
                      </a:r>
                      <a:r>
                        <a:rPr lang="en-US" altLang="ko-KR" sz="1300" b="0" i="0" dirty="0" smtClean="0">
                          <a:solidFill>
                            <a:srgbClr val="CC00CC"/>
                          </a:solidFill>
                          <a:latin typeface="+mn-lt"/>
                          <a:ea typeface="굴림"/>
                          <a:sym typeface="Wingdings"/>
                        </a:rPr>
                        <a:t>)</a:t>
                      </a:r>
                      <a:endParaRPr lang="ko-KR" sz="1300" b="0" i="0" dirty="0">
                        <a:solidFill>
                          <a:srgbClr val="CC00CC"/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}</a:t>
                      </a:r>
                    </a:p>
                    <a:p>
                      <a:pPr marL="18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3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endParaRPr lang="ko-KR" altLang="ko-KR" sz="13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99" marR="35399" marT="9771" marB="9771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99" marR="35399" marT="9771" marB="9771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실행 결과</a:t>
                      </a:r>
                      <a:endParaRPr lang="ko-KR" altLang="ko-KR" sz="1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*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</a:t>
                      </a:r>
                      <a:r>
                        <a:rPr lang="ko-KR" sz="1100" b="0" i="0" u="sng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o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87" marR="35387" marT="9765" marB="976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점수들 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중단하려면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입력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&gt; 90 95 79 83 88 65 72 83 81 96 -1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점수 합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832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83.2 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평균이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90 </a:t>
                      </a:r>
                      <a:r>
                        <a:rPr lang="ko-KR" sz="11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미만</a:t>
                      </a:r>
                      <a:endParaRPr lang="ko-KR" altLang="ko-KR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5399" marR="35399" marT="9771" marB="9771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6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4-1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712200" cy="33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종류의 문장들이 작성되어 있음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살펴보고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프로그램의 내용 파악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55, 59, 60, 93, 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결과 확인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문장의 종류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스스로 파악해보라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2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프로그램에서 가장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빈도가 많은 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차례대로 나열해보라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766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4.2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선택문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</a:p>
        </p:txBody>
      </p:sp>
    </p:spTree>
    <p:extLst>
      <p:ext uri="{BB962C8B-B14F-4D97-AF65-F5344CB8AC3E}">
        <p14:creationId xmlns:p14="http://schemas.microsoft.com/office/powerpoint/2010/main" val="2013693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7945"/>
              </p:ext>
            </p:extLst>
          </p:nvPr>
        </p:nvGraphicFramePr>
        <p:xfrm>
          <a:off x="639864" y="2330451"/>
          <a:ext cx="7992888" cy="4181094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651030697"/>
                    </a:ext>
                  </a:extLst>
                </a:gridCol>
              </a:tblGrid>
              <a:tr h="4178300">
                <a:tc>
                  <a:txBody>
                    <a:bodyPr/>
                    <a:lstStyle/>
                    <a:p>
                      <a:pPr marL="254000" marR="0" lvl="0" indent="-1270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 else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부분이 있는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                 </a:t>
                      </a:r>
                      <a:r>
                        <a:rPr kumimoji="0" lang="ko-KR" altLang="en-US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kumimoji="0" lang="ko-KR" altLang="en-US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형식 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2: else </a:t>
                      </a:r>
                      <a:r>
                        <a:rPr kumimoji="0" lang="ko-KR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부분이 없는 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ko-KR" alt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</a:t>
                      </a:r>
                      <a:endParaRPr kumimoji="0" lang="en-US" altLang="ko-KR" sz="16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i="1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03008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862113" y="4059237"/>
            <a:ext cx="3581029" cy="2339975"/>
          </a:xfrm>
          <a:prstGeom prst="rect">
            <a:avLst/>
          </a:prstGeom>
          <a:solidFill>
            <a:srgbClr val="C2FFF0">
              <a:alpha val="20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805886" y="4059237"/>
            <a:ext cx="3610842" cy="2339975"/>
          </a:xfrm>
          <a:prstGeom prst="rect">
            <a:avLst/>
          </a:prstGeom>
          <a:solidFill>
            <a:srgbClr val="C2FFF0">
              <a:alpha val="20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1755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6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선택문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if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5927" y="627063"/>
            <a:ext cx="8640763" cy="16267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수행할 문장을 조건에 따라 선택하게 하는 선택문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boolean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타입의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조건수식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계산하여 그 결과에 따라 수행 문장 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문의 사용형식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69332" y="5207001"/>
            <a:ext cx="1436687" cy="461962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조건수식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_true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이면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6" name="순서도: 판단 5"/>
          <p:cNvSpPr/>
          <p:nvPr/>
        </p:nvSpPr>
        <p:spPr bwMode="auto">
          <a:xfrm>
            <a:off x="1891669" y="4448176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조건수식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894969" y="5197476"/>
            <a:ext cx="1441450" cy="461962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조건수식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_false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이면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cxnSp>
        <p:nvCxnSpPr>
          <p:cNvPr id="31762" name="꺾인 연결선 16"/>
          <p:cNvCxnSpPr>
            <a:cxnSpLocks noChangeShapeType="1"/>
          </p:cNvCxnSpPr>
          <p:nvPr/>
        </p:nvCxnSpPr>
        <p:spPr bwMode="auto">
          <a:xfrm rot="16200000" flipH="1">
            <a:off x="3356138" y="4844257"/>
            <a:ext cx="455612" cy="215900"/>
          </a:xfrm>
          <a:prstGeom prst="bentConnector3">
            <a:avLst>
              <a:gd name="adj1" fmla="val -144"/>
            </a:avLst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꺾인 연결선 33"/>
          <p:cNvCxnSpPr>
            <a:cxnSpLocks noChangeShapeType="1"/>
          </p:cNvCxnSpPr>
          <p:nvPr/>
        </p:nvCxnSpPr>
        <p:spPr bwMode="auto">
          <a:xfrm rot="5400000">
            <a:off x="1559088" y="4841082"/>
            <a:ext cx="473075" cy="239713"/>
          </a:xfrm>
          <a:prstGeom prst="bentConnector3">
            <a:avLst>
              <a:gd name="adj1" fmla="val -236"/>
            </a:avLst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꺾인 연결선 20493"/>
          <p:cNvCxnSpPr>
            <a:cxnSpLocks noChangeShapeType="1"/>
          </p:cNvCxnSpPr>
          <p:nvPr/>
        </p:nvCxnSpPr>
        <p:spPr bwMode="auto">
          <a:xfrm>
            <a:off x="1686882" y="5668963"/>
            <a:ext cx="1020762" cy="382588"/>
          </a:xfrm>
          <a:prstGeom prst="bentConnector3">
            <a:avLst>
              <a:gd name="adj1" fmla="val -9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꺾인 연결선 95"/>
          <p:cNvCxnSpPr>
            <a:cxnSpLocks noChangeShapeType="1"/>
          </p:cNvCxnSpPr>
          <p:nvPr/>
        </p:nvCxnSpPr>
        <p:spPr bwMode="auto">
          <a:xfrm rot="10800000" flipV="1">
            <a:off x="2704469" y="5659438"/>
            <a:ext cx="987425" cy="392113"/>
          </a:xfrm>
          <a:prstGeom prst="bentConnector3">
            <a:avLst>
              <a:gd name="adj1" fmla="val 103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직선 화살표 연결선 76"/>
          <p:cNvCxnSpPr>
            <a:cxnSpLocks noChangeShapeType="1"/>
          </p:cNvCxnSpPr>
          <p:nvPr/>
        </p:nvCxnSpPr>
        <p:spPr bwMode="auto">
          <a:xfrm>
            <a:off x="2704469" y="6051551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직선 화살표 연결선 112"/>
          <p:cNvCxnSpPr>
            <a:cxnSpLocks noChangeShapeType="1"/>
          </p:cNvCxnSpPr>
          <p:nvPr/>
        </p:nvCxnSpPr>
        <p:spPr bwMode="auto">
          <a:xfrm>
            <a:off x="2683832" y="4149726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직사각형 114"/>
          <p:cNvSpPr/>
          <p:nvPr/>
        </p:nvSpPr>
        <p:spPr bwMode="auto">
          <a:xfrm>
            <a:off x="5981628" y="5336938"/>
            <a:ext cx="1436687" cy="461963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조건수식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_true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이면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116" name="순서도: 판단 115"/>
          <p:cNvSpPr/>
          <p:nvPr/>
        </p:nvSpPr>
        <p:spPr bwMode="auto">
          <a:xfrm>
            <a:off x="5908603" y="4478101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조건수식</a:t>
            </a:r>
          </a:p>
        </p:txBody>
      </p:sp>
      <p:cxnSp>
        <p:nvCxnSpPr>
          <p:cNvPr id="31770" name="꺾인 연결선 119"/>
          <p:cNvCxnSpPr>
            <a:cxnSpLocks noChangeShapeType="1"/>
          </p:cNvCxnSpPr>
          <p:nvPr/>
        </p:nvCxnSpPr>
        <p:spPr bwMode="auto">
          <a:xfrm rot="5400000" flipH="1" flipV="1">
            <a:off x="6533284" y="4928157"/>
            <a:ext cx="1309687" cy="962025"/>
          </a:xfrm>
          <a:prstGeom prst="bentConnector3">
            <a:avLst>
              <a:gd name="adj1" fmla="val 5569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직선 화살표 연결선 121"/>
          <p:cNvCxnSpPr>
            <a:cxnSpLocks noChangeShapeType="1"/>
          </p:cNvCxnSpPr>
          <p:nvPr/>
        </p:nvCxnSpPr>
        <p:spPr bwMode="auto">
          <a:xfrm>
            <a:off x="6700765" y="5802076"/>
            <a:ext cx="6350" cy="461962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직선 화살표 연결선 122"/>
          <p:cNvCxnSpPr>
            <a:cxnSpLocks noChangeShapeType="1"/>
          </p:cNvCxnSpPr>
          <p:nvPr/>
        </p:nvCxnSpPr>
        <p:spPr bwMode="auto">
          <a:xfrm>
            <a:off x="6700765" y="4179651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직선 화살표 연결선 124"/>
          <p:cNvCxnSpPr>
            <a:cxnSpLocks noChangeShapeType="1"/>
          </p:cNvCxnSpPr>
          <p:nvPr/>
        </p:nvCxnSpPr>
        <p:spPr bwMode="auto">
          <a:xfrm>
            <a:off x="6700765" y="5028963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직선 연결선 77829"/>
          <p:cNvCxnSpPr>
            <a:cxnSpLocks noChangeShapeType="1"/>
          </p:cNvCxnSpPr>
          <p:nvPr/>
        </p:nvCxnSpPr>
        <p:spPr bwMode="auto">
          <a:xfrm>
            <a:off x="7492928" y="4754326"/>
            <a:ext cx="176212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5" name="직사각형 77834"/>
          <p:cNvSpPr/>
          <p:nvPr/>
        </p:nvSpPr>
        <p:spPr>
          <a:xfrm>
            <a:off x="1264607" y="4813301"/>
            <a:ext cx="492125" cy="277812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289603" y="4982926"/>
            <a:ext cx="493712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631569" y="4813301"/>
            <a:ext cx="571500" cy="277812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616753" y="4981338"/>
            <a:ext cx="571500" cy="277813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99729" y="2778254"/>
            <a:ext cx="3309368" cy="1212640"/>
          </a:xfrm>
          <a:prstGeom prst="rect">
            <a:avLst/>
          </a:prstGeom>
          <a:solidFill>
            <a:srgbClr val="C2FFF0">
              <a:alpha val="25098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kern="0" dirty="0">
                <a:solidFill>
                  <a:srgbClr val="000000"/>
                </a:solidFill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kern="0" dirty="0">
                <a:solidFill>
                  <a:srgbClr val="CC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조건수식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base">
              <a:lnSpc>
                <a:spcPct val="13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조건수식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_true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</a:p>
          <a:p>
            <a:pPr lvl="0" algn="just" fontAlgn="base">
              <a:lnSpc>
                <a:spcPct val="130000"/>
              </a:lnSpc>
            </a:pPr>
            <a:r>
              <a:rPr lang="en-US" altLang="ko-KR" sz="1400" kern="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else</a:t>
            </a:r>
            <a:endParaRPr lang="ko-KR" altLang="en-US" sz="1400" kern="0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base">
              <a:lnSpc>
                <a:spcPct val="13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kern="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조건수식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_false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960344" y="2778254"/>
            <a:ext cx="3312000" cy="1224000"/>
          </a:xfrm>
          <a:prstGeom prst="rect">
            <a:avLst/>
          </a:prstGeom>
          <a:solidFill>
            <a:srgbClr val="C2FFF0">
              <a:alpha val="25098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spcBef>
                <a:spcPts val="600"/>
              </a:spcBef>
            </a:pPr>
            <a:r>
              <a:rPr lang="en-US" altLang="ko-KR" sz="14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if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 dirty="0">
                <a:solidFill>
                  <a:srgbClr val="CC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CC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조건수식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base">
              <a:lnSpc>
                <a:spcPct val="13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조건수식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_true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28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407890" y="770359"/>
          <a:ext cx="6337300" cy="293454"/>
        </p:xfrm>
        <a:graphic>
          <a:graphicData uri="http://schemas.openxmlformats.org/drawingml/2006/table">
            <a:tbl>
              <a:tblPr/>
              <a:tblGrid>
                <a:gridCol w="1223418">
                  <a:extLst>
                    <a:ext uri="{9D8B030D-6E8A-4147-A177-3AD203B41FA5}">
                      <a16:colId xmlns:a16="http://schemas.microsoft.com/office/drawing/2014/main" val="3312166675"/>
                    </a:ext>
                  </a:extLst>
                </a:gridCol>
                <a:gridCol w="5113882">
                  <a:extLst>
                    <a:ext uri="{9D8B030D-6E8A-4147-A177-3AD203B41FA5}">
                      <a16:colId xmlns:a16="http://schemas.microsoft.com/office/drawing/2014/main" val="3201431810"/>
                    </a:ext>
                  </a:extLst>
                </a:gridCol>
              </a:tblGrid>
              <a:tr h="293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4-2-1 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864" marB="178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입력하여 낙제 여부 판단하기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864" marB="178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81212"/>
                  </a:ext>
                </a:extLst>
              </a:tr>
            </a:tbl>
          </a:graphicData>
        </a:graphic>
      </p:graphicFrame>
      <p:sp>
        <p:nvSpPr>
          <p:cNvPr id="3277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선택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if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이용한 낙제 여부 판정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9" name="표 28"/>
          <p:cNvGraphicFramePr/>
          <p:nvPr>
            <p:extLst/>
          </p:nvPr>
        </p:nvGraphicFramePr>
        <p:xfrm>
          <a:off x="1409478" y="1048394"/>
          <a:ext cx="6335712" cy="3977602"/>
        </p:xfrm>
        <a:graphic>
          <a:graphicData uri="http://schemas.openxmlformats.org/drawingml/2006/table">
            <a:tbl>
              <a:tblPr firstRow="1" bandRow="1"/>
              <a:tblGrid>
                <a:gridCol w="130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487">
                <a:tc gridSpan="2">
                  <a:txBody>
                    <a:bodyPr/>
                    <a:lstStyle/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class</a:t>
                      </a:r>
                      <a:r>
                        <a:rPr lang="ko-KR" sz="1200" b="0" i="0" dirty="0" smtClean="0">
                          <a:solidFill>
                            <a:srgbClr val="00B05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Ex4_2_1_</a:t>
                      </a:r>
                      <a:r>
                        <a:rPr lang="ko-KR" sz="12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ScoreSuccessOrFail_UsingIf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public static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void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main(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String[]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args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{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SkScanner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getIntWithPrompt(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 *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 입력하시오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</a:t>
                      </a:r>
                      <a:r>
                        <a:rPr lang="ko-KR" sz="12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</a:t>
                      </a:r>
                      <a:r>
                        <a:rPr 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2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200" b="0" i="0" dirty="0">
                        <a:solidFill>
                          <a:schemeClr val="tx1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boolean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isFailed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if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score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&lt;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60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</a:t>
                      </a:r>
                      <a:r>
                        <a:rPr lang="ko-KR" altLang="en-US" sz="1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   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isFailed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true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           </a:t>
                      </a:r>
                      <a:endParaRPr lang="en-US" altLang="ko-KR" sz="12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isFailed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else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부분이 있는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isFailed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값에 따라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out.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println(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 o "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+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score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+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"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낙제 점수임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200" b="0" i="0" dirty="0">
                          <a:solidFill>
                            <a:schemeClr val="tx1"/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true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일 때 수행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out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println(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 o "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+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score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+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"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굴림"/>
                          <a:ea typeface="함초롬바탕"/>
                          <a:sym typeface="Wingdings"/>
                        </a:rPr>
                        <a:t>낙제 점수 아님</a:t>
                      </a:r>
                      <a:r>
                        <a:rPr lang="ko-KR" sz="12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"</a:t>
                      </a:r>
                      <a:r>
                        <a:rPr 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2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  <a:r>
                        <a:rPr lang="ko-KR" sz="12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false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일 때 수행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45" marR="64745" marT="17857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8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 입력하시오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93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8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93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낙제 점수 아님</a:t>
                      </a:r>
                      <a:endParaRPr lang="ko-KR" altLang="ko-KR" sz="1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실행 결과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45" marR="64745" marT="17857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8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점수 입력하시오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93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8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93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낙제 점수 아님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45" marR="64745" marT="17857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92573" y="5085565"/>
          <a:ext cx="6349656" cy="1717344"/>
        </p:xfrm>
        <a:graphic>
          <a:graphicData uri="http://schemas.openxmlformats.org/drawingml/2006/table">
            <a:tbl>
              <a:tblPr firstRow="1" bandRow="1"/>
              <a:tblGrid>
                <a:gridCol w="726074">
                  <a:extLst>
                    <a:ext uri="{9D8B030D-6E8A-4147-A177-3AD203B41FA5}">
                      <a16:colId xmlns:a16="http://schemas.microsoft.com/office/drawing/2014/main" val="722166160"/>
                    </a:ext>
                  </a:extLst>
                </a:gridCol>
                <a:gridCol w="5623582">
                  <a:extLst>
                    <a:ext uri="{9D8B030D-6E8A-4147-A177-3AD203B41FA5}">
                      <a16:colId xmlns:a16="http://schemas.microsoft.com/office/drawing/2014/main" val="270388545"/>
                    </a:ext>
                  </a:extLst>
                </a:gridCol>
              </a:tblGrid>
              <a:tr h="538010"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참고</a:t>
                      </a:r>
                      <a:endParaRPr lang="en-US" altLang="ko-KR" sz="12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사항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1" marR="64761" marT="17856" marB="1785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2FF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>
                        <a:defRPr lang="ko-KR" altLang="en-US"/>
                      </a:pPr>
                      <a:r>
                        <a:rPr lang="ko-KR" altLang="en-US" sz="12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  <a:sym typeface="Wingdings"/>
                        </a:rPr>
                        <a:t>▪ </a:t>
                      </a:r>
                      <a:r>
                        <a:rPr lang="ko-KR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SkScanner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.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getIntWithPrompt(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String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prompt)</a:t>
                      </a:r>
                    </a:p>
                    <a:p>
                      <a:pPr marL="90000" lvl="0" algn="just">
                        <a:defRPr lang="ko-KR" altLang="en-US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입력 프롬프트 메시지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prompt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 출력과 정수 입력을 한 문장으로 수행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algn="just">
                        <a:defRPr lang="ko-KR" altLang="en-US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∙입력 작업 훨씬 편리하게 하므로 많이 활용할 것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61" marR="64761" marT="17856" marB="1785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15476"/>
                  </a:ext>
                </a:extLst>
              </a:tr>
              <a:tr h="1043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000" lvl="0" algn="just">
                        <a:defRPr lang="ko-KR" altLang="en-US"/>
                      </a:pP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algn="just">
                        <a:defRPr lang="ko-KR" altLang="en-US"/>
                      </a:pP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   Sy</a:t>
                      </a:r>
                      <a:r>
                        <a:rPr lang="ko-KR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stem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.</a:t>
                      </a:r>
                      <a:r>
                        <a:rPr lang="ko-KR" altLang="ko-KR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out.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println(</a:t>
                      </a:r>
                      <a:r>
                        <a:rPr lang="ko-KR" altLang="ko-KR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" * 점수 입력하시오 &gt; "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algn="just">
                        <a:defRPr lang="ko-KR" altLang="en-US"/>
                      </a:pP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int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ko-KR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score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=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SkScanner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.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getInt</a:t>
                      </a:r>
                      <a:r>
                        <a:rPr lang="en-US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();</a:t>
                      </a:r>
                    </a:p>
                    <a:p>
                      <a:pPr marL="90000" lvl="0" algn="just">
                        <a:defRPr lang="ko-KR" altLang="en-US"/>
                      </a:pPr>
                      <a:endParaRPr lang="en-US" altLang="ko-KR" sz="1200" b="0" dirty="0" smtClean="0">
                        <a:solidFill>
                          <a:srgbClr val="CC00CC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en-US" altLang="ko-KR" sz="11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   int</a:t>
                      </a:r>
                      <a:r>
                        <a:rPr kumimoji="0" lang="ko-KR" altLang="en-US" sz="11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kumimoji="0" lang="en-US" altLang="ko-KR" sz="11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score</a:t>
                      </a:r>
                      <a:r>
                        <a:rPr kumimoji="0" lang="ko-KR" altLang="en-US" sz="11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kumimoji="0" lang="en-US" altLang="ko-KR" sz="11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=</a:t>
                      </a:r>
                      <a:r>
                        <a:rPr kumimoji="0" lang="ko-KR" altLang="en-US" sz="11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ko-KR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SkScanner</a:t>
                      </a:r>
                      <a:r>
                        <a:rPr lang="ko-KR" altLang="ko-KR" sz="1200" b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.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getIntWithPrompt(</a:t>
                      </a:r>
                      <a:r>
                        <a:rPr lang="ko-KR" altLang="ko-KR" sz="12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" * 점수 입력하시오 &gt; "</a:t>
                      </a:r>
                      <a:r>
                        <a:rPr lang="ko-KR" altLang="ko-KR" sz="12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</a:t>
                      </a:r>
                      <a:endParaRPr lang="en-US" altLang="ko-KR" sz="1200" b="0" dirty="0" smtClean="0">
                        <a:solidFill>
                          <a:srgbClr val="CC00CC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algn="just">
                        <a:defRPr lang="ko-KR" altLang="en-US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61" marR="64761" marT="17856" marB="17856" anchor="ctr">
                    <a:lnL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5449"/>
                  </a:ext>
                </a:extLst>
              </a:tr>
            </a:tbl>
          </a:graphicData>
        </a:graphic>
      </p:graphicFrame>
      <p:sp>
        <p:nvSpPr>
          <p:cNvPr id="32" name="모서리가 둥근 사각형 설명선 31"/>
          <p:cNvSpPr/>
          <p:nvPr/>
        </p:nvSpPr>
        <p:spPr bwMode="auto">
          <a:xfrm flipH="1">
            <a:off x="7819344" y="934473"/>
            <a:ext cx="990600" cy="868363"/>
          </a:xfrm>
          <a:prstGeom prst="wedgeRoundRectCallout">
            <a:avLst>
              <a:gd name="adj1" fmla="val 96342"/>
              <a:gd name="adj2" fmla="val 3320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메소드는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프롬프트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메시지 출력과 정수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입력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동시에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2805" name="모서리가 둥근 직사각형 19"/>
          <p:cNvSpPr>
            <a:spLocks noChangeArrowheads="1"/>
          </p:cNvSpPr>
          <p:nvPr/>
        </p:nvSpPr>
        <p:spPr bwMode="auto">
          <a:xfrm>
            <a:off x="2843808" y="1495764"/>
            <a:ext cx="4517035" cy="233362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806" name="모서리가 둥근 직사각형 19"/>
          <p:cNvSpPr>
            <a:spLocks noChangeArrowheads="1"/>
          </p:cNvSpPr>
          <p:nvPr/>
        </p:nvSpPr>
        <p:spPr bwMode="auto">
          <a:xfrm>
            <a:off x="1907704" y="2342327"/>
            <a:ext cx="1512888" cy="45402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807" name="모서리가 둥근 직사각형 19"/>
          <p:cNvSpPr>
            <a:spLocks noChangeArrowheads="1"/>
          </p:cNvSpPr>
          <p:nvPr/>
        </p:nvSpPr>
        <p:spPr bwMode="auto">
          <a:xfrm>
            <a:off x="1907704" y="3004315"/>
            <a:ext cx="5741150" cy="92392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" name="모서리가 둥근 사각형 설명선 36"/>
          <p:cNvSpPr/>
          <p:nvPr/>
        </p:nvSpPr>
        <p:spPr bwMode="auto">
          <a:xfrm flipH="1">
            <a:off x="198454" y="2085965"/>
            <a:ext cx="1149350" cy="936625"/>
          </a:xfrm>
          <a:prstGeom prst="wedgeRoundRectCallout">
            <a:avLst>
              <a:gd name="adj1" fmla="val -97048"/>
              <a:gd name="adj2" fmla="val -336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없는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60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미만이면 낙제이므로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true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8" name="모서리가 둥근 사각형 설명선 37"/>
          <p:cNvSpPr/>
          <p:nvPr/>
        </p:nvSpPr>
        <p:spPr bwMode="auto">
          <a:xfrm flipH="1">
            <a:off x="182799" y="3157690"/>
            <a:ext cx="1152525" cy="714375"/>
          </a:xfrm>
          <a:prstGeom prst="wedgeRoundRectCallout">
            <a:avLst>
              <a:gd name="adj1" fmla="val -101454"/>
              <a:gd name="adj2" fmla="val -2068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있는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true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또는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false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에 따라 결과 출력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2810" name="모서리가 둥근 직사각형 19"/>
          <p:cNvSpPr>
            <a:spLocks noChangeArrowheads="1"/>
          </p:cNvSpPr>
          <p:nvPr/>
        </p:nvSpPr>
        <p:spPr bwMode="auto">
          <a:xfrm>
            <a:off x="2290754" y="6387314"/>
            <a:ext cx="5116513" cy="279400"/>
          </a:xfrm>
          <a:prstGeom prst="roundRect">
            <a:avLst>
              <a:gd name="adj" fmla="val 16667"/>
            </a:avLst>
          </a:prstGeom>
          <a:solidFill>
            <a:srgbClr val="FF37FF">
              <a:alpha val="20000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811" name="모서리가 둥근 직사각형 19"/>
          <p:cNvSpPr>
            <a:spLocks noChangeArrowheads="1"/>
          </p:cNvSpPr>
          <p:nvPr/>
        </p:nvSpPr>
        <p:spPr bwMode="auto">
          <a:xfrm>
            <a:off x="2290754" y="5793589"/>
            <a:ext cx="5116513" cy="539750"/>
          </a:xfrm>
          <a:prstGeom prst="roundRect">
            <a:avLst>
              <a:gd name="adj" fmla="val 16667"/>
            </a:avLst>
          </a:prstGeom>
          <a:solidFill>
            <a:srgbClr val="FF37FF">
              <a:alpha val="20000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" name="원호 40"/>
          <p:cNvSpPr/>
          <p:nvPr/>
        </p:nvSpPr>
        <p:spPr bwMode="auto">
          <a:xfrm rot="5076982" flipH="1">
            <a:off x="7156442" y="5965039"/>
            <a:ext cx="501650" cy="571500"/>
          </a:xfrm>
          <a:prstGeom prst="arc">
            <a:avLst>
              <a:gd name="adj1" fmla="val 10241241"/>
              <a:gd name="adj2" fmla="val 2125652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oval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2814" name="모서리가 둥근 직사각형 19"/>
          <p:cNvSpPr>
            <a:spLocks noChangeArrowheads="1"/>
          </p:cNvSpPr>
          <p:nvPr/>
        </p:nvSpPr>
        <p:spPr bwMode="auto">
          <a:xfrm>
            <a:off x="1907704" y="1937089"/>
            <a:ext cx="1924726" cy="255587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82799" y="1199200"/>
            <a:ext cx="1152525" cy="749300"/>
          </a:xfrm>
          <a:prstGeom prst="wedgeRoundRectCallout">
            <a:avLst>
              <a:gd name="adj1" fmla="val -99517"/>
              <a:gd name="adj2" fmla="val 6527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낙제가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아니라고 가정하여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isFailed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에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false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</p:txBody>
      </p:sp>
      <p:sp>
        <p:nvSpPr>
          <p:cNvPr id="20" name="설명선 1 19"/>
          <p:cNvSpPr/>
          <p:nvPr/>
        </p:nvSpPr>
        <p:spPr bwMode="auto">
          <a:xfrm>
            <a:off x="7956376" y="5678743"/>
            <a:ext cx="955573" cy="769441"/>
          </a:xfrm>
          <a:prstGeom prst="borderCallout1">
            <a:avLst>
              <a:gd name="adj1" fmla="val 38266"/>
              <a:gd name="adj2" fmla="val 2220"/>
              <a:gd name="adj3" fmla="val 61349"/>
              <a:gd name="adj4" fmla="val -32010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dirty="0">
                <a:solidFill>
                  <a:srgbClr val="000000"/>
                </a:solidFill>
                <a:cs typeface="한양신명조"/>
              </a:rPr>
              <a:t>2 </a:t>
            </a: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문장을</a:t>
            </a:r>
            <a:r>
              <a:rPr kumimoji="1" lang="en-US" altLang="ko-KR" sz="1100" dirty="0">
                <a:solidFill>
                  <a:srgbClr val="000000"/>
                </a:solidFill>
                <a:cs typeface="한양신명조"/>
              </a:rPr>
              <a:t>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한 문장으로</a:t>
            </a:r>
            <a:endParaRPr kumimoji="1" lang="en-US" altLang="ko-KR" sz="110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간단하게 </a:t>
            </a:r>
            <a:endParaRPr kumimoji="1" lang="en-US" altLang="ko-KR" sz="1100" dirty="0" smtClean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000000"/>
                </a:solidFill>
                <a:cs typeface="한양신명조"/>
              </a:rPr>
              <a:t>작성하게 </a:t>
            </a: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630770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4-2-1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510588" cy="594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입력하여 낙제 여부 판단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내용 파악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55, 59, 60,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입력했을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때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처음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boolean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타입 관련 어려움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boolean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타입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값 저장하는 것이 이해가 잘 되지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또한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조건수식에서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boolean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사용도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이해하기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어려움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이해해야 하므로 이해하기 위해 잘 살펴보고 노력해야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프로그램의 처음에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≪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boolean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isFailed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false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;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되어 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≪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boolean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isFailed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true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;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로 변경하고 이로 인하여 반드시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변경해야할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부분 찾아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문으로 작성되어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그런데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하나의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문으로도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동일한  결과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출력하는 프로그램 작성이 가능하다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하나의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사용하는 프로그램으로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 이상이면 점수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출력한 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＂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우수 점수임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＂,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아니면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＂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우수 점수 아님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＂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을 추가로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3974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1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if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이용한 섭씨온도와 화씨온도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간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온도 변환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96843501"/>
              </p:ext>
            </p:extLst>
          </p:nvPr>
        </p:nvGraphicFramePr>
        <p:xfrm>
          <a:off x="1267337" y="915989"/>
          <a:ext cx="6551613" cy="5320486"/>
        </p:xfrm>
        <a:graphic>
          <a:graphicData uri="http://schemas.openxmlformats.org/drawingml/2006/table">
            <a:tbl>
              <a:tblPr firstRow="1" bandRow="1"/>
              <a:tblGrid>
                <a:gridCol w="655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308">
                <a:tc>
                  <a:txBody>
                    <a:bodyPr/>
                    <a:lstStyle/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B05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</a:t>
                      </a:r>
                      <a:r>
                        <a:rPr lang="ko-KR" sz="1200" b="0" i="0" dirty="0" smtClean="0">
                          <a:solidFill>
                            <a:srgbClr val="00B05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lass</a:t>
                      </a:r>
                      <a:r>
                        <a:rPr lang="ko-KR" altLang="en-US" sz="1200" b="0" i="0" baseline="0" dirty="0" smtClean="0">
                          <a:solidFill>
                            <a:srgbClr val="00B05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Ex4_2_2_</a:t>
                      </a:r>
                      <a:r>
                        <a:rPr lang="en-US" altLang="ko-KR" sz="1200" b="0" i="0" baseline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Conversion_FandC_UsingIf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public static void main(String[] args) {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menu; //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입력받을 메뉴 번호 저장할 변수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System.out.println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("\n\n **** Conversion of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****\n");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    1) Fahrenheit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to Centigrade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 </a:t>
                      </a:r>
                      <a:r>
                        <a:rPr lang="ko-KR" sz="1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2) Centigrade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to Fahrenheit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\n");</a:t>
                      </a:r>
                      <a:endParaRPr lang="en-US" altLang="ko-KR" sz="12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3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2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menu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</a:t>
                      </a:r>
                      <a:r>
                        <a:rPr lang="ko-KR" sz="12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SkScanner</a:t>
                      </a:r>
                      <a:r>
                        <a:rPr 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.getInt</a:t>
                      </a:r>
                      <a:r>
                        <a:rPr lang="en-US" alt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WithPrompt</a:t>
                      </a:r>
                      <a:r>
                        <a:rPr lang="ko-KR" sz="12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" </a:t>
                      </a:r>
                      <a:r>
                        <a:rPr lang="en-US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o</a:t>
                      </a:r>
                      <a:r>
                        <a:rPr lang="ko-KR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 Choose which &gt; "</a:t>
                      </a:r>
                      <a:r>
                        <a:rPr lang="ko-KR" sz="12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);</a:t>
                      </a:r>
                      <a:endParaRPr lang="en-US" altLang="ko-KR" sz="1200" b="0" i="0" dirty="0" smtClean="0">
                        <a:solidFill>
                          <a:srgbClr val="0000FF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500" b="0" i="0" dirty="0">
                        <a:solidFill>
                          <a:schemeClr val="tx1"/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if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(menu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1)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{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System.out.print("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Input Fahrenheit degree &gt;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</a:t>
                      </a:r>
                      <a:endParaRPr lang="en-US" altLang="ko-KR" sz="12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ko-KR" sz="12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double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F, C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굴림"/>
                          <a:sym typeface="Wingdings"/>
                        </a:rPr>
                        <a:t>; // 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화씨온도와 섭씨온도 저장할 변수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: </a:t>
                      </a: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블록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내부에서 선언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F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SkScanner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.getDouble();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(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F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-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32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*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5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/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double C1 = (int) ((C + 0.05) * 10) / 10.0; //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소수점 이하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자리에서 반올림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 + F + "F = " + C + "C = " + C1 + "C"); 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</a:t>
                      </a:r>
                      <a:r>
                        <a:rPr lang="ko-KR" sz="1200" b="0" i="0" dirty="0">
                          <a:solidFill>
                            <a:srgbClr val="008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System.out.print("\n * Input Centigrade degree &gt; ");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</a:t>
                      </a:r>
                      <a:endParaRPr lang="en-US" altLang="ko-KR" sz="12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ko-KR" sz="12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double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C,</a:t>
                      </a:r>
                      <a:r>
                        <a:rPr lang="en-US" altLang="ko-KR" sz="1200" b="0" i="0" baseline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ko-KR" sz="1200" b="0" i="0" dirty="0" smtClean="0">
                          <a:solidFill>
                            <a:srgbClr val="0000FF"/>
                          </a:solidFill>
                          <a:latin typeface="+mn-lt"/>
                          <a:ea typeface="굴림"/>
                          <a:sym typeface="Wingdings"/>
                        </a:rPr>
                        <a:t>F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굴림"/>
                          <a:sym typeface="Wingdings"/>
                        </a:rPr>
                        <a:t>; // </a:t>
                      </a:r>
                      <a:r>
                        <a:rPr lang="ko-KR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화씨온도와 섭씨온도 저장할 변수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: </a:t>
                      </a: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블록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+mn-ea"/>
                          <a:sym typeface="Wingdings"/>
                        </a:rPr>
                        <a:t>내부에서 선언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</a:t>
                      </a:r>
                      <a:r>
                        <a:rPr lang="ko-KR" sz="12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SkScanner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.getDouble();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F 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*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9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/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5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+ </a:t>
                      </a:r>
                      <a:r>
                        <a:rPr lang="ko-KR" sz="12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32</a:t>
                      </a:r>
                      <a:r>
                        <a:rPr lang="ko-KR" sz="12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</a:p>
                    <a:p>
                      <a:pPr marL="90000" lvl="0" indent="0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 + C + "C = " + F + "F");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0753" marR="30753" marT="8483" marB="8483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27" name="모서리가 둥근 직사각형 19"/>
          <p:cNvSpPr>
            <a:spLocks noChangeArrowheads="1"/>
          </p:cNvSpPr>
          <p:nvPr/>
        </p:nvSpPr>
        <p:spPr bwMode="auto">
          <a:xfrm>
            <a:off x="1820485" y="2807965"/>
            <a:ext cx="5408613" cy="1360487"/>
          </a:xfrm>
          <a:prstGeom prst="roundRect">
            <a:avLst>
              <a:gd name="adj" fmla="val 7815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209173" y="3266657"/>
            <a:ext cx="971550" cy="714375"/>
          </a:xfrm>
          <a:prstGeom prst="wedgeRoundRectCallout">
            <a:avLst>
              <a:gd name="adj1" fmla="val -114096"/>
              <a:gd name="adj2" fmla="val 650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조건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true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일 때 수행되는 여러 문장들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블록으로 구성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4829" name="모서리가 둥근 직사각형 19"/>
          <p:cNvSpPr>
            <a:spLocks noChangeArrowheads="1"/>
          </p:cNvSpPr>
          <p:nvPr/>
        </p:nvSpPr>
        <p:spPr bwMode="auto">
          <a:xfrm>
            <a:off x="1820485" y="4563645"/>
            <a:ext cx="5408613" cy="1106487"/>
          </a:xfrm>
          <a:prstGeom prst="roundRect">
            <a:avLst>
              <a:gd name="adj" fmla="val 9282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205998" y="4797007"/>
            <a:ext cx="971550" cy="715963"/>
          </a:xfrm>
          <a:prstGeom prst="wedgeRoundRectCallout">
            <a:avLst>
              <a:gd name="adj1" fmla="val -114285"/>
              <a:gd name="adj2" fmla="val 753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조건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false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일 때 수행되는 여러 문장들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블록으로 구성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66700"/>
              </p:ext>
            </p:extLst>
          </p:nvPr>
        </p:nvGraphicFramePr>
        <p:xfrm>
          <a:off x="4149348" y="5724000"/>
          <a:ext cx="4679950" cy="1071236"/>
        </p:xfrm>
        <a:graphic>
          <a:graphicData uri="http://schemas.openxmlformats.org/drawingml/2006/table">
            <a:tbl>
              <a:tblPr firstRow="1" bandRow="1"/>
              <a:tblGrid>
                <a:gridCol w="4679950">
                  <a:extLst>
                    <a:ext uri="{9D8B030D-6E8A-4147-A177-3AD203B41FA5}">
                      <a16:colId xmlns:a16="http://schemas.microsoft.com/office/drawing/2014/main" val="1332788742"/>
                    </a:ext>
                  </a:extLst>
                </a:gridCol>
              </a:tblGrid>
              <a:tr h="1071236">
                <a:tc>
                  <a:txBody>
                    <a:bodyPr/>
                    <a:lstStyle/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Conversion of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</a:t>
                      </a:r>
                    </a:p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1) Fahrenheit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to Centigrade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2) Centigrade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to Fahrenheit </a:t>
                      </a: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temperature</a:t>
                      </a:r>
                      <a:endParaRPr 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Choose which &gt; </a:t>
                      </a:r>
                      <a:r>
                        <a:rPr lang="ko-KR" sz="1200" b="0" i="0" u="sng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1</a:t>
                      </a:r>
                    </a:p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Input Fahrenheit degree &gt; </a:t>
                      </a:r>
                      <a:r>
                        <a:rPr lang="ko-KR" sz="1200" b="0" i="0" u="sng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56</a:t>
                      </a:r>
                    </a:p>
                    <a:p>
                      <a:pPr marL="90000" lvl="0" indent="0" algn="just">
                        <a:lnSpc>
                          <a:spcPct val="90000"/>
                        </a:lnSpc>
                        <a:spcBef>
                          <a:spcPct val="16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2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56.0F = 13.333333333333334C = </a:t>
                      </a:r>
                      <a:r>
                        <a:rPr lang="ko-KR" sz="12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13.3C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30753" marR="30753" marT="8482" marB="8482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2817"/>
                  </a:ext>
                </a:extLst>
              </a:tr>
            </a:tbl>
          </a:graphicData>
        </a:graphic>
      </p:graphicFrame>
      <p:sp>
        <p:nvSpPr>
          <p:cNvPr id="34837" name="모서리가 둥근 직사각형 19"/>
          <p:cNvSpPr>
            <a:spLocks noChangeArrowheads="1"/>
          </p:cNvSpPr>
          <p:nvPr/>
        </p:nvSpPr>
        <p:spPr bwMode="auto">
          <a:xfrm>
            <a:off x="1619672" y="2250866"/>
            <a:ext cx="4824413" cy="376237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542925" y="2276475"/>
            <a:ext cx="649288" cy="357545"/>
          </a:xfrm>
          <a:prstGeom prst="wedgeRoundRectCallout">
            <a:avLst>
              <a:gd name="adj1" fmla="val -114693"/>
              <a:gd name="adj2" fmla="val 91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온도 변환 </a:t>
            </a: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유형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선택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4839" name="모서리가 둥근 직사각형 19"/>
          <p:cNvSpPr>
            <a:spLocks noChangeArrowheads="1"/>
          </p:cNvSpPr>
          <p:nvPr/>
        </p:nvSpPr>
        <p:spPr bwMode="auto">
          <a:xfrm>
            <a:off x="1922085" y="3034882"/>
            <a:ext cx="5200650" cy="231775"/>
          </a:xfrm>
          <a:prstGeom prst="roundRect">
            <a:avLst>
              <a:gd name="adj" fmla="val 16667"/>
            </a:avLst>
          </a:prstGeom>
          <a:solidFill>
            <a:srgbClr val="ADADEB">
              <a:alpha val="20000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40" name="모서리가 둥근 직사각형 19"/>
          <p:cNvSpPr>
            <a:spLocks noChangeArrowheads="1"/>
          </p:cNvSpPr>
          <p:nvPr/>
        </p:nvSpPr>
        <p:spPr bwMode="auto">
          <a:xfrm>
            <a:off x="1930023" y="4808120"/>
            <a:ext cx="5184775" cy="228600"/>
          </a:xfrm>
          <a:prstGeom prst="roundRect">
            <a:avLst>
              <a:gd name="adj" fmla="val 16667"/>
            </a:avLst>
          </a:prstGeom>
          <a:solidFill>
            <a:srgbClr val="ADADEB">
              <a:alpha val="20000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7857748" y="2545932"/>
            <a:ext cx="971550" cy="723900"/>
          </a:xfrm>
          <a:prstGeom prst="wedgeRoundRectCallout">
            <a:avLst>
              <a:gd name="adj1" fmla="val 126077"/>
              <a:gd name="adj2" fmla="val 3657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 내에서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선언되는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변수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 내에서만 사용 가능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7857748" y="4200107"/>
            <a:ext cx="971550" cy="715963"/>
          </a:xfrm>
          <a:prstGeom prst="wedgeRoundRectCallout">
            <a:avLst>
              <a:gd name="adj1" fmla="val 127659"/>
              <a:gd name="adj2" fmla="val 4623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 내에서 선언되는 변수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블록 내에서만 사용 가능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11245"/>
              </p:ext>
            </p:extLst>
          </p:nvPr>
        </p:nvGraphicFramePr>
        <p:xfrm>
          <a:off x="1260475" y="627062"/>
          <a:ext cx="6558475" cy="292100"/>
        </p:xfrm>
        <a:graphic>
          <a:graphicData uri="http://schemas.openxmlformats.org/drawingml/2006/table">
            <a:tbl>
              <a:tblPr/>
              <a:tblGrid>
                <a:gridCol w="1266116">
                  <a:extLst>
                    <a:ext uri="{9D8B030D-6E8A-4147-A177-3AD203B41FA5}">
                      <a16:colId xmlns:a16="http://schemas.microsoft.com/office/drawing/2014/main" val="3312166675"/>
                    </a:ext>
                  </a:extLst>
                </a:gridCol>
                <a:gridCol w="5292359">
                  <a:extLst>
                    <a:ext uri="{9D8B030D-6E8A-4147-A177-3AD203B41FA5}">
                      <a16:colId xmlns:a16="http://schemas.microsoft.com/office/drawing/2014/main" val="320143181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4-2-2 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4" marR="64764" marT="17962" marB="179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섭씨온도와 화씨온도 간의 온도 변환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4" marR="64764" marT="17962" marB="179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89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4-2-2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15913" y="692150"/>
            <a:ext cx="8510587" cy="601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가지 온도체계간의 온도 변환 수행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온도 변환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유형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화씨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-&gt;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섭씨 또는 섭씨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-&gt;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화씨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선택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∙변환 유형에 따른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온도 입력하여 변환 온도 계산한 후 변환온도 출력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true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else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부분을 블록으로 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∙수행할 문장이 여러 문장이므로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블록으로 작성해야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블록 내에서 변수 선언하여 블록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내에서만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프로그램의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내용 파악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섭씨온도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캘빈온도로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변환하여 출력하는 작업을 메뉴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추가하도록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다음과 같이 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∙추가사항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＂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Centigrade temperature to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Kevin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temperature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＂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출력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∙변경사항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menu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변수 값이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이면 섭씨온도에서 화씨온도로 변환 수행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menu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값이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이면 섭씨온도에서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캘빈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온도로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수행하는 블록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새로이 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섭씨온도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를 캘빈온도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로 변환하는 공식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K = C + 273.15 )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menu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변수 값이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1, 2, 3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아니면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＂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???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메뉴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선택임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＂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6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16"/>
          <p:cNvSpPr>
            <a:spLocks noChangeArrowheads="1"/>
          </p:cNvSpPr>
          <p:nvPr/>
        </p:nvSpPr>
        <p:spPr bwMode="auto">
          <a:xfrm>
            <a:off x="4859338" y="1844675"/>
            <a:ext cx="4068762" cy="3635375"/>
          </a:xfrm>
          <a:prstGeom prst="rect">
            <a:avLst/>
          </a:prstGeom>
          <a:solidFill>
            <a:srgbClr val="D2D2F4">
              <a:alpha val="50196"/>
            </a:srgbClr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67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68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중첩된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3850" y="765175"/>
            <a:ext cx="4664075" cy="6016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중첩된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그 자체는 별로 복잡하지 않음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문은 중첩 가능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내에 또 다른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포함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부분이 연속적으로 반복될 수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중첩된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문에서의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생략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중첩된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문에서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 생략 가능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경우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 개수가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개수보다 적음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부분과 대응되는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찾기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어려울 수 있음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부분은 가장 가까운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if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문과 대응됨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부분과 대응되는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찾기 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어려울 수 있음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 필요시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}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대응되는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명확히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표시할 것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중첩된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부분과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부분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정확히 작성해야 함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45238" y="2043113"/>
            <a:ext cx="1495425" cy="1374775"/>
          </a:xfrm>
          <a:prstGeom prst="rect">
            <a:avLst/>
          </a:prstGeom>
          <a:solidFill>
            <a:srgbClr val="BDF9C0">
              <a:alpha val="40000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46713" y="3976688"/>
            <a:ext cx="1512887" cy="1366837"/>
          </a:xfrm>
          <a:prstGeom prst="rect">
            <a:avLst/>
          </a:prstGeom>
          <a:solidFill>
            <a:srgbClr val="BDF9C0">
              <a:alpha val="40000"/>
            </a:srgbClr>
          </a:solidFill>
          <a:ln w="63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else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21538" y="3976688"/>
            <a:ext cx="1512887" cy="1384300"/>
          </a:xfrm>
          <a:prstGeom prst="rect">
            <a:avLst/>
          </a:prstGeom>
          <a:solidFill>
            <a:srgbClr val="BDF9C0">
              <a:alpha val="40000"/>
            </a:srgbClr>
          </a:solidFill>
          <a:ln w="635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else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문장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5199063" y="2027238"/>
            <a:ext cx="904875" cy="1225550"/>
          </a:xfrm>
          <a:prstGeom prst="wedgeRoundRectCallout">
            <a:avLst>
              <a:gd name="adj1" fmla="val -103603"/>
              <a:gd name="adj2" fmla="val 2363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개이므로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중첩된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와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대응되는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은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?</a:t>
            </a:r>
          </a:p>
        </p:txBody>
      </p:sp>
      <p:sp>
        <p:nvSpPr>
          <p:cNvPr id="5" name="아래쪽 화살표 4"/>
          <p:cNvSpPr/>
          <p:nvPr/>
        </p:nvSpPr>
        <p:spPr bwMode="auto">
          <a:xfrm rot="19800000">
            <a:off x="7464425" y="3371850"/>
            <a:ext cx="142875" cy="6477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 rot="1800000">
            <a:off x="6565900" y="3397250"/>
            <a:ext cx="142875" cy="6111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7" name="곱셈 기호 6"/>
          <p:cNvSpPr/>
          <p:nvPr/>
        </p:nvSpPr>
        <p:spPr bwMode="auto">
          <a:xfrm>
            <a:off x="6505575" y="3551238"/>
            <a:ext cx="263525" cy="2889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3" name="도넛 12"/>
          <p:cNvSpPr/>
          <p:nvPr/>
        </p:nvSpPr>
        <p:spPr bwMode="auto">
          <a:xfrm>
            <a:off x="7421563" y="3570288"/>
            <a:ext cx="228600" cy="215900"/>
          </a:xfrm>
          <a:prstGeom prst="donut">
            <a:avLst/>
          </a:prstGeom>
          <a:solidFill>
            <a:srgbClr val="0000FF">
              <a:alpha val="60000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7813675" y="5561013"/>
            <a:ext cx="1171575" cy="893762"/>
          </a:xfrm>
          <a:prstGeom prst="wedgeRoundRectCallout">
            <a:avLst>
              <a:gd name="adj1" fmla="val 49037"/>
              <a:gd name="adj2" fmla="val -9733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는 가장 가까운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와 대응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되므로 이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는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안쪽의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에 대응됨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5535613" y="5561013"/>
            <a:ext cx="885825" cy="723900"/>
          </a:xfrm>
          <a:prstGeom prst="wedgeRoundRectCallout">
            <a:avLst>
              <a:gd name="adj1" fmla="val 47170"/>
              <a:gd name="adj2" fmla="val -9181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}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대응되는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명확히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표시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6881" name="모서리가 둥근 직사각형 19"/>
          <p:cNvSpPr>
            <a:spLocks noChangeArrowheads="1"/>
          </p:cNvSpPr>
          <p:nvPr/>
        </p:nvSpPr>
        <p:spPr bwMode="auto">
          <a:xfrm>
            <a:off x="7596188" y="4881563"/>
            <a:ext cx="381000" cy="25717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82" name="모서리가 둥근 직사각형 19"/>
          <p:cNvSpPr>
            <a:spLocks noChangeArrowheads="1"/>
          </p:cNvSpPr>
          <p:nvPr/>
        </p:nvSpPr>
        <p:spPr bwMode="auto">
          <a:xfrm>
            <a:off x="6589713" y="2843213"/>
            <a:ext cx="454025" cy="255587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83" name="모서리가 둥근 직사각형 19"/>
          <p:cNvSpPr>
            <a:spLocks noChangeArrowheads="1"/>
          </p:cNvSpPr>
          <p:nvPr/>
        </p:nvSpPr>
        <p:spPr bwMode="auto">
          <a:xfrm>
            <a:off x="5472113" y="5041900"/>
            <a:ext cx="179387" cy="255588"/>
          </a:xfrm>
          <a:prstGeom prst="roundRect">
            <a:avLst>
              <a:gd name="adj" fmla="val 16667"/>
            </a:avLst>
          </a:prstGeom>
          <a:solidFill>
            <a:schemeClr val="tx1">
              <a:alpha val="10196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84" name="모서리가 둥근 직사각형 20"/>
          <p:cNvSpPr>
            <a:spLocks noChangeArrowheads="1"/>
          </p:cNvSpPr>
          <p:nvPr/>
        </p:nvSpPr>
        <p:spPr bwMode="auto">
          <a:xfrm>
            <a:off x="5805488" y="4806950"/>
            <a:ext cx="180975" cy="255588"/>
          </a:xfrm>
          <a:prstGeom prst="roundRect">
            <a:avLst>
              <a:gd name="adj" fmla="val 16667"/>
            </a:avLst>
          </a:prstGeom>
          <a:solidFill>
            <a:schemeClr val="tx1">
              <a:alpha val="10196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85" name="모서리가 둥근 직사각형 21"/>
          <p:cNvSpPr>
            <a:spLocks noChangeArrowheads="1"/>
          </p:cNvSpPr>
          <p:nvPr/>
        </p:nvSpPr>
        <p:spPr bwMode="auto">
          <a:xfrm>
            <a:off x="6637338" y="4381500"/>
            <a:ext cx="179387" cy="255588"/>
          </a:xfrm>
          <a:prstGeom prst="roundRect">
            <a:avLst>
              <a:gd name="adj" fmla="val 16667"/>
            </a:avLst>
          </a:prstGeom>
          <a:solidFill>
            <a:schemeClr val="tx1">
              <a:alpha val="10196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86" name="모서리가 둥근 직사각형 22"/>
          <p:cNvSpPr>
            <a:spLocks noChangeArrowheads="1"/>
          </p:cNvSpPr>
          <p:nvPr/>
        </p:nvSpPr>
        <p:spPr bwMode="auto">
          <a:xfrm>
            <a:off x="6330950" y="4162425"/>
            <a:ext cx="160338" cy="265113"/>
          </a:xfrm>
          <a:prstGeom prst="roundRect">
            <a:avLst>
              <a:gd name="adj" fmla="val 16667"/>
            </a:avLst>
          </a:prstGeom>
          <a:solidFill>
            <a:schemeClr val="tx1">
              <a:alpha val="10196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원호 22"/>
          <p:cNvSpPr/>
          <p:nvPr/>
        </p:nvSpPr>
        <p:spPr bwMode="auto">
          <a:xfrm rot="16200000" flipH="1">
            <a:off x="7289800" y="4403725"/>
            <a:ext cx="611188" cy="566738"/>
          </a:xfrm>
          <a:prstGeom prst="arc">
            <a:avLst>
              <a:gd name="adj1" fmla="val 10887573"/>
              <a:gd name="adj2" fmla="val 21256524"/>
            </a:avLst>
          </a:prstGeom>
          <a:noFill/>
          <a:ln w="3175" cap="flat" cmpd="sng" algn="ctr">
            <a:solidFill>
              <a:srgbClr val="CC00CC"/>
            </a:solidFill>
            <a:prstDash val="sysDash"/>
            <a:round/>
            <a:headEnd type="triangl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6888" name="모서리가 둥근 직사각형 19"/>
          <p:cNvSpPr>
            <a:spLocks noChangeArrowheads="1"/>
          </p:cNvSpPr>
          <p:nvPr/>
        </p:nvSpPr>
        <p:spPr bwMode="auto">
          <a:xfrm>
            <a:off x="7596188" y="4233863"/>
            <a:ext cx="206375" cy="25717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59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97649"/>
              </p:ext>
            </p:extLst>
          </p:nvPr>
        </p:nvGraphicFramePr>
        <p:xfrm>
          <a:off x="776288" y="1268413"/>
          <a:ext cx="7632700" cy="4873625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1485883088"/>
                    </a:ext>
                  </a:extLst>
                </a:gridCol>
                <a:gridCol w="6575425">
                  <a:extLst>
                    <a:ext uri="{9D8B030D-6E8A-4147-A177-3AD203B41FA5}">
                      <a16:colId xmlns:a16="http://schemas.microsoft.com/office/drawing/2014/main" val="2413518104"/>
                    </a:ext>
                  </a:extLst>
                </a:gridCol>
              </a:tblGrid>
              <a:tr h="48736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15900" indent="-6111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문장의 분류를 이해한다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변수의 종류와 변수 선언문의 사용형식을 숙지한다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단순문의 종류와 기능을 이해한다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블록의 형식과 필요성을 파악한다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선택문인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문과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switch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문의 형식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기능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사용법을 이해한다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반복문인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for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while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do-while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문의 형식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기능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사용법을 이해한다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차원 배열과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다차원 배열의 구조와 처리방법을 익힌다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복잡한 작업 처리를 위한 프로그램 작성기법을 배운다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15900" marR="0" lvl="0" indent="-611188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기능을 갖는 프로그램을 작성하는 능력을 배양한다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8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712646" cy="569387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중첩된 </a:t>
            </a:r>
            <a:r>
              <a:rPr kumimoji="1" lang="en-US" altLang="ko-KR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if </a:t>
            </a:r>
            <a:r>
              <a:rPr kumimoji="1" lang="ko-KR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문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이용하여 점수를 </a:t>
            </a:r>
            <a:r>
              <a:rPr kumimoji="1" lang="ko-KR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성적 등급으로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변환</a:t>
            </a:r>
            <a:endParaRPr kumimoji="1" lang="en-US" altLang="ko-KR" sz="3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45171"/>
              </p:ext>
            </p:extLst>
          </p:nvPr>
        </p:nvGraphicFramePr>
        <p:xfrm>
          <a:off x="1908175" y="666750"/>
          <a:ext cx="6048375" cy="6102350"/>
        </p:xfrm>
        <a:graphic>
          <a:graphicData uri="http://schemas.openxmlformats.org/drawingml/2006/table">
            <a:tbl>
              <a:tblPr/>
              <a:tblGrid>
                <a:gridCol w="1200104">
                  <a:extLst>
                    <a:ext uri="{9D8B030D-6E8A-4147-A177-3AD203B41FA5}">
                      <a16:colId xmlns:a16="http://schemas.microsoft.com/office/drawing/2014/main" val="276929914"/>
                    </a:ext>
                  </a:extLst>
                </a:gridCol>
                <a:gridCol w="4848271">
                  <a:extLst>
                    <a:ext uri="{9D8B030D-6E8A-4147-A177-3AD203B41FA5}">
                      <a16:colId xmlns:a16="http://schemas.microsoft.com/office/drawing/2014/main" val="1078416905"/>
                    </a:ext>
                  </a:extLst>
                </a:gridCol>
              </a:tblGrid>
              <a:tr h="248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4-2-3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입력하여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등급으로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중첩된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사용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869"/>
                  </a:ext>
                </a:extLst>
              </a:tr>
              <a:tr h="5853601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Ex4_2_3_</a:t>
                      </a:r>
                      <a:r>
                        <a:rPr lang="en-US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ScoreToGrade_UsingIf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static void main(String[] args) {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int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score;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입력하여 저장할 변수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String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grade;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등급 저장할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System.out.println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****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점수를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등급으로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 ****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n");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score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SkScanner.getIntWithPrompt(" 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입력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");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 &amp;&amp; </a:t>
                      </a:r>
                      <a:r>
                        <a:rPr lang="en-US" sz="1200" kern="0" spc="0" baseline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&lt;= 100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 ~ 100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"A+";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90 &amp;&amp; score &lt;= 94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 ~ 94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"A0";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85 &amp;&amp; score &lt;= 89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85 ~ 89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"B+";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              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80 &amp;&amp; score &lt;= 84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 ~ 84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75 &amp;&amp; score &lt;= 79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 ~ 79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"C+";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70 &amp;&amp; score &lt;= 74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 ~ 74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65 &amp;&amp; score &lt;= 69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65 ~ 69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"D+";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               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60 &amp;&amp; score &lt;= 64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 ~ 64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"D0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                                     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                                             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기타 점수이면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"F";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    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System.out.println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*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 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+ 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04445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971549" y="2780928"/>
            <a:ext cx="828675" cy="749141"/>
          </a:xfrm>
          <a:prstGeom prst="wedgeRoundRectCallout">
            <a:avLst>
              <a:gd name="adj1" fmla="val -109603"/>
              <a:gd name="adj2" fmla="val -507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다음에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문이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연속적으로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번 중첩됨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1258888" y="5949950"/>
            <a:ext cx="541337" cy="374650"/>
          </a:xfrm>
          <a:prstGeom prst="wedgeRoundRectCallout">
            <a:avLst>
              <a:gd name="adj1" fmla="val -151329"/>
              <a:gd name="adj2" fmla="val -8383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마지막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29466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4-2-3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510588" cy="58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4-2-3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입력하여 성적 등급으로 변환하여 출력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∙점수 구간별 성적 등급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kumimoji="1" lang="pt-B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95~100: A+, 90~94: A0, 85~90: B+, 80~84: B0,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75~80 : C+, 70~74: C0, 65~70: D+, 60~65: D0,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60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미만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F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구간별 성적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등급 구하기 위해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연속적으로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7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 중첩시킴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살펴보고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내용 파악하고 실행하여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(1)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각 성적 등급에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해당되는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입력하여 출력되는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성적 등급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(2)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150, -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입력하여 출력되는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성적 등급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150, -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입력하여도 성적 등급이 출력된다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그러나 이러한 점수는 잘못된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점수이므로 성적 등급으로 변환하지 않아야 한다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잘못된 점수에 대해 올바르게 처리할 수 있도록 프로그램 수정하라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보다 크고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보다 작을 경우 성적 등급 출력하지 않고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"  ???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오류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잘못된 점수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라는 오류 메시지 출력되도록 한다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4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중첩된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if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문을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와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로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명확하게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표시하기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44103"/>
              </p:ext>
            </p:extLst>
          </p:nvPr>
        </p:nvGraphicFramePr>
        <p:xfrm>
          <a:off x="1797050" y="681038"/>
          <a:ext cx="6048375" cy="6140450"/>
        </p:xfrm>
        <a:graphic>
          <a:graphicData uri="http://schemas.openxmlformats.org/drawingml/2006/table">
            <a:tbl>
              <a:tblPr/>
              <a:tblGrid>
                <a:gridCol w="1200104">
                  <a:extLst>
                    <a:ext uri="{9D8B030D-6E8A-4147-A177-3AD203B41FA5}">
                      <a16:colId xmlns:a16="http://schemas.microsoft.com/office/drawing/2014/main" val="276929914"/>
                    </a:ext>
                  </a:extLst>
                </a:gridCol>
                <a:gridCol w="4848271">
                  <a:extLst>
                    <a:ext uri="{9D8B030D-6E8A-4147-A177-3AD203B41FA5}">
                      <a16:colId xmlns:a16="http://schemas.microsoft.com/office/drawing/2014/main" val="1078416905"/>
                    </a:ext>
                  </a:extLst>
                </a:gridCol>
              </a:tblGrid>
              <a:tr h="248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4-2-3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입력하여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등급으로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중첩된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사용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869"/>
                  </a:ext>
                </a:extLst>
              </a:tr>
              <a:tr h="5891701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 &amp;&amp; 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</a:t>
                      </a:r>
                      <a:r>
                        <a:rPr lang="ko-KR" alt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&lt;=100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"A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+";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{ 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90 &amp;&amp; score &lt;= 94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"A0";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85 &amp;&amp; score &lt;= 89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"B+";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}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{ 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80 &amp;&amp; score &lt;= 84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 else 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75 &amp;&amp; score &lt;= 79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"C+";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}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70 &amp;&amp; score &lt;= </a:t>
                      </a:r>
                      <a:r>
                        <a:rPr lang="en-US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74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"C0";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}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65 &amp;&amp; score &lt;= 69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"D+";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}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else  {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if 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&gt;= 60 &amp;&amp; score &lt;= 64</a:t>
                      </a:r>
                      <a:r>
                        <a:rPr lang="en-US" sz="12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"D0";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</a:rPr>
                        <a:t> 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} else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grade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"F";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}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}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}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} 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}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}</a:t>
                      </a: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681" marR="43681" marT="12076" marB="120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04445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1187450" y="1466850"/>
            <a:ext cx="571500" cy="561975"/>
          </a:xfrm>
          <a:prstGeom prst="wedgeRoundRectCallout">
            <a:avLst>
              <a:gd name="adj1" fmla="val -98512"/>
              <a:gd name="adj2" fmla="val -380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첫 번째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1076325" y="5819775"/>
            <a:ext cx="612775" cy="561975"/>
          </a:xfrm>
          <a:prstGeom prst="wedgeRoundRectCallout">
            <a:avLst>
              <a:gd name="adj1" fmla="val -320033"/>
              <a:gd name="adj2" fmla="val -14329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마지막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9952" name="모서리가 둥근 직사각형 19"/>
          <p:cNvSpPr>
            <a:spLocks noChangeArrowheads="1"/>
          </p:cNvSpPr>
          <p:nvPr/>
        </p:nvSpPr>
        <p:spPr bwMode="auto">
          <a:xfrm>
            <a:off x="2052638" y="1466850"/>
            <a:ext cx="5184775" cy="5232400"/>
          </a:xfrm>
          <a:prstGeom prst="roundRect">
            <a:avLst>
              <a:gd name="adj" fmla="val 1199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9953" name="모서리가 둥근 직사각형 19"/>
          <p:cNvSpPr>
            <a:spLocks noChangeArrowheads="1"/>
          </p:cNvSpPr>
          <p:nvPr/>
        </p:nvSpPr>
        <p:spPr bwMode="auto">
          <a:xfrm>
            <a:off x="2239963" y="2001838"/>
            <a:ext cx="4799012" cy="45339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1187450" y="2168525"/>
            <a:ext cx="571500" cy="561975"/>
          </a:xfrm>
          <a:prstGeom prst="wedgeRoundRectCallout">
            <a:avLst>
              <a:gd name="adj1" fmla="val -130112"/>
              <a:gd name="adj2" fmla="val -5689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두 번째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9955" name="모서리가 둥근 직사각형 19"/>
          <p:cNvSpPr>
            <a:spLocks noChangeArrowheads="1"/>
          </p:cNvSpPr>
          <p:nvPr/>
        </p:nvSpPr>
        <p:spPr bwMode="auto">
          <a:xfrm>
            <a:off x="2409825" y="2538413"/>
            <a:ext cx="4464050" cy="3783012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187450" y="2870200"/>
            <a:ext cx="571500" cy="561975"/>
          </a:xfrm>
          <a:prstGeom prst="wedgeRoundRectCallout">
            <a:avLst>
              <a:gd name="adj1" fmla="val -160212"/>
              <a:gd name="adj2" fmla="val -732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세 번째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else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9957" name="모서리가 둥근 직사각형 19"/>
          <p:cNvSpPr>
            <a:spLocks noChangeArrowheads="1"/>
          </p:cNvSpPr>
          <p:nvPr/>
        </p:nvSpPr>
        <p:spPr bwMode="auto">
          <a:xfrm>
            <a:off x="2587625" y="3074988"/>
            <a:ext cx="4103688" cy="3033712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9958" name="모서리가 둥근 직사각형 19"/>
          <p:cNvSpPr>
            <a:spLocks noChangeArrowheads="1"/>
          </p:cNvSpPr>
          <p:nvPr/>
        </p:nvSpPr>
        <p:spPr bwMode="auto">
          <a:xfrm>
            <a:off x="2779713" y="3619500"/>
            <a:ext cx="3663950" cy="2344738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9959" name="모서리가 둥근 직사각형 19"/>
          <p:cNvSpPr>
            <a:spLocks noChangeArrowheads="1"/>
          </p:cNvSpPr>
          <p:nvPr/>
        </p:nvSpPr>
        <p:spPr bwMode="auto">
          <a:xfrm>
            <a:off x="2973388" y="4143375"/>
            <a:ext cx="3313112" cy="159385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9960" name="모서리가 둥근 직사각형 19"/>
          <p:cNvSpPr>
            <a:spLocks noChangeArrowheads="1"/>
          </p:cNvSpPr>
          <p:nvPr/>
        </p:nvSpPr>
        <p:spPr bwMode="auto">
          <a:xfrm>
            <a:off x="3154363" y="4676775"/>
            <a:ext cx="2970212" cy="912813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9961" name="모서리가 둥근 직사각형 19"/>
          <p:cNvSpPr>
            <a:spLocks noChangeArrowheads="1"/>
          </p:cNvSpPr>
          <p:nvPr/>
        </p:nvSpPr>
        <p:spPr bwMode="auto">
          <a:xfrm>
            <a:off x="3335338" y="5210175"/>
            <a:ext cx="2638425" cy="198438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74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63054"/>
              </p:ext>
            </p:extLst>
          </p:nvPr>
        </p:nvGraphicFramePr>
        <p:xfrm>
          <a:off x="323850" y="1035050"/>
          <a:ext cx="8569325" cy="5770563"/>
        </p:xfrm>
        <a:graphic>
          <a:graphicData uri="http://schemas.openxmlformats.org/drawingml/2006/table">
            <a:tbl>
              <a:tblPr firstRow="1" bandRow="1"/>
              <a:tblGrid>
                <a:gridCol w="8569325">
                  <a:extLst>
                    <a:ext uri="{9D8B030D-6E8A-4147-A177-3AD203B41FA5}">
                      <a16:colId xmlns:a16="http://schemas.microsoft.com/office/drawing/2014/main" val="963016413"/>
                    </a:ext>
                  </a:extLst>
                </a:gridCol>
              </a:tblGrid>
              <a:tr h="5770563">
                <a:tc>
                  <a:txBody>
                    <a:bodyPr/>
                    <a:lstStyle/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B05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class</a:t>
                      </a:r>
                      <a:r>
                        <a:rPr lang="ko-KR" sz="14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Ex4_2_4_</a:t>
                      </a:r>
                      <a:r>
                        <a:rPr lang="ko-KR" sz="14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CharacterType_UsingIf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public static void main(String[] args) {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문자 종류별 명칭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저장하는 문자열 배열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String[] ctypeNames = { "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영대문자 모음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", "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영대문자 자음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", "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영소문자 모음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", "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영소문자 자음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",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숫자 디지트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＂,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자음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＂,＂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모음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＂,＂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글자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＂,＂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기타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문자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“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};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(＂\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n\n **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문자종류 확인하기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**\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n＂);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char c = SkScanner.getCharWithPrompt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(＂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 확인할 문자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＂);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1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ctype; // 0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8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까지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문자 종류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나타내는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번호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저장할 변수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중첩된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문의 예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문자 종류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확인하여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에 종류번호 저장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spc="-2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</a:t>
                      </a:r>
                      <a:r>
                        <a:rPr lang="ko-KR" sz="1400" b="0" i="0" spc="-20" baseline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if (</a:t>
                      </a:r>
                      <a:r>
                        <a:rPr lang="ko-KR" sz="1400" b="0" i="0" spc="-20" baseline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c &gt;= </a:t>
                      </a:r>
                      <a:r>
                        <a:rPr lang="ko-KR" sz="1400" b="0" i="0" spc="-20" baseline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＇A＇ </a:t>
                      </a:r>
                      <a:r>
                        <a:rPr lang="ko-KR" sz="1400" b="0" i="0" spc="-20" baseline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&amp;&amp; c &lt;= </a:t>
                      </a:r>
                      <a:r>
                        <a:rPr lang="ko-KR" sz="1400" b="0" i="0" spc="-20" baseline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＇Z＇)                                                               </a:t>
                      </a:r>
                      <a:r>
                        <a:rPr lang="ko-KR" sz="1400" b="0" i="0" spc="-13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// ＇A＇부터 ＇Z＇까지 </a:t>
                      </a:r>
                      <a:r>
                        <a:rPr lang="ko-KR" sz="1400" b="0" i="0" spc="-13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영대문자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=='A'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|| c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=='E'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|| c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=='I'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|| c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=='O'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|| c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=='U'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0;       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영대문자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모음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0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굴림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                                                           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영대문자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자음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1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 &gt;= 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'a'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&amp;&amp; c &lt;= </a:t>
                      </a:r>
                      <a:r>
                        <a:rPr lang="ko-KR" sz="14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'z'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                                 </a:t>
                      </a:r>
                      <a:r>
                        <a:rPr lang="ko-KR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'a'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'z'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까지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영소문자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c=='a' || c=='e' || c=='i' || c=='o' || c=='u'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2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영소문자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모음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2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3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                               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영소문자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자음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3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 &gt;= '0' &amp;&amp; c &lt;= '9'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4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'0'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'9'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까지 디지트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4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 &gt;=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ㄱ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 &amp;&amp; c &lt;=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ㅎ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5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ㄱ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자음 중 최소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ㅎ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최대, 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5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 &gt;=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ㅏ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 &amp;&amp; c &lt;=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ㅣ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6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ㅏ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모음 중 최소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ㅣ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최대, 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6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 &gt;=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가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 &amp;&amp; c &lt;= '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sym typeface="Wingdings"/>
                        </a:rPr>
                        <a:t>힣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7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가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한글 글자 중 최소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힣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최대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7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else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8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                                                    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기타 문자종류의 번호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8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// ctype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에 저장된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종류 번호의 명칭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출력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ctype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을 인덱스로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이용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 *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문자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'" + c + "'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종류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" +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ctypeNames[ctype]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);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18869" marR="18869" marT="5190" marB="519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20495"/>
                  </a:ext>
                </a:extLst>
              </a:tr>
            </a:tbl>
          </a:graphicData>
        </a:graphic>
      </p:graphicFrame>
      <p:sp>
        <p:nvSpPr>
          <p:cNvPr id="4096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6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중첩된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if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이용하여 문자의 종류 구하기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850" y="657225"/>
          <a:ext cx="8569325" cy="377825"/>
        </p:xfrm>
        <a:graphic>
          <a:graphicData uri="http://schemas.openxmlformats.org/drawingml/2006/table">
            <a:tbl>
              <a:tblPr/>
              <a:tblGrid>
                <a:gridCol w="1971113">
                  <a:extLst>
                    <a:ext uri="{9D8B030D-6E8A-4147-A177-3AD203B41FA5}">
                      <a16:colId xmlns:a16="http://schemas.microsoft.com/office/drawing/2014/main" val="216552409"/>
                    </a:ext>
                  </a:extLst>
                </a:gridCol>
                <a:gridCol w="6598212">
                  <a:extLst>
                    <a:ext uri="{9D8B030D-6E8A-4147-A177-3AD203B41FA5}">
                      <a16:colId xmlns:a16="http://schemas.microsoft.com/office/drawing/2014/main" val="2031905010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37" marB="17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입력한 문자의 종류 구하기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중첩된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사용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37" marB="179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1436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383150" y="998538"/>
          <a:ext cx="2447925" cy="714375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23999165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**** 문자종류 확인하기 ****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종류 확인할 문자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</a:t>
                      </a:r>
                      <a:r>
                        <a:rPr kumimoji="0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입력 문자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종류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 글자 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66226"/>
                  </a:ext>
                </a:extLst>
              </a:tr>
            </a:tbl>
          </a:graphicData>
        </a:graphic>
      </p:graphicFrame>
      <p:sp>
        <p:nvSpPr>
          <p:cNvPr id="40985" name="모서리가 둥근 직사각형 19"/>
          <p:cNvSpPr>
            <a:spLocks noChangeArrowheads="1"/>
          </p:cNvSpPr>
          <p:nvPr/>
        </p:nvSpPr>
        <p:spPr bwMode="auto">
          <a:xfrm>
            <a:off x="755576" y="3343022"/>
            <a:ext cx="5472113" cy="6477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6" name="모서리가 둥근 직사각형 19"/>
          <p:cNvSpPr>
            <a:spLocks noChangeArrowheads="1"/>
          </p:cNvSpPr>
          <p:nvPr/>
        </p:nvSpPr>
        <p:spPr bwMode="auto">
          <a:xfrm>
            <a:off x="1260401" y="3990722"/>
            <a:ext cx="4967288" cy="6477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7" name="모서리가 둥근 직사각형 19"/>
          <p:cNvSpPr>
            <a:spLocks noChangeArrowheads="1"/>
          </p:cNvSpPr>
          <p:nvPr/>
        </p:nvSpPr>
        <p:spPr bwMode="auto">
          <a:xfrm>
            <a:off x="1260401" y="4638422"/>
            <a:ext cx="3095625" cy="188913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8" name="모서리가 둥근 직사각형 19"/>
          <p:cNvSpPr>
            <a:spLocks noChangeArrowheads="1"/>
          </p:cNvSpPr>
          <p:nvPr/>
        </p:nvSpPr>
        <p:spPr bwMode="auto">
          <a:xfrm>
            <a:off x="1260401" y="4827335"/>
            <a:ext cx="3095625" cy="20955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9" name="모서리가 둥근 직사각형 19"/>
          <p:cNvSpPr>
            <a:spLocks noChangeArrowheads="1"/>
          </p:cNvSpPr>
          <p:nvPr/>
        </p:nvSpPr>
        <p:spPr bwMode="auto">
          <a:xfrm>
            <a:off x="1260401" y="5036885"/>
            <a:ext cx="3095625" cy="2159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0" name="모서리가 둥근 직사각형 19"/>
          <p:cNvSpPr>
            <a:spLocks noChangeArrowheads="1"/>
          </p:cNvSpPr>
          <p:nvPr/>
        </p:nvSpPr>
        <p:spPr bwMode="auto">
          <a:xfrm>
            <a:off x="1260401" y="5259135"/>
            <a:ext cx="3095625" cy="2159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1" name="모서리가 둥근 직사각형 19"/>
          <p:cNvSpPr>
            <a:spLocks noChangeArrowheads="1"/>
          </p:cNvSpPr>
          <p:nvPr/>
        </p:nvSpPr>
        <p:spPr bwMode="auto">
          <a:xfrm>
            <a:off x="1260401" y="5681410"/>
            <a:ext cx="3095625" cy="215900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7740352" y="5870575"/>
            <a:ext cx="792162" cy="935038"/>
          </a:xfrm>
          <a:prstGeom prst="wedgeRoundRectCallout">
            <a:avLst>
              <a:gd name="adj1" fmla="val 112650"/>
              <a:gd name="adj2" fmla="val -1148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ctype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사용하여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종류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명칭 구함</a:t>
            </a:r>
          </a:p>
        </p:txBody>
      </p:sp>
      <p:sp>
        <p:nvSpPr>
          <p:cNvPr id="40993" name="모서리가 둥근 직사각형 19"/>
          <p:cNvSpPr>
            <a:spLocks noChangeArrowheads="1"/>
          </p:cNvSpPr>
          <p:nvPr/>
        </p:nvSpPr>
        <p:spPr bwMode="auto">
          <a:xfrm>
            <a:off x="5435526" y="6122735"/>
            <a:ext cx="1800225" cy="252412"/>
          </a:xfrm>
          <a:prstGeom prst="roundRect">
            <a:avLst>
              <a:gd name="adj" fmla="val 1704"/>
            </a:avLst>
          </a:prstGeom>
          <a:solidFill>
            <a:srgbClr val="008000">
              <a:alpha val="3137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736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079908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4.2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선택문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</a:t>
            </a:r>
            <a:r>
              <a:rPr kumimoji="1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15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8138" y="587375"/>
            <a:ext cx="8640762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특수한 형태의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문을 간단하고 이해하기 쉽게 표현한 선택문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문의 구성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 다음의 괄호 속의 수식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∙정수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boolean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 수식이어야 함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상수수식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 다음에 나타나는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상수수식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포함하지 않은 수식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끝나며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개가 나타날 수도 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이라고도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상수수식이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동일할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 수행되는 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∙한 문장 또는 여러 문장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∙마지막에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문이 보통 나타나며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문은 생략될 수도 있음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만나면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수행 종료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없으면 다음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계속 수행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default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수식과 동일한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상수수식이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없을 경우 수행되는 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수행 과정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상수수식이 동일할 경우 아래의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수행</a:t>
            </a:r>
          </a:p>
        </p:txBody>
      </p:sp>
      <p:sp>
        <p:nvSpPr>
          <p:cNvPr id="41987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선택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switch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62023"/>
              </p:ext>
            </p:extLst>
          </p:nvPr>
        </p:nvGraphicFramePr>
        <p:xfrm>
          <a:off x="5033963" y="2708921"/>
          <a:ext cx="3498477" cy="3419852"/>
        </p:xfrm>
        <a:graphic>
          <a:graphicData uri="http://schemas.openxmlformats.org/drawingml/2006/table">
            <a:tbl>
              <a:tblPr/>
              <a:tblGrid>
                <a:gridCol w="3498477">
                  <a:extLst>
                    <a:ext uri="{9D8B030D-6E8A-4147-A177-3AD203B41FA5}">
                      <a16:colId xmlns:a16="http://schemas.microsoft.com/office/drawing/2014/main" val="3586497123"/>
                    </a:ext>
                  </a:extLst>
                </a:gridCol>
              </a:tblGrid>
              <a:tr h="341985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  <a:r>
                        <a:rPr lang="en-US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 </a:t>
                      </a:r>
                      <a:r>
                        <a:rPr lang="en-US" altLang="ko-KR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300" b="0" i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...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300" b="0" i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...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300" b="0" i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 smtClean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상수수식 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...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...</a:t>
                      </a:r>
                      <a:endParaRPr 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sz="1300" b="0" i="0" kern="0" spc="0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sz="1300" b="0" i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  <a:p>
                      <a:pPr marL="12700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55" marR="6475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594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10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20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1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사용한 프로그램을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사용하여 변경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9080"/>
              </p:ext>
            </p:extLst>
          </p:nvPr>
        </p:nvGraphicFramePr>
        <p:xfrm>
          <a:off x="1708150" y="641350"/>
          <a:ext cx="6697663" cy="6180138"/>
        </p:xfrm>
        <a:graphic>
          <a:graphicData uri="http://schemas.openxmlformats.org/drawingml/2006/table">
            <a:tbl>
              <a:tblPr/>
              <a:tblGrid>
                <a:gridCol w="1257139">
                  <a:extLst>
                    <a:ext uri="{9D8B030D-6E8A-4147-A177-3AD203B41FA5}">
                      <a16:colId xmlns:a16="http://schemas.microsoft.com/office/drawing/2014/main" val="616859399"/>
                    </a:ext>
                  </a:extLst>
                </a:gridCol>
                <a:gridCol w="5440524">
                  <a:extLst>
                    <a:ext uri="{9D8B030D-6E8A-4147-A177-3AD203B41FA5}">
                      <a16:colId xmlns:a16="http://schemas.microsoft.com/office/drawing/2014/main" val="2155181289"/>
                    </a:ext>
                  </a:extLst>
                </a:gridCol>
              </a:tblGrid>
              <a:tr h="236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4-2-5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64" marR="30764" marT="8504" marB="85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입력하여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등급으로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(switch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사용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64" marR="30764" marT="8504" marB="85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513804"/>
                  </a:ext>
                </a:extLst>
              </a:tr>
              <a:tr h="594387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점수와 성적 등급 저장할 변수</a:t>
                      </a: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System.out.println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****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점수를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등급으로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 ****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\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n");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SkScanner.getIntWithPrompt(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o 0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 점수 입력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</a:t>
                      </a:r>
                      <a:r>
                        <a:rPr lang="en-US" altLang="ko-KR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altLang="ko-KR" sz="1200" b="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switch(</a:t>
                      </a:r>
                      <a:r>
                        <a:rPr lang="en-US" sz="1200" b="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// score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대해 각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상수 수식과 비교하여 같으면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95+1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95+1+1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95+3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95+4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endParaRPr 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"A+";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          //     switch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벗어남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91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92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93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"A0";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A0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85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86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87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89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85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"B+";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81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82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84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"B0";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B0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"C+";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71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72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73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74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"C0";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C0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65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66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67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68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 69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65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"D+";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61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case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62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63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점수가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이면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"D0";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                   //   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D0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break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</a:t>
                      </a: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         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변수와 일치한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case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상수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수식이 없으면</a:t>
                      </a: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grade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"F";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등급에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}; </a:t>
                      </a: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System.out.print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 *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입력 점수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+ "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성적 등급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grade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0764" marR="30764" marT="8504" marB="85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29951"/>
                  </a:ext>
                </a:extLst>
              </a:tr>
            </a:tbl>
          </a:graphicData>
        </a:graphic>
      </p:graphicFrame>
      <p:sp>
        <p:nvSpPr>
          <p:cNvPr id="43023" name="모서리가 둥근 직사각형 19"/>
          <p:cNvSpPr>
            <a:spLocks noChangeArrowheads="1"/>
          </p:cNvSpPr>
          <p:nvPr/>
        </p:nvSpPr>
        <p:spPr bwMode="auto">
          <a:xfrm>
            <a:off x="2573338" y="1754188"/>
            <a:ext cx="647700" cy="20161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250825" y="636588"/>
            <a:ext cx="1354138" cy="936625"/>
          </a:xfrm>
          <a:prstGeom prst="wedgeRoundRectCallout">
            <a:avLst>
              <a:gd name="adj1" fmla="val -124829"/>
              <a:gd name="adj2" fmla="val 6981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수식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상수수식이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score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변수와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동일하면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3025" name="모서리가 둥근 직사각형 19"/>
          <p:cNvSpPr>
            <a:spLocks noChangeArrowheads="1"/>
          </p:cNvSpPr>
          <p:nvPr/>
        </p:nvSpPr>
        <p:spPr bwMode="auto">
          <a:xfrm>
            <a:off x="2484438" y="2436813"/>
            <a:ext cx="268287" cy="1698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250825" y="1657350"/>
            <a:ext cx="1354138" cy="936625"/>
          </a:xfrm>
          <a:prstGeom prst="wedgeRoundRectCallout">
            <a:avLst>
              <a:gd name="adj1" fmla="val -113771"/>
              <a:gd name="adj2" fmla="val 3775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상수수식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score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변수가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90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상수수식과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동일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3027" name="모서리가 둥근 직사각형 19"/>
          <p:cNvSpPr>
            <a:spLocks noChangeArrowheads="1"/>
          </p:cNvSpPr>
          <p:nvPr/>
        </p:nvSpPr>
        <p:spPr bwMode="auto">
          <a:xfrm>
            <a:off x="2246313" y="2625725"/>
            <a:ext cx="1101725" cy="152400"/>
          </a:xfrm>
          <a:prstGeom prst="roundRect">
            <a:avLst>
              <a:gd name="adj" fmla="val 16667"/>
            </a:avLst>
          </a:prstGeom>
          <a:solidFill>
            <a:srgbClr val="00B0F0">
              <a:alpha val="10196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252413" y="2662238"/>
            <a:ext cx="1354137" cy="561975"/>
          </a:xfrm>
          <a:prstGeom prst="wedgeRoundRectCallout">
            <a:avLst>
              <a:gd name="adj1" fmla="val -96632"/>
              <a:gd name="adj2" fmla="val -4144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score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값이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90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이면 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수행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3029" name="모서리가 둥근 직사각형 19"/>
          <p:cNvSpPr>
            <a:spLocks noChangeArrowheads="1"/>
          </p:cNvSpPr>
          <p:nvPr/>
        </p:nvSpPr>
        <p:spPr bwMode="auto">
          <a:xfrm>
            <a:off x="2249488" y="2782888"/>
            <a:ext cx="666750" cy="163512"/>
          </a:xfrm>
          <a:prstGeom prst="roundRect">
            <a:avLst>
              <a:gd name="adj" fmla="val 16667"/>
            </a:avLst>
          </a:prstGeom>
          <a:solidFill>
            <a:srgbClr val="00B0F0">
              <a:alpha val="10196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250825" y="3292475"/>
            <a:ext cx="1354138" cy="561975"/>
          </a:xfrm>
          <a:prstGeom prst="wedgeRoundRectCallout">
            <a:avLst>
              <a:gd name="adj1" fmla="val -112270"/>
              <a:gd name="adj2" fmla="val -10871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switch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종료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78730"/>
              </p:ext>
            </p:extLst>
          </p:nvPr>
        </p:nvGraphicFramePr>
        <p:xfrm>
          <a:off x="6804248" y="6092518"/>
          <a:ext cx="2269332" cy="703263"/>
        </p:xfrm>
        <a:graphic>
          <a:graphicData uri="http://schemas.openxmlformats.org/drawingml/2006/table">
            <a:tbl>
              <a:tblPr/>
              <a:tblGrid>
                <a:gridCol w="2269332">
                  <a:extLst>
                    <a:ext uri="{9D8B030D-6E8A-4147-A177-3AD203B41FA5}">
                      <a16:colId xmlns:a16="http://schemas.microsoft.com/office/drawing/2014/main" val="1634905430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**** 점수를 성적 등급으로 변환 ****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 0</a:t>
                      </a:r>
                      <a:r>
                        <a:rPr lang="ko-KR" altLang="en-US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 </a:t>
                      </a:r>
                      <a:r>
                        <a:rPr lang="ko-KR" altLang="en-US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 점수 입력 </a:t>
                      </a:r>
                      <a:r>
                        <a:rPr lang="en-US" altLang="ko-KR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en-US" altLang="ko-KR" sz="1050" u="sng" kern="0" spc="-30" baseline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</a:t>
                      </a:r>
                      <a:endParaRPr lang="ko-KR" altLang="en-US" sz="1100" kern="0" spc="-3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입력 점수 </a:t>
                      </a:r>
                      <a:r>
                        <a:rPr lang="en-US" altLang="ko-KR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</a:t>
                      </a:r>
                      <a:r>
                        <a:rPr lang="ko-KR" altLang="en-US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성적 등급</a:t>
                      </a:r>
                      <a:r>
                        <a:rPr lang="en-US" altLang="ko-KR" sz="1050" kern="0" spc="-3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A0</a:t>
                      </a:r>
                      <a:endParaRPr lang="ko-KR" altLang="en-US" sz="1100" kern="0" spc="-3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2" marR="64752" marT="17915" marB="17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59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59016"/>
                  </a:ext>
                </a:extLst>
              </a:tr>
            </a:tbl>
          </a:graphicData>
        </a:graphic>
      </p:graphicFrame>
      <p:sp>
        <p:nvSpPr>
          <p:cNvPr id="43037" name="모서리가 둥근 직사각형 19"/>
          <p:cNvSpPr>
            <a:spLocks noChangeArrowheads="1"/>
          </p:cNvSpPr>
          <p:nvPr/>
        </p:nvSpPr>
        <p:spPr bwMode="auto">
          <a:xfrm>
            <a:off x="2103438" y="5910263"/>
            <a:ext cx="649287" cy="169862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298450" y="5178425"/>
            <a:ext cx="1306513" cy="749300"/>
          </a:xfrm>
          <a:prstGeom prst="wedgeRoundRectCallout">
            <a:avLst>
              <a:gd name="adj1" fmla="val -87533"/>
              <a:gd name="adj2" fmla="val 5648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default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수식과 동일한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상수수식이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없으면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3039" name="모서리가 둥근 직사각형 19"/>
          <p:cNvSpPr>
            <a:spLocks noChangeArrowheads="1"/>
          </p:cNvSpPr>
          <p:nvPr/>
        </p:nvSpPr>
        <p:spPr bwMode="auto">
          <a:xfrm>
            <a:off x="5738813" y="1922400"/>
            <a:ext cx="403225" cy="17938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7256714" y="1029827"/>
            <a:ext cx="1281112" cy="561975"/>
          </a:xfrm>
          <a:prstGeom prst="wedgeRoundRectCallout">
            <a:avLst>
              <a:gd name="adj1" fmla="val 137047"/>
              <a:gd name="adj2" fmla="val 10925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case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상수수식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연산자로 구성되어도 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3041" name="모서리가 둥근 직사각형 19"/>
          <p:cNvSpPr>
            <a:spLocks noChangeArrowheads="1"/>
          </p:cNvSpPr>
          <p:nvPr/>
        </p:nvSpPr>
        <p:spPr bwMode="auto">
          <a:xfrm>
            <a:off x="2246313" y="6084888"/>
            <a:ext cx="974725" cy="165100"/>
          </a:xfrm>
          <a:prstGeom prst="roundRect">
            <a:avLst>
              <a:gd name="adj" fmla="val 16667"/>
            </a:avLst>
          </a:prstGeom>
          <a:solidFill>
            <a:srgbClr val="00B0F0">
              <a:alpha val="10196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250825" y="6007100"/>
            <a:ext cx="1354138" cy="749300"/>
          </a:xfrm>
          <a:prstGeom prst="wedgeRoundRectCallout">
            <a:avLst>
              <a:gd name="adj1" fmla="val -97062"/>
              <a:gd name="adj2" fmla="val -2978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default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score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값과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동일한 값이 없으면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문장 수행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16738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4-2-5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32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4-2-5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4-2-3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switch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문으로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변환한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상수수식이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너무 많아 프로그램이 간결하지 않고 다소 번잡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∙프로그램을 간결하게 재구성할 수 있는 방안 구상해 보기 바람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프로그램의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내용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파악하고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다음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각 성적 등급에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해당되는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출력되는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성적 등급 확인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4-2-6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4-2-5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case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상수 수식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개수 줄인 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       ∙잘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살펴보고 다양한 프로그래밍 기법에 대해 생각해 볼 것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0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4.3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12786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608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for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496300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한번만 작성하지만 여러 번 반복하여 수행할 수 있는 문장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for, while, do-while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개의 반복문 제공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제어변수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이용하여 반복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회수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제어하는 반복문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수행과정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① 제어변수 초기화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② 반복조건 검사하여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이면 반복 수행할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문장 수행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, false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이면 종료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③ 제어변수 변경 수행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④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②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다시 수행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5724525" y="3213100"/>
            <a:ext cx="2879725" cy="3529013"/>
          </a:xfrm>
          <a:prstGeom prst="rect">
            <a:avLst/>
          </a:prstGeom>
          <a:solidFill>
            <a:srgbClr val="C2FFF0">
              <a:alpha val="34902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346825" y="5089525"/>
            <a:ext cx="1436688" cy="276225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21" name="순서도: 판단 20"/>
          <p:cNvSpPr/>
          <p:nvPr/>
        </p:nvSpPr>
        <p:spPr bwMode="auto">
          <a:xfrm>
            <a:off x="6254750" y="4230688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</a:t>
            </a:r>
          </a:p>
        </p:txBody>
      </p:sp>
      <p:cxnSp>
        <p:nvCxnSpPr>
          <p:cNvPr id="46089" name="직선 화살표 연결선 122"/>
          <p:cNvCxnSpPr>
            <a:cxnSpLocks noChangeShapeType="1"/>
          </p:cNvCxnSpPr>
          <p:nvPr/>
        </p:nvCxnSpPr>
        <p:spPr bwMode="auto">
          <a:xfrm>
            <a:off x="7046913" y="3932238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직선 화살표 연결선 124"/>
          <p:cNvCxnSpPr>
            <a:cxnSpLocks noChangeShapeType="1"/>
          </p:cNvCxnSpPr>
          <p:nvPr/>
        </p:nvCxnSpPr>
        <p:spPr bwMode="auto">
          <a:xfrm>
            <a:off x="7046913" y="4781550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직선 연결선 77829"/>
          <p:cNvCxnSpPr>
            <a:cxnSpLocks noChangeShapeType="1"/>
          </p:cNvCxnSpPr>
          <p:nvPr/>
        </p:nvCxnSpPr>
        <p:spPr bwMode="auto">
          <a:xfrm flipV="1">
            <a:off x="7839075" y="4505325"/>
            <a:ext cx="17621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6"/>
          <p:cNvSpPr/>
          <p:nvPr/>
        </p:nvSpPr>
        <p:spPr>
          <a:xfrm>
            <a:off x="6635750" y="4735513"/>
            <a:ext cx="493713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62900" y="4733925"/>
            <a:ext cx="571500" cy="277813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6094" name="직사각형 2"/>
          <p:cNvSpPr>
            <a:spLocks noChangeArrowheads="1"/>
          </p:cNvSpPr>
          <p:nvPr/>
        </p:nvSpPr>
        <p:spPr bwMode="auto">
          <a:xfrm>
            <a:off x="1085850" y="2451100"/>
            <a:ext cx="6078538" cy="584200"/>
          </a:xfrm>
          <a:prstGeom prst="rect">
            <a:avLst/>
          </a:prstGeom>
          <a:solidFill>
            <a:srgbClr val="8FF594">
              <a:alpha val="20000"/>
            </a:srgbClr>
          </a:solidFill>
          <a:ln w="9525">
            <a:solidFill>
              <a:srgbClr val="008000">
                <a:alpha val="39999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for (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제어변수_초기화; 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반복조건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 제어변수_변경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kumimoji="1" lang="ko-KR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반복_수행할_문장</a:t>
            </a:r>
            <a:endParaRPr kumimoji="1" lang="ko-KR" altLang="ko-KR" sz="24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46825" y="5691188"/>
            <a:ext cx="1436688" cy="276225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제어변수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</a:t>
            </a:r>
          </a:p>
        </p:txBody>
      </p:sp>
      <p:cxnSp>
        <p:nvCxnSpPr>
          <p:cNvPr id="46096" name="직선 화살표 연결선 124"/>
          <p:cNvCxnSpPr>
            <a:cxnSpLocks noChangeShapeType="1"/>
          </p:cNvCxnSpPr>
          <p:nvPr/>
        </p:nvCxnSpPr>
        <p:spPr bwMode="auto">
          <a:xfrm>
            <a:off x="7045325" y="5365750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꺾인 연결선 20493"/>
          <p:cNvCxnSpPr>
            <a:cxnSpLocks noChangeShapeType="1"/>
          </p:cNvCxnSpPr>
          <p:nvPr/>
        </p:nvCxnSpPr>
        <p:spPr bwMode="auto">
          <a:xfrm rot="10800000" flipV="1">
            <a:off x="5965825" y="5967413"/>
            <a:ext cx="1079500" cy="474662"/>
          </a:xfrm>
          <a:prstGeom prst="bentConnector3">
            <a:avLst>
              <a:gd name="adj1" fmla="val -259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직선 연결선 45068"/>
          <p:cNvCxnSpPr>
            <a:cxnSpLocks noChangeShapeType="1"/>
          </p:cNvCxnSpPr>
          <p:nvPr/>
        </p:nvCxnSpPr>
        <p:spPr bwMode="auto">
          <a:xfrm>
            <a:off x="5957888" y="4505325"/>
            <a:ext cx="7937" cy="1936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직선 화살표 연결선 45071"/>
          <p:cNvCxnSpPr>
            <a:cxnSpLocks noChangeShapeType="1"/>
          </p:cNvCxnSpPr>
          <p:nvPr/>
        </p:nvCxnSpPr>
        <p:spPr bwMode="auto">
          <a:xfrm>
            <a:off x="5957888" y="4505325"/>
            <a:ext cx="2968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직사각형 52"/>
          <p:cNvSpPr/>
          <p:nvPr/>
        </p:nvSpPr>
        <p:spPr bwMode="auto">
          <a:xfrm>
            <a:off x="6346825" y="3649663"/>
            <a:ext cx="1436688" cy="277812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제어변수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초기화</a:t>
            </a:r>
          </a:p>
        </p:txBody>
      </p:sp>
      <p:cxnSp>
        <p:nvCxnSpPr>
          <p:cNvPr id="46101" name="직선 화살표 연결선 45074"/>
          <p:cNvCxnSpPr>
            <a:cxnSpLocks noChangeShapeType="1"/>
          </p:cNvCxnSpPr>
          <p:nvPr/>
        </p:nvCxnSpPr>
        <p:spPr bwMode="auto">
          <a:xfrm>
            <a:off x="8015288" y="4505325"/>
            <a:ext cx="0" cy="2093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직선 화살표 연결선 122"/>
          <p:cNvCxnSpPr>
            <a:cxnSpLocks noChangeShapeType="1"/>
          </p:cNvCxnSpPr>
          <p:nvPr/>
        </p:nvCxnSpPr>
        <p:spPr bwMode="auto">
          <a:xfrm>
            <a:off x="7045325" y="3351213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9262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4213" y="2133600"/>
            <a:ext cx="7789862" cy="194151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프로그램의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구성도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9385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710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for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850" y="620713"/>
            <a:ext cx="8640763" cy="4278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 제어변수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반복 제어하기 위해 특별히 사용되는 변수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반복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외부에서 선언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및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내부에서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 가능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끝나도 사용 가능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내부에서 선언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문에서만 사용 가능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끝난 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외부에서 사용 불가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     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 외부에서 선언된 반복 제어변수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 내부에서 선언된 반복 제어변수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84933"/>
              </p:ext>
            </p:extLst>
          </p:nvPr>
        </p:nvGraphicFramePr>
        <p:xfrm>
          <a:off x="1474788" y="2492375"/>
          <a:ext cx="6697662" cy="1671638"/>
        </p:xfrm>
        <a:graphic>
          <a:graphicData uri="http://schemas.openxmlformats.org/drawingml/2006/table">
            <a:tbl>
              <a:tblPr/>
              <a:tblGrid>
                <a:gridCol w="1251974">
                  <a:extLst>
                    <a:ext uri="{9D8B030D-6E8A-4147-A177-3AD203B41FA5}">
                      <a16:colId xmlns:a16="http://schemas.microsoft.com/office/drawing/2014/main" val="766320037"/>
                    </a:ext>
                  </a:extLst>
                </a:gridCol>
                <a:gridCol w="5445688">
                  <a:extLst>
                    <a:ext uri="{9D8B030D-6E8A-4147-A177-3AD203B41FA5}">
                      <a16:colId xmlns:a16="http://schemas.microsoft.com/office/drawing/2014/main" val="4215363071"/>
                    </a:ext>
                  </a:extLst>
                </a:gridCol>
              </a:tblGrid>
              <a:tr h="376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4-3-1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"I like Java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61607"/>
                  </a:ext>
                </a:extLst>
              </a:tr>
              <a:tr h="1294898">
                <a:tc gridSpan="2">
                  <a:txBody>
                    <a:bodyPr/>
                    <a:lstStyle/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int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;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  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// for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문 외부에서 선언된 반복 제어변수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i: for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문 끝난 후에도 사용 가능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for (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=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;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&lt;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10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;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++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// i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가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부터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10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보다 작을 동안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씩 증가시켜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    Sy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s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tem.out.print("I like Java "); // "I like Java "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 줄 바꾸지 않고 출력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endParaRPr kumimoji="0" lang="ko-KR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System.out.println("\n * for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+mn-ea"/>
                          <a:cs typeface="+mn-cs"/>
                          <a:sym typeface="Wingdings"/>
                        </a:rPr>
                        <a:t>문 종료된 후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 = "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+  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i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  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굴림"/>
                          <a:cs typeface="+mn-cs"/>
                          <a:sym typeface="Wingdings"/>
                        </a:rPr>
                        <a:t>);</a:t>
                      </a:r>
                      <a:endParaRPr kumimoji="0" lang="ko-KR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  <a:sym typeface="Wingdings"/>
                      </a:endParaRPr>
                    </a:p>
                  </a:txBody>
                  <a:tcPr marL="64779" marR="64779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258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95377"/>
              </p:ext>
            </p:extLst>
          </p:nvPr>
        </p:nvGraphicFramePr>
        <p:xfrm>
          <a:off x="6413223" y="4064842"/>
          <a:ext cx="2495550" cy="455612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266102449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I like Java I like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Java...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for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종료한 후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=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9" marR="64759" marT="17949" marB="179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7568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74788" y="4906963"/>
          <a:ext cx="6624637" cy="1101725"/>
        </p:xfrm>
        <a:graphic>
          <a:graphicData uri="http://schemas.openxmlformats.org/drawingml/2006/table">
            <a:tbl>
              <a:tblPr/>
              <a:tblGrid>
                <a:gridCol w="1238323">
                  <a:extLst>
                    <a:ext uri="{9D8B030D-6E8A-4147-A177-3AD203B41FA5}">
                      <a16:colId xmlns:a16="http://schemas.microsoft.com/office/drawing/2014/main" val="3177559489"/>
                    </a:ext>
                  </a:extLst>
                </a:gridCol>
                <a:gridCol w="5386314">
                  <a:extLst>
                    <a:ext uri="{9D8B030D-6E8A-4147-A177-3AD203B41FA5}">
                      <a16:colId xmlns:a16="http://schemas.microsoft.com/office/drawing/2014/main" val="4062736302"/>
                    </a:ext>
                  </a:extLst>
                </a:gridCol>
              </a:tblGrid>
              <a:tr h="346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4-3-2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영어 소문자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'a'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'z'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출력</a:t>
                      </a: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95347"/>
                  </a:ext>
                </a:extLst>
              </a:tr>
              <a:tr h="75480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(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j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   ;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26; j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제어변수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제어변수 초기화에서 선언</a:t>
                      </a: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System.out.print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((char)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'a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" "); // 'a'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뒤의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41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4013"/>
              </p:ext>
            </p:extLst>
          </p:nvPr>
        </p:nvGraphicFramePr>
        <p:xfrm>
          <a:off x="4803498" y="5961063"/>
          <a:ext cx="4105275" cy="312756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3309795738"/>
                    </a:ext>
                  </a:extLst>
                </a:gridCol>
              </a:tblGrid>
              <a:tr h="3127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pt-B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 c d e f g h i j k l m n o p q r s t u v w x y z </a:t>
                      </a:r>
                    </a:p>
                  </a:txBody>
                  <a:tcPr marL="64783" marR="64783" marT="17694" marB="176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70735"/>
                  </a:ext>
                </a:extLst>
              </a:tr>
            </a:tbl>
          </a:graphicData>
        </a:graphic>
      </p:graphicFrame>
      <p:sp>
        <p:nvSpPr>
          <p:cNvPr id="47142" name="모서리가 둥근 직사각형 19"/>
          <p:cNvSpPr>
            <a:spLocks noChangeArrowheads="1"/>
          </p:cNvSpPr>
          <p:nvPr/>
        </p:nvSpPr>
        <p:spPr bwMode="auto">
          <a:xfrm>
            <a:off x="1979613" y="5375275"/>
            <a:ext cx="792162" cy="252413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539750" y="5627688"/>
            <a:ext cx="787400" cy="920750"/>
          </a:xfrm>
          <a:prstGeom prst="wedgeRoundRectCallout">
            <a:avLst>
              <a:gd name="adj1" fmla="val -156283"/>
              <a:gd name="adj2" fmla="val -516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내에서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선언된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제어변수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j</a:t>
            </a:r>
          </a:p>
        </p:txBody>
      </p:sp>
      <p:sp>
        <p:nvSpPr>
          <p:cNvPr id="47144" name="모서리가 둥근 직사각형 19"/>
          <p:cNvSpPr>
            <a:spLocks noChangeArrowheads="1"/>
          </p:cNvSpPr>
          <p:nvPr/>
        </p:nvSpPr>
        <p:spPr bwMode="auto">
          <a:xfrm>
            <a:off x="1547813" y="2970213"/>
            <a:ext cx="573087" cy="252412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539750" y="3222625"/>
            <a:ext cx="787400" cy="920750"/>
          </a:xfrm>
          <a:prstGeom prst="wedgeRoundRectCallout">
            <a:avLst>
              <a:gd name="adj1" fmla="val -84642"/>
              <a:gd name="adj2" fmla="val -505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외부에서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선언된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제어변수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</a:t>
            </a:r>
          </a:p>
        </p:txBody>
      </p:sp>
      <p:sp>
        <p:nvSpPr>
          <p:cNvPr id="47146" name="모서리가 둥근 직사각형 19"/>
          <p:cNvSpPr>
            <a:spLocks noChangeArrowheads="1"/>
          </p:cNvSpPr>
          <p:nvPr/>
        </p:nvSpPr>
        <p:spPr bwMode="auto">
          <a:xfrm>
            <a:off x="4495800" y="5710238"/>
            <a:ext cx="223838" cy="25082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3278188" y="6091238"/>
            <a:ext cx="1165225" cy="561975"/>
          </a:xfrm>
          <a:prstGeom prst="wedgeRoundRectCallout">
            <a:avLst>
              <a:gd name="adj1" fmla="val -54996"/>
              <a:gd name="adj2" fmla="val -836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제어변수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j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내에서만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사용 가능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4271962" y="4070940"/>
            <a:ext cx="1223963" cy="749300"/>
          </a:xfrm>
          <a:prstGeom prst="wedgeRoundRectCallout">
            <a:avLst>
              <a:gd name="adj1" fmla="val -69852"/>
              <a:gd name="adj2" fmla="val -49558"/>
              <a:gd name="adj3" fmla="val 16667"/>
            </a:avLst>
          </a:prstGeom>
          <a:solidFill>
            <a:srgbClr val="FFE79B">
              <a:alpha val="90196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외부에서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제어변수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는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종료 후에도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사용 가능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7149" name="모서리가 둥근 직사각형 19"/>
          <p:cNvSpPr>
            <a:spLocks noChangeArrowheads="1"/>
          </p:cNvSpPr>
          <p:nvPr/>
        </p:nvSpPr>
        <p:spPr bwMode="auto">
          <a:xfrm>
            <a:off x="5639594" y="3837578"/>
            <a:ext cx="228550" cy="233362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26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4644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4-3-1,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4-3-2 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1340768"/>
            <a:ext cx="8510587" cy="38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4-3-1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4-3-2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프로그램은 반복 제어변수 선언 위치 다름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4-3-1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프로그램과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4-3-2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 살펴보고 프로그램 내용 파악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</a:rPr>
              <a:t>     </a:t>
            </a:r>
            <a:r>
              <a:rPr lang="ko-KR" altLang="en-US" sz="1600" dirty="0" smtClean="0">
                <a:solidFill>
                  <a:srgbClr val="000000"/>
                </a:solidFill>
              </a:rPr>
              <a:t>∙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반복 제어변수가 외부에 선언된 경우와 내부에 선언된 경우의 차이점 </a:t>
            </a:r>
            <a:endParaRPr lang="en-US" altLang="ko-KR" sz="1600" dirty="0">
              <a:solidFill>
                <a:srgbClr val="000000"/>
              </a:solidFill>
              <a:latin typeface="함초롬바탕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     </a:t>
            </a:r>
            <a:r>
              <a:rPr lang="ko-KR" altLang="en-US" sz="1600" dirty="0">
                <a:solidFill>
                  <a:srgbClr val="000000"/>
                </a:solidFill>
              </a:rPr>
              <a:t>∙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반복 제어변수가 내부에 선언된 경우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for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문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</a:rPr>
              <a:t>외부에서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</a:rPr>
              <a:t>반복 제어변수 사용할 수 없음</a:t>
            </a:r>
            <a:endParaRPr lang="en-US" altLang="ko-KR" sz="1600" dirty="0">
              <a:solidFill>
                <a:srgbClr val="000000"/>
              </a:solidFill>
              <a:latin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lv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</a:t>
            </a:r>
            <a:r>
              <a:rPr lang="ko-KR" altLang="en-US" sz="1600" dirty="0" smtClean="0">
                <a:solidFill>
                  <a:srgbClr val="00B0F0"/>
                </a:solidFill>
                <a:latin typeface="함초롬바탕"/>
                <a:ea typeface="함초롬바탕"/>
              </a:rPr>
              <a:t>▪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프로그램 실행하여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다음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4-3-1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프로그램의 반복 제어변수를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내에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선언하여 발생하는 오류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.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</a:rPr>
              <a:t>오류 메시지 확인하여 의미 파악할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7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5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for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문의 무한 반복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640763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문에서의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생략과 무한반복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제어변수 초기화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제어변수 변경 등 생략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∙특히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생략하면 반복조건은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되어 무한히 반복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하는 무한 루프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∙예제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모든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문은 반복조건이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해당되므로 모두 무한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루프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 수행할 문장은 생략할 수 없음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∙반복 수행할 문장 없을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 작성해야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2083408719"/>
              </p:ext>
            </p:extLst>
          </p:nvPr>
        </p:nvGraphicFramePr>
        <p:xfrm>
          <a:off x="1489943" y="2673132"/>
          <a:ext cx="7274123" cy="3398831"/>
        </p:xfrm>
        <a:graphic>
          <a:graphicData uri="http://schemas.openxmlformats.org/drawingml/2006/table">
            <a:tbl>
              <a:tblPr firstRow="1" bandRow="1"/>
              <a:tblGrid>
                <a:gridCol w="156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3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4-3-3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7" marR="64757" marT="0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for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에서의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생략과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이로 인한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무한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루프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7" marR="64757" marT="0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126">
                <a:tc gridSpan="2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for ( </a:t>
                      </a: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       ;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 	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// 제어변수 초기화, 반복조건, 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System.out.println(" * This is first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for ( ; 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 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true   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				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제어변수 초기화, 제어변수 변경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System.out.println(" * This is second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for (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/>
                        </a:rPr>
                        <a:t>int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i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0</a:t>
                      </a: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       </a:t>
                      </a:r>
                      <a:r>
                        <a:rPr 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i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++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{	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반복조건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생략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:</a:t>
                      </a:r>
                      <a:r>
                        <a:rPr lang="en-US" altLang="ko-KR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altLang="en-US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 조건은 </a:t>
                      </a:r>
                      <a:r>
                        <a:rPr lang="en-US" altLang="ko-KR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true</a:t>
                      </a:r>
                      <a:r>
                        <a:rPr lang="ko-KR" altLang="en-US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System.out.println(" * This is third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System.out.println(" i = " + i);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for ( </a:t>
                      </a:r>
                      <a:r>
                        <a:rPr lang="ko-KR" sz="14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; ;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 )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			 // 제어변수 초기화, 반복조건, 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//     반복수행할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문장이 없으면 공백문으로 작성해야 함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7" marR="64757" marT="17857" marB="17857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This is first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true;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This is second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int i = 0; ; i++) {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* This is third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i = " + i);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;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반복수행할 문장이 없으면 공백문으로 작성해야 함</a:t>
                      </a:r>
                      <a:endParaRPr lang="ko-KR" altLang="ko-KR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68" name="모서리가 둥근 직사각형 19"/>
          <p:cNvSpPr>
            <a:spLocks noChangeArrowheads="1"/>
          </p:cNvSpPr>
          <p:nvPr/>
        </p:nvSpPr>
        <p:spPr bwMode="auto">
          <a:xfrm>
            <a:off x="1794743" y="5495707"/>
            <a:ext cx="824853" cy="560388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410443" y="5785476"/>
            <a:ext cx="900400" cy="749300"/>
          </a:xfrm>
          <a:prstGeom prst="wedgeRoundRectCallout">
            <a:avLst>
              <a:gd name="adj1" fmla="val -101065"/>
              <a:gd name="adj2" fmla="val -5612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무한 루프로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영원히 끝나지 않음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9170" name="모서리가 둥근 직사각형 19"/>
          <p:cNvSpPr>
            <a:spLocks noChangeArrowheads="1"/>
          </p:cNvSpPr>
          <p:nvPr/>
        </p:nvSpPr>
        <p:spPr bwMode="auto">
          <a:xfrm>
            <a:off x="1915394" y="5754834"/>
            <a:ext cx="490286" cy="273050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2434506" y="6253660"/>
            <a:ext cx="1251926" cy="374571"/>
          </a:xfrm>
          <a:prstGeom prst="wedgeRoundRectCallout">
            <a:avLst>
              <a:gd name="adj1" fmla="val 51178"/>
              <a:gd name="adj2" fmla="val -1200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공백문은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반드시 있어야 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9172" name="모서리가 둥근 직사각형 19"/>
          <p:cNvSpPr>
            <a:spLocks noChangeArrowheads="1"/>
          </p:cNvSpPr>
          <p:nvPr/>
        </p:nvSpPr>
        <p:spPr bwMode="auto">
          <a:xfrm>
            <a:off x="2420218" y="3121869"/>
            <a:ext cx="217392" cy="230188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339006" y="2812477"/>
            <a:ext cx="900400" cy="936625"/>
          </a:xfrm>
          <a:prstGeom prst="wedgeRoundRectCallout">
            <a:avLst>
              <a:gd name="adj1" fmla="val -176915"/>
              <a:gd name="adj2" fmla="val 271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반복조건 생략하면 반복조건은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true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이므로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무한 반복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9174" name="모서리가 둥근 직사각형 19"/>
          <p:cNvSpPr>
            <a:spLocks noChangeArrowheads="1"/>
          </p:cNvSpPr>
          <p:nvPr/>
        </p:nvSpPr>
        <p:spPr bwMode="auto">
          <a:xfrm>
            <a:off x="2447855" y="3695532"/>
            <a:ext cx="490286" cy="273050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39006" y="4093201"/>
            <a:ext cx="900400" cy="561975"/>
          </a:xfrm>
          <a:prstGeom prst="wedgeRoundRectCallout">
            <a:avLst>
              <a:gd name="adj1" fmla="val -183808"/>
              <a:gd name="adj2" fmla="val -8341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반복조건이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true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이면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무한 반복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11291" y="4765011"/>
            <a:ext cx="900400" cy="561856"/>
          </a:xfrm>
          <a:prstGeom prst="wedgeRoundRectCallout">
            <a:avLst>
              <a:gd name="adj1" fmla="val -257505"/>
              <a:gd name="adj2" fmla="val -9403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반복조건이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생략되면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무한 반복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" name="모서리가 둥근 직사각형 19"/>
          <p:cNvSpPr>
            <a:spLocks noChangeArrowheads="1"/>
          </p:cNvSpPr>
          <p:nvPr/>
        </p:nvSpPr>
        <p:spPr bwMode="auto">
          <a:xfrm>
            <a:off x="3074576" y="4374188"/>
            <a:ext cx="217392" cy="230188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8354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017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반복 수행할 문장들을 블록으로 작성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388" y="690563"/>
            <a:ext cx="760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⊙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 수행할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이상이면 반드시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문장들을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블록으로 작성해야 함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30595"/>
              </p:ext>
            </p:extLst>
          </p:nvPr>
        </p:nvGraphicFramePr>
        <p:xfrm>
          <a:off x="1476375" y="1349375"/>
          <a:ext cx="7199313" cy="2106613"/>
        </p:xfrm>
        <a:graphic>
          <a:graphicData uri="http://schemas.openxmlformats.org/drawingml/2006/table">
            <a:tbl>
              <a:tblPr/>
              <a:tblGrid>
                <a:gridCol w="1175720">
                  <a:extLst>
                    <a:ext uri="{9D8B030D-6E8A-4147-A177-3AD203B41FA5}">
                      <a16:colId xmlns:a16="http://schemas.microsoft.com/office/drawing/2014/main" val="2219154239"/>
                    </a:ext>
                  </a:extLst>
                </a:gridCol>
                <a:gridCol w="6023593">
                  <a:extLst>
                    <a:ext uri="{9D8B030D-6E8A-4147-A177-3AD203B41FA5}">
                      <a16:colId xmlns:a16="http://schemas.microsoft.com/office/drawing/2014/main" val="2116839805"/>
                    </a:ext>
                  </a:extLst>
                </a:gridCol>
              </a:tblGrid>
              <a:tr h="27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4-3-4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7" marR="64757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문의 반복 수행할 문장은 한 문장임을 보이는 예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7" marR="64757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27042"/>
                  </a:ext>
                </a:extLst>
              </a:tr>
              <a:tr h="1826794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 scores = new int[10]; // 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원소 저장할 배열객체를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0;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누적시켜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합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구할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때 반드시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으로 초기화해야함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0; i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10; i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scores[i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= SkScanner.getIntWithPrompt(" o" + (i + 1)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번째 점수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");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sum 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scores[i];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 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합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sum);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7" marR="64757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3556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75055"/>
              </p:ext>
            </p:extLst>
          </p:nvPr>
        </p:nvGraphicFramePr>
        <p:xfrm>
          <a:off x="1479550" y="3752850"/>
          <a:ext cx="7196138" cy="2573338"/>
        </p:xfrm>
        <a:graphic>
          <a:graphicData uri="http://schemas.openxmlformats.org/drawingml/2006/table">
            <a:tbl>
              <a:tblPr/>
              <a:tblGrid>
                <a:gridCol w="1175954">
                  <a:extLst>
                    <a:ext uri="{9D8B030D-6E8A-4147-A177-3AD203B41FA5}">
                      <a16:colId xmlns:a16="http://schemas.microsoft.com/office/drawing/2014/main" val="2674480885"/>
                    </a:ext>
                  </a:extLst>
                </a:gridCol>
                <a:gridCol w="6020184">
                  <a:extLst>
                    <a:ext uri="{9D8B030D-6E8A-4147-A177-3AD203B41FA5}">
                      <a16:colId xmlns:a16="http://schemas.microsoft.com/office/drawing/2014/main" val="3186544794"/>
                    </a:ext>
                  </a:extLst>
                </a:gridCol>
              </a:tblGrid>
              <a:tr h="286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4-3-5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수행할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문장을 블록으로 작성한 예</a:t>
                      </a: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7658"/>
                  </a:ext>
                </a:extLst>
              </a:tr>
              <a:tr h="2287083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int[] scores = new int[10]; // 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원소 저장할 배열객체를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배열에 저장</a:t>
                      </a:r>
                    </a:p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sum = 0; 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점수들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누적시켜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구할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때 반드시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초기화해야함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i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0; i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10; i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수행할 블록 시작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scores[i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= SkScanner.getIntWithPrompt(" o " + (i + 1)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점수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");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sum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sum + scores[i];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수행할 블록 끝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System.out.println("\n 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" + sum);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97576"/>
                  </a:ext>
                </a:extLst>
              </a:tr>
            </a:tbl>
          </a:graphicData>
        </a:graphic>
      </p:graphicFrame>
      <p:sp>
        <p:nvSpPr>
          <p:cNvPr id="50202" name="모서리가 둥근 직사각형 19"/>
          <p:cNvSpPr>
            <a:spLocks noChangeArrowheads="1"/>
          </p:cNvSpPr>
          <p:nvPr/>
        </p:nvSpPr>
        <p:spPr bwMode="auto">
          <a:xfrm>
            <a:off x="1758950" y="2592388"/>
            <a:ext cx="6126163" cy="25082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500063" y="3017838"/>
            <a:ext cx="762000" cy="920055"/>
          </a:xfrm>
          <a:prstGeom prst="wedgeRoundRectCallout">
            <a:avLst>
              <a:gd name="adj1" fmla="val -113835"/>
              <a:gd name="adj2" fmla="val -5270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문장은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문과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관련이 없으므로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오류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발생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50204" name="모서리가 둥근 직사각형 19"/>
          <p:cNvSpPr>
            <a:spLocks noChangeArrowheads="1"/>
          </p:cNvSpPr>
          <p:nvPr/>
        </p:nvSpPr>
        <p:spPr bwMode="auto">
          <a:xfrm>
            <a:off x="1763713" y="4994275"/>
            <a:ext cx="6121400" cy="65722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442913" y="5229225"/>
            <a:ext cx="815975" cy="1093788"/>
          </a:xfrm>
          <a:prstGeom prst="wedgeRoundRectCallout">
            <a:avLst>
              <a:gd name="adj1" fmla="val -112663"/>
              <a:gd name="adj2" fmla="val -4108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수행 문장이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 이상이면 블록으로 작성해야 함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50206" name="모서리가 둥근 직사각형 19"/>
          <p:cNvSpPr>
            <a:spLocks noChangeArrowheads="1"/>
          </p:cNvSpPr>
          <p:nvPr/>
        </p:nvSpPr>
        <p:spPr bwMode="auto">
          <a:xfrm>
            <a:off x="1763678" y="2879724"/>
            <a:ext cx="6126163" cy="252413"/>
          </a:xfrm>
          <a:prstGeom prst="roundRect">
            <a:avLst>
              <a:gd name="adj" fmla="val 16667"/>
            </a:avLst>
          </a:prstGeom>
          <a:solidFill>
            <a:srgbClr val="FFC000">
              <a:alpha val="10196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496888" y="2087563"/>
            <a:ext cx="762000" cy="749300"/>
          </a:xfrm>
          <a:prstGeom prst="wedgeRoundRectCallout">
            <a:avLst>
              <a:gd name="adj1" fmla="val -113537"/>
              <a:gd name="adj2" fmla="val 350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 문장은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문의 반복 수행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86754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7721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4-3-3,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4-3-4,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4-3-5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1556792"/>
            <a:ext cx="8510587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4-3-3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 무한 루프를 여러 방법으로 수행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4-3-4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 오류가 발생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 반복 수행문장은 한 문장만 가능하기 때문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4-3-5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수행문장은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개의 문장으로 구성되는 블록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 반복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수행문장이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문장 이상이면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반드시 블록으로 만들어야 함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0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/>
          <p:nvPr>
            <p:extLst/>
          </p:nvPr>
        </p:nvGraphicFramePr>
        <p:xfrm>
          <a:off x="252413" y="1266825"/>
          <a:ext cx="8645525" cy="2360613"/>
        </p:xfrm>
        <a:graphic>
          <a:graphicData uri="http://schemas.openxmlformats.org/drawingml/2006/table">
            <a:tbl>
              <a:tblPr firstRow="1" bandRow="1"/>
              <a:tblGrid>
                <a:gridCol w="186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3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4-3-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6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48" marR="64748" marT="0" marB="17862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중첩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for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문 이용하여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'*'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로 가로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10,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인 직사각형 그리기 </a:t>
                      </a:r>
                    </a:p>
                  </a:txBody>
                  <a:tcPr marL="64748" marR="64748" marT="0" marB="17862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307">
                <a:tc gridSpan="2">
                  <a:txBody>
                    <a:bodyPr/>
                    <a:lstStyle/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System.out.println("\n\n  &lt;&lt; '*'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로 그린 가로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10,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인 직사각형 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&gt;&gt; \n");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</a:t>
                      </a: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h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0; h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5; h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{       // 1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번 세로줄부터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번 세로줄까지</a:t>
                      </a: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("  ");         //   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라인의 처음에 공백문자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endParaRPr kumimoji="1" lang="ko-KR" altLang="en-US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    </a:t>
                      </a:r>
                      <a:r>
                        <a:rPr kumimoji="1" lang="ko-KR" altLang="en-US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</a:t>
                      </a: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w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0; w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10; w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en-US" altLang="ko-KR" sz="14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//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가로 크기만큼 * 출력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	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("*");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    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System.out.println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();          //</a:t>
                      </a:r>
                      <a:r>
                        <a:rPr kumimoji="1"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baseline="0" dirty="0" smtClean="0">
                          <a:latin typeface="+mn-ea"/>
                          <a:ea typeface="+mn-ea"/>
                        </a:rPr>
                        <a:t>줄바꿈</a:t>
                      </a: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} </a:t>
                      </a:r>
                    </a:p>
                  </a:txBody>
                  <a:tcPr marL="64748" marR="64748" marT="17862" marB="17862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This is first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true;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This is second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int i = 0; ; i++) {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* This is third infinite loop - never ending!!!");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i = " + i);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초기화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; //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반복수행할 문장이 없으면 공백문으로 작성해야 함</a:t>
                      </a:r>
                      <a:endParaRPr lang="ko-KR" altLang="ko-KR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60350" y="44450"/>
            <a:ext cx="8651875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3200" dirty="0">
                <a:solidFill>
                  <a:srgbClr val="0000FF"/>
                </a:solidFill>
                <a:latin typeface="+mn-ea"/>
                <a:ea typeface="+mn-ea"/>
              </a:rPr>
              <a:t>중첩된 </a:t>
            </a:r>
            <a:r>
              <a:rPr lang="en-US" altLang="ko-KR" sz="3200" dirty="0">
                <a:solidFill>
                  <a:srgbClr val="0000FF"/>
                </a:solidFill>
                <a:latin typeface="+mn-ea"/>
                <a:ea typeface="+mn-ea"/>
              </a:rPr>
              <a:t>for </a:t>
            </a:r>
            <a:r>
              <a:rPr lang="ko-KR" altLang="en-US" sz="3200" dirty="0" smtClean="0">
                <a:solidFill>
                  <a:srgbClr val="0000FF"/>
                </a:solidFill>
                <a:latin typeface="+mn-ea"/>
                <a:ea typeface="+mn-ea"/>
              </a:rPr>
              <a:t>문</a:t>
            </a:r>
            <a:r>
              <a:rPr lang="en-US" altLang="ko-KR" sz="3200" dirty="0" smtClean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sz="3200" dirty="0" smtClean="0">
                <a:solidFill>
                  <a:srgbClr val="0000FF"/>
                </a:solidFill>
                <a:latin typeface="+mn-ea"/>
                <a:ea typeface="+mn-ea"/>
              </a:rPr>
              <a:t>직사각형 그리기</a:t>
            </a:r>
            <a:endParaRPr lang="en-US" altLang="ko-KR" sz="3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2237" name="Rectangle 5"/>
          <p:cNvSpPr>
            <a:spLocks noChangeArrowheads="1"/>
          </p:cNvSpPr>
          <p:nvPr/>
        </p:nvSpPr>
        <p:spPr bwMode="auto">
          <a:xfrm>
            <a:off x="0" y="409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7" name="표 26"/>
          <p:cNvGraphicFramePr/>
          <p:nvPr>
            <p:extLst/>
          </p:nvPr>
        </p:nvGraphicFramePr>
        <p:xfrm>
          <a:off x="260350" y="3716338"/>
          <a:ext cx="8651875" cy="3081337"/>
        </p:xfrm>
        <a:graphic>
          <a:graphicData uri="http://schemas.openxmlformats.org/drawingml/2006/table">
            <a:tbl>
              <a:tblPr firstRow="1" bandRow="1"/>
              <a:tblGrid>
                <a:gridCol w="186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4-3-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7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5" marR="64755" marT="0" marB="1786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중첩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for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문 이용하여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'*'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로 직사각형 그리기 </a:t>
                      </a:r>
                    </a:p>
                  </a:txBody>
                  <a:tcPr marL="64755" marR="64755" marT="0" marB="1786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234">
                <a:tc gridSpan="2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width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= SkScanner.getIntWithPrompt("\n\n  o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그릴 사각형의 가로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&gt; ");     //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가로 입력</a:t>
                      </a: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height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= SkScanner.getIntWithPrompt("\n  o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그릴 사각형의 세로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&gt; ");        //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세로 입력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System.out.println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("\n\n  &lt;&lt; '*'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로 그린 가로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" + width + ",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"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+ height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+ "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인 직사각형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&gt;&gt; \n");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   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</a:t>
                      </a: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h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0; h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height; h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{     //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세로 크기만큼 반복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   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("  ");               //   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라인의 처음에 공백문자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개 출력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endParaRPr kumimoji="1" lang="ko-KR" altLang="en-US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    </a:t>
                      </a:r>
                      <a:r>
                        <a:rPr kumimoji="1" lang="ko-KR" altLang="en-US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</a:t>
                      </a:r>
                      <a:r>
                        <a:rPr kumimoji="1"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4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w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0; w 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width; w</a:t>
                      </a:r>
                      <a:r>
                        <a:rPr kumimoji="1"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kumimoji="1"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  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//   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가로 크기만큼 * 출력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	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("*"); </a:t>
                      </a: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endParaRPr kumimoji="1" lang="en-US" altLang="ko-KR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	     </a:t>
                      </a:r>
                      <a:r>
                        <a:rPr lang="en-US" altLang="ko-KR" sz="1400" b="0" dirty="0" smtClean="0">
                          <a:latin typeface="+mn-ea"/>
                        </a:rPr>
                        <a:t>System.out.println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(); </a:t>
                      </a: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          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baseline="0" dirty="0" smtClean="0">
                          <a:latin typeface="+mn-ea"/>
                          <a:ea typeface="+mn-ea"/>
                        </a:rPr>
                        <a:t>줄바꿈</a:t>
                      </a:r>
                      <a:endParaRPr kumimoji="1" lang="ko-KR" altLang="en-US" sz="1400" b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eaLnBrk="1" latinLnBrk="1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Symbol" pitchFamily="18" charset="2"/>
                        <a:buNone/>
                      </a:pPr>
                      <a:r>
                        <a:rPr kumimoji="1" lang="ko-KR" altLang="en-US" sz="1400" b="0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kumimoji="1" lang="en-US" altLang="ko-KR" sz="1400" b="0" dirty="0" smtClean="0"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64755" marR="64755" marT="17866" marB="1786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	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초기화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This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first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infinite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loop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-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never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ending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)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	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초기화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변경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System.out.println(" *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This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second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infinite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loop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-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never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ending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int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0; ;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++) {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*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This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is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third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infinite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loop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-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never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ending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!!!");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System.out.println("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" +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▪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for ( ; ; )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			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초기화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반복조건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제어변수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변경 모두 생략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540067" algn="l"/>
                          <a:tab pos="630078" algn="l"/>
                          <a:tab pos="720090" algn="l"/>
                          <a:tab pos="900112" algn="l"/>
                          <a:tab pos="990123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070258" algn="l"/>
                          <a:tab pos="2160270" algn="l"/>
                          <a:tab pos="2250281" algn="l"/>
                          <a:tab pos="2430304" algn="l"/>
                          <a:tab pos="2520315" algn="l"/>
                        </a:tabLst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; //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반복수행할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문장이 없으면 </a:t>
                      </a:r>
                      <a:r>
                        <a:rPr lang="ko-KR" sz="1400" b="0" i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공백문으로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작성해야 함</a:t>
                      </a:r>
                      <a:endParaRPr lang="ko-KR" alt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54" name="모서리가 둥근 직사각형 19"/>
          <p:cNvSpPr>
            <a:spLocks noChangeArrowheads="1"/>
          </p:cNvSpPr>
          <p:nvPr/>
        </p:nvSpPr>
        <p:spPr bwMode="auto">
          <a:xfrm>
            <a:off x="454024" y="1901825"/>
            <a:ext cx="5846167" cy="1674813"/>
          </a:xfrm>
          <a:prstGeom prst="roundRect">
            <a:avLst>
              <a:gd name="adj" fmla="val 3505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2255" name="모서리가 둥근 직사각형 19"/>
          <p:cNvSpPr>
            <a:spLocks noChangeArrowheads="1"/>
          </p:cNvSpPr>
          <p:nvPr/>
        </p:nvSpPr>
        <p:spPr bwMode="auto">
          <a:xfrm>
            <a:off x="833438" y="2460625"/>
            <a:ext cx="4711700" cy="614363"/>
          </a:xfrm>
          <a:prstGeom prst="roundRect">
            <a:avLst>
              <a:gd name="adj" fmla="val 6810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2256" name="직사각형 3"/>
          <p:cNvSpPr>
            <a:spLocks noChangeArrowheads="1"/>
          </p:cNvSpPr>
          <p:nvPr/>
        </p:nvSpPr>
        <p:spPr bwMode="auto">
          <a:xfrm>
            <a:off x="225425" y="603250"/>
            <a:ext cx="8672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중첩된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내부에 다시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포함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29832"/>
              </p:ext>
            </p:extLst>
          </p:nvPr>
        </p:nvGraphicFramePr>
        <p:xfrm>
          <a:off x="6142038" y="5532438"/>
          <a:ext cx="2952750" cy="1193800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1634905430"/>
                    </a:ext>
                  </a:extLst>
                </a:gridCol>
              </a:tblGrid>
              <a:tr h="119380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그릴 사각형의 가로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1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그릴 사각형의 세로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1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'*'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그린 가로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직사각형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***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***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***</a:t>
                      </a:r>
                      <a:endParaRPr lang="en-US" altLang="ko-KR" sz="800" dirty="0">
                        <a:ea typeface="굴림" pitchFamily="50" charset="-127"/>
                      </a:endParaRPr>
                    </a:p>
                  </a:txBody>
                  <a:tcPr marL="64748" marR="64748" marT="17934" marB="179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5901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8171"/>
              </p:ext>
            </p:extLst>
          </p:nvPr>
        </p:nvGraphicFramePr>
        <p:xfrm>
          <a:off x="6142038" y="2471738"/>
          <a:ext cx="2947988" cy="1155700"/>
        </p:xfrm>
        <a:graphic>
          <a:graphicData uri="http://schemas.openxmlformats.org/drawingml/2006/table">
            <a:tbl>
              <a:tblPr/>
              <a:tblGrid>
                <a:gridCol w="2947988">
                  <a:extLst>
                    <a:ext uri="{9D8B030D-6E8A-4147-A177-3AD203B41FA5}">
                      <a16:colId xmlns:a16="http://schemas.microsoft.com/office/drawing/2014/main" val="1634905430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1100" b="0" dirty="0" smtClean="0">
                          <a:latin typeface="+mn-ea"/>
                          <a:ea typeface="+mn-ea"/>
                        </a:rPr>
                        <a:t>  &lt;&lt; '*'</a:t>
                      </a:r>
                      <a:r>
                        <a:rPr kumimoji="1" lang="ko-KR" altLang="en-US" sz="1100" b="0" dirty="0" smtClean="0">
                          <a:latin typeface="+mn-ea"/>
                          <a:ea typeface="+mn-ea"/>
                        </a:rPr>
                        <a:t>로 그린 가로 </a:t>
                      </a:r>
                      <a:r>
                        <a:rPr kumimoji="1" lang="en-US" altLang="ko-KR" sz="1100" b="0" dirty="0" smtClean="0">
                          <a:latin typeface="+mn-ea"/>
                          <a:ea typeface="+mn-ea"/>
                        </a:rPr>
                        <a:t>10, </a:t>
                      </a:r>
                      <a:r>
                        <a:rPr kumimoji="1" lang="ko-KR" altLang="en-US" sz="1100" b="0" dirty="0" smtClean="0">
                          <a:latin typeface="+mn-ea"/>
                          <a:ea typeface="+mn-ea"/>
                        </a:rPr>
                        <a:t>세로 </a:t>
                      </a:r>
                      <a:r>
                        <a:rPr kumimoji="1" lang="en-US" altLang="ko-KR" sz="11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dirty="0" smtClean="0">
                          <a:latin typeface="+mn-ea"/>
                          <a:ea typeface="+mn-ea"/>
                        </a:rPr>
                        <a:t>인 직사각형  </a:t>
                      </a:r>
                      <a:r>
                        <a:rPr kumimoji="1" lang="en-US" altLang="ko-KR" sz="1100" b="0" dirty="0" smtClean="0">
                          <a:latin typeface="+mn-ea"/>
                          <a:ea typeface="+mn-ea"/>
                        </a:rPr>
                        <a:t>&gt;&gt;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endParaRPr kumimoji="1" lang="en-US" altLang="ko-KR" sz="1100" b="0" dirty="0" smtClean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100" dirty="0" smtClean="0">
                          <a:ea typeface="굴림" pitchFamily="50" charset="-127"/>
                        </a:rPr>
                        <a:t>  **********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100" dirty="0" smtClean="0">
                          <a:ea typeface="굴림" pitchFamily="50" charset="-127"/>
                        </a:rPr>
                        <a:t>  **********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100" dirty="0" smtClean="0">
                          <a:ea typeface="굴림" pitchFamily="50" charset="-127"/>
                        </a:rPr>
                        <a:t>  **********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100" dirty="0" smtClean="0">
                          <a:ea typeface="굴림" pitchFamily="50" charset="-127"/>
                        </a:rPr>
                        <a:t>  **********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ko-KR" altLang="en-US" sz="1100" dirty="0" smtClean="0">
                          <a:ea typeface="굴림" pitchFamily="50" charset="-127"/>
                        </a:rPr>
                        <a:t>  ********** </a:t>
                      </a:r>
                      <a:endParaRPr lang="en-US" altLang="ko-KR" sz="1100" dirty="0">
                        <a:ea typeface="굴림" pitchFamily="50" charset="-127"/>
                      </a:endParaRPr>
                    </a:p>
                  </a:txBody>
                  <a:tcPr marL="64745" marR="64745" marT="17931" marB="179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5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97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4644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4-3-6,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4-3-7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51520" y="1053334"/>
            <a:ext cx="7993063" cy="580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4-3-6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4-3-7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중첩된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대표적인 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4-3-6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세로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5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 직사각형을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*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4-3-7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은 입력받은 가로 및 세로 크기의 직사각형을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그림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항상 동일한 작업 수행하므로 프로그램 작성과 파악이 다소 쉬움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'*'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밑변의 크기가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직각 삼각형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그리는 프로그램을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방법으로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   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Pr4_3_6_PrintTriangle_NotUsingNestedFor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System.out.println()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"*", "**", "***", "****", "*****"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라인씩 직접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그리는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Pr4_3_6_PrintTriangle_UsingNestedFor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예제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프로그램과 같이 중첩된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직각 삼각형 그리는 프로그램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4288" y="4581128"/>
            <a:ext cx="846137" cy="1323975"/>
          </a:xfrm>
          <a:prstGeom prst="rect">
            <a:avLst/>
          </a:prstGeom>
          <a:solidFill>
            <a:srgbClr val="F9EDF5"/>
          </a:solidFill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****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*****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977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427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for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문의 중첩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727075"/>
            <a:ext cx="8569325" cy="6462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문의 중첩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반복회수가 많아지고 수행되는 작업이 복잡해짐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따른 내부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for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반복회수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총 반복회수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1 + 2 + 3 + ... + 99 + 100 = 5050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번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331913" y="1412875"/>
          <a:ext cx="7343775" cy="3086100"/>
        </p:xfrm>
        <a:graphic>
          <a:graphicData uri="http://schemas.openxmlformats.org/drawingml/2006/table">
            <a:tbl>
              <a:tblPr/>
              <a:tblGrid>
                <a:gridCol w="1414843">
                  <a:extLst>
                    <a:ext uri="{9D8B030D-6E8A-4147-A177-3AD203B41FA5}">
                      <a16:colId xmlns:a16="http://schemas.microsoft.com/office/drawing/2014/main" val="254334545"/>
                    </a:ext>
                  </a:extLst>
                </a:gridCol>
                <a:gridCol w="5928932">
                  <a:extLst>
                    <a:ext uri="{9D8B030D-6E8A-4147-A177-3AD203B41FA5}">
                      <a16:colId xmlns:a16="http://schemas.microsoft.com/office/drawing/2014/main" val="3966494677"/>
                    </a:ext>
                  </a:extLst>
                </a:gridCol>
              </a:tblGrid>
              <a:tr h="3580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4-3-8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1" marR="6476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정수의 약수 개수 구하기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중첩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사용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1" marR="6476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54659"/>
                  </a:ext>
                </a:extLst>
              </a:tr>
              <a:tr h="2728055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for (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n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1; n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100; n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n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반복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int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cntDivisors = 0;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//    n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약수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1; i 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n;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400" b="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  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i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반복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if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 % i == 0)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n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나누어 나머지가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cntDivisors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++;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//              i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약수이므로 약수 개수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System.out.println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 * " + n + "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약수 개수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" + cntDivisors); 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1" marR="6476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9699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97008"/>
              </p:ext>
            </p:extLst>
          </p:nvPr>
        </p:nvGraphicFramePr>
        <p:xfrm>
          <a:off x="7312604" y="4533900"/>
          <a:ext cx="1800225" cy="98742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4249466230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약수 개수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약수 개수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...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약수 개수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1" marR="64771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72321"/>
                  </a:ext>
                </a:extLst>
              </a:tr>
            </a:tbl>
          </a:graphicData>
        </a:graphic>
      </p:graphicFrame>
      <p:sp>
        <p:nvSpPr>
          <p:cNvPr id="54294" name="모서리가 둥근 직사각형 19"/>
          <p:cNvSpPr>
            <a:spLocks noChangeArrowheads="1"/>
          </p:cNvSpPr>
          <p:nvPr/>
        </p:nvSpPr>
        <p:spPr bwMode="auto">
          <a:xfrm>
            <a:off x="1403350" y="1835150"/>
            <a:ext cx="6769100" cy="2592388"/>
          </a:xfrm>
          <a:prstGeom prst="roundRect">
            <a:avLst>
              <a:gd name="adj" fmla="val 3505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250825" y="2092325"/>
            <a:ext cx="865188" cy="749300"/>
          </a:xfrm>
          <a:prstGeom prst="wedgeRoundRectCallout">
            <a:avLst>
              <a:gd name="adj1" fmla="val -81529"/>
              <a:gd name="adj2" fmla="val -5432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외부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부터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100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까지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100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번 수행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54296" name="모서리가 둥근 직사각형 19"/>
          <p:cNvSpPr>
            <a:spLocks noChangeArrowheads="1"/>
          </p:cNvSpPr>
          <p:nvPr/>
        </p:nvSpPr>
        <p:spPr bwMode="auto">
          <a:xfrm>
            <a:off x="1619250" y="2732088"/>
            <a:ext cx="6337300" cy="854075"/>
          </a:xfrm>
          <a:prstGeom prst="roundRect">
            <a:avLst>
              <a:gd name="adj" fmla="val 6810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250825" y="3159125"/>
            <a:ext cx="865188" cy="749300"/>
          </a:xfrm>
          <a:prstGeom prst="wedgeRoundRectCallout">
            <a:avLst>
              <a:gd name="adj1" fmla="val -108452"/>
              <a:gd name="adj2" fmla="val -6898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i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가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부터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까지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번 수행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직사각형 19"/>
          <p:cNvSpPr>
            <a:spLocks noChangeArrowheads="1"/>
          </p:cNvSpPr>
          <p:nvPr/>
        </p:nvSpPr>
        <p:spPr bwMode="auto">
          <a:xfrm>
            <a:off x="898525" y="4921250"/>
            <a:ext cx="6337300" cy="1246188"/>
          </a:xfrm>
          <a:prstGeom prst="roundRect">
            <a:avLst>
              <a:gd name="adj" fmla="val 6810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1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일 때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i = 1  (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&lt;=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1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이면 반복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 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=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1, 2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&lt;=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이면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= 1,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2, 3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&lt;=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이면 반복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= 1,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2, 3, …, 100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&lt;=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이면 반복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8412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4-3-8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50825" y="765175"/>
            <a:ext cx="8510588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4-3-8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중첩된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이용하여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까지 정수들의 약수 개수 구함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내부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외부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문의 반복 제어변수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따라 반복 회수가 달라짐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n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일 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n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일 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n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일 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 =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외부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 반복 제어변수에 따라 달라지므로 프로그램 작성과 파악이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다소 어려움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11000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  정수의 약수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출력하도록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1000000000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1000000100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  정수의 약수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출력하도록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출력되기까지 걸리는 시간이 오래 걸리는 이유에 대해 생각해보라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또한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빠르게 구할 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있는지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조사하라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0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632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반복문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배열을 </a:t>
            </a: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위한 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for-each </a:t>
            </a: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문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+mn-cs"/>
            </a:endParaRPr>
          </a:p>
        </p:txBody>
      </p:sp>
      <p:sp>
        <p:nvSpPr>
          <p:cNvPr id="6" name="TextBox 39947"/>
          <p:cNvSpPr txBox="1">
            <a:spLocks noChangeArrowheads="1"/>
          </p:cNvSpPr>
          <p:nvPr/>
        </p:nvSpPr>
        <p:spPr bwMode="auto">
          <a:xfrm>
            <a:off x="323850" y="615950"/>
            <a:ext cx="835501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for-each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문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배열의 모든 원소 한 번씩 사용하여 자동적으로 반복 작업 수행하는 반복문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제시된 변수에 배열 원소 하나 하나씩 자동적으로 저장시켜 원소 개수만큼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자동적으로 반복 수행</a:t>
            </a:r>
          </a:p>
        </p:txBody>
      </p:sp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646835184"/>
              </p:ext>
            </p:extLst>
          </p:nvPr>
        </p:nvGraphicFramePr>
        <p:xfrm>
          <a:off x="1397000" y="1725613"/>
          <a:ext cx="7056438" cy="573087"/>
        </p:xfrm>
        <a:graphic>
          <a:graphicData uri="http://schemas.openxmlformats.org/drawingml/2006/table">
            <a:tbl>
              <a:tblPr firstRow="1" bandRow="1"/>
              <a:tblGrid>
                <a:gridCol w="705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1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for (</a:t>
                      </a:r>
                      <a:r>
                        <a:rPr lang="ko-KR" sz="14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타입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원소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_저장할_변수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: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배열변수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)</a:t>
                      </a:r>
                    </a:p>
                    <a:p>
                      <a:pPr marL="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 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 반복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/>
                        </a:rPr>
                        <a:t>_수행할_문장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/>
                      </a:endParaRPr>
                    </a:p>
                  </a:txBody>
                  <a:tcPr marL="64751" marR="64751" marT="17873" marB="17873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397000" y="2513013"/>
          <a:ext cx="7050088" cy="3740150"/>
        </p:xfrm>
        <a:graphic>
          <a:graphicData uri="http://schemas.openxmlformats.org/drawingml/2006/table">
            <a:tbl>
              <a:tblPr/>
              <a:tblGrid>
                <a:gridCol w="1517957">
                  <a:extLst>
                    <a:ext uri="{9D8B030D-6E8A-4147-A177-3AD203B41FA5}">
                      <a16:colId xmlns:a16="http://schemas.microsoft.com/office/drawing/2014/main" val="3391543836"/>
                    </a:ext>
                  </a:extLst>
                </a:gridCol>
                <a:gridCol w="5532131">
                  <a:extLst>
                    <a:ext uri="{9D8B030D-6E8A-4147-A177-3AD203B41FA5}">
                      <a16:colId xmlns:a16="http://schemas.microsoft.com/office/drawing/2014/main" val="2084842355"/>
                    </a:ext>
                  </a:extLst>
                </a:gridCol>
              </a:tblGrid>
              <a:tr h="2492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4-3-9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배열변수의 점수 합 구하기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(for-each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사용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57265"/>
                  </a:ext>
                </a:extLst>
              </a:tr>
              <a:tr h="3490925">
                <a:tc grid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int[]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{ 90, 95, 79, 83, 88, 65, 72, 83, 81, 96 };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0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for-each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배열변수의 각 원소에 대해 자동적으로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반복하여 합 구함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(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배열변수의 원소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하나씩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변수에 저장하여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sum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sum + score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//     score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 *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점수들의 개수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scores.length); 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 *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점수들의 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sum); </a:t>
                      </a: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for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scores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배열의 원소 개수만큼 반복하여 합 구함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0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 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scores.length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</a:t>
                      </a: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부터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개수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- 1)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까지 반복하여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int score = scores[i];                     //     i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번째 원소를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sum = sum + score;;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    score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값을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누적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45505"/>
                  </a:ext>
                </a:extLst>
              </a:tr>
            </a:tbl>
          </a:graphicData>
        </a:graphic>
      </p:graphicFrame>
      <p:sp>
        <p:nvSpPr>
          <p:cNvPr id="56342" name="모서리가 둥근 직사각형 19"/>
          <p:cNvSpPr>
            <a:spLocks noChangeArrowheads="1"/>
          </p:cNvSpPr>
          <p:nvPr/>
        </p:nvSpPr>
        <p:spPr bwMode="auto">
          <a:xfrm>
            <a:off x="1476375" y="3644900"/>
            <a:ext cx="6921500" cy="504825"/>
          </a:xfrm>
          <a:prstGeom prst="roundRect">
            <a:avLst>
              <a:gd name="adj" fmla="val 6810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468313" y="4003675"/>
            <a:ext cx="793750" cy="920750"/>
          </a:xfrm>
          <a:prstGeom prst="wedgeRoundRectCallout">
            <a:avLst>
              <a:gd name="adj1" fmla="val -75380"/>
              <a:gd name="adj2" fmla="val -5095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for-each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문으로 작성된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원소 합 구하기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56344" name="모서리가 둥근 직사각형 19"/>
          <p:cNvSpPr>
            <a:spLocks noChangeArrowheads="1"/>
          </p:cNvSpPr>
          <p:nvPr/>
        </p:nvSpPr>
        <p:spPr bwMode="auto">
          <a:xfrm>
            <a:off x="1476375" y="5157788"/>
            <a:ext cx="6840538" cy="879475"/>
          </a:xfrm>
          <a:prstGeom prst="roundRect">
            <a:avLst>
              <a:gd name="adj" fmla="val 3204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538163" y="5695950"/>
            <a:ext cx="723900" cy="742950"/>
          </a:xfrm>
          <a:prstGeom prst="wedgeRoundRectCallout">
            <a:avLst>
              <a:gd name="adj1" fmla="val -79490"/>
              <a:gd name="adj2" fmla="val -6352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문으로 작성된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원소 합 구하기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828200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06688" y="115888"/>
            <a:ext cx="6257925" cy="1874837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6688" y="2133600"/>
            <a:ext cx="6257925" cy="4535488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82563" y="1011238"/>
            <a:ext cx="2359025" cy="4968875"/>
          </a:xfrm>
          <a:prstGeom prst="roundRect">
            <a:avLst>
              <a:gd name="adj" fmla="val 18489"/>
            </a:avLst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1271" name="AutoShape 142"/>
          <p:cNvSpPr>
            <a:spLocks noChangeArrowheads="1"/>
          </p:cNvSpPr>
          <p:nvPr/>
        </p:nvSpPr>
        <p:spPr bwMode="auto">
          <a:xfrm>
            <a:off x="277813" y="5383213"/>
            <a:ext cx="2144712" cy="39687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기본 구성요소</a:t>
            </a: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2979738" y="2257425"/>
            <a:ext cx="2770187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저장하는 기억장소의 명칭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선언시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 타입 명시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               age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double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height;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height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177.7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b;          b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'H'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5943600" y="2257425"/>
            <a:ext cx="2744788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 변수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 저장하고 처리하는 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[100]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String[]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[15]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인덱스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통해 원소 접근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scores[0]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90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3854450" y="4035425"/>
            <a:ext cx="3962400" cy="19446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데이터와 행동을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하나로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묶어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표현하고 처리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String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currentLocation; 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this.currentLocation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}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Person()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"; p.age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18;  p.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</p:txBody>
      </p:sp>
      <p:sp>
        <p:nvSpPr>
          <p:cNvPr id="11275" name="AutoShape 142"/>
          <p:cNvSpPr>
            <a:spLocks noChangeArrowheads="1"/>
          </p:cNvSpPr>
          <p:nvPr/>
        </p:nvSpPr>
        <p:spPr bwMode="auto">
          <a:xfrm>
            <a:off x="4602163" y="6122988"/>
            <a:ext cx="2466975" cy="404812"/>
          </a:xfrm>
          <a:prstGeom prst="roundRect">
            <a:avLst>
              <a:gd name="adj" fmla="val 50000"/>
            </a:avLst>
          </a:prstGeom>
          <a:solidFill>
            <a:srgbClr val="0000FF">
              <a:alpha val="20000"/>
            </a:srgbClr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표현요소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9738" y="260350"/>
            <a:ext cx="2770187" cy="1608138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종류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이름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기본타입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 double 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  double[]  boolean[]  String[]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Object  Person  Student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타입이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3" name="모서리가 둥근 직사각형 10243"/>
          <p:cNvSpPr/>
          <p:nvPr/>
        </p:nvSpPr>
        <p:spPr>
          <a:xfrm>
            <a:off x="5943600" y="260350"/>
            <a:ext cx="2744788" cy="1590675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특정 타입의 값 하나 하나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정수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… -2   -1   0   1   2 …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-3.14   177.7   2.3e20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불리언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    false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a'   '1'   '*'   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“Java"  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null: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 타입의 값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8172450" y="4048125"/>
            <a:ext cx="684213" cy="1074738"/>
          </a:xfrm>
          <a:prstGeom prst="wedgeRoundRectCallout">
            <a:avLst>
              <a:gd name="adj1" fmla="val 97311"/>
              <a:gd name="adj2" fmla="val -6525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배열의 편리한 사용에 대해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배움</a:t>
            </a:r>
          </a:p>
        </p:txBody>
      </p:sp>
      <p:sp>
        <p:nvSpPr>
          <p:cNvPr id="15" name="모서리가 둥근 직사각형 10241"/>
          <p:cNvSpPr/>
          <p:nvPr/>
        </p:nvSpPr>
        <p:spPr bwMode="auto">
          <a:xfrm>
            <a:off x="277813" y="1227137"/>
            <a:ext cx="2144712" cy="167163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프로그램은 문자들의 나열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바이트 유니코드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영문자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숫자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특수문자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한글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일본 문자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등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77813" y="3041650"/>
            <a:ext cx="2144712" cy="2198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최소단위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식별자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키워드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레이블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분리자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주석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토큰으로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가짐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14465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4-3-9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50825" y="628650"/>
            <a:ext cx="88931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4-3-9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for-each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문과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 사용하여 배열 원소 합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구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scores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배열변수의 각 원소에 대해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for-each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수행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배열변수에 저장한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한번씩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변수에 저장되어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sum = sum + score;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≫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번 수행됨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개의 합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구해져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sum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for-each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비교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 종료 조건 검사와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반복 제어변수의 변경이 자동적으로 이루어지므로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for-each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문이 편리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• for-each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문은 배열의 원소 접근만 가능하며 원소에 값 저장 불가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배열 원소에 값 저장하려면 반드시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 사용해야 함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사람의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문자열 배열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다음과 같이  선언하고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후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for-each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출력하는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추가로 작성하라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4213" y="6165850"/>
            <a:ext cx="8135937" cy="368300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String[] names = { 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홍길동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",  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이몽룡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", 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감자바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 };  //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여러 이름 저장하는 배열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3807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4.3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</a:rPr>
              <a:t>while </a:t>
            </a:r>
            <a:r>
              <a:rPr kumimoji="1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</a:rPr>
              <a:t>문</a:t>
            </a:r>
            <a:r>
              <a:rPr kumimoji="1" lang="en-US" altLang="ko-KR" sz="4400" dirty="0" smtClean="0">
                <a:latin typeface="함초롬바탕"/>
                <a:ea typeface="함초롬바탕"/>
              </a:rPr>
              <a:t>, do-while </a:t>
            </a:r>
            <a:r>
              <a:rPr kumimoji="1" lang="ko-KR" altLang="en-US" sz="4400" dirty="0" smtClean="0">
                <a:latin typeface="함초롬바탕"/>
                <a:ea typeface="함초롬바탕"/>
              </a:rPr>
              <a:t>문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030662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837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반복문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while</a:t>
            </a: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문 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850" y="661988"/>
            <a:ext cx="8135938" cy="3191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while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반복조건이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인 동안 반복 수행할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계속 수행하는 반복문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16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endParaRPr kumimoji="1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  <a:sym typeface="Wingdings" panose="05000000000000000000" pitchFamily="2" charset="2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  <a:sym typeface="Wingdings" panose="05000000000000000000" pitchFamily="2" charset="2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수행과정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반복조건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검사하여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 수행할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수행하고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 false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 종료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②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다시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수행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15816" y="3717032"/>
            <a:ext cx="2840037" cy="2491933"/>
          </a:xfrm>
          <a:prstGeom prst="rect">
            <a:avLst/>
          </a:prstGeom>
          <a:solidFill>
            <a:srgbClr val="C2FFF0">
              <a:alpha val="34902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69867" y="5015607"/>
            <a:ext cx="1436687" cy="276225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9" name="순서도: 판단 8"/>
          <p:cNvSpPr/>
          <p:nvPr/>
        </p:nvSpPr>
        <p:spPr bwMode="auto">
          <a:xfrm>
            <a:off x="3476204" y="4156770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</a:t>
            </a:r>
          </a:p>
        </p:txBody>
      </p:sp>
      <p:cxnSp>
        <p:nvCxnSpPr>
          <p:cNvPr id="58377" name="직선 화살표 연결선 122"/>
          <p:cNvCxnSpPr>
            <a:cxnSpLocks noChangeShapeType="1"/>
          </p:cNvCxnSpPr>
          <p:nvPr/>
        </p:nvCxnSpPr>
        <p:spPr bwMode="auto">
          <a:xfrm>
            <a:off x="4268367" y="3858320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직선 화살표 연결선 124"/>
          <p:cNvCxnSpPr>
            <a:cxnSpLocks noChangeShapeType="1"/>
          </p:cNvCxnSpPr>
          <p:nvPr/>
        </p:nvCxnSpPr>
        <p:spPr bwMode="auto">
          <a:xfrm>
            <a:off x="4268367" y="4707632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직선 연결선 77829"/>
          <p:cNvCxnSpPr>
            <a:cxnSpLocks noChangeShapeType="1"/>
          </p:cNvCxnSpPr>
          <p:nvPr/>
        </p:nvCxnSpPr>
        <p:spPr bwMode="auto">
          <a:xfrm flipV="1">
            <a:off x="5060529" y="4431407"/>
            <a:ext cx="176213" cy="1588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직사각형 13"/>
          <p:cNvSpPr/>
          <p:nvPr/>
        </p:nvSpPr>
        <p:spPr>
          <a:xfrm>
            <a:off x="3857204" y="4661595"/>
            <a:ext cx="493713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4354" y="4660007"/>
            <a:ext cx="571500" cy="277813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8382" name="직사각형 15"/>
          <p:cNvSpPr>
            <a:spLocks noChangeArrowheads="1"/>
          </p:cNvSpPr>
          <p:nvPr/>
        </p:nvSpPr>
        <p:spPr bwMode="auto">
          <a:xfrm>
            <a:off x="1064791" y="1601240"/>
            <a:ext cx="6078537" cy="585787"/>
          </a:xfrm>
          <a:prstGeom prst="rect">
            <a:avLst/>
          </a:prstGeom>
          <a:solidFill>
            <a:srgbClr val="8FF594">
              <a:alpha val="20000"/>
            </a:srgbClr>
          </a:solidFill>
          <a:ln w="9525">
            <a:solidFill>
              <a:srgbClr val="008000">
                <a:alpha val="39608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while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반복조건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반복_수행할_문장</a:t>
            </a:r>
            <a:endParaRPr kumimoji="1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383" name="꺾인 연결선 20493"/>
          <p:cNvCxnSpPr>
            <a:cxnSpLocks noChangeShapeType="1"/>
          </p:cNvCxnSpPr>
          <p:nvPr/>
        </p:nvCxnSpPr>
        <p:spPr bwMode="auto">
          <a:xfrm rot="10800000" flipV="1">
            <a:off x="3204742" y="5290245"/>
            <a:ext cx="1079500" cy="474662"/>
          </a:xfrm>
          <a:prstGeom prst="bentConnector3">
            <a:avLst>
              <a:gd name="adj1" fmla="val -259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직선 연결선 19"/>
          <p:cNvCxnSpPr>
            <a:cxnSpLocks noChangeShapeType="1"/>
          </p:cNvCxnSpPr>
          <p:nvPr/>
        </p:nvCxnSpPr>
        <p:spPr bwMode="auto">
          <a:xfrm>
            <a:off x="3204742" y="4431407"/>
            <a:ext cx="0" cy="1333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직선 화살표 연결선 20"/>
          <p:cNvCxnSpPr>
            <a:cxnSpLocks noChangeShapeType="1"/>
          </p:cNvCxnSpPr>
          <p:nvPr/>
        </p:nvCxnSpPr>
        <p:spPr bwMode="auto">
          <a:xfrm>
            <a:off x="3204742" y="4431407"/>
            <a:ext cx="2714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직선 화살표 연결선 22"/>
          <p:cNvCxnSpPr>
            <a:cxnSpLocks noChangeShapeType="1"/>
          </p:cNvCxnSpPr>
          <p:nvPr/>
        </p:nvCxnSpPr>
        <p:spPr bwMode="auto">
          <a:xfrm>
            <a:off x="5236742" y="4431407"/>
            <a:ext cx="0" cy="1589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16192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939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while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 사용하여 정수 디지트 합 구하기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4255422948"/>
              </p:ext>
            </p:extLst>
          </p:nvPr>
        </p:nvGraphicFramePr>
        <p:xfrm>
          <a:off x="323850" y="836613"/>
          <a:ext cx="8496300" cy="4535487"/>
        </p:xfrm>
        <a:graphic>
          <a:graphicData uri="http://schemas.openxmlformats.org/drawingml/2006/table">
            <a:tbl>
              <a:tblPr firstRow="1" bandRow="1"/>
              <a:tblGrid>
                <a:gridCol w="179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6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예제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4-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0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52" marR="64752" marT="0" marB="1785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정수의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디지트들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합 구하기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(while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 사용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52" marR="64752" marT="0" marB="1785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831">
                <a:tc gridSpan="2">
                  <a:txBody>
                    <a:bodyPr/>
                    <a:lstStyle/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n0, n; //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정수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저장할 변수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6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sumDigits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0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**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정수 입력하여 디지트들의 합 구하기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**\n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");</a:t>
                      </a: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n0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n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SkScanner.getIn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tWithPrompt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("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디지트들의 합 구할 정수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");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(n &lt; 0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                                            //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음수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인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경우 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n = -n;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             </a:t>
                      </a:r>
                      <a:r>
                        <a:rPr lang="ko-KR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//    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양수로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바꾸어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디지트들 합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구하게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함</a:t>
                      </a:r>
                      <a:r>
                        <a:rPr lang="en-US" altLang="ko-KR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 </a:t>
                      </a: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함초롬바탕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while(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n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!=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 0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)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{                                    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아닌 동안 </a:t>
                      </a: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굴림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</a:t>
                      </a:r>
                      <a:r>
                        <a:rPr lang="ko-KR" sz="16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sumDigits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chemeClr val="tx2"/>
                          </a:solidFill>
                          <a:latin typeface="함초롬바탕"/>
                          <a:ea typeface="굴림"/>
                          <a:sym typeface="Wingdings"/>
                        </a:rPr>
                        <a:t>=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sz="1600" b="0" i="0" dirty="0" smtClean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sumDigits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+ n % 10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//     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자리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구해 합에 누적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n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=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함초롬바탕"/>
                          <a:ea typeface="굴림"/>
                          <a:sym typeface="Wingdings"/>
                        </a:rPr>
                        <a:t>n / 10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;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                           //      n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을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으로 나누어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자리수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하나 줄임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* " + n0 + "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합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</a:t>
                      </a:r>
                      <a:r>
                        <a:rPr lang="ko-KR" sz="16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굴림"/>
                          <a:sym typeface="Wingdings"/>
                        </a:rPr>
                        <a:t>sumDigits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);</a:t>
                      </a:r>
                      <a:endParaRPr lang="ko-KR" altLang="ko-KR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52" marR="64752" marT="17855" marB="17855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n0, n;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정수를 저장할 변수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sumOfDigits = 0;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**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정수 입력하여 디지트들의 합 구하기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**\n");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n0 = n = SkScanner.getInt(" o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디지트들의 합 구할 정수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");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(n &lt; 0)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음수의 경우 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n = -n;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양수로 바꾸어 디지트들의 합을 구하게 함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</a:t>
                      </a:r>
                      <a:r>
                        <a:rPr lang="ko-KR" sz="16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(n != 0)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{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sumOfDigits = sumOfDigits + n % 10; // n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자리 디지트를 구해 합에 누적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n = n / 10; // n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을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으로 나누어 자리수를 하나 줄임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* " + n0 + "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디지트들의 합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sumOfDigits);</a:t>
                      </a:r>
                      <a:endParaRPr lang="ko-KR" altLang="ko-KR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948264" y="4653136"/>
            <a:ext cx="2098675" cy="2139047"/>
          </a:xfrm>
          <a:prstGeom prst="rect">
            <a:avLst/>
          </a:prstGeom>
          <a:solidFill>
            <a:srgbClr val="F9EDF5"/>
          </a:solidFill>
          <a:ln>
            <a:solidFill>
              <a:schemeClr val="tx1"/>
            </a:solidFill>
          </a:ln>
        </p:spPr>
        <p:txBody>
          <a:bodyPr lIns="0" rIns="0">
            <a:spAutoFit/>
          </a:bodyPr>
          <a:lstStyle/>
          <a:p>
            <a:pPr marL="9000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&lt;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과정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&gt;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 1234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n %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4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          n /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123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n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= 123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: n %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3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                 n /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12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n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= 12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:   n %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2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                 n /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1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n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= 1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:     n % 10 =&gt; 1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                  n / 10 =&gt;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0</a:t>
            </a:r>
          </a:p>
          <a:p>
            <a:pPr marL="90000" marR="0" lvl="0" indent="0" algn="just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" algn="l"/>
                <a:tab pos="270033" algn="l"/>
                <a:tab pos="450056" algn="l"/>
                <a:tab pos="630078" algn="l"/>
                <a:tab pos="720090" algn="l"/>
                <a:tab pos="900112" algn="l"/>
                <a:tab pos="1080135" algn="l"/>
                <a:tab pos="1260157" algn="l"/>
                <a:tab pos="1350168" algn="l"/>
                <a:tab pos="1530191" algn="l"/>
                <a:tab pos="1710213" algn="l"/>
                <a:tab pos="1800225" algn="l"/>
                <a:tab pos="1980247" algn="l"/>
                <a:tab pos="2160270" algn="l"/>
                <a:tab pos="2250281" algn="l"/>
                <a:tab pos="2430304" algn="l"/>
                <a:tab pos="2610326" algn="l"/>
                <a:tab pos="2700337" algn="l"/>
                <a:tab pos="2880360" algn="l"/>
                <a:tab pos="3060382" algn="l"/>
              </a:tabLst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 0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    while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 종료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40200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4-3-10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50825" y="836712"/>
            <a:ext cx="8893175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4-3-10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while 문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사용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하여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입력된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정수의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디지트들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합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구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반복조건이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 != 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이므로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아닌 동안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계속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으로 계속 나누어지므로 어느 순간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이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되며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그때에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종료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나머지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구하여 합에 누적하고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으로 나눈 후 계속 반복하면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각 자리수들 합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구해짐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값에 따른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실행과정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정확히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이해해야 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변하는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과정 살펴보면서 프로그램 이해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4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4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while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 사용하여 올바른 점수 합 구하기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124609752"/>
              </p:ext>
            </p:extLst>
          </p:nvPr>
        </p:nvGraphicFramePr>
        <p:xfrm>
          <a:off x="430213" y="1125538"/>
          <a:ext cx="8281987" cy="4895850"/>
        </p:xfrm>
        <a:graphic>
          <a:graphicData uri="http://schemas.openxmlformats.org/drawingml/2006/table">
            <a:tbl>
              <a:tblPr firstRow="1" bandRow="1"/>
              <a:tblGrid>
                <a:gridCol w="175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0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예제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4-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11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52" marR="64752" marT="0" marB="1785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올바른 점수 합 구하기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 사용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</a:t>
                      </a:r>
                      <a:endParaRPr lang="ko-KR" altLang="ko-KR" sz="1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52" marR="64752" marT="0" marB="1785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818">
                <a:tc gridSpan="2">
                  <a:txBody>
                    <a:bodyPr/>
                    <a:lstStyle/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int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;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int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sum = 0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;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System.out.println(" ** 0부터 100 사이 점수들 입력(-1 입력 시 종료) ** ");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= SkScanner.getIntWithPrompt(" o 0부터 100 사이 점수 &gt; ")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;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while(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!=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-1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{          // while 문의 반복조건이 true이므로 무한 반복됨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if 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37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&gt;=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0 &amp;&amp; score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&lt;=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100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)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       // 올바른 점수이면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   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sum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=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sum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+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;                          //      합에 누적 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else </a:t>
                      </a:r>
                      <a:r>
                        <a:rPr lang="en-US" altLang="ko-KR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초과이면 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    System.out.println(" ?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??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입력 오류, 잘못된 점수: " +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+ "\n");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//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오류 처리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   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score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=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SkScanner.getIntWithPrompt(" o 0부터 100 사이 점수 &gt; ")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;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}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System.out.println(" * sum = " +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sum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alpha val="10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);</a:t>
                      </a:r>
                      <a:endParaRPr kumimoji="0" lang="ko-KR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alpha val="10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64752" marR="64752" marT="17856" marB="17856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n0, n;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입력된 정수를 저장할 변수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sumOfDigits = 0;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**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정수 입력하여 디지트들의 합 구하기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**\n");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n0 = n = SkScanner.getInt(" o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디지트들의 합 구할 정수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");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if (n &lt; 0)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음수의 경우 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n = -n;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양수로 바꾸어 디지트들의 합을 구하게 함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</a:t>
                      </a:r>
                      <a:r>
                        <a:rPr lang="ko-KR" sz="16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(n != 0)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{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sumOfDigits = sumOfDigits + n % 10; // n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자리 디지트를 구해 합에 누적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n = n / 10; // n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을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으로 나누어 자리수를 하나 줄임</a:t>
                      </a:r>
                    </a:p>
                    <a:p>
                      <a:pPr marL="90000" lvl="0" indent="0" algn="just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* " + n0 + "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의 디지트들의 합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= " + sumOfDigits);</a:t>
                      </a:r>
                      <a:endParaRPr lang="ko-KR" altLang="ko-KR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57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246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while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무한 반복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1988"/>
          <p:cNvSpPr txBox="1">
            <a:spLocks noChangeArrowheads="1"/>
          </p:cNvSpPr>
          <p:nvPr/>
        </p:nvSpPr>
        <p:spPr bwMode="auto">
          <a:xfrm>
            <a:off x="250825" y="629434"/>
            <a:ext cx="8210550" cy="132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while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무한 반복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while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반복조건이 항상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되는 경우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while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문은 외관상으로 끝없이 반복하는 무한 루프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(infinite loop)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while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내에서 강제적으로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while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벗어나기 위해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break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또는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return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사용</a:t>
            </a: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2175959820"/>
              </p:ext>
            </p:extLst>
          </p:nvPr>
        </p:nvGraphicFramePr>
        <p:xfrm>
          <a:off x="827088" y="2032000"/>
          <a:ext cx="7993062" cy="4710113"/>
        </p:xfrm>
        <a:graphic>
          <a:graphicData uri="http://schemas.openxmlformats.org/drawingml/2006/table">
            <a:tbl>
              <a:tblPr firstRow="1" bandRow="1"/>
              <a:tblGrid>
                <a:gridCol w="17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3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-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12</a:t>
                      </a:r>
                      <a:endParaRPr lang="ko-KR" alt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0" marR="64750" marT="0" marB="1785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올바른 점수 합 구하기(반복조건이 true인 while 문 사용)</a:t>
                      </a:r>
                      <a:endParaRPr lang="ko-KR" alt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0" marR="64750" marT="0" marB="1785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233">
                <a:tc gridSpan="2">
                  <a:txBody>
                    <a:bodyPr/>
                    <a:lstStyle/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score;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sum = 0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** 0부터 100 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사이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점수들 입력(-1 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 시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종료) **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");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while(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true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{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//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while 문의 반복조건이 true이므로 무한 반복됨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score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= SkScanner.getIntWithPrompt(" o 0부터 100 </a:t>
                      </a:r>
                      <a:r>
                        <a:rPr lang="ko-KR" altLang="en-US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사이</a:t>
                      </a:r>
                      <a:r>
                        <a:rPr lang="ko-KR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점수 &gt; </a:t>
                      </a:r>
                      <a:r>
                        <a:rPr lang="ko-KR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");</a:t>
                      </a:r>
                      <a:endParaRPr lang="en-US" altLang="ko-KR" sz="1600" b="0" i="0" dirty="0" smtClean="0">
                        <a:solidFill>
                          <a:srgbClr val="CC00CC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if (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score &gt;= 0 &amp;&amp; score &lt;= 100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//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올바른 점수이면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sum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=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sum 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+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score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  //     합에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누적 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else if (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score == -1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       // 점수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-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입력하면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 종료</a:t>
                      </a: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break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                       //     break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문은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반복문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벗어나게 하는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문장</a:t>
                      </a: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else                                           </a:t>
                      </a:r>
                      <a:r>
                        <a:rPr lang="ko-KR" sz="1600" b="0" i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또는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초과이면 </a:t>
                      </a:r>
                      <a:endParaRPr lang="ko-KR" sz="1600" b="0" i="0" dirty="0">
                        <a:solidFill>
                          <a:srgbClr val="008000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?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??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 오류, 잘못된 점수: " + score + "\n");</a:t>
                      </a: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}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* sum = " + </a:t>
                      </a:r>
                      <a:r>
                        <a:rPr lang="ko-KR" sz="16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sum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);</a:t>
                      </a:r>
                      <a:endParaRPr lang="ko-KR" alt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0" marR="64750" marT="17859" marB="17859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score;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sum = 0;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** 0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사이의 점수들 입력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(-1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입력시 종료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** 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while(true) { // while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문의 반복조건이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이므로 무한 반복됨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score = SkScanner.getIntWithPrompt(" o 0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사이의 점수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"));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if (score &gt;= 0 &amp;&amp; score &lt;= 100)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올바른 점수이면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sum = sum + score;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합에 누적 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else if (score == -1) //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점수로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을 입력하면 반복을 종료시킴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break; // break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문은 반복문을 벗어나게 하는 문장임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else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System.out.println(" ?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 오류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잘못된 점수</a:t>
                      </a: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" + score + "\n");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 sum = " + sum);</a:t>
                      </a:r>
                      <a:endParaRPr lang="ko-KR" altLang="ko-KR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39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7721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4-3-11,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4-3-12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46825" y="1268760"/>
            <a:ext cx="8893175" cy="438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4-3-11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사이 점수들 합 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입력되면 반복조건이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되어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종료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사이 점수이면 합 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-1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미만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초과 점수이면 오류 처리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(else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4-3-12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는 무한 반복 이용하여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사이 점수들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합 구함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사이 점수이면 합 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입력되면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break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문으로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 벗어남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-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미만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초과 점수이면 오류 처리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else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4-3-12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 기능 프로그램이지만 다르게 작성됨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장단점 비교해 보면 좋은 훈련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349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반복문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do-while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3011"/>
          <p:cNvSpPr txBox="1">
            <a:spLocks noChangeArrowheads="1"/>
          </p:cNvSpPr>
          <p:nvPr/>
        </p:nvSpPr>
        <p:spPr bwMode="auto">
          <a:xfrm>
            <a:off x="301065" y="545552"/>
            <a:ext cx="8496300" cy="565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do-while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문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반복 수행할 문장 수행한 후 반복조건이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동안 반복 계속하는 반복문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do-while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수행과정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   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반복 수행할 문장 수행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②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반복조건 검사하여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이면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반복 수행할 문장 수행하고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       false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이면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문 종료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③ ②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다시 수행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do-while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문 특징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∙반복 수행할 문장이 최소 한번은 수행됨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문으로 변경 가능</a:t>
            </a: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60422" name="직사각형 8"/>
          <p:cNvSpPr>
            <a:spLocks noChangeArrowheads="1"/>
          </p:cNvSpPr>
          <p:nvPr/>
        </p:nvSpPr>
        <p:spPr bwMode="auto">
          <a:xfrm>
            <a:off x="1065214" y="1444625"/>
            <a:ext cx="2881312" cy="831850"/>
          </a:xfrm>
          <a:prstGeom prst="rect">
            <a:avLst/>
          </a:prstGeom>
          <a:solidFill>
            <a:srgbClr val="8FF594">
              <a:alpha val="20000"/>
            </a:srgbClr>
          </a:solidFill>
          <a:ln w="9525">
            <a:solidFill>
              <a:srgbClr val="008000">
                <a:alpha val="39999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  <a:endParaRPr kumimoji="1" lang="ko-KR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반복_수행할_문장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반복조건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kumimoji="1" lang="ko-KR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45695" y="3777840"/>
            <a:ext cx="2861058" cy="2934743"/>
          </a:xfrm>
          <a:prstGeom prst="rect">
            <a:avLst/>
          </a:prstGeom>
          <a:solidFill>
            <a:srgbClr val="C2FFF0">
              <a:alpha val="34902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020767" y="5561645"/>
            <a:ext cx="1436687" cy="277813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13" name="순서도: 판단 12"/>
          <p:cNvSpPr/>
          <p:nvPr/>
        </p:nvSpPr>
        <p:spPr bwMode="auto">
          <a:xfrm>
            <a:off x="5927104" y="4702808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</a:t>
            </a:r>
          </a:p>
        </p:txBody>
      </p:sp>
      <p:cxnSp>
        <p:nvCxnSpPr>
          <p:cNvPr id="63498" name="직선 화살표 연결선 122"/>
          <p:cNvCxnSpPr>
            <a:cxnSpLocks noChangeShapeType="1"/>
          </p:cNvCxnSpPr>
          <p:nvPr/>
        </p:nvCxnSpPr>
        <p:spPr bwMode="auto">
          <a:xfrm>
            <a:off x="6719267" y="4404358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직선 화살표 연결선 124"/>
          <p:cNvCxnSpPr>
            <a:cxnSpLocks noChangeShapeType="1"/>
          </p:cNvCxnSpPr>
          <p:nvPr/>
        </p:nvCxnSpPr>
        <p:spPr bwMode="auto">
          <a:xfrm>
            <a:off x="6719267" y="5253670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직선 연결선 77829"/>
          <p:cNvCxnSpPr>
            <a:cxnSpLocks noChangeShapeType="1"/>
          </p:cNvCxnSpPr>
          <p:nvPr/>
        </p:nvCxnSpPr>
        <p:spPr bwMode="auto">
          <a:xfrm flipV="1">
            <a:off x="7511429" y="4979033"/>
            <a:ext cx="1762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6282704" y="5207633"/>
            <a:ext cx="493713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35254" y="5206045"/>
            <a:ext cx="571500" cy="277813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cxnSp>
        <p:nvCxnSpPr>
          <p:cNvPr id="63503" name="꺾인 연결선 20493"/>
          <p:cNvCxnSpPr>
            <a:cxnSpLocks noChangeShapeType="1"/>
          </p:cNvCxnSpPr>
          <p:nvPr/>
        </p:nvCxnSpPr>
        <p:spPr bwMode="auto">
          <a:xfrm rot="10800000" flipV="1">
            <a:off x="5654054" y="5836283"/>
            <a:ext cx="1079500" cy="474662"/>
          </a:xfrm>
          <a:prstGeom prst="bentConnector3">
            <a:avLst>
              <a:gd name="adj1" fmla="val -259"/>
            </a:avLst>
          </a:prstGeom>
          <a:noFill/>
          <a:ln w="317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직선 연결선 19"/>
          <p:cNvCxnSpPr>
            <a:cxnSpLocks noChangeShapeType="1"/>
          </p:cNvCxnSpPr>
          <p:nvPr/>
        </p:nvCxnSpPr>
        <p:spPr bwMode="auto">
          <a:xfrm>
            <a:off x="5654054" y="4979033"/>
            <a:ext cx="0" cy="1331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직선 화살표 연결선 20"/>
          <p:cNvCxnSpPr>
            <a:cxnSpLocks noChangeShapeType="1"/>
          </p:cNvCxnSpPr>
          <p:nvPr/>
        </p:nvCxnSpPr>
        <p:spPr bwMode="auto">
          <a:xfrm>
            <a:off x="5654054" y="4979033"/>
            <a:ext cx="273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6" name="직선 화살표 연결선 21"/>
          <p:cNvCxnSpPr>
            <a:cxnSpLocks noChangeShapeType="1"/>
          </p:cNvCxnSpPr>
          <p:nvPr/>
        </p:nvCxnSpPr>
        <p:spPr bwMode="auto">
          <a:xfrm>
            <a:off x="7687642" y="4979033"/>
            <a:ext cx="0" cy="1589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직사각형 22"/>
          <p:cNvSpPr/>
          <p:nvPr/>
        </p:nvSpPr>
        <p:spPr bwMode="auto">
          <a:xfrm>
            <a:off x="6049342" y="4120195"/>
            <a:ext cx="1436687" cy="277813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cxnSp>
        <p:nvCxnSpPr>
          <p:cNvPr id="63508" name="직선 화살표 연결선 124"/>
          <p:cNvCxnSpPr>
            <a:cxnSpLocks noChangeShapeType="1"/>
          </p:cNvCxnSpPr>
          <p:nvPr/>
        </p:nvCxnSpPr>
        <p:spPr bwMode="auto">
          <a:xfrm>
            <a:off x="6700217" y="3821745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직사각형 8"/>
          <p:cNvSpPr>
            <a:spLocks noChangeArrowheads="1"/>
          </p:cNvSpPr>
          <p:nvPr/>
        </p:nvSpPr>
        <p:spPr bwMode="auto">
          <a:xfrm>
            <a:off x="1004723" y="5737858"/>
            <a:ext cx="2876519" cy="830262"/>
          </a:xfrm>
          <a:prstGeom prst="rect">
            <a:avLst/>
          </a:prstGeom>
          <a:solidFill>
            <a:srgbClr val="8FF594">
              <a:alpha val="20000"/>
            </a:srgbClr>
          </a:solidFill>
          <a:ln w="9525">
            <a:solidFill>
              <a:srgbClr val="00B050">
                <a:alpha val="39999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_수행할_문장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while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반복조건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반복_수행할_문장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345695" y="1463545"/>
            <a:ext cx="2861058" cy="1878068"/>
          </a:xfrm>
          <a:prstGeom prst="rect">
            <a:avLst/>
          </a:prstGeom>
          <a:solidFill>
            <a:srgbClr val="C2FFF0">
              <a:alpha val="34902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6" name="순서도: 판단 25"/>
          <p:cNvSpPr/>
          <p:nvPr/>
        </p:nvSpPr>
        <p:spPr bwMode="auto">
          <a:xfrm>
            <a:off x="5914255" y="2351037"/>
            <a:ext cx="1584325" cy="550862"/>
          </a:xfrm>
          <a:prstGeom prst="flowChartDecision">
            <a:avLst/>
          </a:prstGeom>
          <a:solidFill>
            <a:srgbClr val="CC00CC">
              <a:alpha val="20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반복조건</a:t>
            </a:r>
          </a:p>
        </p:txBody>
      </p:sp>
      <p:cxnSp>
        <p:nvCxnSpPr>
          <p:cNvPr id="27" name="직선 화살표 연결선 122"/>
          <p:cNvCxnSpPr>
            <a:cxnSpLocks noChangeShapeType="1"/>
          </p:cNvCxnSpPr>
          <p:nvPr/>
        </p:nvCxnSpPr>
        <p:spPr bwMode="auto">
          <a:xfrm>
            <a:off x="6706418" y="2052587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9"/>
          <p:cNvSpPr/>
          <p:nvPr/>
        </p:nvSpPr>
        <p:spPr>
          <a:xfrm>
            <a:off x="5591272" y="2127245"/>
            <a:ext cx="493713" cy="276225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true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7368" y="2931691"/>
            <a:ext cx="571500" cy="277813"/>
          </a:xfrm>
          <a:prstGeom prst="rect">
            <a:avLst/>
          </a:prstGeom>
          <a:solidFill>
            <a:srgbClr val="000000">
              <a:alpha val="0"/>
            </a:srgbClr>
          </a:solidFill>
          <a:ln w="317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false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cxnSp>
        <p:nvCxnSpPr>
          <p:cNvPr id="33" name="직선 연결선 19"/>
          <p:cNvCxnSpPr>
            <a:cxnSpLocks noChangeShapeType="1"/>
          </p:cNvCxnSpPr>
          <p:nvPr/>
        </p:nvCxnSpPr>
        <p:spPr bwMode="auto">
          <a:xfrm flipV="1">
            <a:off x="5641205" y="1889230"/>
            <a:ext cx="5804" cy="738033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20"/>
          <p:cNvCxnSpPr>
            <a:cxnSpLocks noChangeShapeType="1"/>
          </p:cNvCxnSpPr>
          <p:nvPr/>
        </p:nvCxnSpPr>
        <p:spPr bwMode="auto">
          <a:xfrm>
            <a:off x="5641205" y="1889230"/>
            <a:ext cx="393849" cy="33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직사각형 35"/>
          <p:cNvSpPr/>
          <p:nvPr/>
        </p:nvSpPr>
        <p:spPr bwMode="auto">
          <a:xfrm>
            <a:off x="6036493" y="1768424"/>
            <a:ext cx="1436687" cy="277813"/>
          </a:xfrm>
          <a:prstGeom prst="rect">
            <a:avLst/>
          </a:prstGeom>
          <a:solidFill>
            <a:srgbClr val="8FF594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수행할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cxnSp>
        <p:nvCxnSpPr>
          <p:cNvPr id="37" name="직선 화살표 연결선 124"/>
          <p:cNvCxnSpPr>
            <a:cxnSpLocks noChangeShapeType="1"/>
          </p:cNvCxnSpPr>
          <p:nvPr/>
        </p:nvCxnSpPr>
        <p:spPr bwMode="auto">
          <a:xfrm>
            <a:off x="6687368" y="1469974"/>
            <a:ext cx="0" cy="29845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5641205" y="2624483"/>
            <a:ext cx="276845" cy="3970"/>
          </a:xfrm>
          <a:prstGeom prst="line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124"/>
          <p:cNvCxnSpPr>
            <a:cxnSpLocks noChangeShapeType="1"/>
          </p:cNvCxnSpPr>
          <p:nvPr/>
        </p:nvCxnSpPr>
        <p:spPr bwMode="auto">
          <a:xfrm>
            <a:off x="6706937" y="2901899"/>
            <a:ext cx="0" cy="39600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49641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451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do-while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 이용하여 올바른 점수 입력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3011"/>
          <p:cNvSpPr txBox="1">
            <a:spLocks noChangeArrowheads="1"/>
          </p:cNvSpPr>
          <p:nvPr/>
        </p:nvSpPr>
        <p:spPr bwMode="auto">
          <a:xfrm>
            <a:off x="265113" y="765175"/>
            <a:ext cx="84963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올바른 점수 입력하여 합 구하기</a:t>
            </a:r>
            <a:endParaRPr kumimoji="1" lang="ko-KR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/>
          <p:nvPr>
            <p:extLst>
              <p:ext uri="{D42A27DB-BD31-4B8C-83A1-F6EECF244321}">
                <p14:modId xmlns:p14="http://schemas.microsoft.com/office/powerpoint/2010/main" val="1823334415"/>
              </p:ext>
            </p:extLst>
          </p:nvPr>
        </p:nvGraphicFramePr>
        <p:xfrm>
          <a:off x="609600" y="1330325"/>
          <a:ext cx="8210550" cy="4906987"/>
        </p:xfrm>
        <a:graphic>
          <a:graphicData uri="http://schemas.openxmlformats.org/drawingml/2006/table">
            <a:tbl>
              <a:tblPr firstRow="1" bandRow="1"/>
              <a:tblGrid>
                <a:gridCol w="161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4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3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13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2" marR="64752" marT="0" marB="17858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올바른 점수 합 구하기(do-while 문 사용)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2" marR="64752" marT="0" marB="17858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44">
                <a:tc gridSpan="2">
                  <a:txBody>
                    <a:bodyPr/>
                    <a:lstStyle/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score;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sum = 0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** 0부터 100 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사이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점수들 입력(-1 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 시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종료)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**");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do {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score = SkScanner.getIntWithPrompt(" o 0부터 100 </a:t>
                      </a:r>
                      <a:r>
                        <a:rPr lang="ko-KR" altLang="en-US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사이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 &gt; ");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if (score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&gt;</a:t>
                      </a:r>
                      <a:r>
                        <a:rPr lang="en-US" alt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=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0 &amp;&amp; score &lt;= 100)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sum = sum + score;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else if (score &lt; -1 || score &gt; 100)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6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? 입력 오류, 잘못된 점수: " + score + "\n"); </a:t>
                      </a: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} while (</a:t>
                      </a:r>
                      <a:r>
                        <a:rPr lang="ko-KR" sz="16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score != -1</a:t>
                      </a:r>
                      <a:r>
                        <a:rPr lang="ko-KR" sz="16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</a:t>
                      </a:r>
                      <a:endParaRPr lang="en-US" altLang="ko-KR" sz="16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endParaRPr 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System.out.println("\n o sum = " + sum);</a:t>
                      </a:r>
                      <a:endParaRPr lang="ko-KR" altLang="ko-KR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2" marR="64752" marT="17858" marB="17858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score;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int sum = 0;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** 0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사이의 점수들 입력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(-1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입력시 종료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) **");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do {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score = SkScanner.getIntWithPrompt(" o 0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사이의 점수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");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if (score &gt; 0 &amp;&amp; score &lt;= 100)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     sum = sum + score;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    else if (score &lt; -1 || score &gt; 100)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6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  <a:sym typeface="Wingdings"/>
                        </a:rPr>
                        <a:t>       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 ?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 오류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잘못된 점수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" + score + "\n"); 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} while (score != -1); </a:t>
                      </a:r>
                    </a:p>
                    <a:p>
                      <a:pPr marL="9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>
                          <a:tab pos="180022" algn="l"/>
                          <a:tab pos="270033" algn="l"/>
                          <a:tab pos="450056" algn="l"/>
                          <a:tab pos="630078" algn="l"/>
                          <a:tab pos="720090" algn="l"/>
                          <a:tab pos="900112" algn="l"/>
                          <a:tab pos="1080135" algn="l"/>
                          <a:tab pos="1260157" algn="l"/>
                          <a:tab pos="1350168" algn="l"/>
                          <a:tab pos="1530191" algn="l"/>
                          <a:tab pos="1710213" algn="l"/>
                          <a:tab pos="1800225" algn="l"/>
                          <a:tab pos="1980247" algn="l"/>
                          <a:tab pos="2160270" algn="l"/>
                          <a:tab pos="2250281" algn="l"/>
                          <a:tab pos="2430304" algn="l"/>
                          <a:tab pos="2610326" algn="l"/>
                          <a:tab pos="2700337" algn="l"/>
                          <a:tab pos="2880360" algn="l"/>
                          <a:tab pos="3060382" algn="l"/>
                        </a:tabLst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System.out.println("\n o sum = " + sum);</a:t>
                      </a:r>
                      <a:endParaRPr lang="ko-KR" altLang="ko-KR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11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68313" y="115888"/>
            <a:ext cx="8208962" cy="6640512"/>
          </a:xfrm>
          <a:prstGeom prst="roundRect">
            <a:avLst>
              <a:gd name="adj" fmla="val 18489"/>
            </a:avLst>
          </a:prstGeom>
          <a:solidFill>
            <a:srgbClr val="C9F1FF"/>
          </a:solidFill>
          <a:ln w="3175" cap="flat" cmpd="sng" algn="ctr">
            <a:solidFill>
              <a:srgbClr val="00956F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4" name="모서리가 둥근 직사각형 10243"/>
          <p:cNvSpPr/>
          <p:nvPr/>
        </p:nvSpPr>
        <p:spPr>
          <a:xfrm>
            <a:off x="1187450" y="279400"/>
            <a:ext cx="327342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계산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결과 값 생성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하여 수식에서 사용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1, sum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배열원소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scores[0]   ns[i]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필드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  p.age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SkScanner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.getInt(),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자동 타입변환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강제 타입변환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F01C5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4664075" y="279400"/>
            <a:ext cx="329247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연산들 반복하여 결과 값 생성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32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5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(amount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rate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우선순위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결합성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괄호에 의해 수행 순서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결정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수식 의미 파악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작성 능력이 프로그래밍 출발점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1187450" y="2065338"/>
            <a:ext cx="3297238" cy="194468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문장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실제적인 작업 처리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 선언문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int[] ages;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st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실행문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단순문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단순문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대입문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System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out.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println(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복귀문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sum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공백문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 ;</a:t>
            </a:r>
          </a:p>
        </p:txBody>
      </p:sp>
      <p:sp>
        <p:nvSpPr>
          <p:cNvPr id="10247" name="모서리가 둥근 직사각형 10246"/>
          <p:cNvSpPr/>
          <p:nvPr/>
        </p:nvSpPr>
        <p:spPr>
          <a:xfrm>
            <a:off x="4664075" y="2054225"/>
            <a:ext cx="3292475" cy="1944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4.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문장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수식을 한 문장처름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블록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{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%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2;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else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&lt;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sum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while, do-while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 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2651125" y="4117975"/>
            <a:ext cx="3843338" cy="19700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5.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처리과정의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추상화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호출 양식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 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호출되면 수행될  여러 문장들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 나타내는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 전달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반환값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static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n1,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?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2296" name="AutoShape 142"/>
          <p:cNvSpPr>
            <a:spLocks noChangeArrowheads="1"/>
          </p:cNvSpPr>
          <p:nvPr/>
        </p:nvSpPr>
        <p:spPr bwMode="auto">
          <a:xfrm>
            <a:off x="3086100" y="6221413"/>
            <a:ext cx="2973388" cy="401637"/>
          </a:xfrm>
          <a:prstGeom prst="roundRect">
            <a:avLst>
              <a:gd name="adj" fmla="val 50000"/>
            </a:avLst>
          </a:prstGeom>
          <a:solidFill>
            <a:srgbClr val="CC00CC">
              <a:alpha val="20000"/>
            </a:srgbClr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처리요소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858838" y="4221163"/>
            <a:ext cx="700087" cy="561975"/>
          </a:xfrm>
          <a:prstGeom prst="wedgeRoundRectCallout">
            <a:avLst>
              <a:gd name="adj1" fmla="val -74087"/>
              <a:gd name="adj2" fmla="val -9338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내용임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7667625" y="4221163"/>
            <a:ext cx="700088" cy="561975"/>
          </a:xfrm>
          <a:prstGeom prst="wedgeRoundRectCallout">
            <a:avLst>
              <a:gd name="adj1" fmla="val 72022"/>
              <a:gd name="adj2" fmla="val -948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내용임</a:t>
            </a:r>
          </a:p>
        </p:txBody>
      </p:sp>
    </p:spTree>
    <p:extLst>
      <p:ext uri="{BB962C8B-B14F-4D97-AF65-F5344CB8AC3E}">
        <p14:creationId xmlns:p14="http://schemas.microsoft.com/office/powerpoint/2010/main" val="166449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4-3-13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125413" y="836613"/>
            <a:ext cx="8893175" cy="361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do-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함초롬바탕" panose="02030604000101010101" pitchFamily="18" charset="-127"/>
                <a:sym typeface="Wingdings"/>
              </a:rPr>
              <a:t>while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문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사용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하여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사이 점수들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함초롬바탕" panose="02030604000101010101" pitchFamily="18" charset="-127"/>
                <a:sym typeface="Wingdings"/>
              </a:rPr>
              <a:t>합 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굴림"/>
              <a:ea typeface="함초롬바탕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입력된 점수가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올바른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점수이면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/>
              </a:rPr>
              <a:t>출력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하고 합에 누적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잘못된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입력되면 오류 메시지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do-while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반복조건이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 != 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이므로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-1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입력되면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do-while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종료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do-while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종료 후 누적된 합 출력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4-3-11,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4-3-12,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4-3-13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모두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사이 입력 점수들 합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구해 출력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그 중에서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4-3-13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프로그램이 가장 좋은 스타일의 프로그램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4.3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continue</a:t>
            </a:r>
            <a:r>
              <a:rPr kumimoji="1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076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656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반복문에서 벗어나기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break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4036"/>
          <p:cNvSpPr txBox="1">
            <a:spLocks noChangeArrowheads="1"/>
          </p:cNvSpPr>
          <p:nvPr/>
        </p:nvSpPr>
        <p:spPr bwMode="auto">
          <a:xfrm>
            <a:off x="287338" y="692150"/>
            <a:ext cx="8569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break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문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반복문장 내에서 더 이상 반복 필요성 없어진 경우  반복문에서 벗어나게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하는 문장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689312117"/>
              </p:ext>
            </p:extLst>
          </p:nvPr>
        </p:nvGraphicFramePr>
        <p:xfrm>
          <a:off x="1547813" y="2051050"/>
          <a:ext cx="7272337" cy="3749675"/>
        </p:xfrm>
        <a:graphic>
          <a:graphicData uri="http://schemas.openxmlformats.org/drawingml/2006/table">
            <a:tbl>
              <a:tblPr firstRow="1" bandRow="1"/>
              <a:tblGrid>
                <a:gridCol w="168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3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-1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1" marR="64751" marT="0" marB="1786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2D2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부터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의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합이 100000보다 큰 첫 정수 찾기(break 문 사용)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1" marR="64751" marT="0" marB="1786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2D2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495">
                <a:tc gridSpan="2">
                  <a:txBody>
                    <a:bodyPr/>
                    <a:lstStyle/>
                    <a:p>
                      <a:pPr marL="18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n, sum = 0;</a:t>
                      </a:r>
                    </a:p>
                    <a:p>
                      <a:pPr marL="18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for (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n = 1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; n++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{ 	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n이 1부터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증가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하며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무한히 반복하는 중에 </a:t>
                      </a:r>
                    </a:p>
                    <a:p>
                      <a:pPr marL="18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sum += n; 	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                //    sum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에 1부터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n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까지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합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누적하여</a:t>
                      </a:r>
                    </a:p>
                    <a:p>
                      <a:pPr marL="18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if (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sum 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&gt;=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 100000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	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//    sum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이 100000보다 크거나 같으면</a:t>
                      </a:r>
                    </a:p>
                    <a:p>
                      <a:pPr marL="180000" lvl="0" indent="0" algn="l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 </a:t>
                      </a:r>
                      <a:r>
                        <a:rPr lang="ko-KR" sz="1400" b="0" i="0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break;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		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//</a:t>
                      </a:r>
                      <a:r>
                        <a:rPr lang="ko-KR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break 문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사용하여 for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벗어남	</a:t>
                      </a:r>
                    </a:p>
                    <a:p>
                      <a:pPr marL="18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}</a:t>
                      </a:r>
                    </a:p>
                    <a:p>
                      <a:pPr marL="180000" lvl="0" indent="0" algn="just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* 1부터의 합이 100000 이상인 첫 정수: " + n + ", 합: " + 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sum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);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1" marR="64751" marT="17860" marB="1786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1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부터의 합이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100000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이상인 첫 정수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447, 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합</a:t>
                      </a: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100128</a:t>
                      </a:r>
                    </a:p>
                  </a:txBody>
                  <a:tcPr marL="64768" marR="64768" marT="17867" marB="17867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실행결과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4751" marR="64751" marT="17860" marB="1786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* 1부터의 합이 100000 이상인 첫 정수: 447, 합: 100128</a:t>
                      </a:r>
                    </a:p>
                  </a:txBody>
                  <a:tcPr marL="64751" marR="64751" marT="17860" marB="17860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580" name="모서리가 둥근 직사각형 19"/>
          <p:cNvSpPr>
            <a:spLocks noChangeArrowheads="1"/>
          </p:cNvSpPr>
          <p:nvPr/>
        </p:nvSpPr>
        <p:spPr bwMode="auto">
          <a:xfrm>
            <a:off x="2123395" y="3950410"/>
            <a:ext cx="792163" cy="241300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659267" y="3150310"/>
            <a:ext cx="784225" cy="920750"/>
          </a:xfrm>
          <a:prstGeom prst="wedgeRoundRectCallout">
            <a:avLst>
              <a:gd name="adj1" fmla="val -136588"/>
              <a:gd name="adj2" fmla="val 429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벗어나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종료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" name="원호 8"/>
          <p:cNvSpPr/>
          <p:nvPr/>
        </p:nvSpPr>
        <p:spPr bwMode="auto">
          <a:xfrm rot="1702606" flipH="1">
            <a:off x="1571623" y="4090305"/>
            <a:ext cx="992188" cy="993775"/>
          </a:xfrm>
          <a:prstGeom prst="arc">
            <a:avLst>
              <a:gd name="adj1" fmla="val 17446325"/>
              <a:gd name="adj2" fmla="val 4828002"/>
            </a:avLst>
          </a:prstGeom>
          <a:noFill/>
          <a:ln w="9525" cap="flat" cmpd="sng" algn="ctr">
            <a:solidFill>
              <a:srgbClr val="008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988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758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새로이 반복 진행하기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continue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5059"/>
          <p:cNvSpPr txBox="1">
            <a:spLocks noChangeArrowheads="1"/>
          </p:cNvSpPr>
          <p:nvPr/>
        </p:nvSpPr>
        <p:spPr bwMode="auto">
          <a:xfrm>
            <a:off x="323850" y="698500"/>
            <a:ext cx="82105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4" tIns="46781" rIns="89964" bIns="46781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continue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반복 수행할 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중 나머지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반복문장들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수행하지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않고 새로이 반복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 진행하게 하는 문장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문에서의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continue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제어변수 변경 수행한 후 반복조건 검사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while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문에서의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continue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반복조건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검사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1468340969"/>
              </p:ext>
            </p:extLst>
          </p:nvPr>
        </p:nvGraphicFramePr>
        <p:xfrm>
          <a:off x="1727200" y="2636838"/>
          <a:ext cx="7056438" cy="3933825"/>
        </p:xfrm>
        <a:graphic>
          <a:graphicData uri="http://schemas.openxmlformats.org/drawingml/2006/table">
            <a:tbl>
              <a:tblPr firstRow="1" bandRow="1"/>
              <a:tblGrid>
                <a:gridCol w="150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예제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4-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3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-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15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1797" marR="61797" marT="17074" marB="1707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첫 번째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올바른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 입력하기(continue 문 사용)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1797" marR="61797" marT="17074" marB="1707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834">
                <a:tc gridSpan="2">
                  <a:txBody>
                    <a:bodyPr/>
                    <a:lstStyle/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int score;</a:t>
                      </a: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while(</a:t>
                      </a:r>
                      <a:r>
                        <a:rPr lang="ko-KR" sz="1400" b="0" i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/>
                        </a:rPr>
                        <a:t>true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{    //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무한 반복하며 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score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= SkScanner.getIntWithPrompt(" o 0부터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100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사이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 &gt;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");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if (</a:t>
                      </a:r>
                      <a:r>
                        <a:rPr lang="ko-KR" sz="1400" b="0" i="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sym typeface="Wingdings"/>
                        </a:rPr>
                        <a:t>score &lt; 0 || score &gt; 100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{ // 잘못된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점수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입력한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경우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의 처리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: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계속 점수 입력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System.out.println(" ?? 입력 오류, 잘못된 점수: " + score + "\n"); </a:t>
                      </a: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   </a:t>
                      </a:r>
                      <a:r>
                        <a:rPr lang="ko-KR" sz="1400" b="0" i="0" u="none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continue; </a:t>
                      </a:r>
                      <a:r>
                        <a:rPr lang="ko-KR" sz="1400" b="0" i="0" u="none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//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나머지 반복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부분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(break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문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)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무시하고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새로이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 진행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하게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함</a:t>
                      </a: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}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    </a:t>
                      </a:r>
                      <a:r>
                        <a:rPr lang="ko-KR" sz="1400" b="0" i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break</a:t>
                      </a:r>
                      <a:r>
                        <a:rPr lang="ko-KR" sz="14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sym typeface="Wingdings"/>
                        </a:rPr>
                        <a:t>;          </a:t>
                      </a: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// 올바른 점수 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입력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한 경우의 처리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: </a:t>
                      </a: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반복 종료</a:t>
                      </a: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}</a:t>
                      </a:r>
                      <a:endParaRPr lang="en-US" altLang="ko-KR" sz="1400" b="0" i="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  <a:p>
                      <a:pPr marL="180000" lvl="0" indent="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ea"/>
                          <a:ea typeface="+mn-ea"/>
                          <a:sym typeface="Wingdings"/>
                        </a:rPr>
                        <a:t>System.out.println(" * 입력한 올바른 점수: " + score);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61797" marR="61797" marT="17074" marB="1707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까지의 점수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</a:t>
                      </a:r>
                      <a:r>
                        <a:rPr lang="ko-KR" sz="1200" b="0" i="0" u="sng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111</a:t>
                      </a:r>
                    </a:p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??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 오류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잘못된 점수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111</a:t>
                      </a:r>
                    </a:p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까지의 점수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</a:t>
                      </a:r>
                      <a:r>
                        <a:rPr lang="ko-KR" sz="1200" b="0" i="0" u="sng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-2</a:t>
                      </a:r>
                    </a:p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??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 오류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잘못된 점수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-2</a:t>
                      </a:r>
                    </a:p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o 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부터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100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까지의 점수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&gt; </a:t>
                      </a:r>
                      <a:r>
                        <a:rPr lang="ko-KR" sz="1200" b="0" i="0" u="sng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88</a:t>
                      </a:r>
                    </a:p>
                    <a:p>
                      <a:pPr marL="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* 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입력한 올바른 점수</a:t>
                      </a:r>
                      <a:r>
                        <a:rPr lang="ko-KR" sz="12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: 88</a:t>
                      </a:r>
                      <a:endParaRPr lang="ko-KR" altLang="ko-KR" sz="1400" b="0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61809" marR="61809" marT="17085" marB="17085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00" name="모서리가 둥근 직사각형 19"/>
          <p:cNvSpPr>
            <a:spLocks noChangeArrowheads="1"/>
          </p:cNvSpPr>
          <p:nvPr/>
        </p:nvSpPr>
        <p:spPr bwMode="auto">
          <a:xfrm>
            <a:off x="2233613" y="4687888"/>
            <a:ext cx="989012" cy="261937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323850" y="3789363"/>
            <a:ext cx="1223963" cy="1298575"/>
          </a:xfrm>
          <a:prstGeom prst="wedgeRoundRectCallout">
            <a:avLst>
              <a:gd name="adj1" fmla="val -105334"/>
              <a:gd name="adj2" fmla="val 3423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continue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나머지 반복 수행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무시하고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반복 진행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다음의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 안됨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</a:p>
        </p:txBody>
      </p:sp>
      <p:sp>
        <p:nvSpPr>
          <p:cNvPr id="67602" name="모서리가 둥근 직사각형 19"/>
          <p:cNvSpPr>
            <a:spLocks noChangeArrowheads="1"/>
          </p:cNvSpPr>
          <p:nvPr/>
        </p:nvSpPr>
        <p:spPr bwMode="auto">
          <a:xfrm>
            <a:off x="2052638" y="5446713"/>
            <a:ext cx="830262" cy="261937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323850" y="5351463"/>
            <a:ext cx="1223963" cy="749300"/>
          </a:xfrm>
          <a:prstGeom prst="wedgeRoundRectCallout">
            <a:avLst>
              <a:gd name="adj1" fmla="val -89993"/>
              <a:gd name="adj2" fmla="val -2695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벗어나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종료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" name="원호 1"/>
          <p:cNvSpPr/>
          <p:nvPr/>
        </p:nvSpPr>
        <p:spPr bwMode="auto">
          <a:xfrm rot="11390800">
            <a:off x="1914525" y="3586163"/>
            <a:ext cx="879475" cy="1244600"/>
          </a:xfrm>
          <a:prstGeom prst="arc">
            <a:avLst>
              <a:gd name="adj1" fmla="val 16200000"/>
              <a:gd name="adj2" fmla="val 5222236"/>
            </a:avLst>
          </a:prstGeom>
          <a:noFill/>
          <a:ln w="9525" cap="flat" cmpd="sng" algn="ctr">
            <a:solidFill>
              <a:srgbClr val="008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2" name="원호 11"/>
          <p:cNvSpPr/>
          <p:nvPr/>
        </p:nvSpPr>
        <p:spPr bwMode="auto">
          <a:xfrm rot="848219" flipH="1">
            <a:off x="1758950" y="5581650"/>
            <a:ext cx="711200" cy="784225"/>
          </a:xfrm>
          <a:prstGeom prst="arc">
            <a:avLst>
              <a:gd name="adj1" fmla="val 17446325"/>
              <a:gd name="adj2" fmla="val 4478764"/>
            </a:avLst>
          </a:prstGeom>
          <a:noFill/>
          <a:ln w="9525" cap="flat" cmpd="sng" algn="ctr">
            <a:solidFill>
              <a:srgbClr val="008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65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861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중첩된 반복문에서의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문과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continue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850" y="615950"/>
            <a:ext cx="8496300" cy="2335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 지정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중첩된 반복문에서 반복문에 대해 이름 부여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반복문에 대해 부여된 이름을 레이블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(label)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break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문이나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continue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문에서 특정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지정하여 벗어나거나 나머지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반복 수행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무시할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최근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레이블 이용하는 프로그램은 작성하지 않음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이용 시 불필요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)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79613" y="2636838"/>
          <a:ext cx="6984875" cy="3944941"/>
        </p:xfrm>
        <a:graphic>
          <a:graphicData uri="http://schemas.openxmlformats.org/drawingml/2006/table">
            <a:tbl>
              <a:tblPr/>
              <a:tblGrid>
                <a:gridCol w="1378700">
                  <a:extLst>
                    <a:ext uri="{9D8B030D-6E8A-4147-A177-3AD203B41FA5}">
                      <a16:colId xmlns:a16="http://schemas.microsoft.com/office/drawing/2014/main" val="355295647"/>
                    </a:ext>
                  </a:extLst>
                </a:gridCol>
                <a:gridCol w="202930">
                  <a:extLst>
                    <a:ext uri="{9D8B030D-6E8A-4147-A177-3AD203B41FA5}">
                      <a16:colId xmlns:a16="http://schemas.microsoft.com/office/drawing/2014/main" val="4272213271"/>
                    </a:ext>
                  </a:extLst>
                </a:gridCol>
                <a:gridCol w="5403245">
                  <a:extLst>
                    <a:ext uri="{9D8B030D-6E8A-4147-A177-3AD203B41FA5}">
                      <a16:colId xmlns:a16="http://schemas.microsoft.com/office/drawing/2014/main" val="808699876"/>
                    </a:ext>
                  </a:extLst>
                </a:gridCol>
              </a:tblGrid>
              <a:tr h="3745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4-3-16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입력한 정수보다 큰 첫 소수 찾기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반복문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레이블 사용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26523"/>
                  </a:ext>
                </a:extLst>
              </a:tr>
              <a:tr h="3086845">
                <a:tc gridSpan="3"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n0, n;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n0 = SkScanner.getIntWithPrompt(" o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양의 정수 입력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" );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outLoop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문에 대한 레이블 명시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= n0 + 1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n++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//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반복조건 생략되면 무한히 반복됨</a:t>
                      </a: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i = 2; i &lt; n; i++</a:t>
                      </a:r>
                      <a:r>
                        <a:rPr lang="en-US" altLang="ko-KR" sz="1400" b="0" u="none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// 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n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소수인지 검사</a:t>
                      </a: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if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 % i == 0)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//      1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자신 외의 약수 있으면 소수 아니므로 </a:t>
                      </a: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continue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outLoop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//   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문장은 수행하지 않고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outLoop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//       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새롭게 반복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(break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무시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n++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수행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outLoop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//   n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소수이므로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outLoop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반복문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벗어나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 * " + n0 +"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큰 첫 번째 소수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" + n);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33043"/>
                  </a:ext>
                </a:extLst>
              </a:tr>
              <a:tr h="48349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실행결과</a:t>
                      </a:r>
                    </a:p>
                  </a:txBody>
                  <a:tcPr marL="64771" marR="6477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양의 정수 입력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en-US" altLang="ko-KR" sz="1400" b="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12345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12345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큰 첫 번째 소수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12347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49597"/>
                  </a:ext>
                </a:extLst>
              </a:tr>
            </a:tbl>
          </a:graphicData>
        </a:graphic>
      </p:graphicFrame>
      <p:sp>
        <p:nvSpPr>
          <p:cNvPr id="68628" name="모서리가 둥근 직사각형 19"/>
          <p:cNvSpPr>
            <a:spLocks noChangeArrowheads="1"/>
          </p:cNvSpPr>
          <p:nvPr/>
        </p:nvSpPr>
        <p:spPr bwMode="auto">
          <a:xfrm>
            <a:off x="2024063" y="3619500"/>
            <a:ext cx="935037" cy="261938"/>
          </a:xfrm>
          <a:prstGeom prst="roundRect">
            <a:avLst>
              <a:gd name="adj" fmla="val 0"/>
            </a:avLst>
          </a:prstGeom>
          <a:solidFill>
            <a:srgbClr val="00B0F0">
              <a:alpha val="10196"/>
            </a:srgbClr>
          </a:solidFill>
          <a:ln w="3175" algn="ctr">
            <a:solidFill>
              <a:srgbClr val="00B0F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361950" y="2678113"/>
            <a:ext cx="1360488" cy="1123950"/>
          </a:xfrm>
          <a:prstGeom prst="wedgeRoundRectCallout">
            <a:avLst>
              <a:gd name="adj1" fmla="val -72122"/>
              <a:gd name="adj2" fmla="val 4625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레이블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외부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문에 대해 주어진 이름으로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문이나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continue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문에서 지정할 수 있음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68630" name="모서리가 둥근 직사각형 19"/>
          <p:cNvSpPr>
            <a:spLocks noChangeArrowheads="1"/>
          </p:cNvSpPr>
          <p:nvPr/>
        </p:nvSpPr>
        <p:spPr bwMode="auto">
          <a:xfrm>
            <a:off x="2528888" y="5259388"/>
            <a:ext cx="1511300" cy="257175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361950" y="5159375"/>
            <a:ext cx="1360488" cy="749300"/>
          </a:xfrm>
          <a:prstGeom prst="wedgeRoundRectCallout">
            <a:avLst>
              <a:gd name="adj1" fmla="val -109730"/>
              <a:gd name="adj2" fmla="val -3007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break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벗어나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종료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원호 13"/>
          <p:cNvSpPr/>
          <p:nvPr/>
        </p:nvSpPr>
        <p:spPr bwMode="auto">
          <a:xfrm rot="848219" flipH="1">
            <a:off x="2028825" y="5434013"/>
            <a:ext cx="1066800" cy="531812"/>
          </a:xfrm>
          <a:prstGeom prst="arc">
            <a:avLst>
              <a:gd name="adj1" fmla="val 17446325"/>
              <a:gd name="adj2" fmla="val 2401725"/>
            </a:avLst>
          </a:prstGeom>
          <a:noFill/>
          <a:ln w="9525" cap="flat" cmpd="sng" algn="ctr">
            <a:solidFill>
              <a:srgbClr val="008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68633" name="모서리가 둥근 직사각형 19"/>
          <p:cNvSpPr>
            <a:spLocks noChangeArrowheads="1"/>
          </p:cNvSpPr>
          <p:nvPr/>
        </p:nvSpPr>
        <p:spPr bwMode="auto">
          <a:xfrm>
            <a:off x="2959100" y="4708525"/>
            <a:ext cx="1728788" cy="261938"/>
          </a:xfrm>
          <a:prstGeom prst="roundRect">
            <a:avLst>
              <a:gd name="adj" fmla="val 16667"/>
            </a:avLst>
          </a:prstGeom>
          <a:solidFill>
            <a:srgbClr val="008000">
              <a:alpha val="10196"/>
            </a:srgbClr>
          </a:solidFill>
          <a:ln w="3175" algn="ctr">
            <a:solidFill>
              <a:srgbClr val="008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61950" y="3911600"/>
            <a:ext cx="1360488" cy="1123950"/>
          </a:xfrm>
          <a:prstGeom prst="wedgeRoundRectCallout">
            <a:avLst>
              <a:gd name="adj1" fmla="val -140143"/>
              <a:gd name="adj2" fmla="val 372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continue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만나면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outLoop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새롭게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진행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(break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 안되고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n++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</a:p>
        </p:txBody>
      </p:sp>
      <p:sp>
        <p:nvSpPr>
          <p:cNvPr id="17" name="원호 16"/>
          <p:cNvSpPr/>
          <p:nvPr/>
        </p:nvSpPr>
        <p:spPr bwMode="auto">
          <a:xfrm rot="13387701">
            <a:off x="2833688" y="3736975"/>
            <a:ext cx="1301750" cy="1306513"/>
          </a:xfrm>
          <a:prstGeom prst="arc">
            <a:avLst>
              <a:gd name="adj1" fmla="val 16787983"/>
              <a:gd name="adj2" fmla="val 5886416"/>
            </a:avLst>
          </a:prstGeom>
          <a:noFill/>
          <a:ln w="9525" cap="flat" cmpd="sng" algn="ctr">
            <a:solidFill>
              <a:srgbClr val="008000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611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7721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4-3-14,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4-3-15,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4-3-16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299237" y="1484784"/>
            <a:ext cx="8893175" cy="497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4-3-14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break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를 보임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∙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sum이 100000보다 크거나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같으면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break 문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사용하여 for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문 벗어남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4-3-15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continue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문의 예를 보임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∙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잘못된 점수 입력한 경우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의 처리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오류 처리 후 계속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점수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입력하기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위해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continue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문 수행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나머지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반복 부분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(break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)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무시하고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새로이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반복 진행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하게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됨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4-3-16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은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중첩된 반복문에서의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break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문과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continue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문의 예를 보임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∙레이블 이용하여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특정 반복문으로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break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continue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할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수 있게 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∙레이블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이용 방식의 코딩은 하지 않도록 해야 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다음에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배울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이용하면 레이블이 필요 없음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18000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55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4.4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반복문에서의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87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065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반복문과 배열의 결합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92150"/>
            <a:ext cx="8424863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배열의 여러 데이터를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통하여 간편하게 처리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반복문은 반복적인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과정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통해 복잡한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계산하는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유용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ko-KR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 </a:t>
            </a:r>
            <a:r>
              <a:rPr kumimoji="1" lang="ko-KR" alt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▪</a:t>
            </a:r>
            <a:r>
              <a:rPr kumimoji="1" lang="ko-KR" altLang="en-US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입력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처리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가능하게 함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반복문과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함께 사용하면 프로그램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간결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개수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용이 등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이점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중요사항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이름은 하나이지만 여러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수 있는 변수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배열변수 선언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저장할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  <a:r>
              <a:rPr kumimoji="1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원소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배열변수에 저장되는 값 하나 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원소 중 특정 원소 지정방법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지정하기 위해 사용되는 번호로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시작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인덱스의 가용범위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_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- 1)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원소에 값 저장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원소의 사용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]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값과 동일하게 사용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됨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개수 구하기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.length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저장 가능한 원소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개수 알려줌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ko-KR" sz="1600" dirty="0">
                <a:solidFill>
                  <a:srgbClr val="000000"/>
                </a:solidFill>
              </a:rPr>
              <a:t>• </a:t>
            </a:r>
            <a:r>
              <a:rPr kumimoji="1" lang="ko-KR" altLang="en-US" sz="1600" dirty="0" smtClean="0">
                <a:solidFill>
                  <a:srgbClr val="000000"/>
                </a:solidFill>
              </a:rPr>
              <a:t>인덱스로 수식 사용 </a:t>
            </a:r>
            <a:r>
              <a:rPr kumimoji="1" lang="ko-KR" altLang="en-US" sz="1600" dirty="0">
                <a:solidFill>
                  <a:srgbClr val="000000"/>
                </a:solidFill>
              </a:rPr>
              <a:t>가능</a:t>
            </a:r>
            <a:r>
              <a:rPr kumimoji="1" lang="en-US" altLang="ko-KR" sz="1600" dirty="0">
                <a:solidFill>
                  <a:srgbClr val="000000"/>
                </a:solidFill>
              </a:rPr>
              <a:t>: scores[</a:t>
            </a:r>
            <a:r>
              <a:rPr kumimoji="1" lang="en-US" altLang="ko-KR" sz="1600" dirty="0">
                <a:solidFill>
                  <a:srgbClr val="CC00CC"/>
                </a:solidFill>
              </a:rPr>
              <a:t>2 * i  - 1</a:t>
            </a:r>
            <a:r>
              <a:rPr kumimoji="1" lang="en-US" altLang="ko-KR" sz="1600" dirty="0">
                <a:solidFill>
                  <a:srgbClr val="000000"/>
                </a:solidFill>
              </a:rPr>
              <a:t>] = scores[    </a:t>
            </a:r>
            <a:r>
              <a:rPr kumimoji="1" lang="en-US" altLang="ko-KR" sz="1600" dirty="0">
                <a:solidFill>
                  <a:srgbClr val="CC00CC"/>
                </a:solidFill>
              </a:rPr>
              <a:t>2 * i + 1   </a:t>
            </a:r>
            <a:r>
              <a:rPr kumimoji="1" lang="en-US" altLang="ko-KR" sz="1600" dirty="0">
                <a:solidFill>
                  <a:srgbClr val="000000"/>
                </a:solidFill>
              </a:rPr>
              <a:t>]; 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>
                <a:solidFill>
                  <a:srgbClr val="000000"/>
                </a:solidFill>
                <a:sym typeface="Wingdings" panose="05000000000000000000" pitchFamily="2" charset="2"/>
              </a:rPr>
              <a:t>             </a:t>
            </a:r>
            <a:r>
              <a:rPr kumimoji="1" lang="en-US" altLang="ko-KR" sz="1600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r>
              <a:rPr kumimoji="1" lang="en-US" altLang="ko-KR" sz="1600" dirty="0">
                <a:solidFill>
                  <a:srgbClr val="000000"/>
                </a:solidFill>
                <a:sym typeface="Wingdings" panose="05000000000000000000" pitchFamily="2" charset="2"/>
              </a:rPr>
              <a:t> for </a:t>
            </a:r>
            <a:r>
              <a:rPr kumimoji="1" lang="ko-KR" alt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문과 배열 결합 가능해짐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0662" name="모서리가 둥근 직사각형 19"/>
          <p:cNvSpPr>
            <a:spLocks noChangeArrowheads="1"/>
          </p:cNvSpPr>
          <p:nvPr/>
        </p:nvSpPr>
        <p:spPr bwMode="auto">
          <a:xfrm>
            <a:off x="755576" y="5688969"/>
            <a:ext cx="6912768" cy="845224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7056362" y="4154482"/>
            <a:ext cx="1223963" cy="1299537"/>
          </a:xfrm>
          <a:prstGeom prst="wedgeRoundRectCallout">
            <a:avLst>
              <a:gd name="adj1" fmla="val 67214"/>
              <a:gd name="adj2" fmla="val 7899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중요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사항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배열의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인덱스에 상수 뿐 아니라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수식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사용할 수 있기 때문에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문과 결합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가능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0664" name="모서리가 둥근 직사각형 19"/>
          <p:cNvSpPr>
            <a:spLocks noChangeArrowheads="1"/>
          </p:cNvSpPr>
          <p:nvPr/>
        </p:nvSpPr>
        <p:spPr bwMode="auto">
          <a:xfrm>
            <a:off x="5832226" y="5810666"/>
            <a:ext cx="1044773" cy="32635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625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활용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점수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38990"/>
              </p:ext>
            </p:extLst>
          </p:nvPr>
        </p:nvGraphicFramePr>
        <p:xfrm>
          <a:off x="331788" y="639763"/>
          <a:ext cx="8480425" cy="6173613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4-4-1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출력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 사용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for</a:t>
                      </a: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미사용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0427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Ex4_4_1_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Scores_InOut_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UsingArrayNotUsingFor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저장할 배열변수 선언하고 배열 객체를 배열변수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int[]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b="1" kern="120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ko-KR" altLang="en-US" sz="1500" b="1" kern="12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int[10]</a:t>
                      </a:r>
                      <a:r>
                        <a:rPr lang="en-US" altLang="ko-KR" sz="15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500" b="1" kern="120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배열변수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선언은 항상 이렇게 할 것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en-US" altLang="ko-KR" sz="1500" b="1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fontAlgn="base" latinLnBrk="1"/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배열변수의 인덱스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원소에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 **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타이틀 출력 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System.out.print(" o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입력하시오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");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프롬프트 메시지 출력 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scores[0]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 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입력하여 배열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scores[0]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차례로 저장</a:t>
                      </a:r>
                      <a:endParaRPr lang="en-US" altLang="ko-KR" sz="150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scores[1]</a:t>
                      </a:r>
                      <a:r>
                        <a:rPr lang="en-US" altLang="ko-KR" sz="150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scores[2]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scores[3]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scores[4]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scores[5]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scores[6]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scores[7]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scores[8]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scores[9]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모두 출력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**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타이틀 출력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 *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scores[0]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scores[1]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scores[2]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scores[3]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" "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scores[4]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scores[5]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scores[6]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scores[7]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" "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scores[8]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" " +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scores[9]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06008"/>
              </p:ext>
            </p:extLst>
          </p:nvPr>
        </p:nvGraphicFramePr>
        <p:xfrm>
          <a:off x="4140200" y="3716338"/>
          <a:ext cx="4860925" cy="987425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2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4-4-1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 사용하여 점수 입력하여 출력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 사용하지만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사용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선언에서만 간단해 졌지만 점수 입력 및 출력은 아주 불편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처리할 점수 개수가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변경되면 많은 부분이 변경되어야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∙프로그램의 요구가 변경될 때 프로그램의 변경이 많이 필요한 프로그램은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좋은 프로그램이 아님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개수가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변경되었다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 13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점수 입력하여 출력하도록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주석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포함하여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변경될 모든 부분 찾아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016125" y="227013"/>
            <a:ext cx="5318125" cy="2781300"/>
          </a:xfrm>
          <a:prstGeom prst="roundRect">
            <a:avLst>
              <a:gd name="adj" fmla="val 9976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6.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1" lang="ko-KR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표현하고 처리</a:t>
            </a:r>
            <a:endParaRPr kumimoji="1" lang="en-US" altLang="ko-KR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데이터는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행동은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표현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생성자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static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Object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Wrapper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toString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(),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제네릭 클래스</a:t>
            </a:r>
            <a:endParaRPr kumimoji="1" lang="ko-KR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String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double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this.currentLocation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}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 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",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p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4339" name="모서리가 둥근 직사각형 18"/>
          <p:cNvSpPr>
            <a:spLocks noChangeArrowheads="1"/>
          </p:cNvSpPr>
          <p:nvPr/>
        </p:nvSpPr>
        <p:spPr bwMode="auto">
          <a:xfrm>
            <a:off x="5221288" y="1592263"/>
            <a:ext cx="1939925" cy="1355725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0000FF">
                <a:alpha val="29803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40" name="모서리가 둥근 직사각형 18"/>
          <p:cNvSpPr>
            <a:spLocks noChangeArrowheads="1"/>
          </p:cNvSpPr>
          <p:nvPr/>
        </p:nvSpPr>
        <p:spPr bwMode="auto">
          <a:xfrm>
            <a:off x="5305425" y="1657350"/>
            <a:ext cx="1770063" cy="64928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41" name="모서리가 둥근 직사각형 18"/>
          <p:cNvSpPr>
            <a:spLocks noChangeArrowheads="1"/>
          </p:cNvSpPr>
          <p:nvPr/>
        </p:nvSpPr>
        <p:spPr bwMode="auto">
          <a:xfrm>
            <a:off x="5305425" y="2357438"/>
            <a:ext cx="1770063" cy="539750"/>
          </a:xfrm>
          <a:prstGeom prst="roundRect">
            <a:avLst>
              <a:gd name="adj" fmla="val 0"/>
            </a:avLst>
          </a:prstGeom>
          <a:solidFill>
            <a:srgbClr val="CC00CC">
              <a:alpha val="14902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750" y="3114675"/>
            <a:ext cx="8316913" cy="3060700"/>
          </a:xfrm>
          <a:prstGeom prst="roundRect">
            <a:avLst>
              <a:gd name="adj" fmla="val 18489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750" y="3214688"/>
            <a:ext cx="3943350" cy="2865437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계층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확장한 하위 클래스들의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상속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관계에 의한 클래스 계층 형성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주요 개념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추상화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캡슐화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다형성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오버라이딩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런타임 바인딩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extends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String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grade;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goToSchool()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};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((Student)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goToSchool()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338513" y="4005263"/>
            <a:ext cx="1055687" cy="1527175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4345" name="AutoShape 142"/>
          <p:cNvSpPr>
            <a:spLocks noChangeArrowheads="1"/>
          </p:cNvSpPr>
          <p:nvPr/>
        </p:nvSpPr>
        <p:spPr bwMode="auto">
          <a:xfrm>
            <a:off x="2913063" y="6284913"/>
            <a:ext cx="3138487" cy="374650"/>
          </a:xfrm>
          <a:prstGeom prst="roundRect">
            <a:avLst>
              <a:gd name="adj" fmla="val 50000"/>
            </a:avLst>
          </a:prstGeom>
          <a:solidFill>
            <a:srgbClr val="FF99FF">
              <a:alpha val="29803"/>
            </a:srgbClr>
          </a:solidFill>
          <a:ln w="9525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표현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처리요소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188" y="3213100"/>
            <a:ext cx="3922712" cy="286543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패키지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관련된 여러 클래스들을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하나의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사용단위로 묶음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는 다양한 패키지의 라이브러리 클래스들 제공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라이브러리 클래스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생성자와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주요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활용 능력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배양할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것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&gt;()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.add(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",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18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));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.get(0);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4347" name="모서리가 둥근 직사각형 18"/>
          <p:cNvSpPr>
            <a:spLocks noChangeArrowheads="1"/>
          </p:cNvSpPr>
          <p:nvPr/>
        </p:nvSpPr>
        <p:spPr bwMode="auto">
          <a:xfrm>
            <a:off x="7151688" y="4249738"/>
            <a:ext cx="1320800" cy="862012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FF0000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Object, String Number, Integer Math, System Class, Thread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410450" y="3963988"/>
            <a:ext cx="811213" cy="254000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4349" name="모서리가 둥근 직사각형 1"/>
          <p:cNvSpPr>
            <a:spLocks noChangeArrowheads="1"/>
          </p:cNvSpPr>
          <p:nvPr/>
        </p:nvSpPr>
        <p:spPr bwMode="auto">
          <a:xfrm>
            <a:off x="3621088" y="4403725"/>
            <a:ext cx="576262" cy="217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350" name="모서리가 둥근 직사각형 2"/>
          <p:cNvSpPr>
            <a:spLocks noChangeArrowheads="1"/>
          </p:cNvSpPr>
          <p:nvPr/>
        </p:nvSpPr>
        <p:spPr bwMode="auto">
          <a:xfrm>
            <a:off x="3551238" y="4114800"/>
            <a:ext cx="639762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51" name="모서리가 둥근 직사각형 9"/>
          <p:cNvSpPr>
            <a:spLocks noChangeArrowheads="1"/>
          </p:cNvSpPr>
          <p:nvPr/>
        </p:nvSpPr>
        <p:spPr bwMode="auto">
          <a:xfrm>
            <a:off x="3517900" y="4597400"/>
            <a:ext cx="704850" cy="290513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52" name="모서리가 둥근 직사각형 10"/>
          <p:cNvSpPr>
            <a:spLocks noChangeArrowheads="1"/>
          </p:cNvSpPr>
          <p:nvPr/>
        </p:nvSpPr>
        <p:spPr bwMode="auto">
          <a:xfrm>
            <a:off x="3478213" y="5111750"/>
            <a:ext cx="784225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" name="직선 연결선 4"/>
          <p:cNvCxnSpPr>
            <a:stCxn id="14350" idx="2"/>
            <a:endCxn id="14351" idx="0"/>
          </p:cNvCxnSpPr>
          <p:nvPr/>
        </p:nvCxnSpPr>
        <p:spPr bwMode="auto">
          <a:xfrm flipH="1">
            <a:off x="3870325" y="4403725"/>
            <a:ext cx="1588" cy="193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4351" idx="2"/>
            <a:endCxn id="14352" idx="0"/>
          </p:cNvCxnSpPr>
          <p:nvPr/>
        </p:nvCxnSpPr>
        <p:spPr bwMode="auto">
          <a:xfrm>
            <a:off x="3870325" y="4887913"/>
            <a:ext cx="0" cy="2238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55" name="직사각형 22"/>
          <p:cNvSpPr>
            <a:spLocks noChangeArrowheads="1"/>
          </p:cNvSpPr>
          <p:nvPr/>
        </p:nvSpPr>
        <p:spPr bwMode="auto">
          <a:xfrm>
            <a:off x="5114925" y="3987800"/>
            <a:ext cx="1855788" cy="831850"/>
          </a:xfrm>
          <a:prstGeom prst="rect">
            <a:avLst/>
          </a:prstGeom>
          <a:solidFill>
            <a:srgbClr val="C2FFF0">
              <a:alpha val="39999"/>
            </a:srgbClr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java.lang,  java.util,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java.io,      java.text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java.awt,   javax.swing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java.net,    java.sql</a:t>
            </a:r>
          </a:p>
        </p:txBody>
      </p:sp>
      <p:sp>
        <p:nvSpPr>
          <p:cNvPr id="14356" name="모서리가 둥근 직사각형 10"/>
          <p:cNvSpPr>
            <a:spLocks noChangeArrowheads="1"/>
          </p:cNvSpPr>
          <p:nvPr/>
        </p:nvSpPr>
        <p:spPr bwMode="auto">
          <a:xfrm>
            <a:off x="5761038" y="1293813"/>
            <a:ext cx="1016000" cy="273050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4357" name="모서리가 둥근 직사각형 18"/>
          <p:cNvSpPr>
            <a:spLocks noChangeArrowheads="1"/>
          </p:cNvSpPr>
          <p:nvPr/>
        </p:nvSpPr>
        <p:spPr bwMode="auto">
          <a:xfrm>
            <a:off x="5694363" y="1711325"/>
            <a:ext cx="550862" cy="180975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58" name="모서리가 둥근 직사각형 18"/>
          <p:cNvSpPr>
            <a:spLocks noChangeArrowheads="1"/>
          </p:cNvSpPr>
          <p:nvPr/>
        </p:nvSpPr>
        <p:spPr bwMode="auto">
          <a:xfrm>
            <a:off x="5694363" y="1892300"/>
            <a:ext cx="550862" cy="179388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59" name="모서리가 둥근 직사각형 18"/>
          <p:cNvSpPr>
            <a:spLocks noChangeArrowheads="1"/>
          </p:cNvSpPr>
          <p:nvPr/>
        </p:nvSpPr>
        <p:spPr bwMode="auto">
          <a:xfrm>
            <a:off x="5694363" y="2071688"/>
            <a:ext cx="550862" cy="179387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0" name="모서리가 둥근 직사각형 18"/>
          <p:cNvSpPr>
            <a:spLocks noChangeArrowheads="1"/>
          </p:cNvSpPr>
          <p:nvPr/>
        </p:nvSpPr>
        <p:spPr bwMode="auto">
          <a:xfrm>
            <a:off x="6269038" y="1711325"/>
            <a:ext cx="708025" cy="1809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1" name="모서리가 둥근 직사각형 18"/>
          <p:cNvSpPr>
            <a:spLocks noChangeArrowheads="1"/>
          </p:cNvSpPr>
          <p:nvPr/>
        </p:nvSpPr>
        <p:spPr bwMode="auto">
          <a:xfrm>
            <a:off x="6269038" y="1892300"/>
            <a:ext cx="708025" cy="179388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2" name="모서리가 둥근 직사각형 18"/>
          <p:cNvSpPr>
            <a:spLocks noChangeArrowheads="1"/>
          </p:cNvSpPr>
          <p:nvPr/>
        </p:nvSpPr>
        <p:spPr bwMode="auto">
          <a:xfrm>
            <a:off x="6269038" y="2071688"/>
            <a:ext cx="708025" cy="179387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금강산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3" name="모서리가 둥근 직사각형 18"/>
          <p:cNvSpPr>
            <a:spLocks noChangeArrowheads="1"/>
          </p:cNvSpPr>
          <p:nvPr/>
        </p:nvSpPr>
        <p:spPr bwMode="auto">
          <a:xfrm>
            <a:off x="5383213" y="1833563"/>
            <a:ext cx="250825" cy="2952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4" name="모서리가 둥근 직사각형 18"/>
          <p:cNvSpPr>
            <a:spLocks noChangeArrowheads="1"/>
          </p:cNvSpPr>
          <p:nvPr/>
        </p:nvSpPr>
        <p:spPr bwMode="auto">
          <a:xfrm>
            <a:off x="5378450" y="2411413"/>
            <a:ext cx="250825" cy="434975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5" name="모서리가 둥근 직사각형 18"/>
          <p:cNvSpPr>
            <a:spLocks noChangeArrowheads="1"/>
          </p:cNvSpPr>
          <p:nvPr/>
        </p:nvSpPr>
        <p:spPr bwMode="auto">
          <a:xfrm>
            <a:off x="5702300" y="2411413"/>
            <a:ext cx="1276350" cy="173037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Person(String …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66" name="모서리가 둥근 직사각형 18"/>
          <p:cNvSpPr>
            <a:spLocks noChangeArrowheads="1"/>
          </p:cNvSpPr>
          <p:nvPr/>
        </p:nvSpPr>
        <p:spPr bwMode="auto">
          <a:xfrm>
            <a:off x="5702300" y="2663825"/>
            <a:ext cx="1276350" cy="179388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goTo(String loc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116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활용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점수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13749"/>
              </p:ext>
            </p:extLst>
          </p:nvPr>
        </p:nvGraphicFramePr>
        <p:xfrm>
          <a:off x="331788" y="639763"/>
          <a:ext cx="8480425" cy="5597525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4-4-2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출력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배열변수와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사용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806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Ex4_4_2_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Scores_InOut_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UsingArrayAndFor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저장할 배열변수 선언하고 배열 객체를 배열변수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저장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int[]</a:t>
                      </a:r>
                      <a:r>
                        <a:rPr lang="en-US" altLang="ko-KR" sz="15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b="1" kern="120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ko-KR" altLang="en-US" sz="1500" b="1" kern="12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int[10]</a:t>
                      </a:r>
                      <a:r>
                        <a:rPr lang="en-US" altLang="ko-KR" sz="15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500" b="1" kern="120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배열변수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선언은 항상 이렇게 할 것</a:t>
                      </a:r>
                      <a:r>
                        <a:rPr lang="en-US" altLang="ko-KR" sz="15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en-US" altLang="ko-KR" sz="1500" b="1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입력하여 배열변수의 인덱스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까지 원소에 저장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입력 **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 타이틀 출력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System.out.print(" o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입력하시오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");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프롬프트 메시지 출력 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for (int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 = 0; i &lt; 10; i++)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scores[i] =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SkScanner.getInt();  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점수 입력하여 배열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원소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scores[i]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500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모두 출력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System.out.print("\n **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**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  *");   // </a:t>
                      </a:r>
                      <a:r>
                        <a:rPr lang="ko-KR" altLang="en-US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타이틀 출력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ko-KR" altLang="en-US" sz="15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for (int</a:t>
                      </a:r>
                      <a:r>
                        <a:rPr lang="ko-KR" altLang="en-US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 = 0; i &lt; 10; i++)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System.out.print(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scores[i] </a:t>
                      </a:r>
                      <a:r>
                        <a:rPr lang="en-US" altLang="ko-KR" sz="15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"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371"/>
              </p:ext>
            </p:extLst>
          </p:nvPr>
        </p:nvGraphicFramePr>
        <p:xfrm>
          <a:off x="4284663" y="5373688"/>
          <a:ext cx="4679950" cy="987425"/>
        </p:xfrm>
        <a:graphic>
          <a:graphicData uri="http://schemas.openxmlformats.org/drawingml/2006/table">
            <a:tbl>
              <a:tblPr/>
              <a:tblGrid>
                <a:gridCol w="5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35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4-4-2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 사용하여 점수 입력하고 출력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 입력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 출력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 처리 등 모두 간단해 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개수가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변경되어도 변경되는 부분은 많지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개수와 관련된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정수인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변경된 점수 개수로 변경하면 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처리할 점수 개수가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변경되었다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출력하도록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주석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포함하여 변경될 모든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부분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찾아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입력된 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20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</a:rPr>
              <a:t>개의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평균도 구하여 출력하도록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3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활용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점수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8437"/>
              </p:ext>
            </p:extLst>
          </p:nvPr>
        </p:nvGraphicFramePr>
        <p:xfrm>
          <a:off x="1050925" y="692150"/>
          <a:ext cx="7769225" cy="5837238"/>
        </p:xfrm>
        <a:graphic>
          <a:graphicData uri="http://schemas.openxmlformats.org/drawingml/2006/table">
            <a:tbl>
              <a:tblPr/>
              <a:tblGrid>
                <a:gridCol w="17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4-4-3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9" marR="38889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하도록 재작성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9" marR="38889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056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굴림"/>
                          <a:sym typeface="Wingdings"/>
                        </a:rPr>
                        <a:t>Ex4_4_3_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Scores_InOut_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UsingArrayAndForBest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noScores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noScores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저장할 배열변수 선언하고 배열 객체를 배열변수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int[]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b="1" kern="120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ko-KR" altLang="en-US" sz="1400" b="1" kern="1200" dirty="0" smtClean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   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noScores  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400" b="1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400" b="1" kern="1200" baseline="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배열변수</a:t>
                      </a:r>
                      <a:r>
                        <a:rPr lang="en-US" altLang="ko-KR" sz="14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선언은 항상 이렇게 할 것</a:t>
                      </a:r>
                      <a:r>
                        <a:rPr lang="en-US" altLang="ko-KR" sz="14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en-US" altLang="ko-KR" sz="1400" b="1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noScores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입력하여 배열변수의 인덱스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(noScores-1)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원소에 저장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"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noScores +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입력 **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타이틀 출력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System.out.print(" o "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noScores +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입력하시오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");   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프롬프트 메시지 출력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for (int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= 0; i &lt;  noScores  ; i++)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scores[i] =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값 입력하여 배열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scores[i]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40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noScores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모두 출력 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System.out.print("\n **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noScores +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점수 **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  *");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타이틀 출력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(int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= 0; i &lt;  noScores ; i++)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System.out.print(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scores[i]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08000"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9" marR="38889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1681"/>
              </p:ext>
            </p:extLst>
          </p:nvPr>
        </p:nvGraphicFramePr>
        <p:xfrm>
          <a:off x="4606925" y="5543550"/>
          <a:ext cx="4429125" cy="987425"/>
        </p:xfrm>
        <a:graphic>
          <a:graphicData uri="http://schemas.openxmlformats.org/drawingml/2006/table">
            <a:tbl>
              <a:tblPr/>
              <a:tblGrid>
                <a:gridCol w="39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30" marB="17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30" marB="17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사각형 설명선 4"/>
          <p:cNvSpPr/>
          <p:nvPr/>
        </p:nvSpPr>
        <p:spPr bwMode="auto">
          <a:xfrm flipH="1">
            <a:off x="107950" y="1739900"/>
            <a:ext cx="823913" cy="894487"/>
          </a:xfrm>
          <a:prstGeom prst="wedgeRoundRectCallout">
            <a:avLst>
              <a:gd name="adj1" fmla="val -116757"/>
              <a:gd name="adj2" fmla="val -5038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 개수를 변수에 저장하면 프로그램의 변경이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용이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5798" name="모서리가 둥근 직사각형 19"/>
          <p:cNvSpPr>
            <a:spLocks noChangeArrowheads="1"/>
          </p:cNvSpPr>
          <p:nvPr/>
        </p:nvSpPr>
        <p:spPr bwMode="auto">
          <a:xfrm>
            <a:off x="1476375" y="1570038"/>
            <a:ext cx="1798638" cy="317500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799" name="모서리가 둥근 직사각형 19"/>
          <p:cNvSpPr>
            <a:spLocks noChangeArrowheads="1"/>
          </p:cNvSpPr>
          <p:nvPr/>
        </p:nvSpPr>
        <p:spPr bwMode="auto">
          <a:xfrm>
            <a:off x="3563938" y="2354263"/>
            <a:ext cx="936054" cy="28733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0" name="모서리가 둥근 직사각형 19"/>
          <p:cNvSpPr>
            <a:spLocks noChangeArrowheads="1"/>
          </p:cNvSpPr>
          <p:nvPr/>
        </p:nvSpPr>
        <p:spPr bwMode="auto">
          <a:xfrm>
            <a:off x="3995738" y="3121025"/>
            <a:ext cx="863600" cy="28892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1" name="모서리가 둥근 직사각형 19"/>
          <p:cNvSpPr>
            <a:spLocks noChangeArrowheads="1"/>
          </p:cNvSpPr>
          <p:nvPr/>
        </p:nvSpPr>
        <p:spPr bwMode="auto">
          <a:xfrm>
            <a:off x="3521075" y="3384550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2" name="모서리가 둥근 직사각형 19"/>
          <p:cNvSpPr>
            <a:spLocks noChangeArrowheads="1"/>
          </p:cNvSpPr>
          <p:nvPr/>
        </p:nvSpPr>
        <p:spPr bwMode="auto">
          <a:xfrm>
            <a:off x="2916238" y="3887788"/>
            <a:ext cx="863600" cy="28892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3" name="모서리가 둥근 직사각형 19"/>
          <p:cNvSpPr>
            <a:spLocks noChangeArrowheads="1"/>
          </p:cNvSpPr>
          <p:nvPr/>
        </p:nvSpPr>
        <p:spPr bwMode="auto">
          <a:xfrm>
            <a:off x="4384675" y="4895850"/>
            <a:ext cx="863600" cy="28892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4" name="모서리가 둥근 직사각형 19"/>
          <p:cNvSpPr>
            <a:spLocks noChangeArrowheads="1"/>
          </p:cNvSpPr>
          <p:nvPr/>
        </p:nvSpPr>
        <p:spPr bwMode="auto">
          <a:xfrm>
            <a:off x="2916238" y="5400675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5805" name="모서리가 둥근 직사각형 19"/>
          <p:cNvSpPr>
            <a:spLocks noChangeArrowheads="1"/>
          </p:cNvSpPr>
          <p:nvPr/>
        </p:nvSpPr>
        <p:spPr bwMode="auto">
          <a:xfrm>
            <a:off x="2843213" y="1608138"/>
            <a:ext cx="315912" cy="25241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4716463" y="1397000"/>
            <a:ext cx="1368425" cy="715963"/>
          </a:xfrm>
          <a:prstGeom prst="wedgeRoundRectCallout">
            <a:avLst>
              <a:gd name="adj1" fmla="val 163788"/>
              <a:gd name="adj2" fmla="val 828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 개수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10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을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다른 값으로 변경하면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7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군데가 자동적으로 변경되는 효과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!!!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5807" name="모서리가 둥근 직사각형 19"/>
          <p:cNvSpPr>
            <a:spLocks noChangeArrowheads="1"/>
          </p:cNvSpPr>
          <p:nvPr/>
        </p:nvSpPr>
        <p:spPr bwMode="auto">
          <a:xfrm>
            <a:off x="2303463" y="4643438"/>
            <a:ext cx="863600" cy="28892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3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4-4-3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44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4-4-3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4-4-2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프로그램의 변경 용이하도록 재작성한 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개수를 상수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으로 표시하지 않고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noScores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변수에 저장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개수 변경해도 프로그램에서 변경해야 하는 부분은 거의 없음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변경되면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noScores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초기화 부분만 변경하면 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(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프로그래밍 기법은 매우 중요하므로 잘 보고 배워서 활용할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점수 입력하여 출력하는 프로그램으로서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아주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좋은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스타일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 해당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이용하면 개선의 여지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다소 있음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처리할 점수 개수가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변경되었다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20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</a:rPr>
              <a:t>개 입력하여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출력하도록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입력된 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</a:rPr>
              <a:t>20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</a:rPr>
              <a:t>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평균도 구하여 출력하도록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활용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신상정보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73268"/>
              </p:ext>
            </p:extLst>
          </p:nvPr>
        </p:nvGraphicFramePr>
        <p:xfrm>
          <a:off x="331788" y="639762"/>
          <a:ext cx="8480425" cy="6029597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4-4-4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33" marB="10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신상정보 입력 및 출력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배열변수와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사용</a:t>
                      </a: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33" marB="10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210">
                <a:tc gridSpan="2"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Ex4_4_4_Persons_InOut_UsingArrayAndFor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public static void main(String[] args) {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// 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신상정보 항목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현위치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저장을 위한 배열변수 선언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names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String[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];       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noPersons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명의 이름 저장할 문자열 배열변수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int[]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ages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int[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];                      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noPersons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명의  나이 저장할 정수 배열변수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currentLocations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String[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];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현위치 저장할 문자열 배열변수</a:t>
                      </a:r>
                    </a:p>
                    <a:p>
                      <a:endParaRPr lang="ko-KR" altLang="en-US" sz="14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System.out.println("\n  **  " +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명의 신상정보 입력 **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");  //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타이틀 출력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ko-KR" altLang="en-US" sz="14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0; i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//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신상정보 항목 값 입력하여 배열변수들의 인덱스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위치에 원소 저장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names[i]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SkScanner.getStringWithPrompt("\n  o " +  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( i + 1) 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번째 이름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");  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ages[i]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SkScanner.getIntWithPrompt("         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");                     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currentLocations[i]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SkScanner.getStringWithPrompt("         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현위치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");    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}</a:t>
                      </a:r>
                    </a:p>
                    <a:p>
                      <a:endParaRPr lang="ko-KR" altLang="en-US" sz="14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System.out.println("\n  ** 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명의 신상정보 **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\n"); //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출력</a:t>
                      </a:r>
                    </a:p>
                    <a:p>
                      <a:endParaRPr lang="ko-KR" altLang="en-US" sz="14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0; i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noPersons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altLang="ko-KR" sz="1400" b="0" i="0" kern="120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System.out.println("  * " + </a:t>
                      </a:r>
                      <a:r>
                        <a:rPr lang="en-US" altLang="ko-KR" sz="1400" b="0" i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(i + 1)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번째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names[i]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ages[i] 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currentLocations[i]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있음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86" marR="38886" marT="10733" marB="10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사각형 설명선 3"/>
          <p:cNvSpPr/>
          <p:nvPr/>
        </p:nvSpPr>
        <p:spPr bwMode="auto">
          <a:xfrm flipH="1">
            <a:off x="7380288" y="4160838"/>
            <a:ext cx="1368425" cy="681037"/>
          </a:xfrm>
          <a:prstGeom prst="wedgeRoundRectCallout">
            <a:avLst>
              <a:gd name="adj1" fmla="val 134256"/>
              <a:gd name="adj2" fmla="val -5456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인덱스는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0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부터 시작하지만 순번은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부터 시작하여 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발생하는 차이임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7838" name="모서리가 둥근 직사각형 19"/>
          <p:cNvSpPr>
            <a:spLocks noChangeArrowheads="1"/>
          </p:cNvSpPr>
          <p:nvPr/>
        </p:nvSpPr>
        <p:spPr bwMode="auto">
          <a:xfrm>
            <a:off x="5580112" y="4005064"/>
            <a:ext cx="647700" cy="26193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7839" name="모서리가 둥근 직사각형 19"/>
          <p:cNvSpPr>
            <a:spLocks noChangeArrowheads="1"/>
          </p:cNvSpPr>
          <p:nvPr/>
        </p:nvSpPr>
        <p:spPr bwMode="auto">
          <a:xfrm>
            <a:off x="611560" y="1458000"/>
            <a:ext cx="1800225" cy="26193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908720"/>
            <a:ext cx="7789862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4.4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반복문에서의 배열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dirty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 dirty="0"/>
              <a:t>다차원</a:t>
            </a:r>
            <a:r>
              <a:rPr kumimoji="1" lang="en-US" altLang="ko-KR" sz="4400" dirty="0"/>
              <a:t> </a:t>
            </a:r>
            <a:r>
              <a:rPr kumimoji="1" lang="ko-KR" altLang="en-US" sz="4400" dirty="0" smtClean="0"/>
              <a:t>배열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27643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987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836613"/>
            <a:ext cx="84963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다차원 배열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인덱스가 여러 개인 배열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개인 배열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개인 배열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이상의 배열은 다차원 배열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lvl="0" fontAlgn="base" latinLnBrk="0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행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(row)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과 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(column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 </a:t>
            </a:r>
            <a:r>
              <a:rPr kumimoji="1" lang="en-US" altLang="ko-KR" sz="1600" dirty="0">
                <a:solidFill>
                  <a:srgbClr val="000000"/>
                </a:solidFill>
                <a:cs typeface="한양신명조"/>
              </a:rPr>
              <a:t>2</a:t>
            </a:r>
            <a:r>
              <a:rPr kumimoji="1" lang="ko-KR" altLang="en-US" sz="1600" dirty="0" smtClean="0">
                <a:solidFill>
                  <a:srgbClr val="000000"/>
                </a:solidFill>
                <a:cs typeface="한양신명조"/>
              </a:rPr>
              <a:t>개 </a:t>
            </a:r>
            <a:r>
              <a:rPr kumimoji="1" lang="ko-KR" altLang="en-US" sz="1600" dirty="0">
                <a:solidFill>
                  <a:srgbClr val="000000"/>
                </a:solidFill>
                <a:cs typeface="한양신명조"/>
              </a:rPr>
              <a:t>이용하여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참조하는 배열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객체와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참조하는 배열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참조변수가  필요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선언 형식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선언 예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859784" y="836613"/>
          <a:ext cx="3960366" cy="1589879"/>
        </p:xfrm>
        <a:graphic>
          <a:graphicData uri="http://schemas.openxmlformats.org/drawingml/2006/table">
            <a:tbl>
              <a:tblPr/>
              <a:tblGrid>
                <a:gridCol w="576312">
                  <a:extLst>
                    <a:ext uri="{9D8B030D-6E8A-4147-A177-3AD203B41FA5}">
                      <a16:colId xmlns:a16="http://schemas.microsoft.com/office/drawing/2014/main" val="3071183326"/>
                    </a:ext>
                  </a:extLst>
                </a:gridCol>
                <a:gridCol w="555222">
                  <a:extLst>
                    <a:ext uri="{9D8B030D-6E8A-4147-A177-3AD203B41FA5}">
                      <a16:colId xmlns:a16="http://schemas.microsoft.com/office/drawing/2014/main" val="3417490495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648925413"/>
                    </a:ext>
                  </a:extLst>
                </a:gridCol>
                <a:gridCol w="523067">
                  <a:extLst>
                    <a:ext uri="{9D8B030D-6E8A-4147-A177-3AD203B41FA5}">
                      <a16:colId xmlns:a16="http://schemas.microsoft.com/office/drawing/2014/main" val="184883884"/>
                    </a:ext>
                  </a:extLst>
                </a:gridCol>
                <a:gridCol w="523067">
                  <a:extLst>
                    <a:ext uri="{9D8B030D-6E8A-4147-A177-3AD203B41FA5}">
                      <a16:colId xmlns:a16="http://schemas.microsoft.com/office/drawing/2014/main" val="3535313258"/>
                    </a:ext>
                  </a:extLst>
                </a:gridCol>
                <a:gridCol w="597791">
                  <a:extLst>
                    <a:ext uri="{9D8B030D-6E8A-4147-A177-3AD203B41FA5}">
                      <a16:colId xmlns:a16="http://schemas.microsoft.com/office/drawing/2014/main" val="3892098025"/>
                    </a:ext>
                  </a:extLst>
                </a:gridCol>
                <a:gridCol w="597792">
                  <a:extLst>
                    <a:ext uri="{9D8B030D-6E8A-4147-A177-3AD203B41FA5}">
                      <a16:colId xmlns:a16="http://schemas.microsoft.com/office/drawing/2014/main" val="2025291303"/>
                    </a:ext>
                  </a:extLst>
                </a:gridCol>
              </a:tblGrid>
              <a:tr h="341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5215"/>
                  </a:ext>
                </a:extLst>
              </a:tr>
              <a:tr h="312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98811"/>
                  </a:ext>
                </a:extLst>
              </a:tr>
              <a:tr h="312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55839"/>
                  </a:ext>
                </a:extLst>
              </a:tr>
              <a:tr h="312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85385"/>
                  </a:ext>
                </a:extLst>
              </a:tr>
              <a:tr h="312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9" marR="64769" marT="17921" marB="179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940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51595"/>
              </p:ext>
            </p:extLst>
          </p:nvPr>
        </p:nvGraphicFramePr>
        <p:xfrm>
          <a:off x="1115616" y="4221088"/>
          <a:ext cx="7793037" cy="396875"/>
        </p:xfrm>
        <a:graphic>
          <a:graphicData uri="http://schemas.openxmlformats.org/drawingml/2006/table">
            <a:tbl>
              <a:tblPr/>
              <a:tblGrid>
                <a:gridCol w="7793037">
                  <a:extLst>
                    <a:ext uri="{9D8B030D-6E8A-4147-A177-3AD203B41FA5}">
                      <a16:colId xmlns:a16="http://schemas.microsoft.com/office/drawing/2014/main" val="56207682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원소타입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[][] </a:t>
                      </a:r>
                      <a:r>
                        <a:rPr lang="en-US" altLang="ko-KR" sz="1600" b="0" kern="0" spc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배열변수명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</a:t>
                      </a:r>
                      <a:r>
                        <a:rPr lang="ko-KR" altLang="en-US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원소타입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행개수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열개수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60" marR="64760" marT="17947" marB="179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5684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83936"/>
              </p:ext>
            </p:extLst>
          </p:nvPr>
        </p:nvGraphicFramePr>
        <p:xfrm>
          <a:off x="1115616" y="5444230"/>
          <a:ext cx="7793037" cy="865090"/>
        </p:xfrm>
        <a:graphic>
          <a:graphicData uri="http://schemas.openxmlformats.org/drawingml/2006/table">
            <a:tbl>
              <a:tblPr/>
              <a:tblGrid>
                <a:gridCol w="7793037">
                  <a:extLst>
                    <a:ext uri="{9D8B030D-6E8A-4147-A177-3AD203B41FA5}">
                      <a16:colId xmlns:a16="http://schemas.microsoft.com/office/drawing/2014/main" val="2252165123"/>
                    </a:ext>
                  </a:extLst>
                </a:gridCol>
              </a:tblGrid>
              <a:tr h="86509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int[][] 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int[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][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];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4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 학생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저장하는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String[][] 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// 3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소설 주인공 이름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저장하는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배열 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60" marR="64760" marT="17924" marB="17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4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634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089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 선언과 원소 접근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337" y="657226"/>
            <a:ext cx="84963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한양신명조"/>
                <a:cs typeface="한양신명조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선언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∙행과 열 나타내는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정수 이용하여 배열 저장할 원소 표시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선언하면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행 개수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열 개수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 원소 저장 가능한 공간 할당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한양신명조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배열의 원소 접근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4-4-6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배열의 원소 접근할 때 행과 열 나타내는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인덱스 사용</a:t>
            </a: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pSp>
        <p:nvGrpSpPr>
          <p:cNvPr id="80902" name="그룹 2"/>
          <p:cNvGrpSpPr>
            <a:grpSpLocks/>
          </p:cNvGrpSpPr>
          <p:nvPr/>
        </p:nvGrpSpPr>
        <p:grpSpPr bwMode="auto">
          <a:xfrm>
            <a:off x="1259632" y="2167677"/>
            <a:ext cx="6119812" cy="1151954"/>
            <a:chOff x="3321050" y="4503110"/>
            <a:chExt cx="6119813" cy="1296987"/>
          </a:xfrm>
        </p:grpSpPr>
        <p:sp>
          <p:nvSpPr>
            <p:cNvPr id="6" name="모서리가 둥근 직사각형 18"/>
            <p:cNvSpPr>
              <a:spLocks noChangeArrowheads="1"/>
            </p:cNvSpPr>
            <p:nvPr/>
          </p:nvSpPr>
          <p:spPr bwMode="auto">
            <a:xfrm>
              <a:off x="3321050" y="4503110"/>
              <a:ext cx="6119813" cy="1296987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14902"/>
              </a:srgbClr>
            </a:solidFill>
            <a:ln w="3175" algn="ctr">
              <a:solidFill>
                <a:srgbClr val="0000FF">
                  <a:alpha val="74902"/>
                </a:srgbClr>
              </a:solidFill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모서리가 둥근 직사각형 18"/>
            <p:cNvSpPr>
              <a:spLocks noChangeArrowheads="1"/>
            </p:cNvSpPr>
            <p:nvPr/>
          </p:nvSpPr>
          <p:spPr bwMode="auto">
            <a:xfrm>
              <a:off x="5999162" y="4726947"/>
              <a:ext cx="539750" cy="227013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" name="모서리가 둥근 직사각형 10"/>
            <p:cNvSpPr>
              <a:spLocks noChangeArrowheads="1"/>
            </p:cNvSpPr>
            <p:nvPr/>
          </p:nvSpPr>
          <p:spPr bwMode="auto">
            <a:xfrm>
              <a:off x="3543300" y="5038097"/>
              <a:ext cx="808037" cy="260350"/>
            </a:xfrm>
            <a:prstGeom prst="roundRect">
              <a:avLst>
                <a:gd name="adj" fmla="val 0"/>
              </a:avLst>
            </a:prstGeom>
            <a:solidFill>
              <a:srgbClr val="009900">
                <a:alpha val="10196"/>
              </a:srgbClr>
            </a:solidFill>
            <a:ln w="3175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모서리가 둥근 직사각형 18"/>
            <p:cNvSpPr>
              <a:spLocks noChangeArrowheads="1"/>
            </p:cNvSpPr>
            <p:nvPr/>
          </p:nvSpPr>
          <p:spPr bwMode="auto">
            <a:xfrm>
              <a:off x="5999162" y="4952372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모서리가 둥근 직사각형 12"/>
            <p:cNvSpPr>
              <a:spLocks noChangeArrowheads="1"/>
            </p:cNvSpPr>
            <p:nvPr/>
          </p:nvSpPr>
          <p:spPr bwMode="auto">
            <a:xfrm>
              <a:off x="5999162" y="5165097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모서리가 둥근 직사각형 18"/>
            <p:cNvSpPr>
              <a:spLocks noChangeArrowheads="1"/>
            </p:cNvSpPr>
            <p:nvPr/>
          </p:nvSpPr>
          <p:spPr bwMode="auto">
            <a:xfrm>
              <a:off x="5999162" y="5380997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7" name="모서리가 둥근 직사각형 18"/>
            <p:cNvSpPr>
              <a:spLocks noChangeArrowheads="1"/>
            </p:cNvSpPr>
            <p:nvPr/>
          </p:nvSpPr>
          <p:spPr bwMode="auto">
            <a:xfrm>
              <a:off x="4786312" y="4725360"/>
              <a:ext cx="774700" cy="2159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scores[0]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모서리가 둥근 직사각형 18"/>
            <p:cNvSpPr>
              <a:spLocks noChangeArrowheads="1"/>
            </p:cNvSpPr>
            <p:nvPr/>
          </p:nvSpPr>
          <p:spPr bwMode="auto">
            <a:xfrm>
              <a:off x="4787900" y="4941260"/>
              <a:ext cx="774700" cy="22542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[1]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모서리가 둥근 직사각형 18"/>
            <p:cNvSpPr>
              <a:spLocks noChangeArrowheads="1"/>
            </p:cNvSpPr>
            <p:nvPr/>
          </p:nvSpPr>
          <p:spPr bwMode="auto">
            <a:xfrm>
              <a:off x="4787900" y="5168272"/>
              <a:ext cx="774700" cy="2286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[2]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" name="모서리가 둥근 직사각형 18"/>
            <p:cNvSpPr>
              <a:spLocks noChangeArrowheads="1"/>
            </p:cNvSpPr>
            <p:nvPr/>
          </p:nvSpPr>
          <p:spPr bwMode="auto">
            <a:xfrm>
              <a:off x="4787900" y="5396872"/>
              <a:ext cx="774700" cy="22542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[3]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1" name="모서리가 둥근 직사각형 18"/>
            <p:cNvSpPr>
              <a:spLocks noChangeArrowheads="1"/>
            </p:cNvSpPr>
            <p:nvPr/>
          </p:nvSpPr>
          <p:spPr bwMode="auto">
            <a:xfrm>
              <a:off x="6538913" y="4726947"/>
              <a:ext cx="539750" cy="2254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모서리가 둥근 직사각형 18"/>
            <p:cNvSpPr>
              <a:spLocks noChangeArrowheads="1"/>
            </p:cNvSpPr>
            <p:nvPr/>
          </p:nvSpPr>
          <p:spPr bwMode="auto">
            <a:xfrm>
              <a:off x="6538913" y="4950785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5" name="모서리가 둥근 직사각형 24"/>
            <p:cNvSpPr>
              <a:spLocks noChangeArrowheads="1"/>
            </p:cNvSpPr>
            <p:nvPr/>
          </p:nvSpPr>
          <p:spPr bwMode="auto">
            <a:xfrm>
              <a:off x="6538913" y="51635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6" name="모서리가 둥근 직사각형 18"/>
            <p:cNvSpPr>
              <a:spLocks noChangeArrowheads="1"/>
            </p:cNvSpPr>
            <p:nvPr/>
          </p:nvSpPr>
          <p:spPr bwMode="auto">
            <a:xfrm>
              <a:off x="6538913" y="53794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모서리가 둥근 직사각형 18"/>
            <p:cNvSpPr>
              <a:spLocks noChangeArrowheads="1"/>
            </p:cNvSpPr>
            <p:nvPr/>
          </p:nvSpPr>
          <p:spPr bwMode="auto">
            <a:xfrm>
              <a:off x="7078663" y="4726947"/>
              <a:ext cx="541338" cy="2254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0" name="모서리가 둥근 직사각형 18"/>
            <p:cNvSpPr>
              <a:spLocks noChangeArrowheads="1"/>
            </p:cNvSpPr>
            <p:nvPr/>
          </p:nvSpPr>
          <p:spPr bwMode="auto">
            <a:xfrm>
              <a:off x="7078663" y="4950785"/>
              <a:ext cx="541338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1" name="모서리가 둥근 직사각형 30"/>
            <p:cNvSpPr>
              <a:spLocks noChangeArrowheads="1"/>
            </p:cNvSpPr>
            <p:nvPr/>
          </p:nvSpPr>
          <p:spPr bwMode="auto">
            <a:xfrm>
              <a:off x="7078663" y="5163510"/>
              <a:ext cx="541338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2" name="모서리가 둥근 직사각형 18"/>
            <p:cNvSpPr>
              <a:spLocks noChangeArrowheads="1"/>
            </p:cNvSpPr>
            <p:nvPr/>
          </p:nvSpPr>
          <p:spPr bwMode="auto">
            <a:xfrm>
              <a:off x="7078663" y="5379410"/>
              <a:ext cx="541338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3" name="모서리가 둥근 직사각형 18"/>
            <p:cNvSpPr>
              <a:spLocks noChangeArrowheads="1"/>
            </p:cNvSpPr>
            <p:nvPr/>
          </p:nvSpPr>
          <p:spPr bwMode="auto">
            <a:xfrm>
              <a:off x="7620001" y="4726947"/>
              <a:ext cx="539750" cy="2254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6" name="모서리가 둥근 직사각형 18"/>
            <p:cNvSpPr>
              <a:spLocks noChangeArrowheads="1"/>
            </p:cNvSpPr>
            <p:nvPr/>
          </p:nvSpPr>
          <p:spPr bwMode="auto">
            <a:xfrm>
              <a:off x="7620001" y="4950785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rrowheads="1"/>
            </p:cNvSpPr>
            <p:nvPr/>
          </p:nvSpPr>
          <p:spPr bwMode="auto">
            <a:xfrm>
              <a:off x="7620001" y="51635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8" name="모서리가 둥근 직사각형 18"/>
            <p:cNvSpPr>
              <a:spLocks noChangeArrowheads="1"/>
            </p:cNvSpPr>
            <p:nvPr/>
          </p:nvSpPr>
          <p:spPr bwMode="auto">
            <a:xfrm>
              <a:off x="7620001" y="53794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8" idx="3"/>
            </p:cNvCxnSpPr>
            <p:nvPr/>
          </p:nvCxnSpPr>
          <p:spPr>
            <a:xfrm>
              <a:off x="4351337" y="5168272"/>
              <a:ext cx="430213" cy="635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5561012" y="4834897"/>
              <a:ext cx="430213" cy="4763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5562600" y="5060322"/>
              <a:ext cx="430212" cy="4763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556250" y="5279397"/>
              <a:ext cx="428625" cy="4763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5568950" y="5490535"/>
              <a:ext cx="430212" cy="476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18"/>
            <p:cNvSpPr>
              <a:spLocks noChangeArrowheads="1"/>
            </p:cNvSpPr>
            <p:nvPr/>
          </p:nvSpPr>
          <p:spPr bwMode="auto">
            <a:xfrm>
              <a:off x="8159751" y="4726947"/>
              <a:ext cx="539750" cy="2254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모서리가 둥근 직사각형 18"/>
            <p:cNvSpPr>
              <a:spLocks noChangeArrowheads="1"/>
            </p:cNvSpPr>
            <p:nvPr/>
          </p:nvSpPr>
          <p:spPr bwMode="auto">
            <a:xfrm>
              <a:off x="8159751" y="4950785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9" name="모서리가 둥근 직사각형 48"/>
            <p:cNvSpPr>
              <a:spLocks noChangeArrowheads="1"/>
            </p:cNvSpPr>
            <p:nvPr/>
          </p:nvSpPr>
          <p:spPr bwMode="auto">
            <a:xfrm>
              <a:off x="8159751" y="51635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0" name="모서리가 둥근 직사각형 18"/>
            <p:cNvSpPr>
              <a:spLocks noChangeArrowheads="1"/>
            </p:cNvSpPr>
            <p:nvPr/>
          </p:nvSpPr>
          <p:spPr bwMode="auto">
            <a:xfrm>
              <a:off x="8159751" y="53794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모서리가 둥근 직사각형 18"/>
            <p:cNvSpPr>
              <a:spLocks noChangeArrowheads="1"/>
            </p:cNvSpPr>
            <p:nvPr/>
          </p:nvSpPr>
          <p:spPr bwMode="auto">
            <a:xfrm>
              <a:off x="8699501" y="4726947"/>
              <a:ext cx="539750" cy="2254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3" name="모서리가 둥근 직사각형 18"/>
            <p:cNvSpPr>
              <a:spLocks noChangeArrowheads="1"/>
            </p:cNvSpPr>
            <p:nvPr/>
          </p:nvSpPr>
          <p:spPr bwMode="auto">
            <a:xfrm>
              <a:off x="8699501" y="4950785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4" name="모서리가 둥근 직사각형 53"/>
            <p:cNvSpPr>
              <a:spLocks noChangeArrowheads="1"/>
            </p:cNvSpPr>
            <p:nvPr/>
          </p:nvSpPr>
          <p:spPr bwMode="auto">
            <a:xfrm>
              <a:off x="8699501" y="51635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5" name="모서리가 둥근 직사각형 18"/>
            <p:cNvSpPr>
              <a:spLocks noChangeArrowheads="1"/>
            </p:cNvSpPr>
            <p:nvPr/>
          </p:nvSpPr>
          <p:spPr bwMode="auto">
            <a:xfrm>
              <a:off x="8699501" y="5379410"/>
              <a:ext cx="539750" cy="212725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18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15067"/>
              </p:ext>
            </p:extLst>
          </p:nvPr>
        </p:nvGraphicFramePr>
        <p:xfrm>
          <a:off x="987425" y="1668463"/>
          <a:ext cx="7096125" cy="401637"/>
        </p:xfrm>
        <a:graphic>
          <a:graphicData uri="http://schemas.openxmlformats.org/drawingml/2006/table">
            <a:tbl>
              <a:tblPr/>
              <a:tblGrid>
                <a:gridCol w="7096125">
                  <a:extLst>
                    <a:ext uri="{9D8B030D-6E8A-4147-A177-3AD203B41FA5}">
                      <a16:colId xmlns:a16="http://schemas.microsoft.com/office/drawing/2014/main" val="2252165123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int[][] 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int[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][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];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4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 학생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저장하는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 </a:t>
                      </a:r>
                    </a:p>
                  </a:txBody>
                  <a:tcPr marL="64774" marR="64774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4139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9395"/>
              </p:ext>
            </p:extLst>
          </p:nvPr>
        </p:nvGraphicFramePr>
        <p:xfrm>
          <a:off x="541448" y="4132886"/>
          <a:ext cx="8278702" cy="2573338"/>
        </p:xfrm>
        <a:graphic>
          <a:graphicData uri="http://schemas.openxmlformats.org/drawingml/2006/table">
            <a:tbl>
              <a:tblPr/>
              <a:tblGrid>
                <a:gridCol w="1352861">
                  <a:extLst>
                    <a:ext uri="{9D8B030D-6E8A-4147-A177-3AD203B41FA5}">
                      <a16:colId xmlns:a16="http://schemas.microsoft.com/office/drawing/2014/main" val="187367918"/>
                    </a:ext>
                  </a:extLst>
                </a:gridCol>
                <a:gridCol w="6925841">
                  <a:extLst>
                    <a:ext uri="{9D8B030D-6E8A-4147-A177-3AD203B41FA5}">
                      <a16:colId xmlns:a16="http://schemas.microsoft.com/office/drawing/2014/main" val="3922064159"/>
                    </a:ext>
                  </a:extLst>
                </a:gridCol>
              </a:tblGrid>
              <a:tr h="2862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4-4-6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배열의 선언과 접근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0945"/>
                  </a:ext>
                </a:extLst>
              </a:tr>
              <a:tr h="2287083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int[][]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</a:t>
                      </a:r>
                      <a:r>
                        <a:rPr lang="en-US" altLang="ko-KR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CC00CC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int[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][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]; </a:t>
                      </a:r>
                      <a:r>
                        <a:rPr lang="en-US" altLang="ko-KR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4</a:t>
                      </a:r>
                      <a:r>
                        <a:rPr lang="ko-KR" altLang="en-US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 학생 점수 </a:t>
                      </a:r>
                      <a:r>
                        <a:rPr lang="en-US" altLang="ko-KR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 저장하는 </a:t>
                      </a:r>
                      <a:r>
                        <a:rPr lang="en-US" altLang="ko-KR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4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 </a:t>
                      </a:r>
                    </a:p>
                    <a:p>
                      <a:pPr>
                        <a:defRPr/>
                      </a:pPr>
                      <a:endParaRPr lang="en-US" altLang="ko-KR" sz="1400" b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scores[0][0]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90;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첫 번째 학생 첫 번째 점수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[0][0]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위치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90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scores[0][1]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92;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첫 번째 학생 두 번째 점수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[0][1]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위치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92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저장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scores[3][4]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85;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네 번째 학생 다섯 번째 점수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[3][4]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위치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85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저장  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int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 =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scores[0][0]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;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첫 번째 학생의 첫 번째 점수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[0][0]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위치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를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에 저장</a:t>
                      </a:r>
                    </a:p>
                    <a:p>
                      <a:pPr>
                        <a:defRPr/>
                      </a:pP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scores[3][5]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SkScanner.getInt("  o (3, 5)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원소에 점수 입력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&gt; ");    //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[3][5]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 위치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원소에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System.out.println("  * (3, 5)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원소에 입력된 점수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: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+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scores[3][5]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); //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[3][5]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 위치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원소의 점수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8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98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192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 선언과 원소 접근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4963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한양신명조"/>
                <a:cs typeface="한양신명조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∙행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(row)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과 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(column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 이용하여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원소 개수 표시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선언하면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행개수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*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열 개수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 원소 저장 가능한 공간이 할당됨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한양신명조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특정 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접근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4-4-6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접근할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행과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인덱스 사용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09625" y="1671638"/>
          <a:ext cx="7875588" cy="401637"/>
        </p:xfrm>
        <a:graphic>
          <a:graphicData uri="http://schemas.openxmlformats.org/drawingml/2006/table">
            <a:tbl>
              <a:tblPr/>
              <a:tblGrid>
                <a:gridCol w="7875588">
                  <a:extLst>
                    <a:ext uri="{9D8B030D-6E8A-4147-A177-3AD203B41FA5}">
                      <a16:colId xmlns:a16="http://schemas.microsoft.com/office/drawing/2014/main" val="2252165123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String[][]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names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600" b="0" kern="1200" dirty="0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  <a:cs typeface="+mn-cs"/>
                        </a:rPr>
                        <a:t> new</a:t>
                      </a:r>
                      <a:r>
                        <a:rPr lang="ko-KR" altLang="en-US" sz="1600" b="0" kern="1200" dirty="0" smtClean="0">
                          <a:solidFill>
                            <a:srgbClr val="0099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// 3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소설 주인공 이름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저장하는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차원 배열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7" marR="64777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41397"/>
                  </a:ext>
                </a:extLst>
              </a:tr>
            </a:tbl>
          </a:graphicData>
        </a:graphic>
      </p:graphicFrame>
      <p:sp>
        <p:nvSpPr>
          <p:cNvPr id="44" name="모서리가 둥근 직사각형 18"/>
          <p:cNvSpPr>
            <a:spLocks noChangeArrowheads="1"/>
          </p:cNvSpPr>
          <p:nvPr/>
        </p:nvSpPr>
        <p:spPr bwMode="auto">
          <a:xfrm>
            <a:off x="1547664" y="2231232"/>
            <a:ext cx="5411564" cy="882586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모서리가 둥근 직사각형 18"/>
          <p:cNvSpPr>
            <a:spLocks noChangeArrowheads="1"/>
          </p:cNvSpPr>
          <p:nvPr/>
        </p:nvSpPr>
        <p:spPr bwMode="auto">
          <a:xfrm>
            <a:off x="4203552" y="2303399"/>
            <a:ext cx="809625" cy="26193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모서리가 둥근 직사각형 10"/>
          <p:cNvSpPr>
            <a:spLocks noChangeArrowheads="1"/>
          </p:cNvSpPr>
          <p:nvPr/>
        </p:nvSpPr>
        <p:spPr bwMode="auto">
          <a:xfrm>
            <a:off x="1747689" y="2538381"/>
            <a:ext cx="808038" cy="260350"/>
          </a:xfrm>
          <a:prstGeom prst="roundRect">
            <a:avLst>
              <a:gd name="adj" fmla="val 0"/>
            </a:avLst>
          </a:prstGeom>
          <a:solidFill>
            <a:srgbClr val="00990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names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2" name="모서리가 둥근 직사각형 18"/>
          <p:cNvSpPr>
            <a:spLocks noChangeArrowheads="1"/>
          </p:cNvSpPr>
          <p:nvPr/>
        </p:nvSpPr>
        <p:spPr bwMode="auto">
          <a:xfrm>
            <a:off x="4203552" y="2563749"/>
            <a:ext cx="809625" cy="252412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" name="모서리가 둥근 직사각형 55"/>
          <p:cNvSpPr>
            <a:spLocks noChangeArrowheads="1"/>
          </p:cNvSpPr>
          <p:nvPr/>
        </p:nvSpPr>
        <p:spPr bwMode="auto">
          <a:xfrm>
            <a:off x="4203552" y="2808256"/>
            <a:ext cx="809625" cy="24765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모서리가 둥근 직사각형 18"/>
          <p:cNvSpPr>
            <a:spLocks noChangeArrowheads="1"/>
          </p:cNvSpPr>
          <p:nvPr/>
        </p:nvSpPr>
        <p:spPr bwMode="auto">
          <a:xfrm>
            <a:off x="2989114" y="2355819"/>
            <a:ext cx="774700" cy="2159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names[0]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모서리가 둥근 직사각형 18"/>
          <p:cNvSpPr>
            <a:spLocks noChangeArrowheads="1"/>
          </p:cNvSpPr>
          <p:nvPr/>
        </p:nvSpPr>
        <p:spPr bwMode="auto">
          <a:xfrm>
            <a:off x="2990702" y="2573306"/>
            <a:ext cx="774700" cy="22542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names[1]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990702" y="2798731"/>
            <a:ext cx="774700" cy="2286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names[2]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47" idx="3"/>
          </p:cNvCxnSpPr>
          <p:nvPr/>
        </p:nvCxnSpPr>
        <p:spPr>
          <a:xfrm>
            <a:off x="2555727" y="2668556"/>
            <a:ext cx="430212" cy="47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763814" y="2465356"/>
            <a:ext cx="430213" cy="47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765402" y="2690781"/>
            <a:ext cx="430212" cy="47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757464" y="2909856"/>
            <a:ext cx="430213" cy="47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/>
          <p:cNvSpPr>
            <a:spLocks noChangeArrowheads="1"/>
          </p:cNvSpPr>
          <p:nvPr/>
        </p:nvSpPr>
        <p:spPr bwMode="auto">
          <a:xfrm>
            <a:off x="5006827" y="2303399"/>
            <a:ext cx="809625" cy="26193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5" name="모서리가 둥근 직사각형 18"/>
          <p:cNvSpPr>
            <a:spLocks noChangeArrowheads="1"/>
          </p:cNvSpPr>
          <p:nvPr/>
        </p:nvSpPr>
        <p:spPr bwMode="auto">
          <a:xfrm>
            <a:off x="5006827" y="2563749"/>
            <a:ext cx="809625" cy="252412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모서리가 둥근 직사각형 65"/>
          <p:cNvSpPr>
            <a:spLocks noChangeArrowheads="1"/>
          </p:cNvSpPr>
          <p:nvPr/>
        </p:nvSpPr>
        <p:spPr bwMode="auto">
          <a:xfrm>
            <a:off x="5006827" y="2808256"/>
            <a:ext cx="809625" cy="24765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7" name="모서리가 둥근 직사각형 18"/>
          <p:cNvSpPr>
            <a:spLocks noChangeArrowheads="1"/>
          </p:cNvSpPr>
          <p:nvPr/>
        </p:nvSpPr>
        <p:spPr bwMode="auto">
          <a:xfrm>
            <a:off x="5816452" y="2303399"/>
            <a:ext cx="811212" cy="26193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8" name="모서리가 둥근 직사각형 18"/>
          <p:cNvSpPr>
            <a:spLocks noChangeArrowheads="1"/>
          </p:cNvSpPr>
          <p:nvPr/>
        </p:nvSpPr>
        <p:spPr bwMode="auto">
          <a:xfrm>
            <a:off x="5808515" y="2808256"/>
            <a:ext cx="819150" cy="2460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9" name="모서리가 둥근 직사각형 68"/>
          <p:cNvSpPr>
            <a:spLocks noChangeArrowheads="1"/>
          </p:cNvSpPr>
          <p:nvPr/>
        </p:nvSpPr>
        <p:spPr bwMode="auto">
          <a:xfrm>
            <a:off x="5816452" y="2563749"/>
            <a:ext cx="811212" cy="24764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58186"/>
              </p:ext>
            </p:extLst>
          </p:nvPr>
        </p:nvGraphicFramePr>
        <p:xfrm>
          <a:off x="755576" y="4077072"/>
          <a:ext cx="8278702" cy="2102347"/>
        </p:xfrm>
        <a:graphic>
          <a:graphicData uri="http://schemas.openxmlformats.org/drawingml/2006/table">
            <a:tbl>
              <a:tblPr/>
              <a:tblGrid>
                <a:gridCol w="1352861">
                  <a:extLst>
                    <a:ext uri="{9D8B030D-6E8A-4147-A177-3AD203B41FA5}">
                      <a16:colId xmlns:a16="http://schemas.microsoft.com/office/drawing/2014/main" val="187367918"/>
                    </a:ext>
                  </a:extLst>
                </a:gridCol>
                <a:gridCol w="6925841">
                  <a:extLst>
                    <a:ext uri="{9D8B030D-6E8A-4147-A177-3AD203B41FA5}">
                      <a16:colId xmlns:a16="http://schemas.microsoft.com/office/drawing/2014/main" val="3922064159"/>
                    </a:ext>
                  </a:extLst>
                </a:gridCol>
              </a:tblGrid>
              <a:tr h="228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4-4-6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배열의 선언과 접근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40945"/>
                  </a:ext>
                </a:extLst>
              </a:tr>
              <a:tr h="1822693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String[][]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names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CC"/>
                          </a:solidFill>
                          <a:latin typeface="+mn-ea"/>
                        </a:rPr>
                        <a:t>=</a:t>
                      </a:r>
                      <a:r>
                        <a:rPr lang="en-US" altLang="ko-KR" sz="1400" b="0" dirty="0" smtClean="0">
                          <a:solidFill>
                            <a:srgbClr val="009900"/>
                          </a:solidFill>
                          <a:latin typeface="+mn-ea"/>
                        </a:rPr>
                        <a:t> new</a:t>
                      </a:r>
                      <a:r>
                        <a:rPr lang="ko-KR" altLang="en-US" sz="1400" b="0" dirty="0" smtClean="0">
                          <a:solidFill>
                            <a:srgbClr val="0099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String[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3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][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3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]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; // 3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소설 주인공 이름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저장하는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차원 배열 </a:t>
                      </a:r>
                      <a:endParaRPr lang="ko-KR" altLang="en-US" sz="1200" b="0" kern="0" dirty="0" smtClean="0">
                        <a:latin typeface="+mn-ea"/>
                      </a:endParaRPr>
                    </a:p>
                    <a:p>
                      <a:pPr>
                        <a:defRPr/>
                      </a:pPr>
                      <a:endParaRPr lang="en-US" altLang="ko-KR" sz="1400" b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names[0][0]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성춘향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";  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(0, 0)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인 원소에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성춘향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저장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names[1][0]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=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심청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";      //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인덱스가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(1, 0)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인 원소에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심청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"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저장 </a:t>
                      </a:r>
                    </a:p>
                    <a:p>
                      <a:pPr>
                        <a:defRPr/>
                      </a:pPr>
                      <a:endParaRPr lang="ko-KR" altLang="en-US" sz="1400" b="0" dirty="0" smtClean="0">
                        <a:latin typeface="+mn-ea"/>
                        <a:ea typeface="+mn-ea"/>
                        <a:cs typeface="한양신명조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names[1][1] 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  <a:cs typeface="한양신명조"/>
                        </a:rPr>
                        <a:t>=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SkScanner.getString("\n  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심청전 두 번째 주인공 입력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&gt; "); // (1, 1)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위치 원소에 저장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System.out.println("  *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입력된 심청전 주인공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: "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 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  <a:cs typeface="한양신명조"/>
                        </a:rPr>
                        <a:t>+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한양신명조"/>
                        </a:rPr>
                        <a:t>names[1][1]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  <a:cs typeface="한양신명조"/>
                        </a:rPr>
                        <a:t>);              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// (1, 1)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양신명조"/>
                        </a:rPr>
                        <a:t>위치 원소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한양신명조"/>
                      </a:endParaRPr>
                    </a:p>
                  </a:txBody>
                  <a:tcPr marL="64765" marR="6476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8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460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4-4-6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82947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4-4-6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선언하고 원소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확실히 이해하라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원소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확실히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명에 대해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학년까지 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측정한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저장하려 한다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위한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배열변수에  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프로그램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 키에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168.4, 3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번째 학생의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 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171.3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프로그램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저장하고 저장된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프로그램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1052736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4.1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문장의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09604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397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이용한 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모든 원소 접근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4963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이용한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배열의 모든 원소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접근 가능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행의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noRow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열의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noCol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array2D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 모든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 접근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∙중첩된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∙중첩된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문의 제어변수로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j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를 관례적으로 사용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48385"/>
              </p:ext>
            </p:extLst>
          </p:nvPr>
        </p:nvGraphicFramePr>
        <p:xfrm>
          <a:off x="900113" y="2349500"/>
          <a:ext cx="7559675" cy="1938338"/>
        </p:xfrm>
        <a:graphic>
          <a:graphicData uri="http://schemas.openxmlformats.org/drawingml/2006/table">
            <a:tbl>
              <a:tblPr/>
              <a:tblGrid>
                <a:gridCol w="7559675">
                  <a:extLst>
                    <a:ext uri="{9D8B030D-6E8A-4147-A177-3AD203B41FA5}">
                      <a16:colId xmlns:a16="http://schemas.microsoft.com/office/drawing/2014/main" val="78863947"/>
                    </a:ext>
                  </a:extLst>
                </a:gridCol>
              </a:tblGrid>
              <a:tr h="19383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0;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b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&lt;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noRow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16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0;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sz="1600" b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&lt;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noCol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++)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array2D[i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][j]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저장할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i, j)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원소에 값 저장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array2D[i][j]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i, j)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원소의 값을 변수에 저장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0" marR="6476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3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for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문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이용한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2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차원 배열의 모든 원소 접근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2756"/>
              </p:ext>
            </p:extLst>
          </p:nvPr>
        </p:nvGraphicFramePr>
        <p:xfrm>
          <a:off x="339725" y="745394"/>
          <a:ext cx="8480425" cy="5923966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4-4-7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이용한 </a:t>
                      </a:r>
                      <a:r>
                        <a:rPr lang="en-US" altLang="ko-KR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배열의 모든 원소 접근</a:t>
                      </a:r>
                      <a:endParaRPr lang="ko-KR" altLang="en-US" sz="1600" b="0" kern="0" dirty="0">
                        <a:latin typeface="함초롬바탕" panose="02030604000101010101" pitchFamily="18" charset="-127"/>
                      </a:endParaRP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5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Ex4_4_7_2DimensionArray_UsingFor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public static void main(String[] args) {   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int[][]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scores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new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int[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];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System.out.println("\n  ** 4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학생의 점수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입력 **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");</a:t>
                      </a:r>
                    </a:p>
                    <a:p>
                      <a:pPr algn="l"/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nn-NO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(int i = 0; i &lt; 4; i++) </a:t>
                      </a:r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System.out.print("  o "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(i + 1) + "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학생의 점수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입력하시오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");</a:t>
                      </a:r>
                    </a:p>
                    <a:p>
                      <a:pPr algn="l"/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(int j = 0; j &lt; 6; j++) 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scores[i][j]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SkScanner.getInt();</a:t>
                      </a:r>
                    </a:p>
                    <a:p>
                      <a:pPr algn="l"/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int[]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sumStudents </a:t>
                      </a:r>
                      <a:r>
                        <a:rPr lang="en-US" altLang="ko-KR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{ 0, 0, 0, 0 }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        //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학생별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과목의 점수 합 저장할 변수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int[]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sumCourses </a:t>
                      </a:r>
                      <a:r>
                        <a:rPr lang="en-US" altLang="ko-KR" sz="1600" b="0" i="0" dirty="0" smtClean="0">
                          <a:solidFill>
                            <a:srgbClr val="CC00CC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{ 0, 0, 0, 0, 0, 0 }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  //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과목별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학생의 점수 합 저장할 변수</a:t>
                      </a:r>
                    </a:p>
                    <a:p>
                      <a:pPr algn="l"/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nn-NO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      for (int i = 0; i &lt; 4; i++) </a:t>
                      </a:r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          for (int j = 0; j &lt; 6; j++)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sumStudents[i]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+=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scores[i][j]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   // (i+1)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(j+1)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점수를 학생 점수합에 누적 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sumCourses[j]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scores[i][j]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    // (j+1)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(ij+1)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점수를 과목 점수합에 누적 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}</a:t>
                      </a:r>
                    </a:p>
                    <a:p>
                      <a:pPr algn="l"/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}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for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문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이용한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2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한양신명조" charset="-127"/>
              </a:rPr>
              <a:t>차원 배열의 모든 원소 접근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31787" y="684000"/>
          <a:ext cx="8480425" cy="5913352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4-4-7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이용한 </a:t>
                      </a:r>
                      <a:r>
                        <a:rPr lang="en-US" altLang="ko-KR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600" b="0" kern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배열의 모든 원소 접근</a:t>
                      </a:r>
                      <a:endParaRPr lang="ko-KR" altLang="en-US" sz="1600" b="0" kern="0" dirty="0">
                        <a:latin typeface="함초롬바탕" panose="02030604000101010101" pitchFamily="18" charset="-127"/>
                      </a:endParaRP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3389">
                <a:tc gridSpan="2"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// 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소설과 각 소설의 주인공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이름 저장할 배열들 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String[]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novels = { "</a:t>
                      </a:r>
                      <a:r>
                        <a:rPr lang="ko-KR" altLang="en-US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춘향전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심청전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로미오와 줄리엣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String[][]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names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String[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][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System.out.println("\n\n  **** 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소설의 주인공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입력 ****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nn-NO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(int i = 0; i &lt; 3; i++) </a:t>
                      </a:r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System.out.println("\n  ** " +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novels[i]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"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주인공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입력 **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(int j = 0; j &lt; 3; j++)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names[i][j]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SkScanner.getString("  *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주인공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( j + 1) + " &gt; "); 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}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System.out.println("\n  **** 3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소설의 주인공 ****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");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nn-NO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      for (int i = 0; i &lt; 3; i++) </a:t>
                      </a:r>
                      <a:r>
                        <a:rPr lang="nn-NO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System.out.print("  * " +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novels[i] 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"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주인공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");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           for (</a:t>
                      </a:r>
                      <a:r>
                        <a:rPr lang="en-US" altLang="ko-KR" sz="16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600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names[i]</a:t>
                      </a:r>
                      <a:r>
                        <a:rPr lang="en-US" altLang="ko-KR" sz="1600" b="0" i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System.out.print(name + " "); 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System.out.println();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}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}</a:t>
                      </a: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8886" marR="38886" marT="10734" marB="107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4-4-7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87043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10587" cy="531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4-4-7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중첩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이차원 배열의 모든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 접근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중학생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명에 대해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학년까지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동안의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측정한 데이터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저장하려 한다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(1)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배열변수에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(2) 4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학생의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배열에 저장하는 프로그램 코드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(3)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배열에 저장된 키 출력하는 프로그램 코드 </a:t>
            </a:r>
            <a:r>
              <a:rPr lang="ko-KR" altLang="en-US" sz="1600" dirty="0">
                <a:solidFill>
                  <a:srgbClr val="000000"/>
                </a:solidFill>
              </a:rPr>
              <a:t>작성하라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(4)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학생별로 키가 자란 성장치 구하여 출력하는 코드 </a:t>
            </a:r>
            <a:r>
              <a:rPr lang="ko-KR" altLang="en-US" sz="1600" dirty="0">
                <a:solidFill>
                  <a:srgbClr val="000000"/>
                </a:solidFill>
              </a:rPr>
              <a:t>작성하라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(5)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성장치의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최대값과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평균값 구하여 </a:t>
            </a:r>
            <a:r>
              <a:rPr lang="ko-KR" altLang="en-US" sz="1600" dirty="0">
                <a:solidFill>
                  <a:srgbClr val="000000"/>
                </a:solidFill>
              </a:rPr>
              <a:t>출력하라</a:t>
            </a:r>
            <a:r>
              <a:rPr lang="en-US" altLang="ko-KR" sz="1600" dirty="0" smtClean="0">
                <a:solidFill>
                  <a:srgbClr val="000000"/>
                </a:solidFill>
              </a:rPr>
              <a:t>.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75688"/>
              </p:ext>
            </p:extLst>
          </p:nvPr>
        </p:nvGraphicFramePr>
        <p:xfrm>
          <a:off x="900113" y="1557338"/>
          <a:ext cx="7775575" cy="1584325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val="78863947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 (int i = 0; i &lt; 4; i++) </a:t>
                      </a:r>
                      <a:r>
                        <a:rPr kumimoji="0" lang="nn-NO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for (int j = 0; j &lt; 6; j++)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sumStudents[i]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scores[i][j]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// (i+1)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학생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(j+1)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점수를 학생 점수합에 누적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sumCourses[j]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scores[i][j]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// (i+1)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학생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(j+1)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점수를 과목 점수합에 누적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59" marR="64759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806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행과 열 개수 구하기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496300" cy="1668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+mn-ea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2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차원 배열의 행 개수와 열 개수 구하기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한양신명조"/>
              </a:rPr>
              <a:t>▪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1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차원 배열의 원소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개수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구하기 위하여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length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필드 사용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한양신명조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cs typeface="한양신명조"/>
              </a:rPr>
              <a:t>▪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이차원 배열에서도 행 개수와 열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개수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구하기 위하여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length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필드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사용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한양신명조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∙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이차원 배열의 경우 전체 행의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개수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한양신명조"/>
              </a:rPr>
              <a:t>구할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뿐 아니라 각 행의 열 개수도 구할 수 있음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6850"/>
              </p:ext>
            </p:extLst>
          </p:nvPr>
        </p:nvGraphicFramePr>
        <p:xfrm>
          <a:off x="971550" y="2362200"/>
          <a:ext cx="6913563" cy="3875088"/>
        </p:xfrm>
        <a:graphic>
          <a:graphicData uri="http://schemas.openxmlformats.org/drawingml/2006/table">
            <a:tbl>
              <a:tblPr/>
              <a:tblGrid>
                <a:gridCol w="6913563">
                  <a:extLst>
                    <a:ext uri="{9D8B030D-6E8A-4147-A177-3AD203B41FA5}">
                      <a16:colId xmlns:a16="http://schemas.microsoft.com/office/drawing/2014/main" val="2148555672"/>
                    </a:ext>
                  </a:extLst>
                </a:gridCol>
              </a:tblGrid>
              <a:tr h="3875088">
                <a:tc>
                  <a:txBody>
                    <a:bodyPr/>
                    <a:lstStyle/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int[][]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scores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[][]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][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 배열의 행 개수 구하기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사용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차원배열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.length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이차원 배열에서의 행 개수 구함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scores.length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==&gt;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 배열의 행의 개수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구함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names.length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==&gt;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 배열의 행의 개수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구함 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 배열의 특정 행의 열 개수 구하기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사용 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차원배열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[row].length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이차원 배열에서 특정 행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row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열 개수 구함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scores[0].length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==&gt;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행의 열 개수인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구함</a:t>
                      </a:r>
                    </a:p>
                    <a:p>
                      <a:pPr marL="720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names[2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].length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==&gt;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행의 열 개수인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구함</a:t>
                      </a:r>
                    </a:p>
                  </a:txBody>
                  <a:tcPr marL="64777" marR="64777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6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0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909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5399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행과 열 개수 </a:t>
            </a:r>
            <a:r>
              <a:rPr kumimoji="1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구하기</a:t>
            </a:r>
            <a:r>
              <a:rPr kumimoji="1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4-4-8)</a:t>
            </a:r>
            <a:endParaRPr kumimoji="1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50436"/>
              </p:ext>
            </p:extLst>
          </p:nvPr>
        </p:nvGraphicFramePr>
        <p:xfrm>
          <a:off x="179512" y="692696"/>
          <a:ext cx="8784976" cy="5256584"/>
        </p:xfrm>
        <a:graphic>
          <a:graphicData uri="http://schemas.openxmlformats.org/drawingml/2006/table">
            <a:tbl>
              <a:tblPr/>
              <a:tblGrid>
                <a:gridCol w="1829742">
                  <a:extLst>
                    <a:ext uri="{9D8B030D-6E8A-4147-A177-3AD203B41FA5}">
                      <a16:colId xmlns:a16="http://schemas.microsoft.com/office/drawing/2014/main" val="3778444248"/>
                    </a:ext>
                  </a:extLst>
                </a:gridCol>
                <a:gridCol w="6955234">
                  <a:extLst>
                    <a:ext uri="{9D8B030D-6E8A-4147-A177-3AD203B41FA5}">
                      <a16:colId xmlns:a16="http://schemas.microsoft.com/office/drawing/2014/main" val="4241779660"/>
                    </a:ext>
                  </a:extLst>
                </a:gridCol>
              </a:tblGrid>
              <a:tr h="360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4-4-8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9" marR="64759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배열의 원소 개수 구하기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9" marR="64759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49854"/>
                  </a:ext>
                </a:extLst>
              </a:tr>
              <a:tr h="4896081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원소 개수가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novels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novels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원소 개수가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개인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 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novels.length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차원 배열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novels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개수 구하여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prices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원소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prices.length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novels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원소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int[][]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=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scores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행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열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 이차원 배열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[][]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new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][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행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열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 이차원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배열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 =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names.length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names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이차원 배열의 행 개수 구해 저장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("\n * scores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행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scores.length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", names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행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noCol0 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scores[0].length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첫 번째 행의 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구해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noCol1 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scores[1].length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두 번째 행의 열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개수 구해 저장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scores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첫 번째 행의 열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noCol0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"\n * scores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두 번째 행의 열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noCol1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     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"\n names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첫 번째 행의 열 개수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 +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names[0].length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9" marR="64759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0468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747"/>
              </p:ext>
            </p:extLst>
          </p:nvPr>
        </p:nvGraphicFramePr>
        <p:xfrm>
          <a:off x="5868144" y="5199830"/>
          <a:ext cx="3205435" cy="1498900"/>
        </p:xfrm>
        <a:graphic>
          <a:graphicData uri="http://schemas.openxmlformats.org/drawingml/2006/table">
            <a:tbl>
              <a:tblPr/>
              <a:tblGrid>
                <a:gridCol w="32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prices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원소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6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novels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원소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3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scores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행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4, names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행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3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scores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 번째 행의 열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6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scores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두 번째 행의 열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6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* names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의 첫 번째 행의 열 개수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= 3</a:t>
                      </a:r>
                    </a:p>
                  </a:txBody>
                  <a:tcPr marL="64771" marR="64771" marT="17930" marB="17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94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011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다차원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4-4-9)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657225"/>
            <a:ext cx="8496300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다차원 배열의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초기화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배열은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배열이 여러 개인 것이므로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차원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 초기화를 반복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4-4-9: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차원 배열과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차원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초기화 보여줌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pSp>
        <p:nvGrpSpPr>
          <p:cNvPr id="90118" name="그룹 21"/>
          <p:cNvGrpSpPr>
            <a:grpSpLocks/>
          </p:cNvGrpSpPr>
          <p:nvPr/>
        </p:nvGrpSpPr>
        <p:grpSpPr bwMode="auto">
          <a:xfrm>
            <a:off x="1146175" y="2466975"/>
            <a:ext cx="5586413" cy="992188"/>
            <a:chOff x="1146489" y="2414203"/>
            <a:chExt cx="5434313" cy="783681"/>
          </a:xfrm>
        </p:grpSpPr>
        <p:sp>
          <p:nvSpPr>
            <p:cNvPr id="6" name="모서리가 둥근 직사각형 18"/>
            <p:cNvSpPr>
              <a:spLocks noChangeArrowheads="1"/>
            </p:cNvSpPr>
            <p:nvPr/>
          </p:nvSpPr>
          <p:spPr bwMode="auto">
            <a:xfrm>
              <a:off x="1146489" y="2414203"/>
              <a:ext cx="5434313" cy="783681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14902"/>
              </a:srgbClr>
            </a:solidFill>
            <a:ln w="3175" algn="ctr">
              <a:solidFill>
                <a:srgbClr val="0000FF">
                  <a:alpha val="74902"/>
                </a:srgbClr>
              </a:solidFill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모서리가 둥근 직사각형 18"/>
            <p:cNvSpPr>
              <a:spLocks noChangeArrowheads="1"/>
            </p:cNvSpPr>
            <p:nvPr/>
          </p:nvSpPr>
          <p:spPr bwMode="auto">
            <a:xfrm>
              <a:off x="3734698" y="2537084"/>
              <a:ext cx="457106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90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" name="모서리가 둥근 직사각형 10"/>
            <p:cNvSpPr>
              <a:spLocks noChangeArrowheads="1"/>
            </p:cNvSpPr>
            <p:nvPr/>
          </p:nvSpPr>
          <p:spPr bwMode="auto">
            <a:xfrm>
              <a:off x="1654557" y="2728930"/>
              <a:ext cx="684114" cy="160498"/>
            </a:xfrm>
            <a:prstGeom prst="roundRect">
              <a:avLst>
                <a:gd name="adj" fmla="val 0"/>
              </a:avLst>
            </a:prstGeom>
            <a:solidFill>
              <a:srgbClr val="009900">
                <a:alpha val="10196"/>
              </a:srgbClr>
            </a:solidFill>
            <a:ln w="3175" algn="ctr">
              <a:solidFill>
                <a:srgbClr val="0000FF"/>
              </a:solidFill>
              <a:round/>
              <a:headEnd/>
              <a:tailEnd/>
            </a:ln>
          </p:spPr>
          <p:txBody>
            <a:bodyPr t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모서리가 둥근 직사각형 18"/>
            <p:cNvSpPr>
              <a:spLocks noChangeArrowheads="1"/>
            </p:cNvSpPr>
            <p:nvPr/>
          </p:nvSpPr>
          <p:spPr bwMode="auto">
            <a:xfrm>
              <a:off x="3734698" y="2676266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75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모서리가 둥근 직사각형 12"/>
            <p:cNvSpPr>
              <a:spLocks noChangeArrowheads="1"/>
            </p:cNvSpPr>
            <p:nvPr/>
          </p:nvSpPr>
          <p:spPr bwMode="auto">
            <a:xfrm>
              <a:off x="3734698" y="2806671"/>
              <a:ext cx="457106" cy="131658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91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모서리가 둥근 직사각형 18"/>
            <p:cNvSpPr>
              <a:spLocks noChangeArrowheads="1"/>
            </p:cNvSpPr>
            <p:nvPr/>
          </p:nvSpPr>
          <p:spPr bwMode="auto">
            <a:xfrm>
              <a:off x="3734698" y="2939583"/>
              <a:ext cx="457106" cy="131658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68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7" name="모서리가 둥근 직사각형 18"/>
            <p:cNvSpPr>
              <a:spLocks noChangeArrowheads="1"/>
            </p:cNvSpPr>
            <p:nvPr/>
          </p:nvSpPr>
          <p:spPr bwMode="auto">
            <a:xfrm>
              <a:off x="2707754" y="2535831"/>
              <a:ext cx="656317" cy="13291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scores[0]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8" name="모서리가 둥근 직사각형 18"/>
            <p:cNvSpPr>
              <a:spLocks noChangeArrowheads="1"/>
            </p:cNvSpPr>
            <p:nvPr/>
          </p:nvSpPr>
          <p:spPr bwMode="auto">
            <a:xfrm>
              <a:off x="2709298" y="2668743"/>
              <a:ext cx="656318" cy="13918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9" name="모서리가 둥근 직사각형 18"/>
            <p:cNvSpPr>
              <a:spLocks noChangeArrowheads="1"/>
            </p:cNvSpPr>
            <p:nvPr/>
          </p:nvSpPr>
          <p:spPr bwMode="auto">
            <a:xfrm>
              <a:off x="2709298" y="2809178"/>
              <a:ext cx="656318" cy="14043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[2]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0" name="모서리가 둥근 직사각형 18"/>
            <p:cNvSpPr>
              <a:spLocks noChangeArrowheads="1"/>
            </p:cNvSpPr>
            <p:nvPr/>
          </p:nvSpPr>
          <p:spPr bwMode="auto">
            <a:xfrm>
              <a:off x="2709298" y="2949614"/>
              <a:ext cx="656318" cy="13918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scores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[3]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1" name="모서리가 둥근 직사각형 18"/>
            <p:cNvSpPr>
              <a:spLocks noChangeArrowheads="1"/>
            </p:cNvSpPr>
            <p:nvPr/>
          </p:nvSpPr>
          <p:spPr bwMode="auto">
            <a:xfrm>
              <a:off x="4191804" y="2537084"/>
              <a:ext cx="457106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92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모서리가 둥근 직사각형 18"/>
            <p:cNvSpPr>
              <a:spLocks noChangeArrowheads="1"/>
            </p:cNvSpPr>
            <p:nvPr/>
          </p:nvSpPr>
          <p:spPr bwMode="auto">
            <a:xfrm>
              <a:off x="4191804" y="2675012"/>
              <a:ext cx="457106" cy="13165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77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5" name="모서리가 둥근 직사각형 24"/>
            <p:cNvSpPr>
              <a:spLocks noChangeArrowheads="1"/>
            </p:cNvSpPr>
            <p:nvPr/>
          </p:nvSpPr>
          <p:spPr bwMode="auto">
            <a:xfrm>
              <a:off x="4191804" y="2806671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78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6" name="모서리가 둥근 직사각형 18"/>
            <p:cNvSpPr>
              <a:spLocks noChangeArrowheads="1"/>
            </p:cNvSpPr>
            <p:nvPr/>
          </p:nvSpPr>
          <p:spPr bwMode="auto">
            <a:xfrm>
              <a:off x="4191804" y="2939583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82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모서리가 둥근 직사각형 18"/>
            <p:cNvSpPr>
              <a:spLocks noChangeArrowheads="1"/>
            </p:cNvSpPr>
            <p:nvPr/>
          </p:nvSpPr>
          <p:spPr bwMode="auto">
            <a:xfrm>
              <a:off x="4648910" y="2537084"/>
              <a:ext cx="458651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88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0" name="모서리가 둥근 직사각형 18"/>
            <p:cNvSpPr>
              <a:spLocks noChangeArrowheads="1"/>
            </p:cNvSpPr>
            <p:nvPr/>
          </p:nvSpPr>
          <p:spPr bwMode="auto">
            <a:xfrm>
              <a:off x="4648910" y="2675012"/>
              <a:ext cx="458651" cy="13165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67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1" name="모서리가 둥근 직사각형 30"/>
            <p:cNvSpPr>
              <a:spLocks noChangeArrowheads="1"/>
            </p:cNvSpPr>
            <p:nvPr/>
          </p:nvSpPr>
          <p:spPr bwMode="auto">
            <a:xfrm>
              <a:off x="4648910" y="2806671"/>
              <a:ext cx="458651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69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2" name="모서리가 둥근 직사각형 18"/>
            <p:cNvSpPr>
              <a:spLocks noChangeArrowheads="1"/>
            </p:cNvSpPr>
            <p:nvPr/>
          </p:nvSpPr>
          <p:spPr bwMode="auto">
            <a:xfrm>
              <a:off x="4648910" y="2939583"/>
              <a:ext cx="458651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79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3" name="모서리가 둥근 직사각형 18"/>
            <p:cNvSpPr>
              <a:spLocks noChangeArrowheads="1"/>
            </p:cNvSpPr>
            <p:nvPr/>
          </p:nvSpPr>
          <p:spPr bwMode="auto">
            <a:xfrm>
              <a:off x="5107561" y="2537084"/>
              <a:ext cx="457106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95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6" name="모서리가 둥근 직사각형 18"/>
            <p:cNvSpPr>
              <a:spLocks noChangeArrowheads="1"/>
            </p:cNvSpPr>
            <p:nvPr/>
          </p:nvSpPr>
          <p:spPr bwMode="auto">
            <a:xfrm>
              <a:off x="5107561" y="2675012"/>
              <a:ext cx="457106" cy="13165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89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rrowheads="1"/>
            </p:cNvSpPr>
            <p:nvPr/>
          </p:nvSpPr>
          <p:spPr bwMode="auto">
            <a:xfrm>
              <a:off x="5107561" y="2806671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85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8" name="모서리가 둥근 직사각형 18"/>
            <p:cNvSpPr>
              <a:spLocks noChangeArrowheads="1"/>
            </p:cNvSpPr>
            <p:nvPr/>
          </p:nvSpPr>
          <p:spPr bwMode="auto">
            <a:xfrm>
              <a:off x="5107561" y="2939583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82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8" idx="3"/>
            </p:cNvCxnSpPr>
            <p:nvPr/>
          </p:nvCxnSpPr>
          <p:spPr>
            <a:xfrm>
              <a:off x="2338671" y="2809178"/>
              <a:ext cx="364449" cy="376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3364071" y="2603541"/>
              <a:ext cx="364449" cy="250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3365616" y="2742722"/>
              <a:ext cx="364449" cy="250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3359439" y="2876888"/>
              <a:ext cx="362905" cy="376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3370249" y="3007293"/>
              <a:ext cx="364449" cy="376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18"/>
            <p:cNvSpPr>
              <a:spLocks noChangeArrowheads="1"/>
            </p:cNvSpPr>
            <p:nvPr/>
          </p:nvSpPr>
          <p:spPr bwMode="auto">
            <a:xfrm>
              <a:off x="5564667" y="2537084"/>
              <a:ext cx="458650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92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모서리가 둥근 직사각형 18"/>
            <p:cNvSpPr>
              <a:spLocks noChangeArrowheads="1"/>
            </p:cNvSpPr>
            <p:nvPr/>
          </p:nvSpPr>
          <p:spPr bwMode="auto">
            <a:xfrm>
              <a:off x="5564667" y="2675012"/>
              <a:ext cx="458650" cy="13165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68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9" name="모서리가 둥근 직사각형 48"/>
            <p:cNvSpPr>
              <a:spLocks noChangeArrowheads="1"/>
            </p:cNvSpPr>
            <p:nvPr/>
          </p:nvSpPr>
          <p:spPr bwMode="auto">
            <a:xfrm>
              <a:off x="5564667" y="2806671"/>
              <a:ext cx="458650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76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0" name="모서리가 둥근 직사각형 18"/>
            <p:cNvSpPr>
              <a:spLocks noChangeArrowheads="1"/>
            </p:cNvSpPr>
            <p:nvPr/>
          </p:nvSpPr>
          <p:spPr bwMode="auto">
            <a:xfrm>
              <a:off x="5564667" y="2939583"/>
              <a:ext cx="458650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85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모서리가 둥근 직사각형 18"/>
            <p:cNvSpPr>
              <a:spLocks noChangeArrowheads="1"/>
            </p:cNvSpPr>
            <p:nvPr/>
          </p:nvSpPr>
          <p:spPr bwMode="auto">
            <a:xfrm>
              <a:off x="6023317" y="2537084"/>
              <a:ext cx="457106" cy="139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88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3" name="모서리가 둥근 직사각형 18"/>
            <p:cNvSpPr>
              <a:spLocks noChangeArrowheads="1"/>
            </p:cNvSpPr>
            <p:nvPr/>
          </p:nvSpPr>
          <p:spPr bwMode="auto">
            <a:xfrm>
              <a:off x="6023317" y="2675012"/>
              <a:ext cx="457106" cy="13165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72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4" name="모서리가 둥근 직사각형 53"/>
            <p:cNvSpPr>
              <a:spLocks noChangeArrowheads="1"/>
            </p:cNvSpPr>
            <p:nvPr/>
          </p:nvSpPr>
          <p:spPr bwMode="auto">
            <a:xfrm>
              <a:off x="6023317" y="2806671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66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5" name="모서리가 둥근 직사각형 18"/>
            <p:cNvSpPr>
              <a:spLocks noChangeArrowheads="1"/>
            </p:cNvSpPr>
            <p:nvPr/>
          </p:nvSpPr>
          <p:spPr bwMode="auto">
            <a:xfrm>
              <a:off x="6023317" y="2939583"/>
              <a:ext cx="457106" cy="13040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89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90119" name="그룹 15"/>
          <p:cNvGrpSpPr>
            <a:grpSpLocks/>
          </p:cNvGrpSpPr>
          <p:nvPr/>
        </p:nvGrpSpPr>
        <p:grpSpPr bwMode="auto">
          <a:xfrm>
            <a:off x="1146175" y="4995863"/>
            <a:ext cx="5657850" cy="865187"/>
            <a:chOff x="1893887" y="3754445"/>
            <a:chExt cx="6121397" cy="1042989"/>
          </a:xfrm>
        </p:grpSpPr>
        <p:sp>
          <p:nvSpPr>
            <p:cNvPr id="44" name="모서리가 둥근 직사각형 18"/>
            <p:cNvSpPr>
              <a:spLocks noChangeArrowheads="1"/>
            </p:cNvSpPr>
            <p:nvPr/>
          </p:nvSpPr>
          <p:spPr bwMode="auto">
            <a:xfrm>
              <a:off x="1893887" y="3754445"/>
              <a:ext cx="6121397" cy="1042989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14902"/>
              </a:srgbClr>
            </a:solidFill>
            <a:ln w="3175" algn="ctr">
              <a:solidFill>
                <a:srgbClr val="0000FF">
                  <a:alpha val="74902"/>
                </a:srgbClr>
              </a:solidFill>
              <a:round/>
              <a:headEnd/>
              <a:tailEnd/>
            </a:ln>
          </p:spPr>
          <p:txBody>
            <a:bodyPr tIns="3600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5" name="모서리가 둥근 직사각형 18"/>
            <p:cNvSpPr>
              <a:spLocks noChangeArrowheads="1"/>
            </p:cNvSpPr>
            <p:nvPr/>
          </p:nvSpPr>
          <p:spPr bwMode="auto">
            <a:xfrm>
              <a:off x="4538935" y="3873097"/>
              <a:ext cx="808973" cy="262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성춘향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7" name="모서리가 둥근 직사각형 10"/>
            <p:cNvSpPr>
              <a:spLocks noChangeArrowheads="1"/>
            </p:cNvSpPr>
            <p:nvPr/>
          </p:nvSpPr>
          <p:spPr bwMode="auto">
            <a:xfrm>
              <a:off x="2082819" y="4125711"/>
              <a:ext cx="807255" cy="260269"/>
            </a:xfrm>
            <a:prstGeom prst="roundRect">
              <a:avLst>
                <a:gd name="adj" fmla="val 0"/>
              </a:avLst>
            </a:prstGeom>
            <a:solidFill>
              <a:srgbClr val="009900">
                <a:alpha val="10196"/>
              </a:srgbClr>
            </a:solidFill>
            <a:ln w="317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names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모서리가 둥근 직사각형 18"/>
            <p:cNvSpPr>
              <a:spLocks noChangeArrowheads="1"/>
            </p:cNvSpPr>
            <p:nvPr/>
          </p:nvSpPr>
          <p:spPr bwMode="auto">
            <a:xfrm>
              <a:off x="4538935" y="4133366"/>
              <a:ext cx="808973" cy="25261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심청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6" name="모서리가 둥근 직사각형 55"/>
            <p:cNvSpPr>
              <a:spLocks noChangeArrowheads="1"/>
            </p:cNvSpPr>
            <p:nvPr/>
          </p:nvSpPr>
          <p:spPr bwMode="auto">
            <a:xfrm>
              <a:off x="4538935" y="4389807"/>
              <a:ext cx="808973" cy="24687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로미오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8" name="모서리가 둥근 직사각형 18"/>
            <p:cNvSpPr>
              <a:spLocks noChangeArrowheads="1"/>
            </p:cNvSpPr>
            <p:nvPr/>
          </p:nvSpPr>
          <p:spPr bwMode="auto">
            <a:xfrm>
              <a:off x="3324618" y="3943905"/>
              <a:ext cx="774621" cy="21625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names[0]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9" name="모서리가 둥근 직사각형 18"/>
            <p:cNvSpPr>
              <a:spLocks noChangeArrowheads="1"/>
            </p:cNvSpPr>
            <p:nvPr/>
          </p:nvSpPr>
          <p:spPr bwMode="auto">
            <a:xfrm>
              <a:off x="3326335" y="4160158"/>
              <a:ext cx="774622" cy="22582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names[1]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0" name="모서리가 둥근 직사각형 59"/>
            <p:cNvSpPr>
              <a:spLocks noChangeArrowheads="1"/>
            </p:cNvSpPr>
            <p:nvPr/>
          </p:nvSpPr>
          <p:spPr bwMode="auto">
            <a:xfrm>
              <a:off x="3326335" y="4385980"/>
              <a:ext cx="774622" cy="229649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names[2]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74" name="직선 화살표 연결선 73"/>
            <p:cNvCxnSpPr>
              <a:stCxn id="47" idx="3"/>
            </p:cNvCxnSpPr>
            <p:nvPr/>
          </p:nvCxnSpPr>
          <p:spPr>
            <a:xfrm>
              <a:off x="2890074" y="4255846"/>
              <a:ext cx="431109" cy="574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4099239" y="4052989"/>
              <a:ext cx="429391" cy="382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4100957" y="4278810"/>
              <a:ext cx="429391" cy="382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4092369" y="4496977"/>
              <a:ext cx="431109" cy="574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18"/>
            <p:cNvSpPr>
              <a:spLocks noChangeArrowheads="1"/>
            </p:cNvSpPr>
            <p:nvPr/>
          </p:nvSpPr>
          <p:spPr bwMode="auto">
            <a:xfrm>
              <a:off x="5342755" y="3873097"/>
              <a:ext cx="808973" cy="262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이몽룡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8" name="모서리가 둥근 직사각형 18"/>
            <p:cNvSpPr>
              <a:spLocks noChangeArrowheads="1"/>
            </p:cNvSpPr>
            <p:nvPr/>
          </p:nvSpPr>
          <p:spPr bwMode="auto">
            <a:xfrm>
              <a:off x="5342755" y="4133366"/>
              <a:ext cx="808973" cy="252614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심학규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9" name="모서리가 둥근 직사각형 88"/>
            <p:cNvSpPr>
              <a:spLocks noChangeArrowheads="1"/>
            </p:cNvSpPr>
            <p:nvPr/>
          </p:nvSpPr>
          <p:spPr bwMode="auto">
            <a:xfrm>
              <a:off x="5342755" y="4385980"/>
              <a:ext cx="808973" cy="248787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줄리엣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0" name="모서리가 둥근 직사각형 18"/>
            <p:cNvSpPr>
              <a:spLocks noChangeArrowheads="1"/>
            </p:cNvSpPr>
            <p:nvPr/>
          </p:nvSpPr>
          <p:spPr bwMode="auto">
            <a:xfrm>
              <a:off x="6151728" y="3873097"/>
              <a:ext cx="810690" cy="262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변학도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1" name="모서리가 둥근 직사각형 18"/>
            <p:cNvSpPr>
              <a:spLocks noChangeArrowheads="1"/>
            </p:cNvSpPr>
            <p:nvPr/>
          </p:nvSpPr>
          <p:spPr bwMode="auto">
            <a:xfrm>
              <a:off x="6955548" y="3873097"/>
              <a:ext cx="810690" cy="262182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방자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2" name="모서리가 둥근 직사각형 91"/>
            <p:cNvSpPr>
              <a:spLocks noChangeArrowheads="1"/>
            </p:cNvSpPr>
            <p:nvPr/>
          </p:nvSpPr>
          <p:spPr bwMode="auto">
            <a:xfrm>
              <a:off x="6151728" y="4139107"/>
              <a:ext cx="810690" cy="246873"/>
            </a:xfrm>
            <a:prstGeom prst="roundRect">
              <a:avLst>
                <a:gd name="adj" fmla="val 0"/>
              </a:avLst>
            </a:prstGeom>
            <a:solidFill>
              <a:srgbClr val="00FFFF">
                <a:alpha val="50196"/>
              </a:srgbClr>
            </a:solidFill>
            <a:ln w="3175" algn="ctr">
              <a:solidFill>
                <a:srgbClr val="0000FF">
                  <a:alpha val="30196"/>
                </a:srgbClr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뺑덕어미</a:t>
              </a:r>
              <a:endParaRPr kumimoji="1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154113" y="1417638"/>
          <a:ext cx="5578475" cy="987425"/>
        </p:xfrm>
        <a:graphic>
          <a:graphicData uri="http://schemas.openxmlformats.org/drawingml/2006/table">
            <a:tbl>
              <a:tblPr/>
              <a:tblGrid>
                <a:gridCol w="5578475">
                  <a:extLst>
                    <a:ext uri="{9D8B030D-6E8A-4147-A177-3AD203B41FA5}">
                      <a16:colId xmlns:a16="http://schemas.microsoft.com/office/drawing/2014/main" val="621994736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int[][]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{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90, 92, 88, 95, 92,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88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},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학생 점수들 초기화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75, 77, 67, 89, 68, 72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},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번째 학생 점수들 초기화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91, 78, 69, 85, 76, 66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},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번째 학생 점수들 초기화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88, 82, 79, 82, 85, 89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};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 번째 학생 점수들 초기화</a:t>
                      </a:r>
                    </a:p>
                  </a:txBody>
                  <a:tcPr marL="64772" marR="64772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334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12088"/>
              </p:ext>
            </p:extLst>
          </p:nvPr>
        </p:nvGraphicFramePr>
        <p:xfrm>
          <a:off x="1146175" y="3959225"/>
          <a:ext cx="5665788" cy="987425"/>
        </p:xfrm>
        <a:graphic>
          <a:graphicData uri="http://schemas.openxmlformats.org/drawingml/2006/table">
            <a:tbl>
              <a:tblPr/>
              <a:tblGrid>
                <a:gridCol w="5665788">
                  <a:extLst>
                    <a:ext uri="{9D8B030D-6E8A-4147-A177-3AD203B41FA5}">
                      <a16:colId xmlns:a16="http://schemas.microsoft.com/office/drawing/2014/main" val="347759786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String[][]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{ 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성춘향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변학도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방자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},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춘향전 주인공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심청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심학규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뺑덕어미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},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//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심청전 주인공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{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로미오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줄리엣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};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로미오와 줄리엣 주인공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7" marR="64777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6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63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11560" y="980728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4.5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반복에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대한 이해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91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2163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대한 이해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388" y="657225"/>
            <a:ext cx="8353425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동일한 문장들을 반복문으로 변경하기 </a:t>
            </a: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동일한 작업 수행하는 문장들은 반복 회수 적을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 쉽고 문제 없음 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반복 회수가 점차 많아지면 반복 회수 확인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 회수 변경 등이 쉽지 않음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사용하여 간결한 프로그램으로 쉽게 변경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258888" y="2205038"/>
          <a:ext cx="6481762" cy="3684587"/>
        </p:xfrm>
        <a:graphic>
          <a:graphicData uri="http://schemas.openxmlformats.org/drawingml/2006/table">
            <a:tbl>
              <a:tblPr/>
              <a:tblGrid>
                <a:gridCol w="3165512">
                  <a:extLst>
                    <a:ext uri="{9D8B030D-6E8A-4147-A177-3AD203B41FA5}">
                      <a16:colId xmlns:a16="http://schemas.microsoft.com/office/drawing/2014/main" val="3966651788"/>
                    </a:ext>
                  </a:extLst>
                </a:gridCol>
                <a:gridCol w="3316250">
                  <a:extLst>
                    <a:ext uri="{9D8B030D-6E8A-4147-A177-3AD203B41FA5}">
                      <a16:colId xmlns:a16="http://schemas.microsoft.com/office/drawing/2014/main" val="2665237008"/>
                    </a:ext>
                  </a:extLst>
                </a:gridCol>
              </a:tblGrid>
              <a:tr h="379506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동일한 문장들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문으로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03229"/>
                  </a:ext>
                </a:extLst>
              </a:tr>
              <a:tr h="1420846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System.out.print("I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System.out.print("I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System.out.print("I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System.out.print("I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i = 0</a:t>
                      </a:r>
                      <a:r>
                        <a:rPr lang="nn-NO" sz="1400" kern="0" spc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r>
                        <a:rPr lang="nn-NO" sz="1400" kern="0" spc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nn-NO" sz="1400" kern="0" spc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 4   ; </a:t>
                      </a:r>
                      <a:r>
                        <a:rPr lang="nn-NO" sz="1400" kern="0" spc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i++) </a:t>
                      </a:r>
                      <a:endParaRPr lang="nn-NO" sz="1400" kern="0" spc="0">
                        <a:solidFill>
                          <a:srgbClr val="008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nn-NO" sz="1400" kern="0" spc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</a:t>
                      </a:r>
                      <a:r>
                        <a:rPr lang="nn-NO" sz="1400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("I </a:t>
                      </a:r>
                      <a:r>
                        <a:rPr lang="nn-NO" sz="1400" kern="0" spc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like Java </a:t>
                      </a:r>
                      <a:r>
                        <a:rPr lang="nn-NO" sz="1400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"); </a:t>
                      </a:r>
                      <a:endParaRPr lang="nn-NO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86201"/>
                  </a:ext>
                </a:extLst>
              </a:tr>
              <a:tr h="1884235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= SkScanner.getInt();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score;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= SkScanner.getInt();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score;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score = SkScanner.getInt();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score;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i = 0; i &lt; 3; i++)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score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SkScanner.getInt();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sum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score;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88" marR="6478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04094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 bwMode="auto">
          <a:xfrm flipH="1">
            <a:off x="6876256" y="2484000"/>
            <a:ext cx="715962" cy="561975"/>
          </a:xfrm>
          <a:prstGeom prst="wedgeRoundRectCallout">
            <a:avLst>
              <a:gd name="adj1" fmla="val 128987"/>
              <a:gd name="adj2" fmla="val 54561"/>
              <a:gd name="adj3" fmla="val 16667"/>
            </a:avLst>
          </a:prstGeom>
          <a:solidFill>
            <a:srgbClr val="FFE38B">
              <a:alpha val="90588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반복회수 제어하는 조건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2181" name="모서리가 둥근 직사각형 19"/>
          <p:cNvSpPr>
            <a:spLocks noChangeArrowheads="1"/>
          </p:cNvSpPr>
          <p:nvPr/>
        </p:nvSpPr>
        <p:spPr bwMode="auto">
          <a:xfrm>
            <a:off x="5724525" y="3041650"/>
            <a:ext cx="576263" cy="26193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2182" name="모서리가 둥근 직사각형 19"/>
          <p:cNvSpPr>
            <a:spLocks noChangeArrowheads="1"/>
          </p:cNvSpPr>
          <p:nvPr/>
        </p:nvSpPr>
        <p:spPr bwMode="auto">
          <a:xfrm>
            <a:off x="4787900" y="4724400"/>
            <a:ext cx="2592388" cy="503238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2183" name="모서리가 둥근 직사각형 19"/>
          <p:cNvSpPr>
            <a:spLocks noChangeArrowheads="1"/>
          </p:cNvSpPr>
          <p:nvPr/>
        </p:nvSpPr>
        <p:spPr bwMode="auto">
          <a:xfrm>
            <a:off x="1331913" y="4149725"/>
            <a:ext cx="2592387" cy="501650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2184" name="모서리가 둥근 직사각형 19"/>
          <p:cNvSpPr>
            <a:spLocks noChangeArrowheads="1"/>
          </p:cNvSpPr>
          <p:nvPr/>
        </p:nvSpPr>
        <p:spPr bwMode="auto">
          <a:xfrm>
            <a:off x="1331913" y="4721225"/>
            <a:ext cx="2592387" cy="503238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2185" name="모서리가 둥근 직사각형 19"/>
          <p:cNvSpPr>
            <a:spLocks noChangeArrowheads="1"/>
          </p:cNvSpPr>
          <p:nvPr/>
        </p:nvSpPr>
        <p:spPr bwMode="auto">
          <a:xfrm>
            <a:off x="1331913" y="5276850"/>
            <a:ext cx="2592387" cy="501650"/>
          </a:xfrm>
          <a:prstGeom prst="roundRect">
            <a:avLst>
              <a:gd name="adj" fmla="val 16667"/>
            </a:avLst>
          </a:prstGeom>
          <a:solidFill>
            <a:srgbClr val="00FF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7885113" y="3932238"/>
            <a:ext cx="1008062" cy="936625"/>
          </a:xfrm>
          <a:prstGeom prst="wedgeRoundRectCallout">
            <a:avLst>
              <a:gd name="adj1" fmla="val 101005"/>
              <a:gd name="adj2" fmla="val 6266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반복 문장이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2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 이상이면 반드시 블록으로 묶어야 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391069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3187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대한 이해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588963"/>
            <a:ext cx="8640763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유사한 문장들을 반복문으로 변경하기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유사한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문장들의 통합과정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동일한 반복보다 유사한 반복이 훨씬 많음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유사한 반복을 반복문으로 간결하게 변경하는 것이 쉽지 않을 수 있음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동일한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문장으로 재구성하는 통합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과정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필요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유사한 문장들의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공통점과 변화하는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규칙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파악하여 통합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된 문장으로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표현하는 매우 지적인 과정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엔지니어의 가장 요구되는 능력 중 하나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80361"/>
              </p:ext>
            </p:extLst>
          </p:nvPr>
        </p:nvGraphicFramePr>
        <p:xfrm>
          <a:off x="512342" y="2348880"/>
          <a:ext cx="7337425" cy="4183783"/>
        </p:xfrm>
        <a:graphic>
          <a:graphicData uri="http://schemas.openxmlformats.org/drawingml/2006/table">
            <a:tbl>
              <a:tblPr/>
              <a:tblGrid>
                <a:gridCol w="1724798">
                  <a:extLst>
                    <a:ext uri="{9D8B030D-6E8A-4147-A177-3AD203B41FA5}">
                      <a16:colId xmlns:a16="http://schemas.microsoft.com/office/drawing/2014/main" val="3081928592"/>
                    </a:ext>
                  </a:extLst>
                </a:gridCol>
                <a:gridCol w="2665998">
                  <a:extLst>
                    <a:ext uri="{9D8B030D-6E8A-4147-A177-3AD203B41FA5}">
                      <a16:colId xmlns:a16="http://schemas.microsoft.com/office/drawing/2014/main" val="1147605535"/>
                    </a:ext>
                  </a:extLst>
                </a:gridCol>
                <a:gridCol w="2946629">
                  <a:extLst>
                    <a:ext uri="{9D8B030D-6E8A-4147-A177-3AD203B41FA5}">
                      <a16:colId xmlns:a16="http://schemas.microsoft.com/office/drawing/2014/main" val="4002342781"/>
                    </a:ext>
                  </a:extLst>
                </a:gridCol>
              </a:tblGrid>
              <a:tr h="37877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유사한 문장들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동일하게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통합된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문장들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문으로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11399"/>
                  </a:ext>
                </a:extLst>
              </a:tr>
              <a:tr h="1262158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ko-KR" alt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1;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nn-NO" sz="14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nn-NO" sz="1400" kern="0" spc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 = 1</a:t>
                      </a:r>
                      <a:r>
                        <a:rPr lang="nn-NO" sz="14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nn-NO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&lt;= 4; </a:t>
                      </a:r>
                      <a:r>
                        <a:rPr lang="nn-NO" sz="1400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i++</a:t>
                      </a:r>
                      <a:r>
                        <a:rPr lang="nn-NO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endParaRPr lang="nn-NO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</a:t>
                      </a:r>
                      <a:r>
                        <a:rPr lang="nn-NO" sz="1400" kern="0" spc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</a:t>
                      </a:r>
                      <a:r>
                        <a:rPr lang="nn-NO" sz="1400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i; </a:t>
                      </a:r>
                      <a:endParaRPr lang="nn-NO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63020"/>
                  </a:ext>
                </a:extLst>
              </a:tr>
              <a:tr h="1287830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ko-KR" alt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7;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+= 2;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+= 2;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2;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i;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2;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-8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nn-NO" sz="1400" kern="0" spc="-8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7</a:t>
                      </a:r>
                      <a:r>
                        <a:rPr lang="nn-NO" sz="1400" kern="0" spc="-8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nn-NO" sz="14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&lt;= 13; </a:t>
                      </a:r>
                      <a:r>
                        <a:rPr lang="nn-NO" sz="1400" kern="0" spc="-8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nn-NO" sz="1400" kern="0" spc="-8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nn-NO" sz="1400" kern="0" spc="-8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2</a:t>
                      </a:r>
                      <a:r>
                        <a:rPr lang="nn-NO" sz="14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endParaRPr lang="nn-NO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sum </a:t>
                      </a:r>
                      <a:r>
                        <a:rPr lang="nn-NO" sz="1400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i; </a:t>
                      </a:r>
                      <a:endParaRPr lang="nn-NO" sz="1400" kern="0" spc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06190"/>
                  </a:ext>
                </a:extLst>
              </a:tr>
              <a:tr h="1224139"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</a:t>
                      </a:r>
                      <a:r>
                        <a:rPr lang="pt-B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</a:t>
                      </a:r>
                      <a:r>
                        <a:rPr lang="pt-B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118</a:t>
                      </a:r>
                      <a:r>
                        <a:rPr lang="pt-B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endParaRPr lang="pt-B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pt-B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135</a:t>
                      </a:r>
                      <a:r>
                        <a:rPr lang="pt-B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pt-B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pt-B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122</a:t>
                      </a:r>
                      <a:r>
                        <a:rPr lang="pt-B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38100" marR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</a:t>
                      </a:r>
                      <a:r>
                        <a:rPr lang="pt-BR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121</a:t>
                      </a:r>
                      <a:r>
                        <a:rPr lang="pt-BR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pt-BR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 ns = { </a:t>
                      </a:r>
                      <a:r>
                        <a:rPr lang="en-US" sz="1400" kern="0" spc="-3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118, 135, 122, 121 </a:t>
                      </a:r>
                      <a:r>
                        <a:rPr lang="en-US" sz="1400" kern="0" spc="-3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};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0;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ns[i];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ns[i];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ns[i];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i++;</a:t>
                      </a:r>
                    </a:p>
                    <a:p>
                      <a:pPr marL="38100" marR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= sum + ns[i];   i++;</a:t>
                      </a:r>
                      <a:endParaRPr lang="en-US" altLang="ko-KR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-1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int[] ns = </a:t>
                      </a:r>
                      <a:r>
                        <a:rPr lang="nn-NO" sz="1400" kern="0" spc="-1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{ </a:t>
                      </a:r>
                      <a:r>
                        <a:rPr lang="en-US" altLang="ko-KR" sz="1400" kern="0" spc="-3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118, 135, 122 , 121 </a:t>
                      </a:r>
                      <a:r>
                        <a:rPr lang="nn-NO" sz="1400" kern="0" spc="-10" dirty="0" smtClean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};</a:t>
                      </a: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400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</a:t>
                      </a:r>
                      <a:r>
                        <a:rPr lang="nn-NO" sz="1400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0</a:t>
                      </a:r>
                      <a:r>
                        <a:rPr lang="nn-NO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&lt;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ns.length</a:t>
                      </a:r>
                      <a:r>
                        <a:rPr lang="nn-NO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</a:t>
                      </a:r>
                      <a:r>
                        <a:rPr lang="nn-NO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i++</a:t>
                      </a:r>
                      <a:r>
                        <a:rPr lang="nn-NO" sz="1400" kern="0" spc="0" dirty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nn-NO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nn-NO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8100" marR="0" indent="0" algn="l" fontAlgn="base" latinLnBrk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</a:t>
                      </a:r>
                      <a:r>
                        <a:rPr lang="nn-NO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sum </a:t>
                      </a:r>
                      <a:r>
                        <a:rPr lang="nn-NO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ns[i]; </a:t>
                      </a:r>
                      <a:endParaRPr lang="nn-NO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9" marR="64779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36122"/>
                  </a:ext>
                </a:extLst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 flipH="1">
            <a:off x="8022804" y="4207843"/>
            <a:ext cx="906463" cy="1265237"/>
          </a:xfrm>
          <a:prstGeom prst="wedgeRoundRectCallout">
            <a:avLst>
              <a:gd name="adj1" fmla="val 92632"/>
              <a:gd name="adj2" fmla="val 5119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방법은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데이터와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코드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분리시키는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중요한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프로그래밍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기법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3213" name="모서리가 둥근 직사각형 19"/>
          <p:cNvSpPr>
            <a:spLocks noChangeArrowheads="1"/>
          </p:cNvSpPr>
          <p:nvPr/>
        </p:nvSpPr>
        <p:spPr bwMode="auto">
          <a:xfrm>
            <a:off x="4968454" y="5473080"/>
            <a:ext cx="2663825" cy="26193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773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27584" y="2824924"/>
            <a:ext cx="7777162" cy="3790950"/>
          </a:xfrm>
          <a:prstGeom prst="roundRect">
            <a:avLst>
              <a:gd name="adj" fmla="val 208"/>
            </a:avLst>
          </a:prstGeom>
          <a:solidFill>
            <a:srgbClr val="FFFFCC">
              <a:alpha val="80000"/>
            </a:srgbClr>
          </a:solidFill>
          <a:ln w="3175" cap="flat" cmpd="sng" algn="ctr">
            <a:solidFill>
              <a:srgbClr val="00CC99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7411" name="모서리가 둥근 직사각형 9"/>
          <p:cNvSpPr>
            <a:spLocks noChangeArrowheads="1"/>
          </p:cNvSpPr>
          <p:nvPr/>
        </p:nvSpPr>
        <p:spPr bwMode="auto">
          <a:xfrm>
            <a:off x="5698034" y="5114099"/>
            <a:ext cx="1087437" cy="1135063"/>
          </a:xfrm>
          <a:prstGeom prst="roundRect">
            <a:avLst>
              <a:gd name="adj" fmla="val 0"/>
            </a:avLst>
          </a:prstGeom>
          <a:solidFill>
            <a:srgbClr val="8FF594">
              <a:alpha val="30196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2" name="모서리가 둥근 직사각형 9"/>
          <p:cNvSpPr>
            <a:spLocks noChangeArrowheads="1"/>
          </p:cNvSpPr>
          <p:nvPr/>
        </p:nvSpPr>
        <p:spPr bwMode="auto">
          <a:xfrm>
            <a:off x="1100634" y="4493387"/>
            <a:ext cx="1006475" cy="468312"/>
          </a:xfrm>
          <a:prstGeom prst="roundRect">
            <a:avLst>
              <a:gd name="adj" fmla="val 0"/>
            </a:avLst>
          </a:prstGeom>
          <a:solidFill>
            <a:srgbClr val="8FF594">
              <a:alpha val="89803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3" name="모서리가 둥근 직사각형 9"/>
          <p:cNvSpPr>
            <a:spLocks noChangeArrowheads="1"/>
          </p:cNvSpPr>
          <p:nvPr/>
        </p:nvSpPr>
        <p:spPr bwMode="auto">
          <a:xfrm>
            <a:off x="7171234" y="4590224"/>
            <a:ext cx="1169987" cy="682625"/>
          </a:xfrm>
          <a:prstGeom prst="roundRect">
            <a:avLst>
              <a:gd name="adj" fmla="val 0"/>
            </a:avLst>
          </a:prstGeom>
          <a:solidFill>
            <a:srgbClr val="8FF594">
              <a:alpha val="20000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4" name="모서리가 둥근 직사각형 9"/>
          <p:cNvSpPr>
            <a:spLocks noChangeArrowheads="1"/>
          </p:cNvSpPr>
          <p:nvPr/>
        </p:nvSpPr>
        <p:spPr bwMode="auto">
          <a:xfrm>
            <a:off x="2457946" y="4215574"/>
            <a:ext cx="1133475" cy="982663"/>
          </a:xfrm>
          <a:prstGeom prst="roundRect">
            <a:avLst>
              <a:gd name="adj" fmla="val 0"/>
            </a:avLst>
          </a:prstGeom>
          <a:solidFill>
            <a:srgbClr val="8FF594">
              <a:alpha val="69803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5" name="직사각형 37"/>
          <p:cNvSpPr>
            <a:spLocks noChangeArrowheads="1"/>
          </p:cNvSpPr>
          <p:nvPr/>
        </p:nvSpPr>
        <p:spPr bwMode="auto">
          <a:xfrm>
            <a:off x="3942259" y="5071237"/>
            <a:ext cx="1366837" cy="849312"/>
          </a:xfrm>
          <a:prstGeom prst="rect">
            <a:avLst/>
          </a:prstGeom>
          <a:solidFill>
            <a:srgbClr val="8FF594">
              <a:alpha val="50195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7416" name="모서리가 둥근 직사각형 9"/>
          <p:cNvSpPr>
            <a:spLocks noChangeArrowheads="1"/>
          </p:cNvSpPr>
          <p:nvPr/>
        </p:nvSpPr>
        <p:spPr bwMode="auto">
          <a:xfrm>
            <a:off x="5698034" y="3604387"/>
            <a:ext cx="1087437" cy="1100137"/>
          </a:xfrm>
          <a:prstGeom prst="roundRect">
            <a:avLst>
              <a:gd name="adj" fmla="val 0"/>
            </a:avLst>
          </a:prstGeom>
          <a:solidFill>
            <a:srgbClr val="8FF594">
              <a:alpha val="30196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7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18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26" name="TextBox 30725"/>
          <p:cNvSpPr txBox="1"/>
          <p:nvPr/>
        </p:nvSpPr>
        <p:spPr>
          <a:xfrm>
            <a:off x="323850" y="635000"/>
            <a:ext cx="8496300" cy="214119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수행하여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야기하는 프로그램의 핵심적인 구성요소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변수의 기억공간 할당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프로그램에서 사용될 변수의 기억장소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확보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변수의 값 변화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변수에 값 저장하고 다른 문장에서 사용하게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함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입출력 처리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입출력 메소드 호출하여 입출력 작업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처리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제어의 변화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문장들이 위에서 아래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왼쪽에서 오른쪽으로 차례로 수행되지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             않고 다르게 수행됨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문장의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분류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문장</a:t>
            </a:r>
            <a:r>
              <a:rPr kumimoji="1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: </a:t>
            </a: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처리 </a:t>
            </a:r>
            <a:r>
              <a:rPr kumimoji="1" lang="ko-K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요구 </a:t>
            </a: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만족하는 처리 방법의 표시</a:t>
            </a:r>
            <a:endParaRPr kumimoji="1" lang="en-US" altLang="ko-KR" sz="3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70496" y="4596574"/>
            <a:ext cx="682625" cy="254000"/>
          </a:xfrm>
          <a:prstGeom prst="rect">
            <a:avLst/>
          </a:prstGeom>
          <a:solidFill>
            <a:srgbClr val="00FF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</a:t>
            </a:r>
          </a:p>
        </p:txBody>
      </p:sp>
      <p:sp>
        <p:nvSpPr>
          <p:cNvPr id="17422" name="직사각형 22"/>
          <p:cNvSpPr>
            <a:spLocks noChangeArrowheads="1"/>
          </p:cNvSpPr>
          <p:nvPr/>
        </p:nvSpPr>
        <p:spPr bwMode="auto">
          <a:xfrm>
            <a:off x="3942259" y="3185287"/>
            <a:ext cx="1366837" cy="1247775"/>
          </a:xfrm>
          <a:prstGeom prst="rect">
            <a:avLst/>
          </a:prstGeom>
          <a:solidFill>
            <a:srgbClr val="8FF594">
              <a:alpha val="50195"/>
            </a:srgbClr>
          </a:solidFill>
          <a:ln w="952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592884" y="4375912"/>
            <a:ext cx="874712" cy="254000"/>
          </a:xfrm>
          <a:prstGeom prst="rect">
            <a:avLst/>
          </a:prstGeom>
          <a:solidFill>
            <a:srgbClr val="00FFFF">
              <a:alpha val="3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선언문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4013696" y="3318637"/>
            <a:ext cx="1196975" cy="254000"/>
          </a:xfrm>
          <a:prstGeom prst="rect">
            <a:avLst/>
          </a:prstGeom>
          <a:solidFill>
            <a:srgbClr val="00FFFF">
              <a:alpha val="4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선언문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4013696" y="3661537"/>
            <a:ext cx="1196975" cy="363537"/>
          </a:xfrm>
          <a:prstGeom prst="rect">
            <a:avLst/>
          </a:prstGeom>
          <a:solidFill>
            <a:srgbClr val="00FFFF">
              <a:alpha val="4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선언문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013696" y="4085399"/>
            <a:ext cx="1196975" cy="254000"/>
          </a:xfrm>
          <a:prstGeom prst="rect">
            <a:avLst/>
          </a:prstGeom>
          <a:solidFill>
            <a:srgbClr val="00FFFF">
              <a:alpha val="4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선언문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592884" y="4793424"/>
            <a:ext cx="874712" cy="254000"/>
          </a:xfrm>
          <a:prstGeom prst="rect">
            <a:avLst/>
          </a:prstGeom>
          <a:solidFill>
            <a:srgbClr val="00FFFF">
              <a:alpha val="30196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실행문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013696" y="5177599"/>
            <a:ext cx="1196975" cy="252413"/>
          </a:xfrm>
          <a:prstGeom prst="rect">
            <a:avLst/>
          </a:prstGeom>
          <a:solidFill>
            <a:srgbClr val="00FFFF">
              <a:alpha val="4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단순문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4013696" y="5536374"/>
            <a:ext cx="1196975" cy="254000"/>
          </a:xfrm>
          <a:prstGeom prst="rect">
            <a:avLst/>
          </a:prstGeom>
          <a:solidFill>
            <a:srgbClr val="00FFFF">
              <a:alpha val="40000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복합문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5813921" y="3705987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수식문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813921" y="4031424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복귀문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813921" y="4367974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5813921" y="5237924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5813921" y="5566537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선택문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5813921" y="5907849"/>
            <a:ext cx="874713" cy="254000"/>
          </a:xfrm>
          <a:prstGeom prst="rect">
            <a:avLst/>
          </a:prstGeom>
          <a:solidFill>
            <a:srgbClr val="00FFFF">
              <a:alpha val="60000"/>
            </a:srgbClr>
          </a:solid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</a:t>
            </a:r>
          </a:p>
        </p:txBody>
      </p:sp>
      <p:sp>
        <p:nvSpPr>
          <p:cNvPr id="17436" name="모서리가 둥근 직사각형 9"/>
          <p:cNvSpPr>
            <a:spLocks noChangeArrowheads="1"/>
          </p:cNvSpPr>
          <p:nvPr/>
        </p:nvSpPr>
        <p:spPr bwMode="auto">
          <a:xfrm>
            <a:off x="7174409" y="2936049"/>
            <a:ext cx="1169987" cy="1403350"/>
          </a:xfrm>
          <a:prstGeom prst="roundRect">
            <a:avLst>
              <a:gd name="adj" fmla="val 0"/>
            </a:avLst>
          </a:prstGeom>
          <a:solidFill>
            <a:srgbClr val="8FF594">
              <a:alpha val="20000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261721" y="3324987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증감문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7261721" y="3666299"/>
            <a:ext cx="977900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메소드호출문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7261721" y="4015549"/>
            <a:ext cx="977900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생성문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7258546" y="4645787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7258546" y="4972812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switch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7261721" y="2983674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대입문</a:t>
            </a:r>
          </a:p>
        </p:txBody>
      </p:sp>
      <p:sp>
        <p:nvSpPr>
          <p:cNvPr id="17443" name="모서리가 둥근 직사각형 9"/>
          <p:cNvSpPr>
            <a:spLocks noChangeArrowheads="1"/>
          </p:cNvSpPr>
          <p:nvPr/>
        </p:nvSpPr>
        <p:spPr bwMode="auto">
          <a:xfrm>
            <a:off x="7174409" y="5482399"/>
            <a:ext cx="1169987" cy="1008063"/>
          </a:xfrm>
          <a:prstGeom prst="roundRect">
            <a:avLst>
              <a:gd name="adj" fmla="val 0"/>
            </a:avLst>
          </a:prstGeom>
          <a:solidFill>
            <a:srgbClr val="8FF594">
              <a:alpha val="20000"/>
            </a:srgbClr>
          </a:solidFill>
          <a:ln w="3175" algn="ctr">
            <a:solidFill>
              <a:srgbClr val="0099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261721" y="5855462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while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7261721" y="6182487"/>
            <a:ext cx="977900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do-while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261721" y="5530024"/>
            <a:ext cx="989013" cy="254000"/>
          </a:xfrm>
          <a:prstGeom prst="rect">
            <a:avLst/>
          </a:prstGeom>
          <a:solidFill>
            <a:srgbClr val="00FFFF">
              <a:alpha val="80000"/>
            </a:srgb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</a:t>
            </a:r>
          </a:p>
        </p:txBody>
      </p:sp>
      <p:cxnSp>
        <p:nvCxnSpPr>
          <p:cNvPr id="17447" name="직선 연결선 3"/>
          <p:cNvCxnSpPr>
            <a:cxnSpLocks noChangeShapeType="1"/>
            <a:stCxn id="13" idx="3"/>
            <a:endCxn id="17414" idx="1"/>
          </p:cNvCxnSpPr>
          <p:nvPr/>
        </p:nvCxnSpPr>
        <p:spPr bwMode="auto">
          <a:xfrm flipV="1">
            <a:off x="1953121" y="4707699"/>
            <a:ext cx="504825" cy="15875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직선 연결선 58"/>
          <p:cNvCxnSpPr>
            <a:cxnSpLocks noChangeShapeType="1"/>
            <a:stCxn id="24" idx="3"/>
            <a:endCxn id="17422" idx="1"/>
          </p:cNvCxnSpPr>
          <p:nvPr/>
        </p:nvCxnSpPr>
        <p:spPr bwMode="auto">
          <a:xfrm flipV="1">
            <a:off x="3467596" y="3809174"/>
            <a:ext cx="474663" cy="693738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직선 연결선 60"/>
          <p:cNvCxnSpPr>
            <a:cxnSpLocks noChangeShapeType="1"/>
            <a:stCxn id="29" idx="3"/>
            <a:endCxn id="17415" idx="1"/>
          </p:cNvCxnSpPr>
          <p:nvPr/>
        </p:nvCxnSpPr>
        <p:spPr bwMode="auto">
          <a:xfrm>
            <a:off x="3467596" y="4920424"/>
            <a:ext cx="474663" cy="576263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직선 연결선 62"/>
          <p:cNvCxnSpPr>
            <a:cxnSpLocks noChangeShapeType="1"/>
            <a:stCxn id="30" idx="3"/>
            <a:endCxn id="17416" idx="1"/>
          </p:cNvCxnSpPr>
          <p:nvPr/>
        </p:nvCxnSpPr>
        <p:spPr bwMode="auto">
          <a:xfrm flipV="1">
            <a:off x="5210671" y="4155249"/>
            <a:ext cx="487363" cy="1147763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직선 연결선 64"/>
          <p:cNvCxnSpPr>
            <a:cxnSpLocks noChangeShapeType="1"/>
            <a:stCxn id="31" idx="3"/>
            <a:endCxn id="17411" idx="1"/>
          </p:cNvCxnSpPr>
          <p:nvPr/>
        </p:nvCxnSpPr>
        <p:spPr bwMode="auto">
          <a:xfrm>
            <a:off x="5210671" y="5663374"/>
            <a:ext cx="487363" cy="17463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직선 연결선 66"/>
          <p:cNvCxnSpPr>
            <a:cxnSpLocks noChangeShapeType="1"/>
            <a:stCxn id="32" idx="3"/>
            <a:endCxn id="17436" idx="1"/>
          </p:cNvCxnSpPr>
          <p:nvPr/>
        </p:nvCxnSpPr>
        <p:spPr bwMode="auto">
          <a:xfrm flipV="1">
            <a:off x="6688634" y="3637724"/>
            <a:ext cx="485775" cy="195263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직선 연결선 68"/>
          <p:cNvCxnSpPr>
            <a:cxnSpLocks noChangeShapeType="1"/>
            <a:stCxn id="36" idx="3"/>
            <a:endCxn id="17413" idx="1"/>
          </p:cNvCxnSpPr>
          <p:nvPr/>
        </p:nvCxnSpPr>
        <p:spPr bwMode="auto">
          <a:xfrm flipV="1">
            <a:off x="6688634" y="4931537"/>
            <a:ext cx="482600" cy="762000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직선 연결선 70"/>
          <p:cNvCxnSpPr>
            <a:cxnSpLocks noChangeShapeType="1"/>
            <a:stCxn id="37" idx="3"/>
            <a:endCxn id="17443" idx="1"/>
          </p:cNvCxnSpPr>
          <p:nvPr/>
        </p:nvCxnSpPr>
        <p:spPr bwMode="auto">
          <a:xfrm flipV="1">
            <a:off x="6688634" y="5987224"/>
            <a:ext cx="485775" cy="47625"/>
          </a:xfrm>
          <a:prstGeom prst="line">
            <a:avLst/>
          </a:prstGeom>
          <a:noFill/>
          <a:ln w="9525" algn="ctr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527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4211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 반복문 선택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점수 </a:t>
            </a:r>
            <a:r>
              <a:rPr kumimoji="1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</a:t>
            </a:r>
            <a:r>
              <a:rPr kumimoji="1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합 구하기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850" y="576263"/>
            <a:ext cx="585152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do-while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중에서 선택하기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 스타일의 반복문 선택해서 코딩 해야함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85272"/>
              </p:ext>
            </p:extLst>
          </p:nvPr>
        </p:nvGraphicFramePr>
        <p:xfrm>
          <a:off x="1187450" y="1412875"/>
          <a:ext cx="6481763" cy="4824412"/>
        </p:xfrm>
        <a:graphic>
          <a:graphicData uri="http://schemas.openxmlformats.org/drawingml/2006/table">
            <a:tbl>
              <a:tblPr/>
              <a:tblGrid>
                <a:gridCol w="1164745">
                  <a:extLst>
                    <a:ext uri="{9D8B030D-6E8A-4147-A177-3AD203B41FA5}">
                      <a16:colId xmlns:a16="http://schemas.microsoft.com/office/drawing/2014/main" val="1349337356"/>
                    </a:ext>
                  </a:extLst>
                </a:gridCol>
                <a:gridCol w="2644315">
                  <a:extLst>
                    <a:ext uri="{9D8B030D-6E8A-4147-A177-3AD203B41FA5}">
                      <a16:colId xmlns:a16="http://schemas.microsoft.com/office/drawing/2014/main" val="2461595360"/>
                    </a:ext>
                  </a:extLst>
                </a:gridCol>
                <a:gridCol w="2672703">
                  <a:extLst>
                    <a:ext uri="{9D8B030D-6E8A-4147-A177-3AD203B41FA5}">
                      <a16:colId xmlns:a16="http://schemas.microsoft.com/office/drawing/2014/main" val="618611544"/>
                    </a:ext>
                  </a:extLst>
                </a:gridCol>
              </a:tblGrid>
              <a:tr h="4223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반복문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일반적 코딩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가장 간결한 코딩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56408"/>
                  </a:ext>
                </a:extLst>
              </a:tr>
              <a:tr h="909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    (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가장 좋음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i = 0; i &lt; 10; i++)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 sum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scores[i];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   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가장 좋음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 (int score: scores)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sum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score;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60044"/>
                  </a:ext>
                </a:extLst>
              </a:tr>
              <a:tr h="1743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while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0;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while (i &lt; 10)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sum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scores[i];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i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0;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while (i &lt; 10)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 sum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scores[i++];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03538"/>
                  </a:ext>
                </a:extLst>
              </a:tr>
              <a:tr h="1748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do-while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 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0;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sum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sum + scores[i];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i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++;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 while (i &lt; 10);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sum = 0;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i = 0;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sum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+= scores[i++];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while (i &lt; 10);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7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784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5235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46038"/>
            <a:ext cx="8496300" cy="522287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 반복문 선택</a:t>
            </a: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 </a:t>
            </a:r>
            <a:r>
              <a:rPr kumimoji="1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 </a:t>
            </a: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점수만 입력하기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91849"/>
              </p:ext>
            </p:extLst>
          </p:nvPr>
        </p:nvGraphicFramePr>
        <p:xfrm>
          <a:off x="1258888" y="1341438"/>
          <a:ext cx="6121400" cy="5240337"/>
        </p:xfrm>
        <a:graphic>
          <a:graphicData uri="http://schemas.openxmlformats.org/drawingml/2006/table">
            <a:tbl>
              <a:tblPr/>
              <a:tblGrid>
                <a:gridCol w="1367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반복문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문 </a:t>
                      </a:r>
                      <a:endParaRPr lang="ko-KR" altLang="en-US" sz="1800" kern="0" spc="0" dirty="0">
                        <a:solidFill>
                          <a:srgbClr val="008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 score;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 ( ; ; )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score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SkScanner.getInt();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(score &gt;= 0 &amp;&amp; score &lt;= 100)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break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while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문 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int score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;                                        </a:t>
                      </a:r>
                      <a:endParaRPr lang="en-US" sz="1800" kern="0" spc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while(true) {</a:t>
                      </a:r>
                      <a:endParaRPr lang="en-US" sz="1800" kern="0" spc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score = SkScanner.getInt();</a:t>
                      </a:r>
                      <a:endParaRPr lang="en-US" sz="1800" kern="0" spc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if (score &gt;= 0 &amp;&amp; score &lt;= 100)</a:t>
                      </a:r>
                      <a:endParaRPr lang="en-US" sz="1800" kern="0" spc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     break;</a:t>
                      </a:r>
                      <a:endParaRPr lang="en-US" sz="1800" kern="0" spc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sz="1800" kern="0" spc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do-while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문 </a:t>
                      </a:r>
                      <a:endParaRPr lang="ko-KR" altLang="en-US" sz="1800" kern="0" spc="0" dirty="0">
                        <a:solidFill>
                          <a:srgbClr val="008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 score;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en-US" altLang="ko-KR" sz="18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가장 좋음</a:t>
                      </a:r>
                      <a:r>
                        <a:rPr lang="en-US" altLang="ko-KR" sz="1800" kern="0" spc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do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score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SkScanner.getInt();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while (score &lt; 0 || score &gt; 100);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4" marR="64774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3850" y="576263"/>
            <a:ext cx="585152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do-while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중에서 선택하기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 스타일의 반복문 선택해서 코딩 해야함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969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직사각형 3072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6259" name="직사각형 307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23850" y="36513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1</a:t>
            </a: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인 비트의 개수 구하기에서 좋은 반복문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576263"/>
            <a:ext cx="585152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do-while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 중에서 선택하기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 스타일의 반복문 선택해서 코딩 해야함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60388" y="1557338"/>
          <a:ext cx="7756525" cy="4989512"/>
        </p:xfrm>
        <a:graphic>
          <a:graphicData uri="http://schemas.openxmlformats.org/drawingml/2006/table">
            <a:tbl>
              <a:tblPr/>
              <a:tblGrid>
                <a:gridCol w="95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4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반복문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코딩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1(1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비트만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 정수와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&amp;)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코딩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2(2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로 나눈 나머지 비교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함초롬바탕"/>
                        </a:rPr>
                        <a:t>for </a:t>
                      </a:r>
                      <a:r>
                        <a:rPr lang="ko-KR" altLang="en-US" sz="1600" kern="0" spc="0" dirty="0" smtClean="0">
                          <a:solidFill>
                            <a:srgbClr val="008000"/>
                          </a:solidFill>
                          <a:ea typeface="함초롬바탕"/>
                        </a:rPr>
                        <a:t>문</a:t>
                      </a:r>
                      <a:endParaRPr lang="en-US" altLang="ko-KR" sz="1600" kern="0" spc="0" dirty="0" smtClean="0">
                        <a:solidFill>
                          <a:srgbClr val="008000"/>
                        </a:solidFill>
                        <a:ea typeface="함초롬바탕"/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nn-NO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int cnt = 0</a:t>
                      </a:r>
                      <a:r>
                        <a:rPr lang="nn-NO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;            </a:t>
                      </a:r>
                      <a:r>
                        <a:rPr lang="nn-NO" sz="1600" kern="0" spc="0" baseline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 </a:t>
                      </a:r>
                      <a:r>
                        <a:rPr lang="nn-NO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가장 좋음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)</a:t>
                      </a:r>
                      <a:r>
                        <a:rPr lang="ko-KR" altLang="en-US" sz="1600" kern="0" spc="0" dirty="0" smtClean="0">
                          <a:solidFill>
                            <a:srgbClr val="008000"/>
                          </a:solidFill>
                          <a:ea typeface="+mn-ea"/>
                        </a:rPr>
                        <a:t> </a:t>
                      </a:r>
                      <a:endParaRPr lang="nn-NO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nn-NO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for (int i = 0; i &lt; 31; i++)</a:t>
                      </a:r>
                      <a:endParaRPr lang="nn-NO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nn-NO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     if </a:t>
                      </a:r>
                      <a:r>
                        <a:rPr lang="nn-NO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((n &amp; (1 &lt;&lt; i)) != 0) cnt++;</a:t>
                      </a:r>
                      <a:endParaRPr lang="nn-NO" sz="1800" kern="0" spc="0">
                        <a:solidFill>
                          <a:srgbClr val="0000FF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int cnt = 0;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for ( ; n &gt; 0 ; n = n / 2) 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if </a:t>
                      </a: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(n % 2 == 1) cnt++; 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3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함초롬바탕"/>
                        </a:rPr>
                        <a:t>while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a typeface="함초롬바탕"/>
                        </a:rPr>
                        <a:t>문 </a:t>
                      </a:r>
                      <a:endParaRPr lang="ko-KR" altLang="en-US" sz="1800" kern="0" spc="0" dirty="0">
                        <a:solidFill>
                          <a:srgbClr val="008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int cnt = 0;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int i = 0; 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while(i &lt; 31) 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((n &amp; (1 &lt;&lt; i++)) != 0) cnt++;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pt-BR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int cnt = 0</a:t>
                      </a:r>
                      <a:r>
                        <a:rPr lang="pt-BR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;                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가장 좋음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a typeface="+mn-ea"/>
                        </a:rPr>
                        <a:t>)</a:t>
                      </a:r>
                      <a:r>
                        <a:rPr lang="ko-KR" altLang="en-US" sz="1600" kern="0" spc="0" dirty="0" smtClean="0">
                          <a:solidFill>
                            <a:srgbClr val="008000"/>
                          </a:solidFill>
                          <a:ea typeface="+mn-ea"/>
                        </a:rPr>
                        <a:t> </a:t>
                      </a:r>
                      <a:endParaRPr lang="pt-BR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while (n &gt; 0) {</a:t>
                      </a:r>
                      <a:endParaRPr lang="pt-BR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    if </a:t>
                      </a:r>
                      <a:r>
                        <a:rPr lang="pt-BR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(n % 2 == 1) cnt++;</a:t>
                      </a:r>
                      <a:endParaRPr lang="pt-BR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    n </a:t>
                      </a:r>
                      <a:r>
                        <a:rPr lang="pt-BR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= n / 2;</a:t>
                      </a:r>
                      <a:endParaRPr lang="pt-BR" sz="1800" kern="0" spc="0">
                        <a:solidFill>
                          <a:srgbClr val="0000FF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FF"/>
                          </a:solidFill>
                          <a:latin typeface="함초롬바탕"/>
                        </a:rPr>
                        <a:t>}</a:t>
                      </a:r>
                      <a:endParaRPr lang="pt-BR" sz="1800" kern="0" spc="0">
                        <a:solidFill>
                          <a:srgbClr val="0000FF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66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latin typeface="함초롬바탕"/>
                        </a:rPr>
                        <a:t>do-while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a typeface="함초롬바탕"/>
                        </a:rPr>
                        <a:t>문 </a:t>
                      </a:r>
                      <a:endParaRPr lang="ko-KR" altLang="en-US" sz="1800" kern="0" spc="0" dirty="0">
                        <a:solidFill>
                          <a:srgbClr val="008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int cnt = 0;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int i = 0; 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do 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if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((n &amp; (1 &lt;&lt; i++)) != 0) cnt++;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while(i &lt; 31);</a:t>
                      </a:r>
                      <a:endParaRPr lang="en-US" sz="1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int cnt = 0;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do {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if </a:t>
                      </a: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(n % 2 == 1) cnt++;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n </a:t>
                      </a: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= n / 2;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pt-BR" sz="16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} while (n &gt; 0);</a:t>
                      </a:r>
                      <a:endParaRPr lang="pt-BR" sz="18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80" marR="6478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538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직사각형 47107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85" name="직사각형 47108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86" name="직사각형 47109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87" name="직사각형 47110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88" name="직사각형 47111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89" name="직사각형 47112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90" name="직사각형 47113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97291" name="직사각형 47124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13" name="표 12"/>
          <p:cNvGraphicFramePr/>
          <p:nvPr>
            <p:extLst>
              <p:ext uri="{D42A27DB-BD31-4B8C-83A1-F6EECF244321}">
                <p14:modId xmlns:p14="http://schemas.microsoft.com/office/powerpoint/2010/main" val="3689219242"/>
              </p:ext>
            </p:extLst>
          </p:nvPr>
        </p:nvGraphicFramePr>
        <p:xfrm>
          <a:off x="254000" y="692696"/>
          <a:ext cx="8637588" cy="5904755"/>
        </p:xfrm>
        <a:graphic>
          <a:graphicData uri="http://schemas.openxmlformats.org/drawingml/2006/table">
            <a:tbl>
              <a:tblPr firstRow="1" bandRow="1"/>
              <a:tblGrid>
                <a:gridCol w="1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함초롬바탕"/>
                          <a:sym typeface="Wingdings"/>
                        </a:rPr>
                        <a:t>예제 </a:t>
                      </a:r>
                      <a:r>
                        <a:rPr lang="en-US" alt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굴림"/>
                          <a:sym typeface="Wingdings"/>
                        </a:rPr>
                        <a:t>4-5-1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25955" marR="25955" marT="0" marB="714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여러 문장으로 작성된 프로그램 기능 파악</a:t>
                      </a:r>
                      <a:r>
                        <a:rPr lang="ko-KR" sz="1400" b="0" i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하기 </a:t>
                      </a:r>
                      <a:endParaRPr lang="ko-KR" altLang="ko-KR" sz="14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/>
                      </a:endParaRPr>
                    </a:p>
                  </a:txBody>
                  <a:tcPr marL="25955" marR="25955" marT="0" marB="714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137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B05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 </a:t>
                      </a:r>
                      <a:r>
                        <a:rPr lang="en-US" altLang="ko-KR" sz="14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굴림"/>
                          <a:sym typeface="Wingdings"/>
                        </a:rPr>
                        <a:t>Ex4_5_1_</a:t>
                      </a:r>
                      <a:r>
                        <a:rPr lang="ko-KR" sz="1400" b="0" i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CountDivisors_NotUsingMethod </a:t>
                      </a: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{</a:t>
                      </a:r>
                    </a:p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public static void main(String</a:t>
                      </a:r>
                      <a:r>
                        <a:rPr lang="ko-KR" alt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[]</a:t>
                      </a: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args) {	</a:t>
                      </a: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dirty="0" smtClean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 cntDivisor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sOf100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= 0;           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의 약수 개수를 0으로 초기화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endParaRPr 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for (int i = 1; i &lt;=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; i++)        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 for 문: i가 1부터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까지 반복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if (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 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% i == 0) 	         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/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을 i로 나누어 나머지가 0이면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    cntDivisors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Of100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++;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/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       i는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의 약수이므로 약수 개수 1 증</a:t>
                      </a:r>
                      <a:r>
                        <a:rPr lang="ko-KR" altLang="en-US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가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endParaRPr 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System.out.println(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"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\n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*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" +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+ "의 약수 개수: " + cntDivisors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Of100</a:t>
                      </a:r>
                      <a:r>
                        <a:rPr 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);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 cntDivisors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Of1237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= 0;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 	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의 약수 개수를 0으로 초기화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for (int i = 1; i &lt;=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; i++)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	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for 문: i가 1부터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까지 반복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if (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% i == 0) 	</a:t>
                      </a:r>
                      <a:r>
                        <a:rPr lang="en-US" altLang="ko-KR" sz="14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을 i로 나누어 나머지가 0이면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   cntDivisors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Of1237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++;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	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//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i는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의 약수이므로 약수 개수 1 증</a:t>
                      </a:r>
                      <a:r>
                        <a:rPr lang="ko-KR" altLang="en-US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가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</a:t>
                      </a: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if</a:t>
                      </a:r>
                      <a:r>
                        <a:rPr lang="ko-KR" altLang="en-US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(cntDivisorsOf1237 == 2)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System.out.print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ln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("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\n  *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" +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+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"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: </a:t>
                      </a:r>
                      <a:r>
                        <a:rPr lang="ko-KR" altLang="en-US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소수임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" ); </a:t>
                      </a: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else</a:t>
                      </a:r>
                      <a:r>
                        <a:rPr lang="en-US" altLang="ko-KR" sz="1400" b="0" i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System.out.print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ln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("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\n  *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" +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1237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+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"</a:t>
                      </a:r>
                      <a:r>
                        <a:rPr lang="en-US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: </a:t>
                      </a:r>
                      <a:r>
                        <a:rPr lang="ko-KR" altLang="en-US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소수 아님</a:t>
                      </a:r>
                      <a:r>
                        <a:rPr lang="ko-KR" altLang="ko-KR" sz="1400" b="0" i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" );</a:t>
                      </a:r>
                      <a:endParaRPr lang="en-US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ko-KR" sz="1400" b="0" i="0" dirty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25955" marR="25955" marT="7144" marB="7144" anchor="ctr">
                    <a:lnL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6E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 CountDivisors_NotUsingMethod {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public static void main(String args[]) {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// **** </a:t>
                      </a:r>
                      <a:r>
                        <a:rPr lang="ko-KR" sz="1400" b="1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printCountDivisors_From1To100() </a:t>
                      </a: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메소드로 대체될 부분의 시작 ***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System.out.println("\n ** 1부터 100까지 정수 약수 개수 출력하기 **\n ");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	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for (int n = 1; n &lt;= 100; n++) { // 외부 for 문: n이 1부터 100까지 반복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int cntDivisors = 0; // n의 약수 개수를 0으로 초기화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for (int i = 1; i &lt;= n; i++) // 내부 for 문: i가 1부터 n까지 반복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if (n % i == 0) 		 // n을 i로 나누어 나머지가 0이면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     cntDivisors++; 	 	// i는 n의 약수이므로 약수 개수 1 증가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			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    System.out.println(" o " + n + "의 약수 개수: " + cntDivisors); 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accent2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}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// **** </a:t>
                      </a:r>
                      <a:r>
                        <a:rPr lang="ko-KR" sz="1400" b="1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printCountDivisors_From1To100() </a:t>
                      </a:r>
                      <a:r>
                        <a:rPr lang="ko-KR" sz="1400" b="0" i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메소드로 대체될 부분의 끝 ****</a:t>
                      </a:r>
                    </a:p>
                    <a:p>
                      <a:pPr marL="9000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>
                        <a:solidFill>
                          <a:schemeClr val="tx1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4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</a:p>
                    <a:p>
                      <a:pPr marL="90000" lvl="0" indent="0" algn="just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1400" b="0" i="0">
                        <a:solidFill>
                          <a:srgbClr val="000000">
                            <a:alpha val="100000"/>
                          </a:srgbClr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25963" marR="25963" marT="7146" marB="7146" anchor="ctr">
                    <a:lnL>
                      <a:noFill/>
                    </a:lnL>
                    <a:lnR>
                      <a:noFill/>
                    </a:lnR>
                    <a:lnT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7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4644" y="44624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7DEAEF"/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kern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메소드의 필요성 보이는 프로그램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65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7DEAEF"/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4-5-1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 및 이해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15900" y="836613"/>
            <a:ext cx="88201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굴림"/>
                <a:ea typeface="함초롬바탕"/>
                <a:cs typeface="한양신명조"/>
                <a:sym typeface="Wingdings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한양신명조"/>
                <a:sym typeface="Wingdings"/>
              </a:rPr>
              <a:t>4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한양신명조"/>
                <a:sym typeface="Wingdings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한양신명조"/>
                <a:sym typeface="Wingdings"/>
              </a:rPr>
              <a:t>5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한양신명조"/>
                <a:sym typeface="Wingdings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굴림"/>
                <a:cs typeface="한양신명조"/>
                <a:sym typeface="Wingdings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기능이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무엇인지 파악할 것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2000" b="0" i="0" u="none" strike="noStrike" kern="1200" cap="none" spc="10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기능이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무엇인지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기술하라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1234567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의 약수 개수 출력하도록 추가 작성하라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12345677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의 약수 개수가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여부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출력하도록 추가 작성하라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215214" y="35005"/>
            <a:ext cx="8712968" cy="503232"/>
          </a:xfrm>
          <a:solidFill>
            <a:srgbClr val="CCFFCC"/>
          </a:solidFill>
          <a:ln w="3175" cap="flat" cmpd="sng" algn="ctr">
            <a:solidFill>
              <a:srgbClr val="00FFFF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lvl="0"/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연습문제</a:t>
            </a:r>
            <a:endParaRPr lang="ko-KR" altLang="en-US" sz="32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2" name="직사각형 106501"/>
          <p:cNvSpPr/>
          <p:nvPr/>
        </p:nvSpPr>
        <p:spPr>
          <a:xfrm>
            <a:off x="19188" y="-35924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0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63861" y="2117695"/>
            <a:ext cx="25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en-US" sz="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5214" y="573241"/>
            <a:ext cx="8712968" cy="5978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ts val="2700"/>
              </a:lnSpc>
              <a:defRPr/>
            </a:pPr>
            <a:r>
              <a:rPr kumimoji="1" lang="en-US" altLang="ko-KR" sz="1400" dirty="0">
                <a:solidFill>
                  <a:srgbClr val="00CC99"/>
                </a:solidFill>
                <a:latin typeface="함초롬바탕"/>
                <a:ea typeface="함초롬바탕"/>
              </a:rPr>
              <a:t>⊙</a:t>
            </a:r>
            <a:r>
              <a:rPr lang="en-US" altLang="ko-KR" sz="1600" spc="1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 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문장의 옳고 그름을 판단하라</a:t>
            </a:r>
            <a:r>
              <a:rPr lang="en-US" altLang="ko-KR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또한 잘못된 경우 이를 올바르게 고쳐라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lang="en-US" altLang="ko-KR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문장이 수행되면 기억공간 할당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변화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입출력 처리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제어의 변화 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처리 결과가 발생한다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2) Java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단순문에는 대입문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선택문 등이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세미콜론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(;)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으로만 구성되는 문장을 공백문이라 하는데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공백문은 사용될 필요가 없다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복합문이란 여러 문장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 등이 모여 하나의 문장을 형성하는 것이다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5) Java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복합문에는 블록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if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switch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for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do-while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등이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6) if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문에서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else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부분은 생략될 수 있는데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중첩된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문에서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else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부분은 가장 먼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문과 결합한다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중첩된 반복문에서 벗어나는 방법으로는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break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문밖에 없다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8) 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문은 반복조건이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되면 반복이 종료된다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9) for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문과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문은 처음 반복조건이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false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반복문장이 한 번도 수행되지 않는다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10) for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문과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문에서 반복조건이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무한 루프이므로 이러한 반복문을 작성하면 안 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반복되는 문장들을 그대로 나열하지 않고 반복문을 사용하여 간결하게 표현할 경우 프로그램 크기도 </a:t>
            </a:r>
            <a:endParaRPr lang="en-US" altLang="ko-KR" sz="1400" dirty="0" smtClean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작아지며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 회수의 제어와 변경이 용이하다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12) for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do-while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등 반복문 중에서 아무 것이나 사용하여도 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13) Java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인덱스는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부터 시작한다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14)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일차원 배열의 저장 가능한 원소개수를 구하기 위해 배열변수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.size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7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인덱스가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개인 이차원 배열은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허용되지 않는다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6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2_함초롬바탕1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93500</TotalTime>
  <Words>16977</Words>
  <Application>Microsoft Office PowerPoint</Application>
  <PresentationFormat>화면 슬라이드 쇼(4:3)</PresentationFormat>
  <Paragraphs>2492</Paragraphs>
  <Slides>95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95</vt:i4>
      </vt:variant>
    </vt:vector>
  </HeadingPairs>
  <TitlesOfParts>
    <vt:vector size="109" baseType="lpstr">
      <vt:lpstr>HY중고딕</vt:lpstr>
      <vt:lpstr>굴림</vt:lpstr>
      <vt:lpstr>맑은 고딕</vt:lpstr>
      <vt:lpstr>한양신명조</vt:lpstr>
      <vt:lpstr>함초롬돋움</vt:lpstr>
      <vt:lpstr>함초롬바탕</vt:lpstr>
      <vt:lpstr>Arial</vt:lpstr>
      <vt:lpstr>Consolas</vt:lpstr>
      <vt:lpstr>Symbol</vt:lpstr>
      <vt:lpstr>Trebuchet MS</vt:lpstr>
      <vt:lpstr>Wingdings</vt:lpstr>
      <vt:lpstr>Office 테마</vt:lpstr>
      <vt:lpstr>2_함초롬바탕1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중첩된 for 문: 직사각형 그리기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1260</cp:revision>
  <dcterms:created xsi:type="dcterms:W3CDTF">2016-05-27T10:27:22Z</dcterms:created>
  <dcterms:modified xsi:type="dcterms:W3CDTF">2020-09-26T09:51:49Z</dcterms:modified>
</cp:coreProperties>
</file>