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4" r:id="rId2"/>
    <p:sldMasterId id="2147483819" r:id="rId3"/>
  </p:sldMasterIdLst>
  <p:notesMasterIdLst>
    <p:notesMasterId r:id="rId118"/>
  </p:notesMasterIdLst>
  <p:sldIdLst>
    <p:sldId id="818" r:id="rId4"/>
    <p:sldId id="819" r:id="rId5"/>
    <p:sldId id="820" r:id="rId6"/>
    <p:sldId id="821" r:id="rId7"/>
    <p:sldId id="822" r:id="rId8"/>
    <p:sldId id="823" r:id="rId9"/>
    <p:sldId id="824" r:id="rId10"/>
    <p:sldId id="1235" r:id="rId11"/>
    <p:sldId id="826" r:id="rId12"/>
    <p:sldId id="827" r:id="rId13"/>
    <p:sldId id="828" r:id="rId14"/>
    <p:sldId id="1236" r:id="rId15"/>
    <p:sldId id="830" r:id="rId16"/>
    <p:sldId id="831" r:id="rId17"/>
    <p:sldId id="832" r:id="rId18"/>
    <p:sldId id="833" r:id="rId19"/>
    <p:sldId id="1237" r:id="rId20"/>
    <p:sldId id="835" r:id="rId21"/>
    <p:sldId id="836" r:id="rId22"/>
    <p:sldId id="837" r:id="rId23"/>
    <p:sldId id="1238" r:id="rId24"/>
    <p:sldId id="839" r:id="rId25"/>
    <p:sldId id="840" r:id="rId26"/>
    <p:sldId id="1239" r:id="rId27"/>
    <p:sldId id="842" r:id="rId28"/>
    <p:sldId id="843" r:id="rId29"/>
    <p:sldId id="844" r:id="rId30"/>
    <p:sldId id="845" r:id="rId31"/>
    <p:sldId id="846" r:id="rId32"/>
    <p:sldId id="847" r:id="rId33"/>
    <p:sldId id="848" r:id="rId34"/>
    <p:sldId id="1240" r:id="rId35"/>
    <p:sldId id="850" r:id="rId36"/>
    <p:sldId id="851" r:id="rId37"/>
    <p:sldId id="852" r:id="rId38"/>
    <p:sldId id="853" r:id="rId39"/>
    <p:sldId id="1241" r:id="rId40"/>
    <p:sldId id="855" r:id="rId41"/>
    <p:sldId id="856" r:id="rId42"/>
    <p:sldId id="857" r:id="rId43"/>
    <p:sldId id="858" r:id="rId44"/>
    <p:sldId id="1242" r:id="rId45"/>
    <p:sldId id="860" r:id="rId46"/>
    <p:sldId id="861" r:id="rId47"/>
    <p:sldId id="862" r:id="rId48"/>
    <p:sldId id="863" r:id="rId49"/>
    <p:sldId id="864" r:id="rId50"/>
    <p:sldId id="865" r:id="rId51"/>
    <p:sldId id="866" r:id="rId52"/>
    <p:sldId id="867" r:id="rId53"/>
    <p:sldId id="868" r:id="rId54"/>
    <p:sldId id="869" r:id="rId55"/>
    <p:sldId id="870" r:id="rId56"/>
    <p:sldId id="871" r:id="rId57"/>
    <p:sldId id="872" r:id="rId58"/>
    <p:sldId id="873" r:id="rId59"/>
    <p:sldId id="874" r:id="rId60"/>
    <p:sldId id="875" r:id="rId61"/>
    <p:sldId id="876" r:id="rId62"/>
    <p:sldId id="877" r:id="rId63"/>
    <p:sldId id="878" r:id="rId64"/>
    <p:sldId id="879" r:id="rId65"/>
    <p:sldId id="1243" r:id="rId66"/>
    <p:sldId id="881" r:id="rId67"/>
    <p:sldId id="882" r:id="rId68"/>
    <p:sldId id="883" r:id="rId69"/>
    <p:sldId id="884" r:id="rId70"/>
    <p:sldId id="885" r:id="rId71"/>
    <p:sldId id="886" r:id="rId72"/>
    <p:sldId id="887" r:id="rId73"/>
    <p:sldId id="888" r:id="rId74"/>
    <p:sldId id="889" r:id="rId75"/>
    <p:sldId id="890" r:id="rId76"/>
    <p:sldId id="891" r:id="rId77"/>
    <p:sldId id="1244" r:id="rId78"/>
    <p:sldId id="893" r:id="rId79"/>
    <p:sldId id="894" r:id="rId80"/>
    <p:sldId id="895" r:id="rId81"/>
    <p:sldId id="896" r:id="rId82"/>
    <p:sldId id="897" r:id="rId83"/>
    <p:sldId id="898" r:id="rId84"/>
    <p:sldId id="899" r:id="rId85"/>
    <p:sldId id="900" r:id="rId86"/>
    <p:sldId id="901" r:id="rId87"/>
    <p:sldId id="902" r:id="rId88"/>
    <p:sldId id="903" r:id="rId89"/>
    <p:sldId id="1245" r:id="rId90"/>
    <p:sldId id="905" r:id="rId91"/>
    <p:sldId id="906" r:id="rId92"/>
    <p:sldId id="907" r:id="rId93"/>
    <p:sldId id="908" r:id="rId94"/>
    <p:sldId id="909" r:id="rId95"/>
    <p:sldId id="910" r:id="rId96"/>
    <p:sldId id="911" r:id="rId97"/>
    <p:sldId id="912" r:id="rId98"/>
    <p:sldId id="1246" r:id="rId99"/>
    <p:sldId id="914" r:id="rId100"/>
    <p:sldId id="915" r:id="rId101"/>
    <p:sldId id="916" r:id="rId102"/>
    <p:sldId id="917" r:id="rId103"/>
    <p:sldId id="918" r:id="rId104"/>
    <p:sldId id="919" r:id="rId105"/>
    <p:sldId id="920" r:id="rId106"/>
    <p:sldId id="921" r:id="rId107"/>
    <p:sldId id="922" r:id="rId108"/>
    <p:sldId id="923" r:id="rId109"/>
    <p:sldId id="924" r:id="rId110"/>
    <p:sldId id="925" r:id="rId111"/>
    <p:sldId id="926" r:id="rId112"/>
    <p:sldId id="927" r:id="rId113"/>
    <p:sldId id="928" r:id="rId114"/>
    <p:sldId id="929" r:id="rId115"/>
    <p:sldId id="930" r:id="rId116"/>
    <p:sldId id="931" r:id="rId1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E53FF"/>
    <a:srgbClr val="009900"/>
    <a:srgbClr val="0000FF"/>
    <a:srgbClr val="FFE89F"/>
    <a:srgbClr val="FFE181"/>
    <a:srgbClr val="FFEBAB"/>
    <a:srgbClr val="FFEAA7"/>
    <a:srgbClr val="CCFFFF"/>
    <a:srgbClr val="FF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7463" autoAdjust="0"/>
  </p:normalViewPr>
  <p:slideViewPr>
    <p:cSldViewPr>
      <p:cViewPr varScale="1">
        <p:scale>
          <a:sx n="68" d="100"/>
          <a:sy n="68" d="100"/>
        </p:scale>
        <p:origin x="114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presProps" Target="presProps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320FD-2D45-43FB-879B-8577E10AB1B4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DC564-9A5A-4FDD-A407-393539DCF9F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88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59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04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419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A7C5E6-DA30-453D-A892-1274701484CE}" type="slidenum">
              <a:rPr kumimoji="1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ko-KR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21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70D4D-6161-4002-B004-29BEB9B2F84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43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00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48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9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14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DC564-9A5A-4FDD-A407-393539DCF9F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7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0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359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9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356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9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745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009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13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84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2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81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639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372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81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653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933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74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5180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07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3738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2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05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28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3467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419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5253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9606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041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6587" y="1599459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870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5415" y="3982376"/>
            <a:ext cx="4037198" cy="21949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D7A7C4-C82A-4D21-9AB0-F0C5A1D3EF09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2CD3B-FDDF-4998-970C-76E6E0BEC65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9921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24000" y="44624"/>
            <a:ext cx="8496000" cy="504825"/>
          </a:xfrm>
          <a:solidFill>
            <a:srgbClr val="CCFFCC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ko-KR" altLang="en-US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0675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59999E-9448-4981-8480-74FEC8C847B3}" type="slidenum"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97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3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8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9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13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2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19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832F3-B231-4685-B2E0-D1C447454392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AA2C-BF09-4B3C-A72D-6C03177539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8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3528" y="21328"/>
            <a:ext cx="8496944" cy="527352"/>
          </a:xfrm>
          <a:prstGeom prst="rect">
            <a:avLst/>
          </a:prstGeom>
          <a:solidFill>
            <a:srgbClr val="CCFFCC"/>
          </a:solidFill>
          <a:ln w="3175">
            <a:solidFill>
              <a:srgbClr val="03EDE2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3528" y="6926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 sz="1800" dirty="0" smtClean="0">
                <a:solidFill>
                  <a:srgbClr val="00CC99"/>
                </a:solidFill>
                <a:latin typeface="함초롬바탕"/>
                <a:ea typeface="함초롬바탕"/>
              </a:rPr>
              <a:t>⊙ </a:t>
            </a:r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   </a:t>
            </a:r>
            <a:r>
              <a:rPr lang="ko-KR" altLang="en-US" sz="1800" b="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lang="ko-KR" altLang="en-US" sz="1800" b="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smtClean="0"/>
              <a:t>둘째 수준</a:t>
            </a:r>
            <a:endParaRPr lang="en-US" altLang="ko-KR" dirty="0" smtClean="0"/>
          </a:p>
          <a:p>
            <a:pPr lvl="0"/>
            <a:r>
              <a:rPr lang="ko-KR" altLang="en-US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   </a:t>
            </a:r>
            <a:r>
              <a:rPr lang="en-US" altLang="ko-KR" sz="18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• </a:t>
            </a:r>
            <a:r>
              <a:rPr lang="ko-KR" altLang="en-US" dirty="0" smtClean="0"/>
              <a:t>셋째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A54E2D-9AB0-44C7-B683-166961BF5C9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B4F853-D558-4BD3-97CA-63880B4348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03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>
          <a:solidFill>
            <a:srgbClr val="0033CC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50000">
              <a:srgbClr val="F0FFFF"/>
            </a:gs>
            <a:gs pos="100000">
              <a:srgbClr val="CC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832F3-B231-4685-B2E0-D1C447454392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2020-09-26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BAA2C-BF09-4B3C-A72D-6C03177539B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9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8/docs/api/" TargetMode="Externa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30278" y="2708920"/>
            <a:ext cx="508344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하위</a:t>
            </a: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클래스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굴림"/>
                <a:ea typeface="함초롬바탕"/>
                <a:cs typeface="+mn-cs"/>
                <a:sym typeface="Wingdings"/>
              </a:rPr>
              <a:t>나와 너는 하나</a:t>
            </a:r>
            <a:endParaRPr kumimoji="0" lang="ko-KR" altLang="ko-KR" sz="6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굴림"/>
              <a:ea typeface="함초롬바탕"/>
              <a:cs typeface="+mn-cs"/>
              <a:sym typeface="Wingdings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99592" y="1124744"/>
            <a:ext cx="568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79538" indent="-465138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379538" marR="0" lvl="0" indent="-465138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</a:t>
            </a:r>
            <a:r>
              <a:rPr kumimoji="1" lang="en-US" altLang="ko-K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kumimoji="1" lang="ko-KR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</a:t>
            </a:r>
            <a:endParaRPr kumimoji="1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3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하위 클래스 선언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95536" y="692696"/>
            <a:ext cx="856895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선언하기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선언에서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다음에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명시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 예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간단히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라고 표시한 것이 하위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컴퓨터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분야의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패러다임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바꾼 엄청난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표시는 간단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타입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다형성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실행시간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타입검사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실행시간 바인딩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답게 만드는 중요한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개념들 포함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이것으로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말미암아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프로그램의 용이한 확장과 재사용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이라는 현실적으로 가장 중요한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능력을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9458" y="1378661"/>
            <a:ext cx="7119664" cy="653897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... 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필드 및 메소드 선언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... }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...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고유 필드 및 메소드 선언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... }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86000" y="1554641"/>
            <a:ext cx="4572000" cy="3906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39458" y="2636912"/>
            <a:ext cx="7119664" cy="1908664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... }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int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... }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empno,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... }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… }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 }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… }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38400" y="1707041"/>
            <a:ext cx="4572000" cy="3906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6961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215215" y="71999"/>
            <a:ext cx="8712968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3)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활용 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7-6-3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400" dirty="0">
                <a:solidFill>
                  <a:srgbClr val="0099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9699" y="611999"/>
            <a:ext cx="84607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 판매원과 시간제 판매원으로 구성되는 판매원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판매원은 정규직 또는 시간제인 판매원만 있다고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 판매원과 시간제 판매원의 상위 클래스로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없으므로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 작성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월급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구하는 메소드인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판매원 종류마다 달라지므로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구현하게 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27584" y="2564904"/>
            <a:ext cx="7344816" cy="40837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72000" tIns="14400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name; int  age; String  addr; String hiredDate; int totalSale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Salesman(String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int age,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addr, String hiredDate)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this.name = name;  this.age = age;    this.addr = addr;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this.hiredDate = hiredDate;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getSalary();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 하위 클래스에서 반드시 구현해야 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 sale(int amount)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하면 총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판매액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증가시키는 메소드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totalSale += amount;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toString()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return 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name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age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hiredDate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+ 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판매총액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totalSale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월급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getSalary();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void output(String msg)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System.out.print(msg + this.toString());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753572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7-6-3)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08959" y="631580"/>
            <a:ext cx="8352928" cy="5644109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RegularSalesman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Salesman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position; int  basicPay; int  bonus; int  extraPay; int totalSale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RegularSalesman(String name, int age, String  addr, String hiredDate,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String position, int basicPay, int  bonus, int extraPay)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super(name, age, addr, hiredDate);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this.position = position; this.basicPay = basicPay; this.bonus = bonus;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this.extraPay = extraPay;</a:t>
            </a:r>
          </a:p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}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 // 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구현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(basicPay + bonus + extraPay)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 12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 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public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toString()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return super.toString()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position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본봉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 basicPay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보너스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 + bonus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수당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extraPay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}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output(String msg)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System.out.print(msg + this.toString());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Parttime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Salesman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payPerHour; int  workingHours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ParttimeSalesman 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name, int age, String  addr, String hiredDate, 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     int payPerHour, int  workingHours)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super(name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age, addr, hiredDate); 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this.payPerHour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payPerHour; this.workingHours = workingHours;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9238192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7-6-3) 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23528" y="692696"/>
            <a:ext cx="8352928" cy="5903667"/>
          </a:xfrm>
          <a:prstGeom prst="rect">
            <a:avLst/>
          </a:prstGeom>
          <a:solidFill>
            <a:srgbClr val="EBF1D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getSalary()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   // abstract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구현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payPerHour * workingHours;</a:t>
            </a:r>
          </a:p>
          <a:p>
            <a:pPr marL="0" marR="0" lvl="0" indent="0" algn="l" defTabSz="914400" rtl="0" eaLnBrk="1" fontAlgn="auto" latin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 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public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toString()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return super.toString() + 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시간당 임금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 + payPerHour+",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근무시간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 + workingHours;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void output(String msg)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System.out.print(msg + this.toString());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SalesmanMgmt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static void main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String[] args 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Salesman s1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new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RegularSalesman("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29,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"Seoul", 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2010.3.2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판매팀장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                                                            3550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1200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500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s1.sale(1520000);   s1.sale(7340000);   s1.sale(2834000);  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s1.output ("\n  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	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 s2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new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ParttimeSalesman("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심청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21, "Soowon", 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2015.11.3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8000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200);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s2.sale(1230000);   s2.sale(4391000);  s2.sale(5348000); 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s2.output("\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 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심청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");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30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7-6-3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764704"/>
            <a:ext cx="8820150" cy="5442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7-6-3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Salesman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Salesman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클래스이므로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없지만 객체 생성자 선언되어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필요성이 무엇인지 생각해 볼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main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RegularSalesman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생성하여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s1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저장함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시 오류 확인하기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Salesman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생성하기 위해 다음의 코드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추가하라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이로 인한 컴파일 오류 메시지 확인하여 기술하고 그 의미무엇인지 설명하라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87028" y="5288270"/>
            <a:ext cx="7617420" cy="374461"/>
          </a:xfrm>
          <a:prstGeom prst="rect">
            <a:avLst/>
          </a:prstGeom>
          <a:solidFill>
            <a:srgbClr val="EFF6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 s2 = new Salesman("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심청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23, "Seoul");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7028" y="2708920"/>
            <a:ext cx="7617420" cy="656590"/>
          </a:xfrm>
          <a:prstGeom prst="rect">
            <a:avLst/>
          </a:prstGeom>
          <a:solidFill>
            <a:srgbClr val="EFF6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Salesman s1 = new RegularSalesman("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29, "Seoul", "2010.3.2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판매팀장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3550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1200, 500);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1102637" y="1556792"/>
            <a:ext cx="6782560" cy="1941135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endParaRPr kumimoji="0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마무리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19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요약 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32336"/>
            <a:ext cx="87533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확장하여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작성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이라는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보이지 않은 흐름이 발생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특성은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구분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상위 클래스들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형성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상위 클래스 객체 참조변수는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이라 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이로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다를 수 있음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오버라이딩할 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수행됨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클래스에서 상위 클래스의 오버라이딩 된 메소드 호출할 수 있으며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이때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final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특수한 클래스도 있음 </a:t>
            </a:r>
          </a:p>
        </p:txBody>
      </p:sp>
    </p:spTree>
    <p:extLst>
      <p:ext uri="{BB962C8B-B14F-4D97-AF65-F5344CB8AC3E}">
        <p14:creationId xmlns:p14="http://schemas.microsoft.com/office/powerpoint/2010/main" val="152930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65211" y="36000"/>
            <a:ext cx="8455261" cy="432039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에서의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사항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5983" y="2"/>
            <a:ext cx="9564522" cy="364534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5536" y="692696"/>
            <a:ext cx="8748464" cy="5895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지향 개념에서의 중요 사항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캡슐화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(encapsulation)</a:t>
            </a: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캡슐화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가지 요소들을 하나의 단위로 결합하고 내부의 접근 제어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상태와 동작을 캡슐화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상태는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행동은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표현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public, protected, private, (package)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이용한 캡슐화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 지원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(classification)</a:t>
            </a: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여러 요소들을 동일한 종류의 요소들로 나누어 구분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공통되는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상태와 행동 갖는 객체들에 대한 종류 나타냄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통하여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객체의 필드와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한번만 기술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클래스간의 상하위 관계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클래스의 공통된 필드와 메소드를 상위 클래스로 구성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다형성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(polymorphism)</a:t>
            </a: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다형성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하나가 여러 가지의 역할 담당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객체는 상위 클래스 타입 가지므로 타입이 여러 가지이며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클래스 객체 역할 담당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오버로딩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동일한 이름의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작성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2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클래스와 동일한 이름의 메소드 작성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9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에서의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사항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11999"/>
            <a:ext cx="8363269" cy="617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지향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 관련 중요사항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 및 참조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new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연산자와 객체 생성자에 의해 생성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참조값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생성되면 객체 참조하는 참조값 생성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참조값은 객체 참조변수에 저장되어 객체 참조하게 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포인터와 유사하지만 포인터 아님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수신자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 호출하는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호출시 수신자는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전달되며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내에서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생략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수행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호출시 실제적 참조 클래스의 메소드 수행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오버라이딩 메소드 또는 객체 생성자는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정의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타입으로 사용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상하위 관계에 의한 클래스 계층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객체로서의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클래스도 객체처럼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행동을 캡슐화 가능하며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static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사용하여 클래스 필드와 메소드 표현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static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non-static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확실한 이해 필요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단일 상속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하나의 상위 클래스만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다중 상속 불가능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다중 상속 필요한 경우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 이용하면 다중 상속 간접적 지원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처리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예외 발생 메소드 작성과 예외 탐지 및 처리 통하여 체계적인 예외 처리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139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더 배워야할 것들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251520" y="611999"/>
            <a:ext cx="8784976" cy="591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 능력 배양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다양한 클래스 작성 연습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패키지의 클래스 활용능력 배양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제공되는 기본 패키지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패키지에서 중요한 클래스의 메소드 이해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java.lang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기본적인 기능 제공하기 위한 클래스들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just">
              <a:lnSpc>
                <a:spcPts val="1800"/>
              </a:lnSpc>
              <a:spcBef>
                <a:spcPct val="10000"/>
              </a:spcBef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Object, System, String, 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Thread,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Wrapper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16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(Integer, Double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r>
              <a:rPr lang="en-US" altLang="ko-KR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algn="just">
              <a:lnSpc>
                <a:spcPts val="1800"/>
              </a:lnSpc>
              <a:spcBef>
                <a:spcPct val="10000"/>
              </a:spcBef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java.util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객체들을 하나로 다루는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컬렉션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(collection)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관련된 패키지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Vector, ArrayList, Hashtable, Random, …</a:t>
            </a: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java.io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입출력을 위한 기능 제공하는 패키지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java.awt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javax.swing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GUI(Graphical User Interface) </a:t>
            </a: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 지원하는 도구들 제공하는 패키지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java.net, java.sql, java.text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 등이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JDK 1.8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대한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documentation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사이트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0" marR="0" lvl="0" indent="0" algn="just" defTabSz="914400" rtl="0" eaLnBrk="1" fontAlgn="auto" latinLnBrk="1" hangingPunct="1">
              <a:lnSpc>
                <a:spcPts val="18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http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://docs.oracle.com/javase/8/docs/api/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• 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제공하는 모든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및  인터페이스의 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확인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959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1102637" y="1556792"/>
            <a:ext cx="6782560" cy="1017805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과제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04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클래스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dirty="0">
                <a:solidFill>
                  <a:srgbClr val="0000FF"/>
                </a:solidFill>
              </a:rPr>
              <a:t>사람 클래스의 하위 </a:t>
            </a:r>
            <a:r>
              <a:rPr lang="ko-KR" altLang="en-US" dirty="0" smtClean="0">
                <a:solidFill>
                  <a:srgbClr val="0000FF"/>
                </a:solidFill>
              </a:rPr>
              <a:t>클래스</a:t>
            </a:r>
            <a:endParaRPr lang="ko-KR" altLang="en-US" sz="32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8763" y="647814"/>
            <a:ext cx="8424936" cy="5707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상태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행동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외에도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말하다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만나다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모든 사람들이 공통적으로 가지는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학생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하위 클래스인 학생의 상속 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일종이므로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말하다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만나다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이러한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특성은 사람 클래스로부터 물려받은 상속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클래스의 고유 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클래스가 갖지 않는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상태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입학하다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등교하다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졸업하다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진학하다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행동 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클래스의 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의 또 다른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클래스들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교수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군인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많은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클래스는 사람의 모든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갖지 않는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부가적으로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801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본인의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Java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수준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</a:t>
            </a:r>
            <a:endParaRPr lang="ko-KR" altLang="en-US" sz="32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84430"/>
              </p:ext>
            </p:extLst>
          </p:nvPr>
        </p:nvGraphicFramePr>
        <p:xfrm>
          <a:off x="251520" y="836712"/>
          <a:ext cx="8723206" cy="4464496"/>
        </p:xfrm>
        <a:graphic>
          <a:graphicData uri="http://schemas.openxmlformats.org/drawingml/2006/table">
            <a:tbl>
              <a:tblPr/>
              <a:tblGrid>
                <a:gridCol w="8723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449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50000"/>
                        </a:lnSpc>
                      </a:pPr>
                      <a:r>
                        <a:rPr lang="ko-KR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▪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나의 오늘 현재 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Java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프로그래밍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수준은  다음과 같다</a:t>
                      </a:r>
                      <a:r>
                        <a:rPr lang="en-US" altLang="ko-KR" sz="2000" b="1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</a:t>
                      </a:r>
                      <a:endParaRPr lang="en-US" altLang="ko-KR" sz="900" b="1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  <a:sym typeface="Wingdings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필요한 변수 선언하고 변수에 값을 저장하거나 입력할 수 있으며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변수 값 출력할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중요한 연산자 이해하고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연산자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변수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호출 등을 이용하여 수식 구성할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3: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if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이용하여 조건별로 나누어 필요한 수식과 문장을 작성하고 결과 </a:t>
                      </a:r>
                      <a:r>
                        <a:rPr lang="ko-KR" altLang="en-US" sz="1400" b="0" i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구할 수 있다</a:t>
                      </a:r>
                      <a:r>
                        <a:rPr lang="en-US" altLang="ko-KR" sz="1400" b="0" i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while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이용한 프로그램을 읽어보면 수행되는 과정이 이해가 되고 작성도 가능하다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4: for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문을 이용하는 기본적인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프로그램 작성할 수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5: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여러 데이터를 한꺼번에 저장하는 배열변수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선언할 수 있으며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배열 원소에 값을 저장하고 </a:t>
                      </a:r>
                      <a:endParaRPr lang="en-US" altLang="ko-KR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저장된 값 활용할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수준 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6: 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여러 문장으로 작성된 프로그램을 기능으로 대체한 대체 메소드로 작성하고 이를 호출할 수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7: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매개변수를 갖는 통합 메소드 작성하고 이를 반복적으로 호출할 수</a:t>
                      </a:r>
                      <a:r>
                        <a:rPr lang="ko-KR" altLang="en-US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있다</a:t>
                      </a: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8: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호출되면 처리된 결과를 반환값으로 전달하는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반환값이 있는 메소드 작성이 가능하다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 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baseline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9: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객체를 생성하기 위하여 객체 생성자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메소드를 활용하는 클래스 작성할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  </a:t>
                      </a:r>
                      <a:r>
                        <a:rPr lang="ko-KR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  <a:sym typeface="Wingdings"/>
                        </a:rPr>
                        <a:t>•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수준 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10: </a:t>
                      </a:r>
                      <a:r>
                        <a:rPr lang="ko-KR" altLang="en-US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보다 구체적인 객체를 생성하기 위하여 상위 클래스를 확장한 하위 클래스 작성할 수 있다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.(   )</a:t>
                      </a:r>
                      <a:endParaRPr lang="en-US" altLang="ko-KR" sz="1400" b="0" i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40936" y="1243071"/>
            <a:ext cx="8824974" cy="36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4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문장의 옳고 그름 판단</a:t>
            </a:r>
            <a:r>
              <a:rPr lang="en-US" altLang="ko-KR" sz="3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경우 수정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0064" y="692696"/>
            <a:ext cx="8646432" cy="5780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0066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클래스가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그대로 가지는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상속이라고 하고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클래스에서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물려받은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특성을 상속 특성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특성을 고유 특성이라고 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클래스를 제외한 모든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참조변수에 선언된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객체만 저장할 수 있고 다른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저장하지 못한다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4) instanceof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연산자는 객체 참조변수에 저장된 객체의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 검사하는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객체는 상위 클래스 객체 역할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할 수 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오버라이딩은 클래스 내에서 이름이 같은 메소드를 여러 개 선언하는 것이다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 구현의 첫 문장에서 다른 객체 생성자를 호출하지 않으면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내부적으로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8) 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클래스들은 상하위 클래스 관계에 의하여 패키지를 구성한다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9) final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하위 클래스를 가질 수 없으며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클래스의 모든 메소드는 자동적으로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된다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10) 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객체를 생성할 수 없으며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메소드가 포함된다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6765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상속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및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719271" y="714613"/>
            <a:ext cx="7704856" cy="33624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= 1;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f1() { return 3; 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extends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x = 5;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f1()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4; }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f1()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f2()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extends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 = 8;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f1() 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//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f1()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f2() 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8; }    // f2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f2()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오버라이딩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f3() { return 10; 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4293096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상속 특성과 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나열하라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.(Object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상속받는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특성은 제외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다음과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같은 객체 참조변수가 선언되었다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 객체 참조변수가 참조할 수 있는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객체의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무엇인가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 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B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C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4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Object o;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571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상속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및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4" name="직사각형 13"/>
          <p:cNvSpPr/>
          <p:nvPr/>
        </p:nvSpPr>
        <p:spPr>
          <a:xfrm>
            <a:off x="611560" y="4509120"/>
            <a:ext cx="7560840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static void main(String[] args)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A a1 = new A();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A a2 = new B();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A a3 = new C();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B b1 = new B();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B b2 = new C();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System.out.println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a1.n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" + a1.n + ", a2.n = " + a2.n + ",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a3.n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a3.n);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System.out.println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a1.f1()=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a1.f1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+ ", a2.f1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a2.f1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+ ", a3.f1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a3.f1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", b1.f2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b1.f2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+ ", b2.f2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 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b2.f2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3972539"/>
            <a:ext cx="83675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프로그램의 출력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560" y="629315"/>
            <a:ext cx="7704856" cy="33624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 = 1;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f1() { return 3; 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extends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x = 5;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f1()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4; }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f1()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f2()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extends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 = 8;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f1() 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// f1()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f1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f2() { return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8; }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f2()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f2()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f3() { return 10; }</a:t>
            </a:r>
          </a:p>
          <a:p>
            <a:pPr marL="10800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378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영희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가족 구성하기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0064" y="603095"/>
            <a:ext cx="86464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주어진 상황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영희네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가족은 딸인 영희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어머니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아버지로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상황에서 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아버지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어머니 등은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가족에서의 역할 나타내는 역할 이름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가족 구성원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FamilyMember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참조하여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어린이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교수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주부 나타내는 클래스를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FamilyMember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클래스로 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행동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메소드의 구현은 작성하지 않음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 그려라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최상위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3)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mian()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객체들 생성하고 메소드 호출하라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   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83569" y="980728"/>
            <a:ext cx="810013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딸 영희는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살 어린이로 백설공주 인형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아버지 김철수는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45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 한국대학교 교수로서 독서 좋아하며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강의한다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어머니 이민자는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 주부로 취미가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음악감상과 수영 좋아하며 김치찌개 요리했다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3582594"/>
            <a:ext cx="3893904" cy="3108543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FamilyMember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String name;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int age;       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role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역할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FamilyMember(String name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role)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this.name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name; this.age = age;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this.role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role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void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likes(String what) { …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void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{ … 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1960" y="3582594"/>
            <a:ext cx="4752528" cy="3108543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Child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FamilyMember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…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Professor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FamilyMember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…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HouseWife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FamilyMember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 … }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static void main(String[] args) {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Child 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new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Child(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6,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c.likes(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백설공주 인형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Professor f = new Professor(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46, “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아버지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f.likes(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독서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f.lectures(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7175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836712"/>
            <a:ext cx="7992888" cy="3972460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lang="en-US" altLang="ko-KR" sz="60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클래스로 </a:t>
            </a:r>
          </a:p>
          <a:p>
            <a:pPr lvl="0" algn="ctr" fontAlgn="base">
              <a:defRPr/>
            </a:pPr>
            <a:r>
              <a:rPr lang="ko-KR" altLang="en-US" sz="4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선언하지 않은 </a:t>
            </a:r>
            <a:r>
              <a:rPr lang="ko-KR" altLang="en-US" sz="4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경우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90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클래스로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 않은 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Employee(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7-1-1)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4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312238" y="605450"/>
            <a:ext cx="6480719" cy="6207926"/>
          </a:xfrm>
          <a:prstGeom prst="rect">
            <a:avLst/>
          </a:prstGeom>
          <a:solidFill>
            <a:srgbClr val="EFF6E7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class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String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currentLocation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현위치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age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를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에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초기화하는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생성자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this.age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age;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goTo(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this.currentLocation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// 장소로 이동하면 현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위치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변경됨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}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+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this.currentLocation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currentLocation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필드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현위치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schoolname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grade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                    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학교명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age,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choolname,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th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is.age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age; 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this.schoolname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schoolname; this.grade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goTo(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this.currentLocation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장소로 이동하면 현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위치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변경됨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                           // 학생이 등교하는 것 나타내는 메소드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  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this.schoolname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+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this.currentLocation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this.schoolname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this.grade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00269" y="1568747"/>
            <a:ext cx="5976664" cy="58841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06228" y="821475"/>
            <a:ext cx="5970705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603955" y="4514231"/>
            <a:ext cx="5976312" cy="58841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10064" y="3364543"/>
            <a:ext cx="5969221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16514" y="1019987"/>
            <a:ext cx="848728" cy="561856"/>
          </a:xfrm>
          <a:prstGeom prst="wedgeRoundRectCallout">
            <a:avLst>
              <a:gd name="adj1" fmla="val -101929"/>
              <a:gd name="adj2" fmla="val -658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상태 표시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16514" y="1804227"/>
            <a:ext cx="848728" cy="595908"/>
          </a:xfrm>
          <a:prstGeom prst="wedgeRoundRectCallout">
            <a:avLst>
              <a:gd name="adj1" fmla="val -101929"/>
              <a:gd name="adj2" fmla="val -658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행동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318866" y="4705622"/>
            <a:ext cx="848728" cy="749141"/>
          </a:xfrm>
          <a:prstGeom prst="wedgeRoundRectCallout">
            <a:avLst>
              <a:gd name="adj1" fmla="val -101929"/>
              <a:gd name="adj2" fmla="val -658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행동 표시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318866" y="3645023"/>
            <a:ext cx="848728" cy="749141"/>
          </a:xfrm>
          <a:prstGeom prst="wedgeRoundRectCallout">
            <a:avLst>
              <a:gd name="adj1" fmla="val -101929"/>
              <a:gd name="adj2" fmla="val -6580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10064" y="3586162"/>
            <a:ext cx="5976664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7942305" y="3780014"/>
            <a:ext cx="848728" cy="561856"/>
          </a:xfrm>
          <a:prstGeom prst="wedgeRoundRectCallout">
            <a:avLst>
              <a:gd name="adj1" fmla="val 90980"/>
              <a:gd name="adj2" fmla="val -6126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학생 객체의 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00269" y="5121470"/>
            <a:ext cx="5976664" cy="58841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7909181" y="5493800"/>
            <a:ext cx="848728" cy="561856"/>
          </a:xfrm>
          <a:prstGeom prst="wedgeRoundRectCallout">
            <a:avLst>
              <a:gd name="adj1" fmla="val 88796"/>
              <a:gd name="adj2" fmla="val -648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학생 객체의 행동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1611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</a:rPr>
              <a:t>하위 클래스로</a:t>
            </a:r>
            <a:r>
              <a:rPr lang="en-US" altLang="ko-KR" sz="2400" dirty="0">
                <a:solidFill>
                  <a:srgbClr val="0000FF"/>
                </a:solidFill>
              </a:rPr>
              <a:t> </a:t>
            </a:r>
            <a:r>
              <a:rPr lang="ko-KR" altLang="en-US" sz="2400" dirty="0">
                <a:solidFill>
                  <a:srgbClr val="0000FF"/>
                </a:solidFill>
              </a:rPr>
              <a:t>선언 않은 </a:t>
            </a:r>
            <a:r>
              <a:rPr lang="en-US" altLang="ko-KR" sz="2400" dirty="0">
                <a:solidFill>
                  <a:srgbClr val="0000FF"/>
                </a:solidFill>
              </a:rPr>
              <a:t>Student</a:t>
            </a:r>
            <a:r>
              <a:rPr lang="ko-KR" altLang="en-US" sz="2400" dirty="0">
                <a:solidFill>
                  <a:srgbClr val="0000FF"/>
                </a:solidFill>
              </a:rPr>
              <a:t>와</a:t>
            </a:r>
            <a:r>
              <a:rPr lang="en-US" altLang="ko-KR" sz="2400" dirty="0">
                <a:solidFill>
                  <a:srgbClr val="0000FF"/>
                </a:solidFill>
              </a:rPr>
              <a:t> Employee(</a:t>
            </a:r>
            <a:r>
              <a:rPr lang="ko-KR" altLang="en-US" sz="2400" dirty="0">
                <a:solidFill>
                  <a:srgbClr val="0000FF"/>
                </a:solidFill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</a:rPr>
              <a:t>7-1-1</a:t>
            </a:r>
            <a:r>
              <a:rPr lang="en-US" altLang="ko-KR" sz="2400" dirty="0">
                <a:solidFill>
                  <a:srgbClr val="0000FF"/>
                </a:solidFill>
              </a:rPr>
              <a:t>)</a:t>
            </a:r>
            <a:r>
              <a:rPr lang="ko-KR" altLang="en-US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331640" y="613534"/>
            <a:ext cx="6480720" cy="6140142"/>
          </a:xfrm>
          <a:prstGeom prst="rect">
            <a:avLst/>
          </a:prstGeom>
          <a:solidFill>
            <a:srgbClr val="EFF6E7"/>
          </a:solidFill>
          <a:ln w="6350">
            <a:solidFill>
              <a:schemeClr val="tx1"/>
            </a:solidFill>
          </a:ln>
        </p:spPr>
        <p:txBody>
          <a:bodyPr wrap="square" rIns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String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currentLocation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필드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현위치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유형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중의 하나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주어진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사원유형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입사일을 필드에 저장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name;  this.age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age;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this.empType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empType;   this.empno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empno;   this.dateHired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goTo(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this.currentLocation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// 장소로 이동하면 현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위치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변경됨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goToWork()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 //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goToWork():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출근하다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메소드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회사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void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//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output(): Employee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모든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필드값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출력하는 메소드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System.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사원타입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PersonMgmt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static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yhkim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mspark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김영희와 박문수 객체 참조하기 위한 변수 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yhkim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11,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4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살 김영희 서울초등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yhkim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김영희가 서울초등학교에 감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// 28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세인 박문수는 사원번호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1035,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20140301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정규직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mspark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new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박문수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28,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1035, "20140301"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mspark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박문수 출근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yhkim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김영희와 박문수의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필드값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모두 출력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mspark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40221" y="2465659"/>
            <a:ext cx="5976312" cy="58841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47664" y="821165"/>
            <a:ext cx="5969221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375149" y="2807381"/>
            <a:ext cx="848728" cy="749141"/>
          </a:xfrm>
          <a:prstGeom prst="wedgeRoundRectCallout">
            <a:avLst>
              <a:gd name="adj1" fmla="val -88097"/>
              <a:gd name="adj2" fmla="val -6671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행동 표시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376483" y="963004"/>
            <a:ext cx="848728" cy="749141"/>
          </a:xfrm>
          <a:prstGeom prst="wedgeRoundRectCallout">
            <a:avLst>
              <a:gd name="adj1" fmla="val -86642"/>
              <a:gd name="adj2" fmla="val -5870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중복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endParaRPr kumimoji="0" lang="en-US" altLang="ko-KR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7664" y="1050928"/>
            <a:ext cx="5976664" cy="50586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7879905" y="1253718"/>
            <a:ext cx="848728" cy="595908"/>
          </a:xfrm>
          <a:prstGeom prst="wedgeRoundRectCallout">
            <a:avLst>
              <a:gd name="adj1" fmla="val 90980"/>
              <a:gd name="adj2" fmla="val -6126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사원 객체 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0221" y="3134795"/>
            <a:ext cx="5976664" cy="43822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7849133" y="3507125"/>
            <a:ext cx="848728" cy="561856"/>
          </a:xfrm>
          <a:prstGeom prst="wedgeRoundRectCallout">
            <a:avLst>
              <a:gd name="adj1" fmla="val 88796"/>
              <a:gd name="adj2" fmla="val -648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사원 객체의 행동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874860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7-1-1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21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7-1-1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Employee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클래스에 중복된 부분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나타내는 필드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추가하는 경우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Person, Student,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클래스에서 변경할 부분 확인하고 변경하라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중학생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 추가로 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sno,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classNo,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반에서의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noInClass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번호이 주어지면 이를 필드에 초기화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필드 모두 출력하는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• PersonMgmt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및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55576" y="4941168"/>
            <a:ext cx="7848872" cy="1152128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 tIns="21600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// 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세의 김영수는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세종중학교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 학생으로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학번이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20170203,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반이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MiddleStudent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MiddleStudent(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14,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세종중학교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2, 20170203, 2, 3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mst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93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클래스로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선언하지 않을 경우의 문제점</a:t>
            </a:r>
            <a:endParaRPr lang="ko-KR" altLang="en-US" sz="32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8763" y="647814"/>
            <a:ext cx="8424936" cy="601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필드와 메소드가 여러 클래스에 중복되어 선언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선언된 필드와 메소드가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클래스와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모두 선언됨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중복된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age, currentLocation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상태 나타내는 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중복된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goTo(String location)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행동 나타내는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05000"/>
              </a:lnSpc>
              <a:defRPr/>
            </a:pPr>
            <a:r>
              <a:rPr lang="en-US" altLang="ko-KR" sz="1600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lang="ko-KR" altLang="ko-KR" sz="1600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Student, Employee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클래스의 객체 생성자와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메소드에 중복되는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코드 포함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Person, Student, Employee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클래스는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서로 관련 없는 클래스로 선언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학생은 사람이며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사원도 사람이라는 포함 관계 나타내지 못함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2564904"/>
            <a:ext cx="6480719" cy="3294570"/>
          </a:xfrm>
          <a:prstGeom prst="rect">
            <a:avLst/>
          </a:prstGeom>
          <a:solidFill>
            <a:srgbClr val="EBF1DE">
              <a:alpha val="69804"/>
            </a:srgbClr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class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age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을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에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초기화하는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생성자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this.age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age;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this.currentLocation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Student(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age,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choolname,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th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is.age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age; </a:t>
            </a: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this.schoolname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schoolname; this.grade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this.currentLocation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this.schoolname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this.grade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144000" marR="0" lvl="0" indent="0" algn="l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44000" marR="0" lvl="0" indent="0" algn="just" defTabSz="914400" rtl="0" eaLnBrk="1" fontAlgn="base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47783" y="2907146"/>
            <a:ext cx="2912249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47782" y="4419314"/>
            <a:ext cx="2912249" cy="2027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39952" y="3322217"/>
            <a:ext cx="3168353" cy="348451"/>
          </a:xfrm>
          <a:prstGeom prst="roundRect">
            <a:avLst>
              <a:gd name="adj" fmla="val 5841"/>
            </a:avLst>
          </a:prstGeom>
          <a:solidFill>
            <a:srgbClr val="32B9FC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211960" y="5022299"/>
            <a:ext cx="2952328" cy="348451"/>
          </a:xfrm>
          <a:prstGeom prst="roundRect">
            <a:avLst>
              <a:gd name="adj" fmla="val 5841"/>
            </a:avLst>
          </a:prstGeom>
          <a:solidFill>
            <a:srgbClr val="32B9FC">
              <a:alpha val="20000"/>
            </a:srgb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2846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972460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lang="en-US" altLang="ko-KR" sz="60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클래스로 </a:t>
            </a:r>
          </a:p>
          <a:p>
            <a:pPr lvl="0" algn="ctr" fontAlgn="base">
              <a:defRPr/>
            </a:pPr>
            <a:r>
              <a:rPr lang="ko-KR" altLang="en-US" sz="4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선언한 경우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6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600" dirty="0">
                <a:solidFill>
                  <a:srgbClr val="0000FF"/>
                </a:solidFill>
              </a:rPr>
              <a:t>하위 클래스로</a:t>
            </a:r>
            <a:r>
              <a:rPr lang="en-US" altLang="ko-KR" sz="2600" dirty="0">
                <a:solidFill>
                  <a:srgbClr val="0000FF"/>
                </a:solidFill>
              </a:rPr>
              <a:t> </a:t>
            </a:r>
            <a:r>
              <a:rPr lang="ko-KR" altLang="en-US" sz="2600" dirty="0">
                <a:solidFill>
                  <a:srgbClr val="0000FF"/>
                </a:solidFill>
              </a:rPr>
              <a:t>선언한</a:t>
            </a:r>
            <a:r>
              <a:rPr lang="en-US" altLang="ko-KR" sz="2600" dirty="0">
                <a:solidFill>
                  <a:srgbClr val="0000FF"/>
                </a:solidFill>
              </a:rPr>
              <a:t> Student</a:t>
            </a:r>
            <a:r>
              <a:rPr lang="ko-KR" altLang="en-US" sz="2600" dirty="0">
                <a:solidFill>
                  <a:srgbClr val="0000FF"/>
                </a:solidFill>
              </a:rPr>
              <a:t>와</a:t>
            </a:r>
            <a:r>
              <a:rPr lang="en-US" altLang="ko-KR" sz="2600" dirty="0">
                <a:solidFill>
                  <a:srgbClr val="0000FF"/>
                </a:solidFill>
              </a:rPr>
              <a:t> </a:t>
            </a:r>
            <a:r>
              <a:rPr lang="en-US" altLang="ko-KR" sz="2600" dirty="0" smtClean="0">
                <a:solidFill>
                  <a:srgbClr val="0000FF"/>
                </a:solidFill>
              </a:rPr>
              <a:t>Employee(</a:t>
            </a:r>
            <a:r>
              <a:rPr lang="ko-KR" altLang="en-US" sz="2600" dirty="0" smtClean="0">
                <a:solidFill>
                  <a:srgbClr val="0000FF"/>
                </a:solidFill>
              </a:rPr>
              <a:t>예제</a:t>
            </a:r>
            <a:r>
              <a:rPr lang="en-US" altLang="ko-KR" sz="2600" dirty="0" smtClean="0">
                <a:solidFill>
                  <a:srgbClr val="0000FF"/>
                </a:solidFill>
              </a:rPr>
              <a:t> 7-1-2)</a:t>
            </a:r>
            <a:r>
              <a:rPr lang="ko-KR" altLang="en-US" sz="2600" dirty="0" smtClean="0">
                <a:solidFill>
                  <a:srgbClr val="0000FF"/>
                </a:solidFill>
              </a:rPr>
              <a:t> </a:t>
            </a:r>
            <a:endParaRPr lang="ko-KR" altLang="en-US" sz="26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331640" y="632114"/>
            <a:ext cx="6480719" cy="6181262"/>
          </a:xfrm>
          <a:prstGeom prst="rect">
            <a:avLst/>
          </a:prstGeom>
          <a:solidFill>
            <a:srgbClr val="EFF6E7"/>
          </a:solidFill>
          <a:ln w="63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class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{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String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currentLocation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현위치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Person()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매개변수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없는 객체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생성자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int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age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을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에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초기화하는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생성자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name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this.age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 age;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void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goTo(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this.currentLocation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location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//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장소로 이동하면 현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위치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변경됨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}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+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this.currentLocation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class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extends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String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schoolname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grade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  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학교명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학년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Student(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String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age,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choolname,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this.name 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ko-KR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 th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is.age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age; </a:t>
            </a: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this.schoolname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schoolname; this.grade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grade;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ko-KR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}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void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{                              // 학생이 등교하는 것 나타내는 메소드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}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+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this.currentLocation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                         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this.schoolname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this.grade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</a:p>
          <a:p>
            <a:pPr marL="14400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4400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}</a:t>
            </a: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588426" y="2151871"/>
            <a:ext cx="5976664" cy="572328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623665" y="852872"/>
            <a:ext cx="5970705" cy="22388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88778" y="5031869"/>
            <a:ext cx="5976312" cy="63666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35916" y="925994"/>
            <a:ext cx="848728" cy="715089"/>
          </a:xfrm>
          <a:prstGeom prst="wedgeRoundRectCallout">
            <a:avLst>
              <a:gd name="adj1" fmla="val -101929"/>
              <a:gd name="adj2" fmla="val -4766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상태 표시 필드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35585" y="1753905"/>
            <a:ext cx="848728" cy="715089"/>
          </a:xfrm>
          <a:prstGeom prst="wedgeRoundRectCallout">
            <a:avLst>
              <a:gd name="adj1" fmla="val -95829"/>
              <a:gd name="adj2" fmla="val 504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사람 객체의 행동 표시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메소드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628188" y="4065116"/>
            <a:ext cx="5976664" cy="23431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7983437" y="4166930"/>
            <a:ext cx="945396" cy="561856"/>
          </a:xfrm>
          <a:prstGeom prst="wedgeRoundRectCallout">
            <a:avLst>
              <a:gd name="adj1" fmla="val 88796"/>
              <a:gd name="adj2" fmla="val -4636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학생 객체의 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7983437" y="5131896"/>
            <a:ext cx="945396" cy="561856"/>
          </a:xfrm>
          <a:prstGeom prst="wedgeRoundRectCallout">
            <a:avLst>
              <a:gd name="adj1" fmla="val 93164"/>
              <a:gd name="adj2" fmla="val -5453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학생 객체의 행동 표시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475656" y="3793638"/>
            <a:ext cx="2592288" cy="23771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369102" y="2997915"/>
            <a:ext cx="848728" cy="886048"/>
          </a:xfrm>
          <a:prstGeom prst="wedgeRoundRectCallout">
            <a:avLst>
              <a:gd name="adj1" fmla="val -79594"/>
              <a:gd name="adj2" fmla="val 5191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Student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는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의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</p:txBody>
      </p:sp>
      <p:sp>
        <p:nvSpPr>
          <p:cNvPr id="26" name="모서리가 둥근 사각형 설명선 25"/>
          <p:cNvSpPr/>
          <p:nvPr/>
        </p:nvSpPr>
        <p:spPr bwMode="auto">
          <a:xfrm flipH="1">
            <a:off x="7999034" y="975072"/>
            <a:ext cx="986357" cy="561856"/>
          </a:xfrm>
          <a:prstGeom prst="wedgeRoundRectCallout">
            <a:avLst>
              <a:gd name="adj1" fmla="val 90980"/>
              <a:gd name="adj2" fmla="val -567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 필드는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7979706" y="2401374"/>
            <a:ext cx="973082" cy="561856"/>
          </a:xfrm>
          <a:prstGeom prst="wedgeRoundRectCallout">
            <a:avLst>
              <a:gd name="adj1" fmla="val 90980"/>
              <a:gd name="adj2" fmla="val -567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 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는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상속됨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804450" y="4490246"/>
            <a:ext cx="2812070" cy="23638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 flipH="1">
            <a:off x="310610" y="4630943"/>
            <a:ext cx="848728" cy="886048"/>
          </a:xfrm>
          <a:prstGeom prst="wedgeRoundRectCallout">
            <a:avLst>
              <a:gd name="adj1" fmla="val -127407"/>
              <a:gd name="adj2" fmla="val -5386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선언되지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않은 필드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접근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 필드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접근 가능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616520" y="5817889"/>
            <a:ext cx="2448272" cy="23638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 flipH="1">
            <a:off x="8003596" y="5876949"/>
            <a:ext cx="948714" cy="936427"/>
          </a:xfrm>
          <a:prstGeom prst="wedgeRoundRectCallout">
            <a:avLst>
              <a:gd name="adj1" fmla="val 152635"/>
              <a:gd name="adj2" fmla="val -425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선언되지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않은 필드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접근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 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접근 가능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804450" y="5249352"/>
            <a:ext cx="2812070" cy="23638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goTo(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this.schoolname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모서리가 둥근 사각형 설명선 32"/>
          <p:cNvSpPr/>
          <p:nvPr/>
        </p:nvSpPr>
        <p:spPr bwMode="auto">
          <a:xfrm flipH="1">
            <a:off x="290082" y="5589654"/>
            <a:ext cx="848728" cy="886048"/>
          </a:xfrm>
          <a:prstGeom prst="wedgeRoundRectCallout">
            <a:avLst>
              <a:gd name="adj1" fmla="val -128135"/>
              <a:gd name="adj2" fmla="val -7687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선언되지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않은 메소드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호출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 메소드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호출 가능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576665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</a:rPr>
              <a:t>하위 클래스로</a:t>
            </a:r>
            <a:r>
              <a:rPr lang="en-US" altLang="ko-KR" sz="2800" dirty="0">
                <a:solidFill>
                  <a:srgbClr val="0000FF"/>
                </a:solidFill>
              </a:rPr>
              <a:t> </a:t>
            </a:r>
            <a:r>
              <a:rPr lang="ko-KR" altLang="en-US" sz="2800" dirty="0">
                <a:solidFill>
                  <a:srgbClr val="0000FF"/>
                </a:solidFill>
              </a:rPr>
              <a:t>선언한</a:t>
            </a:r>
            <a:r>
              <a:rPr lang="en-US" altLang="ko-KR" sz="2800" dirty="0">
                <a:solidFill>
                  <a:srgbClr val="0000FF"/>
                </a:solidFill>
              </a:rPr>
              <a:t> Student</a:t>
            </a:r>
            <a:r>
              <a:rPr lang="ko-KR" altLang="en-US" sz="2800" dirty="0">
                <a:solidFill>
                  <a:srgbClr val="0000FF"/>
                </a:solidFill>
              </a:rPr>
              <a:t>와</a:t>
            </a:r>
            <a:r>
              <a:rPr lang="en-US" altLang="ko-KR" sz="2800" dirty="0">
                <a:solidFill>
                  <a:srgbClr val="0000FF"/>
                </a:solidFill>
              </a:rPr>
              <a:t> Employee</a:t>
            </a:r>
            <a:r>
              <a:rPr lang="ko-KR" altLang="en-US" sz="2800" dirty="0">
                <a:solidFill>
                  <a:srgbClr val="0000FF"/>
                </a:solidFill>
              </a:rPr>
              <a:t> </a:t>
            </a:r>
            <a:endParaRPr lang="ko-KR" altLang="en-US" sz="2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331640" y="613535"/>
            <a:ext cx="6408712" cy="6199841"/>
          </a:xfrm>
          <a:prstGeom prst="rect">
            <a:avLst/>
          </a:prstGeom>
          <a:solidFill>
            <a:srgbClr val="EFF6E7"/>
          </a:solidFill>
          <a:ln w="6350">
            <a:solidFill>
              <a:schemeClr val="tx1"/>
            </a:solidFill>
          </a:ln>
        </p:spPr>
        <p:txBody>
          <a:bodyPr wrap="square" tIns="108000" rIns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String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유형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중의 하나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주어진 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사원유형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입사일을 필드에 저장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int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String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name;  this.age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age;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this.empType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empType;   this.empno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empno;   this.dateHired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void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goToWork()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  //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goToWork():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출근하다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메소드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}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void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output(): Employee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모든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필드값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출력하는 메소드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System.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사원타입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empType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사원번호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empno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dateHired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PersonMgmt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static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main(String[]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김영희와 박문수 객체 참조하기 위한 변수 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11,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4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//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살 김영희 서울초등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김영희가 서울초등학교에 감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// 28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세인 박문수는 사원번호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1035,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입사일이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20140301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정규직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   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new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박문수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28, 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1035, "20140301"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goToWork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//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사원의 고유 메소드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박문수 출근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//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김영희와 박문수의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필드값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모두 출력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7664" y="954757"/>
            <a:ext cx="5976664" cy="602036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7908058" y="1354976"/>
            <a:ext cx="915884" cy="561856"/>
          </a:xfrm>
          <a:prstGeom prst="wedgeRoundRectCallout">
            <a:avLst>
              <a:gd name="adj1" fmla="val 90980"/>
              <a:gd name="adj2" fmla="val -6126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사원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47664" y="2420888"/>
            <a:ext cx="5976664" cy="64807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7884911" y="2695808"/>
            <a:ext cx="915884" cy="749141"/>
          </a:xfrm>
          <a:prstGeom prst="wedgeRoundRectCallout">
            <a:avLst>
              <a:gd name="adj1" fmla="val 88796"/>
              <a:gd name="adj2" fmla="val -648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사원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행동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03648" y="693224"/>
            <a:ext cx="2808311" cy="21600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140557" y="802636"/>
            <a:ext cx="982050" cy="936427"/>
          </a:xfrm>
          <a:prstGeom prst="wedgeRoundRectCallout">
            <a:avLst>
              <a:gd name="adj1" fmla="val -79284"/>
              <a:gd name="adj2" fmla="val -4158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하위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클래스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Employee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는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Person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하위 클래스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749706" y="1916832"/>
            <a:ext cx="2812070" cy="205956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사각형 설명선 28"/>
          <p:cNvSpPr/>
          <p:nvPr/>
        </p:nvSpPr>
        <p:spPr bwMode="auto">
          <a:xfrm flipH="1">
            <a:off x="176066" y="2056476"/>
            <a:ext cx="915884" cy="928241"/>
          </a:xfrm>
          <a:prstGeom prst="wedgeRoundRectCallout">
            <a:avLst>
              <a:gd name="adj1" fmla="val -122769"/>
              <a:gd name="adj2" fmla="val -528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선언되지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않은 필드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접근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상속 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접근 가능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759629" y="2674038"/>
            <a:ext cx="2812070" cy="214788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회사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모서리가 둥근 사각형 설명선 30"/>
          <p:cNvSpPr/>
          <p:nvPr/>
        </p:nvSpPr>
        <p:spPr bwMode="auto">
          <a:xfrm flipH="1">
            <a:off x="176066" y="3022642"/>
            <a:ext cx="915884" cy="928241"/>
          </a:xfrm>
          <a:prstGeom prst="wedgeRoundRectCallout">
            <a:avLst>
              <a:gd name="adj1" fmla="val -123040"/>
              <a:gd name="adj2" fmla="val -7339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선언되지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않은 메소드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호출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상속 메소드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호출 가능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061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55576" y="692696"/>
            <a:ext cx="7484219" cy="5256584"/>
          </a:xfrm>
          <a:prstGeom prst="rect">
            <a:avLst/>
          </a:prstGeom>
          <a:solidFill>
            <a:srgbClr val="C0F1A5">
              <a:alpha val="60000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장의 내용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endParaRPr kumimoji="0" lang="en-US" altLang="ko-KR" sz="28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한양신명조" charset="-127"/>
                <a:cs typeface="+mn-cs"/>
              </a:rPr>
              <a:t>  </a:t>
            </a:r>
            <a:endParaRPr kumimoji="1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+mn-cs"/>
            </a:endParaRPr>
          </a:p>
          <a:p>
            <a:pPr marL="104400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7.1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클래스와 상속</a:t>
            </a:r>
          </a:p>
          <a:p>
            <a:pPr marL="104400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7.2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 객체 참조와 업캐스팅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4400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7.3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오버라이딩</a:t>
            </a:r>
          </a:p>
          <a:p>
            <a:pPr marL="104400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7.4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클래스의 필드와 메소드 접근</a:t>
            </a:r>
          </a:p>
          <a:p>
            <a:pPr marL="104400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7.5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분류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04400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7.6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 활용하는 예제 프로그램</a:t>
            </a:r>
          </a:p>
          <a:p>
            <a:pPr marL="10800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endParaRPr kumimoji="1" lang="ko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43683" y="931987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96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7-1-2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5363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7-1-2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선언되지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않았지만 사용되는 필드와 메소드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이들은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상속받은 필드와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상속된 필드와 메소드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실행하여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0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 나타내는 필드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addr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추가하는 경우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Person, Student, Employee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 lang="ko-KR" altLang="en-US"/>
            </a:pP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클래스에서 변경할 부분 확인하고 변경하라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lvl="0">
              <a:lnSpc>
                <a:spcPct val="130000"/>
              </a:lnSpc>
              <a:defRPr lang="ko-KR" altLang="en-US"/>
            </a:pPr>
            <a:endParaRPr lang="en-US" altLang="ko-KR" sz="10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/>
            </a:pPr>
            <a:r>
              <a:rPr lang="ko-KR" altLang="en-US" sz="1600" dirty="0" smtClean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클래스인 의사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 외에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의사면허번호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licenseNo,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전공분야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major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의사번호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전공분야 주어지면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필드에 초기화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출력하는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PersonMgmt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Doctor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31640" y="5517232"/>
            <a:ext cx="7488832" cy="1152128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 tIns="21600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// 34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세의 김영수는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의사면허번호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2010123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내과 전공분야의 의사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Doctor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Doctor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34, 20100123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dt.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7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0720" y="3501008"/>
            <a:ext cx="6782560" cy="1756469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en-US" altLang="ko-KR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특성을 하위 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클래스가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그대로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물려받음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02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dirty="0">
                <a:solidFill>
                  <a:srgbClr val="0000FF"/>
                </a:solidFill>
              </a:rPr>
              <a:t>Person </a:t>
            </a:r>
            <a:r>
              <a:rPr lang="ko-KR" altLang="en-US" dirty="0">
                <a:solidFill>
                  <a:srgbClr val="0000FF"/>
                </a:solidFill>
              </a:rPr>
              <a:t>상속한</a:t>
            </a:r>
            <a:r>
              <a:rPr lang="en-US" altLang="ko-KR" dirty="0">
                <a:solidFill>
                  <a:srgbClr val="0000FF"/>
                </a:solidFill>
              </a:rPr>
              <a:t> Student</a:t>
            </a:r>
            <a:r>
              <a:rPr lang="ko-KR" altLang="en-US" dirty="0">
                <a:solidFill>
                  <a:srgbClr val="0000FF"/>
                </a:solidFill>
              </a:rPr>
              <a:t>와</a:t>
            </a:r>
            <a:r>
              <a:rPr lang="en-US" altLang="ko-KR" dirty="0">
                <a:solidFill>
                  <a:srgbClr val="0000FF"/>
                </a:solidFill>
              </a:rPr>
              <a:t> Employee </a:t>
            </a:r>
            <a:r>
              <a:rPr lang="ko-KR" altLang="en-US" dirty="0">
                <a:solidFill>
                  <a:srgbClr val="0000FF"/>
                </a:solidFill>
              </a:rPr>
              <a:t>클래스 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42493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(inheritance)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특성을 하위 클래스가 그대로 물려받는 것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상위 클래스의 필드와 메소드가 하위 클래스에 자동적으로 선언되는 효과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4016" y="1512577"/>
            <a:ext cx="8423699" cy="4752529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5" name="모서리가 둥근 직사각형 18"/>
          <p:cNvSpPr>
            <a:spLocks noChangeArrowheads="1"/>
          </p:cNvSpPr>
          <p:nvPr/>
        </p:nvSpPr>
        <p:spPr bwMode="auto">
          <a:xfrm>
            <a:off x="755576" y="3834743"/>
            <a:ext cx="3813521" cy="2300144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직사각형 18"/>
          <p:cNvSpPr>
            <a:spLocks noChangeArrowheads="1"/>
          </p:cNvSpPr>
          <p:nvPr/>
        </p:nvSpPr>
        <p:spPr bwMode="auto">
          <a:xfrm>
            <a:off x="4878268" y="3837095"/>
            <a:ext cx="3813521" cy="2297791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274344" y="2808480"/>
            <a:ext cx="1440160" cy="1008112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8"/>
          <p:cNvSpPr>
            <a:spLocks noChangeArrowheads="1"/>
          </p:cNvSpPr>
          <p:nvPr/>
        </p:nvSpPr>
        <p:spPr bwMode="auto">
          <a:xfrm>
            <a:off x="2809255" y="1670391"/>
            <a:ext cx="3813521" cy="1134586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2950369" y="2111614"/>
            <a:ext cx="864096" cy="2881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8"/>
          <p:cNvSpPr>
            <a:spLocks noChangeArrowheads="1"/>
          </p:cNvSpPr>
          <p:nvPr/>
        </p:nvSpPr>
        <p:spPr bwMode="auto">
          <a:xfrm>
            <a:off x="3814465" y="2111614"/>
            <a:ext cx="2661565" cy="288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currentLocation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10"/>
          <p:cNvSpPr>
            <a:spLocks noChangeArrowheads="1"/>
          </p:cNvSpPr>
          <p:nvPr/>
        </p:nvSpPr>
        <p:spPr bwMode="auto">
          <a:xfrm>
            <a:off x="3821660" y="1768490"/>
            <a:ext cx="1788411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18"/>
          <p:cNvSpPr>
            <a:spLocks noChangeArrowheads="1"/>
          </p:cNvSpPr>
          <p:nvPr/>
        </p:nvSpPr>
        <p:spPr bwMode="auto">
          <a:xfrm>
            <a:off x="2950369" y="2404956"/>
            <a:ext cx="864096" cy="28819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18"/>
          <p:cNvSpPr>
            <a:spLocks noChangeArrowheads="1"/>
          </p:cNvSpPr>
          <p:nvPr/>
        </p:nvSpPr>
        <p:spPr bwMode="auto">
          <a:xfrm>
            <a:off x="3814465" y="2404956"/>
            <a:ext cx="2661565" cy="28819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goTo(), 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18"/>
          <p:cNvSpPr>
            <a:spLocks noChangeArrowheads="1"/>
          </p:cNvSpPr>
          <p:nvPr/>
        </p:nvSpPr>
        <p:spPr bwMode="auto">
          <a:xfrm>
            <a:off x="896690" y="4275967"/>
            <a:ext cx="864096" cy="2881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12700" algn="ctr">
            <a:solidFill>
              <a:srgbClr val="CC00FF">
                <a:alpha val="30000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직사각형 18"/>
          <p:cNvSpPr>
            <a:spLocks noChangeArrowheads="1"/>
          </p:cNvSpPr>
          <p:nvPr/>
        </p:nvSpPr>
        <p:spPr bwMode="auto">
          <a:xfrm>
            <a:off x="1760786" y="4275967"/>
            <a:ext cx="2661565" cy="288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12700" algn="ctr">
            <a:solidFill>
              <a:srgbClr val="CC00FF">
                <a:alpha val="30000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currentLocation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모서리가 둥근 직사각형 10"/>
          <p:cNvSpPr>
            <a:spLocks noChangeArrowheads="1"/>
          </p:cNvSpPr>
          <p:nvPr/>
        </p:nvSpPr>
        <p:spPr bwMode="auto">
          <a:xfrm>
            <a:off x="1812652" y="3925516"/>
            <a:ext cx="1699368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7" name="모서리가 둥근 직사각형 18"/>
          <p:cNvSpPr>
            <a:spLocks noChangeArrowheads="1"/>
          </p:cNvSpPr>
          <p:nvPr/>
        </p:nvSpPr>
        <p:spPr bwMode="auto">
          <a:xfrm>
            <a:off x="896690" y="4564156"/>
            <a:ext cx="864096" cy="28819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12700" algn="ctr">
            <a:solidFill>
              <a:srgbClr val="CC00FF">
                <a:alpha val="30000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모서리가 둥근 직사각형 18"/>
          <p:cNvSpPr>
            <a:spLocks noChangeArrowheads="1"/>
          </p:cNvSpPr>
          <p:nvPr/>
        </p:nvSpPr>
        <p:spPr bwMode="auto">
          <a:xfrm>
            <a:off x="1760786" y="4563687"/>
            <a:ext cx="2661565" cy="28819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12700" algn="ctr">
            <a:solidFill>
              <a:srgbClr val="CC00FF">
                <a:alpha val="30000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모서리가 둥근 직사각형 18"/>
          <p:cNvSpPr>
            <a:spLocks noChangeArrowheads="1"/>
          </p:cNvSpPr>
          <p:nvPr/>
        </p:nvSpPr>
        <p:spPr bwMode="auto">
          <a:xfrm>
            <a:off x="896690" y="4995974"/>
            <a:ext cx="864096" cy="2881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모서리가 둥근 직사각형 18"/>
          <p:cNvSpPr>
            <a:spLocks noChangeArrowheads="1"/>
          </p:cNvSpPr>
          <p:nvPr/>
        </p:nvSpPr>
        <p:spPr bwMode="auto">
          <a:xfrm>
            <a:off x="1760786" y="4995974"/>
            <a:ext cx="2661565" cy="288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schoolname, 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모서리가 둥근 직사각형 18"/>
          <p:cNvSpPr>
            <a:spLocks noChangeArrowheads="1"/>
          </p:cNvSpPr>
          <p:nvPr/>
        </p:nvSpPr>
        <p:spPr bwMode="auto">
          <a:xfrm>
            <a:off x="896690" y="5280240"/>
            <a:ext cx="864096" cy="28819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모서리가 둥근 직사각형 18"/>
          <p:cNvSpPr>
            <a:spLocks noChangeArrowheads="1"/>
          </p:cNvSpPr>
          <p:nvPr/>
        </p:nvSpPr>
        <p:spPr bwMode="auto">
          <a:xfrm>
            <a:off x="1760786" y="5280240"/>
            <a:ext cx="2661565" cy="28819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goToSchool()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716016" y="2804977"/>
            <a:ext cx="1584176" cy="1008112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3562376" y="3220213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145247" y="3220213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18"/>
          <p:cNvSpPr>
            <a:spLocks noChangeArrowheads="1"/>
          </p:cNvSpPr>
          <p:nvPr/>
        </p:nvSpPr>
        <p:spPr bwMode="auto">
          <a:xfrm>
            <a:off x="5019382" y="4278319"/>
            <a:ext cx="864096" cy="2881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모서리가 둥근 직사각형 18"/>
          <p:cNvSpPr>
            <a:spLocks noChangeArrowheads="1"/>
          </p:cNvSpPr>
          <p:nvPr/>
        </p:nvSpPr>
        <p:spPr bwMode="auto">
          <a:xfrm>
            <a:off x="5883478" y="4278319"/>
            <a:ext cx="2661565" cy="288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currentLocation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모서리가 둥근 직사각형 10"/>
          <p:cNvSpPr>
            <a:spLocks noChangeArrowheads="1"/>
          </p:cNvSpPr>
          <p:nvPr/>
        </p:nvSpPr>
        <p:spPr bwMode="auto">
          <a:xfrm>
            <a:off x="5937335" y="3928764"/>
            <a:ext cx="1700877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모서리가 둥근 직사각형 18"/>
          <p:cNvSpPr>
            <a:spLocks noChangeArrowheads="1"/>
          </p:cNvSpPr>
          <p:nvPr/>
        </p:nvSpPr>
        <p:spPr bwMode="auto">
          <a:xfrm>
            <a:off x="5019382" y="4566693"/>
            <a:ext cx="864096" cy="28819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18"/>
          <p:cNvSpPr>
            <a:spLocks noChangeArrowheads="1"/>
          </p:cNvSpPr>
          <p:nvPr/>
        </p:nvSpPr>
        <p:spPr bwMode="auto">
          <a:xfrm>
            <a:off x="5883478" y="4563981"/>
            <a:ext cx="2661565" cy="28819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모서리가 둥근 직사각형 18"/>
          <p:cNvSpPr>
            <a:spLocks noChangeArrowheads="1"/>
          </p:cNvSpPr>
          <p:nvPr/>
        </p:nvSpPr>
        <p:spPr bwMode="auto">
          <a:xfrm>
            <a:off x="896690" y="5564506"/>
            <a:ext cx="864096" cy="42636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모서리가 둥근 직사각형 18"/>
          <p:cNvSpPr>
            <a:spLocks noChangeArrowheads="1"/>
          </p:cNvSpPr>
          <p:nvPr/>
        </p:nvSpPr>
        <p:spPr bwMode="auto">
          <a:xfrm>
            <a:off x="1760786" y="5567623"/>
            <a:ext cx="2661565" cy="423248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모서리가 둥근 직사각형 18"/>
          <p:cNvSpPr>
            <a:spLocks noChangeArrowheads="1"/>
          </p:cNvSpPr>
          <p:nvPr/>
        </p:nvSpPr>
        <p:spPr bwMode="auto">
          <a:xfrm>
            <a:off x="5019382" y="4995974"/>
            <a:ext cx="864096" cy="2881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모서리가 둥근 직사각형 18"/>
          <p:cNvSpPr>
            <a:spLocks noChangeArrowheads="1"/>
          </p:cNvSpPr>
          <p:nvPr/>
        </p:nvSpPr>
        <p:spPr bwMode="auto">
          <a:xfrm>
            <a:off x="5883478" y="4995974"/>
            <a:ext cx="2661565" cy="288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empType.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empno, dateHired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모서리가 둥근 직사각형 18"/>
          <p:cNvSpPr>
            <a:spLocks noChangeArrowheads="1"/>
          </p:cNvSpPr>
          <p:nvPr/>
        </p:nvSpPr>
        <p:spPr bwMode="auto">
          <a:xfrm>
            <a:off x="5019382" y="5280240"/>
            <a:ext cx="864096" cy="28819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모서리가 둥근 직사각형 18"/>
          <p:cNvSpPr>
            <a:spLocks noChangeArrowheads="1"/>
          </p:cNvSpPr>
          <p:nvPr/>
        </p:nvSpPr>
        <p:spPr bwMode="auto">
          <a:xfrm>
            <a:off x="5883478" y="5280240"/>
            <a:ext cx="2661565" cy="28819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goToWork()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모서리가 둥근 직사각형 18"/>
          <p:cNvSpPr>
            <a:spLocks noChangeArrowheads="1"/>
          </p:cNvSpPr>
          <p:nvPr/>
        </p:nvSpPr>
        <p:spPr bwMode="auto">
          <a:xfrm>
            <a:off x="5019382" y="5564506"/>
            <a:ext cx="864096" cy="42636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8" name="모서리가 둥근 직사각형 18"/>
          <p:cNvSpPr>
            <a:spLocks noChangeArrowheads="1"/>
          </p:cNvSpPr>
          <p:nvPr/>
        </p:nvSpPr>
        <p:spPr bwMode="auto">
          <a:xfrm>
            <a:off x="5883478" y="5567623"/>
            <a:ext cx="2661565" cy="423248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61513" y="6338045"/>
            <a:ext cx="750598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: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상위 클래스에 선언된 메소드와 시그니처 동일한  하위 클래스의 메소드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499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59699" y="692696"/>
            <a:ext cx="8423699" cy="4165524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5" name="모서리가 둥근 직사각형 18"/>
          <p:cNvSpPr>
            <a:spLocks noChangeArrowheads="1"/>
          </p:cNvSpPr>
          <p:nvPr/>
        </p:nvSpPr>
        <p:spPr bwMode="auto">
          <a:xfrm>
            <a:off x="1331038" y="803251"/>
            <a:ext cx="6480720" cy="982989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모서리가 둥근 직사각형 18"/>
          <p:cNvSpPr>
            <a:spLocks noChangeArrowheads="1"/>
          </p:cNvSpPr>
          <p:nvPr/>
        </p:nvSpPr>
        <p:spPr bwMode="auto">
          <a:xfrm>
            <a:off x="587342" y="2267181"/>
            <a:ext cx="3753084" cy="2464122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6"/>
          <p:cNvSpPr>
            <a:spLocks noChangeArrowheads="1"/>
          </p:cNvSpPr>
          <p:nvPr/>
        </p:nvSpPr>
        <p:spPr bwMode="auto">
          <a:xfrm>
            <a:off x="1164019" y="2739208"/>
            <a:ext cx="2960383" cy="906226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모서리가 둥근 직사각형 30"/>
          <p:cNvSpPr>
            <a:spLocks noChangeArrowheads="1"/>
          </p:cNvSpPr>
          <p:nvPr/>
        </p:nvSpPr>
        <p:spPr bwMode="auto">
          <a:xfrm>
            <a:off x="1164019" y="3718163"/>
            <a:ext cx="2960383" cy="906226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모서리가 둥근 직사각형 38"/>
          <p:cNvSpPr>
            <a:spLocks noChangeArrowheads="1"/>
          </p:cNvSpPr>
          <p:nvPr/>
        </p:nvSpPr>
        <p:spPr bwMode="auto">
          <a:xfrm>
            <a:off x="5362363" y="2727947"/>
            <a:ext cx="2960383" cy="906226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3" name="모서리가 둥근 직사각형 52"/>
          <p:cNvSpPr>
            <a:spLocks noChangeArrowheads="1"/>
          </p:cNvSpPr>
          <p:nvPr/>
        </p:nvSpPr>
        <p:spPr bwMode="auto">
          <a:xfrm>
            <a:off x="5362363" y="3706902"/>
            <a:ext cx="2960383" cy="906226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하위 </a:t>
            </a:r>
            <a:r>
              <a:rPr lang="ko-KR" altLang="en-US" dirty="0" smtClean="0">
                <a:solidFill>
                  <a:srgbClr val="0000FF"/>
                </a:solidFill>
              </a:rPr>
              <a:t>클래스 객체의 객체 </a:t>
            </a:r>
            <a:r>
              <a:rPr lang="ko-KR" altLang="en-US" dirty="0">
                <a:solidFill>
                  <a:srgbClr val="0000FF"/>
                </a:solidFill>
              </a:rPr>
              <a:t>구조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8" name="모서리가 둥근 직사각형 18"/>
          <p:cNvSpPr>
            <a:spLocks noChangeArrowheads="1"/>
          </p:cNvSpPr>
          <p:nvPr/>
        </p:nvSpPr>
        <p:spPr bwMode="auto">
          <a:xfrm>
            <a:off x="1913176" y="2849233"/>
            <a:ext cx="995414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8"/>
          <p:cNvSpPr>
            <a:spLocks noChangeArrowheads="1"/>
          </p:cNvSpPr>
          <p:nvPr/>
        </p:nvSpPr>
        <p:spPr bwMode="auto">
          <a:xfrm>
            <a:off x="1913176" y="3085988"/>
            <a:ext cx="995414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8"/>
          <p:cNvSpPr>
            <a:spLocks noChangeArrowheads="1"/>
          </p:cNvSpPr>
          <p:nvPr/>
        </p:nvSpPr>
        <p:spPr bwMode="auto">
          <a:xfrm>
            <a:off x="1913176" y="3322961"/>
            <a:ext cx="995414" cy="20104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18"/>
          <p:cNvSpPr>
            <a:spLocks noChangeArrowheads="1"/>
          </p:cNvSpPr>
          <p:nvPr/>
        </p:nvSpPr>
        <p:spPr bwMode="auto">
          <a:xfrm>
            <a:off x="2972410" y="2851501"/>
            <a:ext cx="1079984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김영희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21"/>
          <p:cNvSpPr>
            <a:spLocks noChangeArrowheads="1"/>
          </p:cNvSpPr>
          <p:nvPr/>
        </p:nvSpPr>
        <p:spPr bwMode="auto">
          <a:xfrm>
            <a:off x="2972410" y="3079948"/>
            <a:ext cx="1079984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18"/>
          <p:cNvSpPr>
            <a:spLocks noChangeArrowheads="1"/>
          </p:cNvSpPr>
          <p:nvPr/>
        </p:nvSpPr>
        <p:spPr bwMode="auto">
          <a:xfrm>
            <a:off x="2972410" y="3322961"/>
            <a:ext cx="1079984" cy="19879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서울초등학교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모서리가 둥근 직사각형 18"/>
          <p:cNvSpPr>
            <a:spLocks noChangeArrowheads="1"/>
          </p:cNvSpPr>
          <p:nvPr/>
        </p:nvSpPr>
        <p:spPr bwMode="auto">
          <a:xfrm>
            <a:off x="1275773" y="2906911"/>
            <a:ext cx="532967" cy="5805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5" name="모서리가 둥근 직사각형 10"/>
          <p:cNvSpPr>
            <a:spLocks noChangeArrowheads="1"/>
          </p:cNvSpPr>
          <p:nvPr/>
        </p:nvSpPr>
        <p:spPr bwMode="auto">
          <a:xfrm>
            <a:off x="1775210" y="2405152"/>
            <a:ext cx="1737192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26" name="직선 화살표 연결선 25"/>
          <p:cNvCxnSpPr>
            <a:endCxn id="16" idx="0"/>
          </p:cNvCxnSpPr>
          <p:nvPr/>
        </p:nvCxnSpPr>
        <p:spPr>
          <a:xfrm flipH="1">
            <a:off x="2463884" y="1522485"/>
            <a:ext cx="1201344" cy="744696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18"/>
          <p:cNvSpPr>
            <a:spLocks noChangeArrowheads="1"/>
          </p:cNvSpPr>
          <p:nvPr/>
        </p:nvSpPr>
        <p:spPr bwMode="auto">
          <a:xfrm>
            <a:off x="2385856" y="1358188"/>
            <a:ext cx="745377" cy="291040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 smtClean="0">
                <a:solidFill>
                  <a:srgbClr val="0000FF"/>
                </a:solidFill>
              </a:rPr>
              <a:t>st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모서리가 둥근 직사각형 18"/>
          <p:cNvSpPr>
            <a:spLocks noChangeArrowheads="1"/>
          </p:cNvSpPr>
          <p:nvPr/>
        </p:nvSpPr>
        <p:spPr bwMode="auto">
          <a:xfrm>
            <a:off x="3164293" y="1358188"/>
            <a:ext cx="958036" cy="29104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" name="모서리가 둥근 직사각형 10"/>
          <p:cNvSpPr>
            <a:spLocks noChangeArrowheads="1"/>
          </p:cNvSpPr>
          <p:nvPr/>
        </p:nvSpPr>
        <p:spPr bwMode="auto">
          <a:xfrm>
            <a:off x="3874294" y="983311"/>
            <a:ext cx="1394208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모서리가 둥근 직사각형 18"/>
          <p:cNvSpPr>
            <a:spLocks noChangeArrowheads="1"/>
          </p:cNvSpPr>
          <p:nvPr/>
        </p:nvSpPr>
        <p:spPr bwMode="auto">
          <a:xfrm>
            <a:off x="724861" y="3261704"/>
            <a:ext cx="294394" cy="76745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2" name="모서리가 둥근 직사각형 18"/>
          <p:cNvSpPr>
            <a:spLocks noChangeArrowheads="1"/>
          </p:cNvSpPr>
          <p:nvPr/>
        </p:nvSpPr>
        <p:spPr bwMode="auto">
          <a:xfrm>
            <a:off x="1913138" y="3969427"/>
            <a:ext cx="995414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모서리가 둥근 직사각형 18"/>
          <p:cNvSpPr>
            <a:spLocks noChangeArrowheads="1"/>
          </p:cNvSpPr>
          <p:nvPr/>
        </p:nvSpPr>
        <p:spPr bwMode="auto">
          <a:xfrm>
            <a:off x="1913138" y="4206182"/>
            <a:ext cx="995414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모서리가 둥근 직사각형 18"/>
          <p:cNvSpPr>
            <a:spLocks noChangeArrowheads="1"/>
          </p:cNvSpPr>
          <p:nvPr/>
        </p:nvSpPr>
        <p:spPr bwMode="auto">
          <a:xfrm>
            <a:off x="2972778" y="3971695"/>
            <a:ext cx="1079578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서울초등학교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모서리가 둥근 직사각형 34"/>
          <p:cNvSpPr>
            <a:spLocks noChangeArrowheads="1"/>
          </p:cNvSpPr>
          <p:nvPr/>
        </p:nvSpPr>
        <p:spPr bwMode="auto">
          <a:xfrm>
            <a:off x="2972372" y="4200142"/>
            <a:ext cx="1079984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모서리가 둥근 직사각형 18"/>
          <p:cNvSpPr>
            <a:spLocks noChangeArrowheads="1"/>
          </p:cNvSpPr>
          <p:nvPr/>
        </p:nvSpPr>
        <p:spPr bwMode="auto">
          <a:xfrm>
            <a:off x="1275773" y="3885866"/>
            <a:ext cx="532967" cy="5805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모서리가 둥근 직사각형 18"/>
          <p:cNvSpPr>
            <a:spLocks noChangeArrowheads="1"/>
          </p:cNvSpPr>
          <p:nvPr/>
        </p:nvSpPr>
        <p:spPr bwMode="auto">
          <a:xfrm>
            <a:off x="4785686" y="2255920"/>
            <a:ext cx="3753084" cy="2464122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18"/>
          <p:cNvSpPr>
            <a:spLocks noChangeArrowheads="1"/>
          </p:cNvSpPr>
          <p:nvPr/>
        </p:nvSpPr>
        <p:spPr bwMode="auto">
          <a:xfrm>
            <a:off x="6111520" y="2837972"/>
            <a:ext cx="995414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모서리가 둥근 직사각형 18"/>
          <p:cNvSpPr>
            <a:spLocks noChangeArrowheads="1"/>
          </p:cNvSpPr>
          <p:nvPr/>
        </p:nvSpPr>
        <p:spPr bwMode="auto">
          <a:xfrm>
            <a:off x="6111520" y="3074727"/>
            <a:ext cx="995414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모서리가 둥근 직사각형 18"/>
          <p:cNvSpPr>
            <a:spLocks noChangeArrowheads="1"/>
          </p:cNvSpPr>
          <p:nvPr/>
        </p:nvSpPr>
        <p:spPr bwMode="auto">
          <a:xfrm>
            <a:off x="6111520" y="3311700"/>
            <a:ext cx="995414" cy="20104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모서리가 둥근 직사각형 18"/>
          <p:cNvSpPr>
            <a:spLocks noChangeArrowheads="1"/>
          </p:cNvSpPr>
          <p:nvPr/>
        </p:nvSpPr>
        <p:spPr bwMode="auto">
          <a:xfrm>
            <a:off x="7170754" y="2840240"/>
            <a:ext cx="1079984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박문수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4" name="모서리가 둥근 직사각형 43"/>
          <p:cNvSpPr>
            <a:spLocks noChangeArrowheads="1"/>
          </p:cNvSpPr>
          <p:nvPr/>
        </p:nvSpPr>
        <p:spPr bwMode="auto">
          <a:xfrm>
            <a:off x="7170754" y="3068687"/>
            <a:ext cx="1079984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모서리가 둥근 직사각형 18"/>
          <p:cNvSpPr>
            <a:spLocks noChangeArrowheads="1"/>
          </p:cNvSpPr>
          <p:nvPr/>
        </p:nvSpPr>
        <p:spPr bwMode="auto">
          <a:xfrm>
            <a:off x="7170754" y="3311700"/>
            <a:ext cx="1079984" cy="19879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회사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모서리가 둥근 직사각형 18"/>
          <p:cNvSpPr>
            <a:spLocks noChangeArrowheads="1"/>
          </p:cNvSpPr>
          <p:nvPr/>
        </p:nvSpPr>
        <p:spPr bwMode="auto">
          <a:xfrm>
            <a:off x="5474117" y="2895650"/>
            <a:ext cx="532967" cy="5805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7" name="모서리가 둥근 직사각형 10"/>
          <p:cNvSpPr>
            <a:spLocks noChangeArrowheads="1"/>
          </p:cNvSpPr>
          <p:nvPr/>
        </p:nvSpPr>
        <p:spPr bwMode="auto">
          <a:xfrm>
            <a:off x="5973554" y="2393891"/>
            <a:ext cx="1737192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8" name="직선 화살표 연결선 47"/>
          <p:cNvCxnSpPr>
            <a:endCxn id="38" idx="0"/>
          </p:cNvCxnSpPr>
          <p:nvPr/>
        </p:nvCxnSpPr>
        <p:spPr>
          <a:xfrm>
            <a:off x="6299891" y="1505392"/>
            <a:ext cx="362337" cy="750528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모서리가 둥근 직사각형 18"/>
          <p:cNvSpPr>
            <a:spLocks noChangeArrowheads="1"/>
          </p:cNvSpPr>
          <p:nvPr/>
        </p:nvSpPr>
        <p:spPr bwMode="auto">
          <a:xfrm>
            <a:off x="5007775" y="1358188"/>
            <a:ext cx="745377" cy="291040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0" name="모서리가 둥근 직사각형 18"/>
          <p:cNvSpPr>
            <a:spLocks noChangeArrowheads="1"/>
          </p:cNvSpPr>
          <p:nvPr/>
        </p:nvSpPr>
        <p:spPr bwMode="auto">
          <a:xfrm>
            <a:off x="5786212" y="1358188"/>
            <a:ext cx="958036" cy="29104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2" name="모서리가 둥근 직사각형 18"/>
          <p:cNvSpPr>
            <a:spLocks noChangeArrowheads="1"/>
          </p:cNvSpPr>
          <p:nvPr/>
        </p:nvSpPr>
        <p:spPr bwMode="auto">
          <a:xfrm>
            <a:off x="4923205" y="3250443"/>
            <a:ext cx="294394" cy="76745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8" name="모서리가 둥근 직사각형 18"/>
          <p:cNvSpPr>
            <a:spLocks noChangeArrowheads="1"/>
          </p:cNvSpPr>
          <p:nvPr/>
        </p:nvSpPr>
        <p:spPr bwMode="auto">
          <a:xfrm>
            <a:off x="5474117" y="3874605"/>
            <a:ext cx="532967" cy="5805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" name="모서리가 둥근 직사각형 18"/>
          <p:cNvSpPr>
            <a:spLocks noChangeArrowheads="1"/>
          </p:cNvSpPr>
          <p:nvPr/>
        </p:nvSpPr>
        <p:spPr bwMode="auto">
          <a:xfrm>
            <a:off x="6117939" y="3826342"/>
            <a:ext cx="995414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empType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2" name="모서리가 둥근 직사각형 18"/>
          <p:cNvSpPr>
            <a:spLocks noChangeArrowheads="1"/>
          </p:cNvSpPr>
          <p:nvPr/>
        </p:nvSpPr>
        <p:spPr bwMode="auto">
          <a:xfrm>
            <a:off x="6117939" y="4063097"/>
            <a:ext cx="995414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empno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3" name="모서리가 둥근 직사각형 18"/>
          <p:cNvSpPr>
            <a:spLocks noChangeArrowheads="1"/>
          </p:cNvSpPr>
          <p:nvPr/>
        </p:nvSpPr>
        <p:spPr bwMode="auto">
          <a:xfrm>
            <a:off x="6117939" y="4300070"/>
            <a:ext cx="995414" cy="20104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dateHired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4" name="모서리가 둥근 직사각형 18"/>
          <p:cNvSpPr>
            <a:spLocks noChangeArrowheads="1"/>
          </p:cNvSpPr>
          <p:nvPr/>
        </p:nvSpPr>
        <p:spPr bwMode="auto">
          <a:xfrm>
            <a:off x="7177173" y="3828610"/>
            <a:ext cx="1079984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＂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정규직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5" name="모서리가 둥근 직사각형 64"/>
          <p:cNvSpPr>
            <a:spLocks noChangeArrowheads="1"/>
          </p:cNvSpPr>
          <p:nvPr/>
        </p:nvSpPr>
        <p:spPr bwMode="auto">
          <a:xfrm>
            <a:off x="7177173" y="4057057"/>
            <a:ext cx="1079984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1035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모서리가 둥근 직사각형 18"/>
          <p:cNvSpPr>
            <a:spLocks noChangeArrowheads="1"/>
          </p:cNvSpPr>
          <p:nvPr/>
        </p:nvSpPr>
        <p:spPr bwMode="auto">
          <a:xfrm>
            <a:off x="7177173" y="4300070"/>
            <a:ext cx="1079984" cy="19879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"20140301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7" name="모서리가 둥근 직사각형 18"/>
          <p:cNvSpPr>
            <a:spLocks noChangeArrowheads="1"/>
          </p:cNvSpPr>
          <p:nvPr/>
        </p:nvSpPr>
        <p:spPr bwMode="auto">
          <a:xfrm>
            <a:off x="359699" y="5408925"/>
            <a:ext cx="8444977" cy="1304241"/>
          </a:xfrm>
          <a:prstGeom prst="roundRect">
            <a:avLst>
              <a:gd name="adj" fmla="val 0"/>
            </a:avLst>
          </a:prstGeom>
          <a:solidFill>
            <a:srgbClr val="EFF6E7"/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>
                <a:solidFill>
                  <a:srgbClr val="FF0000"/>
                </a:solidFill>
              </a:rPr>
              <a:t>Student</a:t>
            </a:r>
            <a:r>
              <a:rPr kumimoji="0" lang="en-US" altLang="ko-KR" sz="1300" dirty="0">
                <a:solidFill>
                  <a:prstClr val="black"/>
                </a:solidFill>
              </a:rPr>
              <a:t> </a:t>
            </a:r>
            <a:r>
              <a:rPr kumimoji="0" lang="en-US" altLang="ko-KR" sz="1300" dirty="0">
                <a:solidFill>
                  <a:srgbClr val="0000FF"/>
                </a:solidFill>
              </a:rPr>
              <a:t>st</a:t>
            </a:r>
            <a:r>
              <a:rPr kumimoji="0" lang="en-US" altLang="ko-KR" sz="1300" dirty="0">
                <a:solidFill>
                  <a:prstClr val="black"/>
                </a:solidFill>
              </a:rPr>
              <a:t>;     </a:t>
            </a:r>
            <a:r>
              <a:rPr kumimoji="0" lang="en-US" altLang="ko-KR" sz="1300" dirty="0">
                <a:solidFill>
                  <a:srgbClr val="FF0000"/>
                </a:solidFill>
              </a:rPr>
              <a:t>Employee </a:t>
            </a:r>
            <a:r>
              <a:rPr kumimoji="0" lang="en-US" altLang="ko-KR" sz="1300" dirty="0">
                <a:solidFill>
                  <a:srgbClr val="0000FF"/>
                </a:solidFill>
              </a:rPr>
              <a:t>emp</a:t>
            </a:r>
            <a:r>
              <a:rPr kumimoji="0" lang="en-US" altLang="ko-KR" sz="1300" dirty="0">
                <a:solidFill>
                  <a:prstClr val="black"/>
                </a:solidFill>
              </a:rPr>
              <a:t>;    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                                                // </a:t>
            </a:r>
            <a:r>
              <a:rPr kumimoji="0" lang="ko-KR" altLang="en-US" sz="1300" dirty="0">
                <a:solidFill>
                  <a:prstClr val="black"/>
                </a:solidFill>
              </a:rPr>
              <a:t>김영희와 박문수 객체 </a:t>
            </a:r>
            <a:r>
              <a:rPr kumimoji="0" lang="ko-KR" altLang="en-US" sz="1300" dirty="0" smtClean="0">
                <a:solidFill>
                  <a:prstClr val="black"/>
                </a:solidFill>
              </a:rPr>
              <a:t>참조 </a:t>
            </a:r>
            <a:r>
              <a:rPr kumimoji="0" lang="ko-KR" altLang="en-US" sz="1300" dirty="0">
                <a:solidFill>
                  <a:prstClr val="black"/>
                </a:solidFill>
              </a:rPr>
              <a:t>위한 변수 </a:t>
            </a:r>
          </a:p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>
                <a:solidFill>
                  <a:prstClr val="black"/>
                </a:solidFill>
              </a:rPr>
              <a:t>         </a:t>
            </a:r>
            <a:endParaRPr kumimoji="0" lang="ko-KR" altLang="en-US" sz="1300" dirty="0">
              <a:solidFill>
                <a:prstClr val="black"/>
              </a:solidFill>
            </a:endParaRPr>
          </a:p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 smtClean="0">
                <a:solidFill>
                  <a:srgbClr val="0000FF"/>
                </a:solidFill>
              </a:rPr>
              <a:t>st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</a:t>
            </a:r>
            <a:r>
              <a:rPr kumimoji="0" lang="en-US" altLang="ko-KR" sz="1300" dirty="0">
                <a:solidFill>
                  <a:prstClr val="black"/>
                </a:solidFill>
              </a:rPr>
              <a:t>= </a:t>
            </a:r>
            <a:r>
              <a:rPr kumimoji="0" lang="en-US" altLang="ko-KR" sz="1300" dirty="0">
                <a:solidFill>
                  <a:srgbClr val="009900"/>
                </a:solidFill>
              </a:rPr>
              <a:t>new</a:t>
            </a:r>
            <a:r>
              <a:rPr kumimoji="0" lang="ko-KR" altLang="en-US" sz="1300" dirty="0">
                <a:solidFill>
                  <a:prstClr val="black"/>
                </a:solidFill>
              </a:rPr>
              <a:t> </a:t>
            </a:r>
            <a:r>
              <a:rPr kumimoji="0" lang="en-US" altLang="ko-KR" sz="1300" dirty="0">
                <a:solidFill>
                  <a:srgbClr val="CC00FF"/>
                </a:solidFill>
              </a:rPr>
              <a:t>Student(</a:t>
            </a:r>
            <a:r>
              <a:rPr kumimoji="0" lang="en-US" altLang="ko-KR" sz="1300" dirty="0">
                <a:solidFill>
                  <a:srgbClr val="0000FF"/>
                </a:solidFill>
              </a:rPr>
              <a:t>"</a:t>
            </a:r>
            <a:r>
              <a:rPr kumimoji="0" lang="ko-KR" altLang="en-US" sz="1300" dirty="0">
                <a:solidFill>
                  <a:srgbClr val="0000FF"/>
                </a:solidFill>
              </a:rPr>
              <a:t>김영희</a:t>
            </a:r>
            <a:r>
              <a:rPr kumimoji="0" lang="en-US" altLang="ko-KR" sz="1300" dirty="0">
                <a:solidFill>
                  <a:srgbClr val="0000FF"/>
                </a:solidFill>
              </a:rPr>
              <a:t>", 11, "</a:t>
            </a:r>
            <a:r>
              <a:rPr kumimoji="0" lang="ko-KR" altLang="en-US" sz="1300" dirty="0">
                <a:solidFill>
                  <a:srgbClr val="0000FF"/>
                </a:solidFill>
              </a:rPr>
              <a:t>서울초등학교</a:t>
            </a:r>
            <a:r>
              <a:rPr kumimoji="0" lang="en-US" altLang="ko-KR" sz="1300" dirty="0">
                <a:solidFill>
                  <a:srgbClr val="0000FF"/>
                </a:solidFill>
              </a:rPr>
              <a:t>", 4</a:t>
            </a:r>
            <a:r>
              <a:rPr kumimoji="0" lang="en-US" altLang="ko-KR" sz="1300" dirty="0">
                <a:solidFill>
                  <a:srgbClr val="CC00FF"/>
                </a:solidFill>
              </a:rPr>
              <a:t>)</a:t>
            </a:r>
            <a:r>
              <a:rPr kumimoji="0" lang="en-US" altLang="ko-KR" sz="1300" dirty="0">
                <a:solidFill>
                  <a:prstClr val="black"/>
                </a:solidFill>
              </a:rPr>
              <a:t>;   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                     // </a:t>
            </a:r>
            <a:r>
              <a:rPr kumimoji="0" lang="en-US" altLang="ko-KR" sz="1300" dirty="0">
                <a:solidFill>
                  <a:prstClr val="black"/>
                </a:solidFill>
              </a:rPr>
              <a:t>11</a:t>
            </a:r>
            <a:r>
              <a:rPr kumimoji="0" lang="ko-KR" altLang="en-US" sz="1300" dirty="0">
                <a:solidFill>
                  <a:prstClr val="black"/>
                </a:solidFill>
              </a:rPr>
              <a:t>살 </a:t>
            </a:r>
            <a:r>
              <a:rPr kumimoji="0" lang="ko-KR" altLang="en-US" sz="1300" dirty="0" smtClean="0">
                <a:solidFill>
                  <a:prstClr val="black"/>
                </a:solidFill>
              </a:rPr>
              <a:t>김영희는 </a:t>
            </a:r>
            <a:r>
              <a:rPr kumimoji="0" lang="ko-KR" altLang="en-US" sz="1300" dirty="0">
                <a:solidFill>
                  <a:prstClr val="black"/>
                </a:solidFill>
              </a:rPr>
              <a:t>서울초등 </a:t>
            </a:r>
            <a:r>
              <a:rPr kumimoji="0" lang="en-US" altLang="ko-KR" sz="1300" dirty="0">
                <a:solidFill>
                  <a:prstClr val="black"/>
                </a:solidFill>
              </a:rPr>
              <a:t>4</a:t>
            </a:r>
            <a:r>
              <a:rPr kumimoji="0" lang="ko-KR" altLang="en-US" sz="1300" dirty="0">
                <a:solidFill>
                  <a:prstClr val="black"/>
                </a:solidFill>
              </a:rPr>
              <a:t>학년 </a:t>
            </a:r>
            <a:r>
              <a:rPr kumimoji="0" lang="ko-KR" altLang="en-US" sz="1300" dirty="0" smtClean="0">
                <a:solidFill>
                  <a:prstClr val="black"/>
                </a:solidFill>
              </a:rPr>
              <a:t>학생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</a:t>
            </a:r>
            <a:endParaRPr kumimoji="0" lang="ko-KR" altLang="en-US" sz="1300" dirty="0">
              <a:solidFill>
                <a:prstClr val="black"/>
              </a:solidFill>
            </a:endParaRPr>
          </a:p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 smtClean="0">
                <a:solidFill>
                  <a:srgbClr val="0000FF"/>
                </a:solidFill>
              </a:rPr>
              <a:t>st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.</a:t>
            </a:r>
            <a:r>
              <a:rPr kumimoji="0" lang="en-US" altLang="ko-KR" sz="1300" dirty="0" smtClean="0">
                <a:solidFill>
                  <a:srgbClr val="CC00FF"/>
                </a:solidFill>
              </a:rPr>
              <a:t>goTo</a:t>
            </a:r>
            <a:r>
              <a:rPr kumimoji="0" lang="en-US" altLang="ko-KR" sz="1300" dirty="0">
                <a:solidFill>
                  <a:srgbClr val="CC00FF"/>
                </a:solidFill>
              </a:rPr>
              <a:t>(</a:t>
            </a:r>
            <a:r>
              <a:rPr kumimoji="0" lang="en-US" altLang="ko-KR" sz="1300" dirty="0">
                <a:solidFill>
                  <a:srgbClr val="0000FF"/>
                </a:solidFill>
              </a:rPr>
              <a:t>"</a:t>
            </a:r>
            <a:r>
              <a:rPr kumimoji="0" lang="ko-KR" altLang="en-US" sz="1300" dirty="0">
                <a:solidFill>
                  <a:srgbClr val="0000FF"/>
                </a:solidFill>
              </a:rPr>
              <a:t>서울초등학교</a:t>
            </a:r>
            <a:r>
              <a:rPr kumimoji="0" lang="en-US" altLang="ko-KR" sz="1300" dirty="0">
                <a:solidFill>
                  <a:srgbClr val="0000FF"/>
                </a:solidFill>
              </a:rPr>
              <a:t>"</a:t>
            </a:r>
            <a:r>
              <a:rPr kumimoji="0" lang="en-US" altLang="ko-KR" sz="1300" dirty="0">
                <a:solidFill>
                  <a:srgbClr val="CC00FF"/>
                </a:solidFill>
              </a:rPr>
              <a:t>)</a:t>
            </a:r>
            <a:r>
              <a:rPr kumimoji="0" lang="en-US" altLang="ko-KR" sz="1300" dirty="0">
                <a:solidFill>
                  <a:prstClr val="black"/>
                </a:solidFill>
              </a:rPr>
              <a:t>;           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                                                   </a:t>
            </a:r>
            <a:r>
              <a:rPr kumimoji="0" lang="en-US" altLang="ko-KR" sz="1300" dirty="0">
                <a:solidFill>
                  <a:prstClr val="black"/>
                </a:solidFill>
              </a:rPr>
              <a:t>// </a:t>
            </a:r>
            <a:r>
              <a:rPr kumimoji="0" lang="ko-KR" altLang="en-US" sz="1300" dirty="0" smtClean="0">
                <a:solidFill>
                  <a:prstClr val="black"/>
                </a:solidFill>
              </a:rPr>
              <a:t>김영희가 </a:t>
            </a:r>
            <a:r>
              <a:rPr kumimoji="0" lang="ko-KR" altLang="en-US" sz="1300" dirty="0">
                <a:solidFill>
                  <a:prstClr val="black"/>
                </a:solidFill>
              </a:rPr>
              <a:t>서울초등학교에 감</a:t>
            </a:r>
          </a:p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endParaRPr kumimoji="0" lang="ko-KR" altLang="en-US" sz="1300" dirty="0">
              <a:solidFill>
                <a:prstClr val="black"/>
              </a:solidFill>
            </a:endParaRPr>
          </a:p>
          <a:p>
            <a:pPr marL="14400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 smtClean="0">
                <a:solidFill>
                  <a:srgbClr val="0000FF"/>
                </a:solidFill>
              </a:rPr>
              <a:t>emp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</a:t>
            </a:r>
            <a:r>
              <a:rPr kumimoji="0" lang="en-US" altLang="ko-KR" sz="1300" dirty="0">
                <a:solidFill>
                  <a:prstClr val="black"/>
                </a:solidFill>
              </a:rPr>
              <a:t>=</a:t>
            </a:r>
            <a:r>
              <a:rPr kumimoji="0" lang="en-US" altLang="ko-KR" sz="1300" dirty="0">
                <a:solidFill>
                  <a:srgbClr val="009900"/>
                </a:solidFill>
              </a:rPr>
              <a:t> new </a:t>
            </a:r>
            <a:r>
              <a:rPr kumimoji="0" lang="en-US" altLang="ko-KR" sz="1300" dirty="0">
                <a:solidFill>
                  <a:srgbClr val="CC00FF"/>
                </a:solidFill>
              </a:rPr>
              <a:t>Employee(</a:t>
            </a:r>
            <a:r>
              <a:rPr kumimoji="0" lang="en-US" altLang="ko-KR" sz="1300" dirty="0">
                <a:solidFill>
                  <a:srgbClr val="0000FF"/>
                </a:solidFill>
              </a:rPr>
              <a:t>"</a:t>
            </a:r>
            <a:r>
              <a:rPr kumimoji="0" lang="ko-KR" altLang="en-US" sz="1300" dirty="0">
                <a:solidFill>
                  <a:srgbClr val="0000FF"/>
                </a:solidFill>
              </a:rPr>
              <a:t>박문수</a:t>
            </a:r>
            <a:r>
              <a:rPr kumimoji="0" lang="en-US" altLang="ko-KR" sz="1300" dirty="0">
                <a:solidFill>
                  <a:srgbClr val="0000FF"/>
                </a:solidFill>
              </a:rPr>
              <a:t>", 28, "</a:t>
            </a:r>
            <a:r>
              <a:rPr kumimoji="0" lang="ko-KR" altLang="en-US" sz="1300" dirty="0">
                <a:solidFill>
                  <a:srgbClr val="0000FF"/>
                </a:solidFill>
              </a:rPr>
              <a:t>정규직</a:t>
            </a:r>
            <a:r>
              <a:rPr kumimoji="0" lang="en-US" altLang="ko-KR" sz="1300" dirty="0">
                <a:solidFill>
                  <a:srgbClr val="0000FF"/>
                </a:solidFill>
              </a:rPr>
              <a:t>", 1035, "20140301</a:t>
            </a:r>
            <a:r>
              <a:rPr kumimoji="0" lang="en-US" altLang="ko-KR" sz="1300" dirty="0" smtClean="0">
                <a:solidFill>
                  <a:srgbClr val="0000FF"/>
                </a:solidFill>
              </a:rPr>
              <a:t>"</a:t>
            </a:r>
            <a:r>
              <a:rPr kumimoji="0" lang="en-US" altLang="ko-KR" sz="1300" dirty="0" smtClean="0">
                <a:solidFill>
                  <a:srgbClr val="CC00FF"/>
                </a:solidFill>
              </a:rPr>
              <a:t>)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;   // </a:t>
            </a:r>
            <a:r>
              <a:rPr kumimoji="0" lang="en-US" altLang="ko-KR" sz="1300" dirty="0">
                <a:solidFill>
                  <a:prstClr val="black"/>
                </a:solidFill>
              </a:rPr>
              <a:t>28</a:t>
            </a:r>
            <a:r>
              <a:rPr kumimoji="0" lang="ko-KR" altLang="en-US" sz="1300" dirty="0">
                <a:solidFill>
                  <a:prstClr val="black"/>
                </a:solidFill>
              </a:rPr>
              <a:t>세인 박문수는 </a:t>
            </a:r>
            <a:r>
              <a:rPr kumimoji="0" lang="ko-KR" altLang="en-US" sz="1300" dirty="0" smtClean="0">
                <a:solidFill>
                  <a:prstClr val="black"/>
                </a:solidFill>
              </a:rPr>
              <a:t>정규직 사원    </a:t>
            </a:r>
            <a:endParaRPr kumimoji="0" lang="en-US" altLang="ko-KR" sz="1300" dirty="0">
              <a:solidFill>
                <a:prstClr val="black"/>
              </a:solidFill>
            </a:endParaRPr>
          </a:p>
          <a:p>
            <a:pPr marL="144000" lvl="0">
              <a:lnSpc>
                <a:spcPts val="1300"/>
              </a:lnSpc>
              <a:spcBef>
                <a:spcPts val="0"/>
              </a:spcBef>
              <a:buNone/>
              <a:defRPr/>
            </a:pPr>
            <a:r>
              <a:rPr kumimoji="0" lang="en-US" altLang="ko-KR" sz="1300" dirty="0" smtClean="0">
                <a:solidFill>
                  <a:srgbClr val="0000FF"/>
                </a:solidFill>
              </a:rPr>
              <a:t>emp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.</a:t>
            </a:r>
            <a:r>
              <a:rPr kumimoji="0" lang="en-US" altLang="ko-KR" sz="1300" dirty="0" smtClean="0">
                <a:solidFill>
                  <a:srgbClr val="CC00FF"/>
                </a:solidFill>
              </a:rPr>
              <a:t>goToWork</a:t>
            </a:r>
            <a:r>
              <a:rPr kumimoji="0" lang="en-US" altLang="ko-KR" sz="1300" dirty="0">
                <a:solidFill>
                  <a:srgbClr val="CC00FF"/>
                </a:solidFill>
              </a:rPr>
              <a:t>()</a:t>
            </a:r>
            <a:r>
              <a:rPr kumimoji="0" lang="en-US" altLang="ko-KR" sz="1300" dirty="0">
                <a:solidFill>
                  <a:prstClr val="black"/>
                </a:solidFill>
              </a:rPr>
              <a:t>;                  </a:t>
            </a:r>
            <a:r>
              <a:rPr kumimoji="0" lang="en-US" altLang="ko-KR" sz="1300" dirty="0" smtClean="0">
                <a:solidFill>
                  <a:prstClr val="black"/>
                </a:solidFill>
              </a:rPr>
              <a:t>                                                      </a:t>
            </a:r>
            <a:r>
              <a:rPr kumimoji="0" lang="en-US" altLang="ko-KR" sz="1300" dirty="0">
                <a:solidFill>
                  <a:prstClr val="black"/>
                </a:solidFill>
              </a:rPr>
              <a:t>// </a:t>
            </a:r>
            <a:r>
              <a:rPr kumimoji="0" lang="ko-KR" altLang="en-US" sz="1300" dirty="0">
                <a:solidFill>
                  <a:prstClr val="black"/>
                </a:solidFill>
              </a:rPr>
              <a:t>사원의 고유 메소드 호출</a:t>
            </a:r>
            <a:r>
              <a:rPr kumimoji="0" lang="en-US" altLang="ko-KR" sz="1300" dirty="0">
                <a:solidFill>
                  <a:prstClr val="black"/>
                </a:solidFill>
              </a:rPr>
              <a:t>: </a:t>
            </a:r>
            <a:r>
              <a:rPr kumimoji="0" lang="ko-KR" altLang="en-US" sz="1300" dirty="0">
                <a:solidFill>
                  <a:prstClr val="black"/>
                </a:solidFill>
              </a:rPr>
              <a:t>박문수 출근</a:t>
            </a:r>
          </a:p>
        </p:txBody>
      </p:sp>
      <p:sp>
        <p:nvSpPr>
          <p:cNvPr id="59" name="모서리가 둥근 직사각형 10"/>
          <p:cNvSpPr>
            <a:spLocks noChangeArrowheads="1"/>
          </p:cNvSpPr>
          <p:nvPr/>
        </p:nvSpPr>
        <p:spPr bwMode="auto">
          <a:xfrm>
            <a:off x="3875633" y="5070827"/>
            <a:ext cx="1394208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840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720" y="3356992"/>
            <a:ext cx="6782560" cy="1202471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>
                <a:solidFill>
                  <a:srgbClr val="FF0000"/>
                </a:solidFill>
              </a:rPr>
              <a:t>Student</a:t>
            </a:r>
            <a:r>
              <a:rPr lang="en-US" altLang="ko-KR" sz="2800" dirty="0">
                <a:solidFill>
                  <a:srgbClr val="0000FF"/>
                </a:solidFill>
              </a:rPr>
              <a:t> </a:t>
            </a:r>
            <a:r>
              <a:rPr lang="ko-KR" altLang="en-US" sz="2800" dirty="0">
                <a:solidFill>
                  <a:srgbClr val="0000FF"/>
                </a:solidFill>
              </a:rPr>
              <a:t>클래스의 </a:t>
            </a:r>
            <a:r>
              <a:rPr lang="ko-KR" altLang="en-US" sz="2800" dirty="0" smtClean="0">
                <a:solidFill>
                  <a:srgbClr val="0000FF"/>
                </a:solidFill>
              </a:rPr>
              <a:t>하위 클래스들</a:t>
            </a:r>
            <a:r>
              <a:rPr lang="en-US" altLang="ko-KR" sz="2800" dirty="0" smtClean="0">
                <a:solidFill>
                  <a:srgbClr val="0000FF"/>
                </a:solidFill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</a:rPr>
              <a:t>7-1-3)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8" y="611999"/>
            <a:ext cx="86047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확장한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학생의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공통된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클래스로부터 자동적으로 상속받음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클래스마다 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구상하여 작성하면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반에서의 번호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중고등학생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MiddleHighStudent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반에서의 번호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대학생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dept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수강과목들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enrolledCourses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수강과목수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cntCourses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수강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신청하는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enrolCourse()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4510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 smtClean="0">
                <a:solidFill>
                  <a:srgbClr val="FF0000"/>
                </a:solidFill>
              </a:rPr>
              <a:t>PrimaryStudent</a:t>
            </a:r>
            <a:r>
              <a:rPr lang="en-US" altLang="ko-KR" sz="2800" dirty="0" smtClean="0">
                <a:solidFill>
                  <a:srgbClr val="0000FF"/>
                </a:solidFill>
              </a:rPr>
              <a:t>: </a:t>
            </a:r>
            <a:r>
              <a:rPr lang="en-US" altLang="ko-KR" sz="2800" dirty="0" smtClean="0">
                <a:solidFill>
                  <a:srgbClr val="FF0000"/>
                </a:solidFill>
              </a:rPr>
              <a:t>Student</a:t>
            </a:r>
            <a:r>
              <a:rPr lang="en-US" altLang="ko-KR" sz="2800" dirty="0" smtClean="0">
                <a:solidFill>
                  <a:srgbClr val="0000FF"/>
                </a:solidFill>
              </a:rPr>
              <a:t> </a:t>
            </a:r>
            <a:r>
              <a:rPr lang="ko-KR" altLang="en-US" sz="2800" dirty="0">
                <a:solidFill>
                  <a:srgbClr val="0000FF"/>
                </a:solidFill>
              </a:rPr>
              <a:t>클래스의 </a:t>
            </a:r>
            <a:r>
              <a:rPr lang="ko-KR" altLang="en-US" sz="2800" dirty="0" smtClean="0">
                <a:solidFill>
                  <a:srgbClr val="0000FF"/>
                </a:solidFill>
              </a:rPr>
              <a:t>하위 클래스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850196" y="1060856"/>
            <a:ext cx="6408712" cy="5195910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	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반에서의 번호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등학생의 정보 주어지면 필드에 저장하는 객체 생성자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grade, 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      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age, schoolname, grade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this.classNo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classNo; this.noInClass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output():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 객체의 모든 필드값 출력하는 메소드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System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this.name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this.age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this.currentLocation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this.schoolname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this.grade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this.classNo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66220" y="1380205"/>
            <a:ext cx="3744416" cy="586649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6228184" y="1440595"/>
            <a:ext cx="1224136" cy="561856"/>
          </a:xfrm>
          <a:prstGeom prst="wedgeRoundRectCallout">
            <a:avLst>
              <a:gd name="adj1" fmla="val 82834"/>
              <a:gd name="adj2" fmla="val -4636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고유 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초등학생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89702" y="1117124"/>
            <a:ext cx="3920934" cy="236919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59698" y="1253310"/>
            <a:ext cx="1281723" cy="749141"/>
          </a:xfrm>
          <a:prstGeom prst="wedgeRoundRectCallout">
            <a:avLst>
              <a:gd name="adj1" fmla="val -68780"/>
              <a:gd name="adj2" fmla="val -5095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는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90355" y="4661256"/>
            <a:ext cx="4824537" cy="792088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221958" y="2875086"/>
            <a:ext cx="5888406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359697" y="3019102"/>
            <a:ext cx="1304617" cy="749141"/>
          </a:xfrm>
          <a:prstGeom prst="wedgeRoundRectCallout">
            <a:avLst>
              <a:gd name="adj1" fmla="val -91812"/>
              <a:gd name="adj2" fmla="val -5449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상속받은 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초기화 방법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2066220" y="4891488"/>
            <a:ext cx="980308" cy="749141"/>
          </a:xfrm>
          <a:prstGeom prst="wedgeRoundRectCallout">
            <a:avLst>
              <a:gd name="adj1" fmla="val -76506"/>
              <a:gd name="adj2" fmla="val -464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선언되지 않은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필드  접근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 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접근 가능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71455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 smtClean="0">
                <a:solidFill>
                  <a:srgbClr val="FF0000"/>
                </a:solidFill>
              </a:rPr>
              <a:t>MiddleHighStudent</a:t>
            </a:r>
            <a:r>
              <a:rPr lang="en-US" altLang="ko-KR" sz="2800" dirty="0" smtClean="0">
                <a:solidFill>
                  <a:srgbClr val="0000FF"/>
                </a:solidFill>
              </a:rPr>
              <a:t>: </a:t>
            </a:r>
            <a:r>
              <a:rPr lang="en-US" altLang="ko-KR" sz="2800" dirty="0" smtClean="0">
                <a:solidFill>
                  <a:srgbClr val="FF0000"/>
                </a:solidFill>
              </a:rPr>
              <a:t>Student</a:t>
            </a:r>
            <a:r>
              <a:rPr lang="en-US" altLang="ko-KR" sz="2800" dirty="0" smtClean="0">
                <a:solidFill>
                  <a:srgbClr val="0000FF"/>
                </a:solidFill>
              </a:rPr>
              <a:t> </a:t>
            </a:r>
            <a:r>
              <a:rPr lang="ko-KR" altLang="en-US" sz="2800" dirty="0">
                <a:solidFill>
                  <a:srgbClr val="0000FF"/>
                </a:solidFill>
              </a:rPr>
              <a:t>클래스의 </a:t>
            </a:r>
            <a:r>
              <a:rPr lang="ko-KR" altLang="en-US" sz="2800" dirty="0" smtClean="0">
                <a:solidFill>
                  <a:srgbClr val="0000FF"/>
                </a:solidFill>
              </a:rPr>
              <a:t>하위 클래스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907703" y="836711"/>
            <a:ext cx="6480720" cy="5734903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MiddleHighStudent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	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반에서의 번호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중고등학생의 정보 주어지면 필드에 저장하는 객체 생성자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classNo,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age, schoolname, grade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this.sno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sno; this.classNo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classNo; this.noInClass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output():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객체의 모든 필드값 출력하는 메소드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System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중고등학생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this.name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this.age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this.currentLocation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this.schoolname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this.grade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:"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this.sno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this.classNo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",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번호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this.noInClass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40320" y="2905401"/>
            <a:ext cx="475252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611560" y="3193433"/>
            <a:ext cx="1168394" cy="749141"/>
          </a:xfrm>
          <a:prstGeom prst="wedgeRoundRectCallout">
            <a:avLst>
              <a:gd name="adj1" fmla="val -105222"/>
              <a:gd name="adj2" fmla="val -6334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상속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초기화 방법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2051719" y="5049180"/>
            <a:ext cx="919685" cy="374571"/>
          </a:xfrm>
          <a:prstGeom prst="wedgeRoundRectCallout">
            <a:avLst>
              <a:gd name="adj1" fmla="val -75961"/>
              <a:gd name="adj2" fmla="val -5201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상속 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  <a:sym typeface="Wingdings"/>
              </a:rPr>
              <a:t>접근 가능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양신명조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203848" y="4653136"/>
            <a:ext cx="4968552" cy="792088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156450" y="1169685"/>
            <a:ext cx="4071733" cy="81475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6732074" y="1296135"/>
            <a:ext cx="1168394" cy="561856"/>
          </a:xfrm>
          <a:prstGeom prst="wedgeRoundRectCallout">
            <a:avLst>
              <a:gd name="adj1" fmla="val 93791"/>
              <a:gd name="adj2" fmla="val -528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고유 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중고등학생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940867" y="897690"/>
            <a:ext cx="4071292" cy="22705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539551" y="1045002"/>
            <a:ext cx="1171303" cy="561856"/>
          </a:xfrm>
          <a:prstGeom prst="wedgeRoundRectCallout">
            <a:avLst>
              <a:gd name="adj1" fmla="val -69866"/>
              <a:gd name="adj2" fmla="val -4918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6121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lang="en-US" altLang="ko-KR" sz="2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28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lang="en-US" altLang="ko-KR" sz="2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하위 클래스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1682132" y="712238"/>
            <a:ext cx="7200800" cy="5976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	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dept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Course[]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enrolledCourses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Course[100]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수강과목들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cntCourses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수강과목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개수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학생의 정보 주어지면 필드에 저장하는 객체 생성자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schoolname,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grade, 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             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dept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age, schoolname, grade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this.sno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sno; this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Dept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dept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enrolCourse(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주어진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과목 수강신청하여 수강 과목 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enrolledCourses[cntCourses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// output():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객체의 모든 필드값 출력하는 메소드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System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＂ 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대학생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＂,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this.age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       ＂,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this.currentLocation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＂,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this.schoolname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＂,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this.grade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＂,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학번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:＂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this.sno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학과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:”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dept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courseNo;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coursename;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credit;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과목번호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과목이름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학점수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cno,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cname,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credit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this.courseNo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cno; this.coursename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cname; this.credit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credi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t;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</a:t>
            </a:r>
          </a:p>
          <a:p>
            <a:pPr marL="0" marR="0" lvl="0" indent="0" algn="l" defTabSz="914400" rtl="0" eaLnBrk="1" fontAlgn="base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40110" y="2508721"/>
            <a:ext cx="6084843" cy="21602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7358778" y="4902397"/>
            <a:ext cx="961892" cy="561856"/>
          </a:xfrm>
          <a:prstGeom prst="wedgeRoundRectCallout">
            <a:avLst>
              <a:gd name="adj1" fmla="val 58289"/>
              <a:gd name="adj2" fmla="val -9680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선언되지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않은 필드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접근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67943" y="4058664"/>
            <a:ext cx="4715755" cy="59447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41613" y="2513835"/>
            <a:ext cx="1155958" cy="749141"/>
          </a:xfrm>
          <a:prstGeom prst="wedgeRoundRectCallout">
            <a:avLst>
              <a:gd name="adj1" fmla="val -114780"/>
              <a:gd name="adj2" fmla="val -4025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상속</a:t>
            </a:r>
            <a:r>
              <a:rPr kumimoji="0" lang="ko-KR" altLang="en-US" sz="11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필드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초기화 방법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833795" y="1015231"/>
            <a:ext cx="5546517" cy="81475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7703579" y="1279906"/>
            <a:ext cx="1080120" cy="561856"/>
          </a:xfrm>
          <a:prstGeom prst="wedgeRoundRectCallout">
            <a:avLst>
              <a:gd name="adj1" fmla="val 79280"/>
              <a:gd name="adj2" fmla="val -5108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고유 필드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대학생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709497" y="743238"/>
            <a:ext cx="4071292" cy="22705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323527" y="890550"/>
            <a:ext cx="1155956" cy="561856"/>
          </a:xfrm>
          <a:prstGeom prst="wedgeRoundRectCallout">
            <a:avLst>
              <a:gd name="adj1" fmla="val -71366"/>
              <a:gd name="adj2" fmla="val -5034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의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하위 클래스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833795" y="3138069"/>
            <a:ext cx="6949904" cy="578963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359699" y="3665130"/>
            <a:ext cx="1119787" cy="561856"/>
          </a:xfrm>
          <a:prstGeom prst="wedgeRoundRectCallout">
            <a:avLst>
              <a:gd name="adj1" fmla="val -84231"/>
              <a:gd name="adj2" fmla="val -5012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고유 메소드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선언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: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대학생 객체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상태 표시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821588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 객체들 생성 </a:t>
            </a:r>
            <a:endParaRPr lang="ko-KR" altLang="en-US" sz="32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611560" y="692696"/>
            <a:ext cx="7884708" cy="5970865"/>
          </a:xfrm>
          <a:prstGeom prst="rect">
            <a:avLst/>
          </a:prstGeom>
          <a:solidFill>
            <a:srgbClr val="EFF6E7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StudentMgmt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main(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String[]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args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MiddleHighStudent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세인 김영희는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11,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4, 2, 12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ps.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김영희가 서울초등학교에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감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14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세인 김영수는 세종중학교 학생으로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학번이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20170203,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번호가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MiddleHighStudent(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14,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세종중학교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2, 20170203, 2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김영수 등교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23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세인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김철수는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컴퓨터공학과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대학생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23, 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",3, 201611001, 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컴퓨터공학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 등교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Course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Course(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"CS201", "Java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us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enrolCourse(co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과목 수강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김철수의 필드값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모두 출력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ps.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ms.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us.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}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79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76288" y="715963"/>
            <a:ext cx="7589837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61544"/>
              </p:ext>
            </p:extLst>
          </p:nvPr>
        </p:nvGraphicFramePr>
        <p:xfrm>
          <a:off x="584164" y="1052736"/>
          <a:ext cx="7974083" cy="3240360"/>
        </p:xfrm>
        <a:graphic>
          <a:graphicData uri="http://schemas.openxmlformats.org/drawingml/2006/table">
            <a:tbl>
              <a:tblPr/>
              <a:tblGrid>
                <a:gridCol w="1104563">
                  <a:extLst>
                    <a:ext uri="{9D8B030D-6E8A-4147-A177-3AD203B41FA5}">
                      <a16:colId xmlns:a16="http://schemas.microsoft.com/office/drawing/2014/main" val="1485883088"/>
                    </a:ext>
                  </a:extLst>
                </a:gridCol>
                <a:gridCol w="6869520">
                  <a:extLst>
                    <a:ext uri="{9D8B030D-6E8A-4147-A177-3AD203B41FA5}">
                      <a16:colId xmlns:a16="http://schemas.microsoft.com/office/drawing/2014/main" val="2413518104"/>
                    </a:ext>
                  </a:extLst>
                </a:gridCol>
              </a:tblGrid>
              <a:tr h="3240360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학습</a:t>
                      </a:r>
                      <a:endParaRPr kumimoji="0" lang="en-US" altLang="ko-KR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목표</a:t>
                      </a:r>
                      <a:r>
                        <a:rPr kumimoji="0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굴림" panose="020B0600000101010101" pitchFamily="50" charset="-127"/>
                        </a:rPr>
                        <a:t> </a:t>
                      </a:r>
                      <a:endParaRPr kumimoji="0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215900" indent="-6111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defRPr>
                      </a:lvl9pPr>
                    </a:lstStyle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상속에 대해 이해하고 하위 클래스 작성능력을 배양한다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하위 클래스의 객체는 상위 클래스의 객체 역할도 함을 안다</a:t>
                      </a:r>
                      <a:r>
                        <a:rPr kumimoji="1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 </a:t>
                      </a:r>
                      <a:endParaRPr kumimoji="1"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업캐스팅과 다운캐스팅을 이해하고 활용 방법을 익힌다</a:t>
                      </a:r>
                      <a:r>
                        <a:rPr kumimoji="1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메소드 오버라이딩의 원리와 효능을 파악한다</a:t>
                      </a:r>
                      <a:r>
                        <a:rPr kumimoji="1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하위 클래스의 객체 생성자 작성방법을 익힌다</a:t>
                      </a:r>
                      <a:r>
                        <a:rPr kumimoji="1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kumimoji="0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▪ </a:t>
                      </a:r>
                      <a:r>
                        <a:rPr kumimoji="1"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여러 하위 클래스로 구성되는 프로그램 작성방법을 익힌다</a:t>
                      </a:r>
                      <a:r>
                        <a:rPr kumimoji="1"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endParaRPr kumimoji="1" lang="ko-KR" altLang="en-US" sz="1800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10" marB="17910" anchor="ctr" horzOverflow="overflow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>
                        <a:alpha val="5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8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7-1-3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44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7-1-3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클래스의 상속된 필드와 메소드 파악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enrolCourse()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살펴보고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이해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수강과목 정보 출력하지 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수강 과목의 이름과 학점 추가로 출력하도록 변경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위해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이용하여 수강과목 개수만큼 과목이름과 학점 출력할 것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5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7504" y="588786"/>
            <a:ext cx="8928992" cy="6152582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35" name="모서리가 둥근 직사각형 18"/>
          <p:cNvSpPr>
            <a:spLocks noChangeArrowheads="1"/>
          </p:cNvSpPr>
          <p:nvPr/>
        </p:nvSpPr>
        <p:spPr bwMode="auto">
          <a:xfrm>
            <a:off x="6216948" y="4542660"/>
            <a:ext cx="2736304" cy="2023717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모서리가 둥근 직사각형 18"/>
          <p:cNvSpPr>
            <a:spLocks noChangeArrowheads="1"/>
          </p:cNvSpPr>
          <p:nvPr/>
        </p:nvSpPr>
        <p:spPr bwMode="auto">
          <a:xfrm>
            <a:off x="190144" y="4542660"/>
            <a:ext cx="2736304" cy="2023717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1" name="모서리가 둥근 직사각형 18"/>
          <p:cNvSpPr>
            <a:spLocks noChangeArrowheads="1"/>
          </p:cNvSpPr>
          <p:nvPr/>
        </p:nvSpPr>
        <p:spPr bwMode="auto">
          <a:xfrm>
            <a:off x="3203546" y="4549191"/>
            <a:ext cx="2736304" cy="2017186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" name="모서리가 둥근 직사각형 18"/>
          <p:cNvSpPr>
            <a:spLocks noChangeArrowheads="1"/>
          </p:cNvSpPr>
          <p:nvPr/>
        </p:nvSpPr>
        <p:spPr bwMode="auto">
          <a:xfrm>
            <a:off x="2983753" y="2253532"/>
            <a:ext cx="2988000" cy="1576541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4" name="모서리가 둥근 직사각형 18"/>
          <p:cNvSpPr>
            <a:spLocks noChangeArrowheads="1"/>
          </p:cNvSpPr>
          <p:nvPr/>
        </p:nvSpPr>
        <p:spPr bwMode="auto">
          <a:xfrm>
            <a:off x="2983753" y="685881"/>
            <a:ext cx="2988000" cy="966950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572000" y="1655181"/>
            <a:ext cx="0" cy="616540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상속한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클래스들 </a:t>
            </a:r>
            <a:endParaRPr lang="ko-KR" altLang="en-US" sz="2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4" name="모서리가 둥근 직사각형 18"/>
          <p:cNvSpPr>
            <a:spLocks noChangeArrowheads="1"/>
          </p:cNvSpPr>
          <p:nvPr/>
        </p:nvSpPr>
        <p:spPr bwMode="auto">
          <a:xfrm>
            <a:off x="3099043" y="1152952"/>
            <a:ext cx="864096" cy="20195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모서리가 둥근 직사각형 18"/>
          <p:cNvSpPr>
            <a:spLocks noChangeArrowheads="1"/>
          </p:cNvSpPr>
          <p:nvPr/>
        </p:nvSpPr>
        <p:spPr bwMode="auto">
          <a:xfrm>
            <a:off x="3963140" y="1152951"/>
            <a:ext cx="1895251" cy="19757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3" name="모서리가 둥근 직사각형 10"/>
          <p:cNvSpPr>
            <a:spLocks noChangeArrowheads="1"/>
          </p:cNvSpPr>
          <p:nvPr/>
        </p:nvSpPr>
        <p:spPr bwMode="auto">
          <a:xfrm>
            <a:off x="3682924" y="801865"/>
            <a:ext cx="1788411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" name="모서리가 둥근 직사각형 18"/>
          <p:cNvSpPr>
            <a:spLocks noChangeArrowheads="1"/>
          </p:cNvSpPr>
          <p:nvPr/>
        </p:nvSpPr>
        <p:spPr bwMode="auto">
          <a:xfrm>
            <a:off x="3099043" y="1354902"/>
            <a:ext cx="861490" cy="201612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3" name="모서리가 둥근 직사각형 18"/>
          <p:cNvSpPr>
            <a:spLocks noChangeArrowheads="1"/>
          </p:cNvSpPr>
          <p:nvPr/>
        </p:nvSpPr>
        <p:spPr bwMode="auto">
          <a:xfrm>
            <a:off x="3963140" y="1352384"/>
            <a:ext cx="1895251" cy="198267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goTo(), 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5" name="모서리가 둥근 직사각형 18"/>
          <p:cNvSpPr>
            <a:spLocks noChangeArrowheads="1"/>
          </p:cNvSpPr>
          <p:nvPr/>
        </p:nvSpPr>
        <p:spPr bwMode="auto">
          <a:xfrm>
            <a:off x="3099041" y="2685108"/>
            <a:ext cx="864096" cy="19331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6" name="모서리가 둥근 직사각형 18"/>
          <p:cNvSpPr>
            <a:spLocks noChangeArrowheads="1"/>
          </p:cNvSpPr>
          <p:nvPr/>
        </p:nvSpPr>
        <p:spPr bwMode="auto">
          <a:xfrm>
            <a:off x="3963138" y="2685108"/>
            <a:ext cx="1895252" cy="193317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" name="모서리가 둥근 직사각형 10"/>
          <p:cNvSpPr>
            <a:spLocks noChangeArrowheads="1"/>
          </p:cNvSpPr>
          <p:nvPr/>
        </p:nvSpPr>
        <p:spPr bwMode="auto">
          <a:xfrm>
            <a:off x="3727444" y="2327907"/>
            <a:ext cx="1699368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8" name="모서리가 둥근 직사각형 18"/>
          <p:cNvSpPr>
            <a:spLocks noChangeArrowheads="1"/>
          </p:cNvSpPr>
          <p:nvPr/>
        </p:nvSpPr>
        <p:spPr bwMode="auto">
          <a:xfrm>
            <a:off x="3099041" y="2876970"/>
            <a:ext cx="864096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9" name="모서리가 둥근 직사각형 18"/>
          <p:cNvSpPr>
            <a:spLocks noChangeArrowheads="1"/>
          </p:cNvSpPr>
          <p:nvPr/>
        </p:nvSpPr>
        <p:spPr bwMode="auto">
          <a:xfrm>
            <a:off x="3963137" y="2878426"/>
            <a:ext cx="1895253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0" name="모서리가 둥근 직사각형 18"/>
          <p:cNvSpPr>
            <a:spLocks noChangeArrowheads="1"/>
          </p:cNvSpPr>
          <p:nvPr/>
        </p:nvSpPr>
        <p:spPr bwMode="auto">
          <a:xfrm>
            <a:off x="3099040" y="3146178"/>
            <a:ext cx="864096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1" name="모서리가 둥근 직사각형 18"/>
          <p:cNvSpPr>
            <a:spLocks noChangeArrowheads="1"/>
          </p:cNvSpPr>
          <p:nvPr/>
        </p:nvSpPr>
        <p:spPr bwMode="auto">
          <a:xfrm>
            <a:off x="3960533" y="3143856"/>
            <a:ext cx="1897857" cy="187463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schoolname, 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" name="모서리가 둥근 직사각형 18"/>
          <p:cNvSpPr>
            <a:spLocks noChangeArrowheads="1"/>
          </p:cNvSpPr>
          <p:nvPr/>
        </p:nvSpPr>
        <p:spPr bwMode="auto">
          <a:xfrm>
            <a:off x="3099041" y="3340172"/>
            <a:ext cx="861492" cy="197221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3" name="모서리가 둥근 직사각형 18"/>
          <p:cNvSpPr>
            <a:spLocks noChangeArrowheads="1"/>
          </p:cNvSpPr>
          <p:nvPr/>
        </p:nvSpPr>
        <p:spPr bwMode="auto">
          <a:xfrm>
            <a:off x="3960533" y="3332603"/>
            <a:ext cx="1897857" cy="204790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goToSchool()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175956" y="1791353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모서리가 둥근 직사각형 18"/>
          <p:cNvSpPr>
            <a:spLocks noChangeArrowheads="1"/>
          </p:cNvSpPr>
          <p:nvPr/>
        </p:nvSpPr>
        <p:spPr bwMode="auto">
          <a:xfrm>
            <a:off x="3099040" y="3540997"/>
            <a:ext cx="1337354" cy="188299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0" name="모서리가 둥근 직사각형 18"/>
          <p:cNvSpPr>
            <a:spLocks noChangeArrowheads="1"/>
          </p:cNvSpPr>
          <p:nvPr/>
        </p:nvSpPr>
        <p:spPr bwMode="auto">
          <a:xfrm>
            <a:off x="4436395" y="3536625"/>
            <a:ext cx="1421995" cy="192321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549504" y="3838926"/>
            <a:ext cx="3022194" cy="701412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8"/>
          <p:cNvSpPr>
            <a:spLocks noChangeArrowheads="1"/>
          </p:cNvSpPr>
          <p:nvPr/>
        </p:nvSpPr>
        <p:spPr bwMode="auto">
          <a:xfrm>
            <a:off x="257161" y="5147733"/>
            <a:ext cx="864096" cy="38082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모서리가 둥근 직사각형 18"/>
          <p:cNvSpPr>
            <a:spLocks noChangeArrowheads="1"/>
          </p:cNvSpPr>
          <p:nvPr/>
        </p:nvSpPr>
        <p:spPr bwMode="auto">
          <a:xfrm>
            <a:off x="1121259" y="5147733"/>
            <a:ext cx="1732520" cy="3841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schoolname, 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모서리가 둥근 직사각형 10"/>
          <p:cNvSpPr>
            <a:spLocks noChangeArrowheads="1"/>
          </p:cNvSpPr>
          <p:nvPr/>
        </p:nvSpPr>
        <p:spPr bwMode="auto">
          <a:xfrm>
            <a:off x="388249" y="4689811"/>
            <a:ext cx="2340093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모서리가 둥근 직사각형 18"/>
          <p:cNvSpPr>
            <a:spLocks noChangeArrowheads="1"/>
          </p:cNvSpPr>
          <p:nvPr/>
        </p:nvSpPr>
        <p:spPr bwMode="auto">
          <a:xfrm>
            <a:off x="257160" y="5530882"/>
            <a:ext cx="864096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모서리가 둥근 직사각형 18"/>
          <p:cNvSpPr>
            <a:spLocks noChangeArrowheads="1"/>
          </p:cNvSpPr>
          <p:nvPr/>
        </p:nvSpPr>
        <p:spPr bwMode="auto">
          <a:xfrm>
            <a:off x="1121257" y="5532338"/>
            <a:ext cx="1732521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goToSchool()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모서리가 둥근 직사각형 18"/>
          <p:cNvSpPr>
            <a:spLocks noChangeArrowheads="1"/>
          </p:cNvSpPr>
          <p:nvPr/>
        </p:nvSpPr>
        <p:spPr bwMode="auto">
          <a:xfrm>
            <a:off x="257159" y="5800090"/>
            <a:ext cx="864096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18"/>
          <p:cNvSpPr>
            <a:spLocks noChangeArrowheads="1"/>
          </p:cNvSpPr>
          <p:nvPr/>
        </p:nvSpPr>
        <p:spPr bwMode="auto">
          <a:xfrm>
            <a:off x="1118652" y="5803408"/>
            <a:ext cx="1735126" cy="188693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classNo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noInClass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모서리가 둥근 직사각형 18"/>
          <p:cNvSpPr>
            <a:spLocks noChangeArrowheads="1"/>
          </p:cNvSpPr>
          <p:nvPr/>
        </p:nvSpPr>
        <p:spPr bwMode="auto">
          <a:xfrm>
            <a:off x="257160" y="5994175"/>
            <a:ext cx="861492" cy="197130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모서리가 둥근 직사각형 18"/>
          <p:cNvSpPr>
            <a:spLocks noChangeArrowheads="1"/>
          </p:cNvSpPr>
          <p:nvPr/>
        </p:nvSpPr>
        <p:spPr bwMode="auto">
          <a:xfrm>
            <a:off x="1118652" y="5992101"/>
            <a:ext cx="1735126" cy="199204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91024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18"/>
          <p:cNvSpPr>
            <a:spLocks noChangeArrowheads="1"/>
          </p:cNvSpPr>
          <p:nvPr/>
        </p:nvSpPr>
        <p:spPr bwMode="auto">
          <a:xfrm>
            <a:off x="257159" y="6190753"/>
            <a:ext cx="1337354" cy="19245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모서리가 둥근 직사각형 18"/>
          <p:cNvSpPr>
            <a:spLocks noChangeArrowheads="1"/>
          </p:cNvSpPr>
          <p:nvPr/>
        </p:nvSpPr>
        <p:spPr bwMode="auto">
          <a:xfrm>
            <a:off x="1594514" y="6190753"/>
            <a:ext cx="1259264" cy="192105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571999" y="3838926"/>
            <a:ext cx="0" cy="701412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모서리가 둥근 직사각형 18"/>
          <p:cNvSpPr>
            <a:spLocks noChangeArrowheads="1"/>
          </p:cNvSpPr>
          <p:nvPr/>
        </p:nvSpPr>
        <p:spPr bwMode="auto">
          <a:xfrm>
            <a:off x="3270563" y="5154264"/>
            <a:ext cx="864096" cy="38082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4" name="모서리가 둥근 직사각형 18"/>
          <p:cNvSpPr>
            <a:spLocks noChangeArrowheads="1"/>
          </p:cNvSpPr>
          <p:nvPr/>
        </p:nvSpPr>
        <p:spPr bwMode="auto">
          <a:xfrm>
            <a:off x="4134661" y="5154264"/>
            <a:ext cx="1732520" cy="3841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schoolname, 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5" name="모서리가 둥근 직사각형 10"/>
          <p:cNvSpPr>
            <a:spLocks noChangeArrowheads="1"/>
          </p:cNvSpPr>
          <p:nvPr/>
        </p:nvSpPr>
        <p:spPr bwMode="auto">
          <a:xfrm>
            <a:off x="3291903" y="4696342"/>
            <a:ext cx="2575277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MiddleHighStudent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6" name="모서리가 둥근 직사각형 18"/>
          <p:cNvSpPr>
            <a:spLocks noChangeArrowheads="1"/>
          </p:cNvSpPr>
          <p:nvPr/>
        </p:nvSpPr>
        <p:spPr bwMode="auto">
          <a:xfrm>
            <a:off x="3270562" y="5537413"/>
            <a:ext cx="864096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7" name="모서리가 둥근 직사각형 18"/>
          <p:cNvSpPr>
            <a:spLocks noChangeArrowheads="1"/>
          </p:cNvSpPr>
          <p:nvPr/>
        </p:nvSpPr>
        <p:spPr bwMode="auto">
          <a:xfrm>
            <a:off x="4134659" y="5538869"/>
            <a:ext cx="1732521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goToSchool()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8" name="모서리가 둥근 직사각형 18"/>
          <p:cNvSpPr>
            <a:spLocks noChangeArrowheads="1"/>
          </p:cNvSpPr>
          <p:nvPr/>
        </p:nvSpPr>
        <p:spPr bwMode="auto">
          <a:xfrm>
            <a:off x="3270561" y="5806621"/>
            <a:ext cx="864096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9" name="모서리가 둥근 직사각형 18"/>
          <p:cNvSpPr>
            <a:spLocks noChangeArrowheads="1"/>
          </p:cNvSpPr>
          <p:nvPr/>
        </p:nvSpPr>
        <p:spPr bwMode="auto">
          <a:xfrm>
            <a:off x="4132054" y="5806622"/>
            <a:ext cx="1735126" cy="18719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classNo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noInClass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0" name="모서리가 둥근 직사각형 18"/>
          <p:cNvSpPr>
            <a:spLocks noChangeArrowheads="1"/>
          </p:cNvSpPr>
          <p:nvPr/>
        </p:nvSpPr>
        <p:spPr bwMode="auto">
          <a:xfrm>
            <a:off x="3270562" y="6000706"/>
            <a:ext cx="861492" cy="197130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1" name="모서리가 둥근 직사각형 18"/>
          <p:cNvSpPr>
            <a:spLocks noChangeArrowheads="1"/>
          </p:cNvSpPr>
          <p:nvPr/>
        </p:nvSpPr>
        <p:spPr bwMode="auto">
          <a:xfrm>
            <a:off x="4132054" y="5993813"/>
            <a:ext cx="1735126" cy="204023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175955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모서리가 둥근 직사각형 18"/>
          <p:cNvSpPr>
            <a:spLocks noChangeArrowheads="1"/>
          </p:cNvSpPr>
          <p:nvPr/>
        </p:nvSpPr>
        <p:spPr bwMode="auto">
          <a:xfrm>
            <a:off x="3270561" y="6197284"/>
            <a:ext cx="1337354" cy="19245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4" name="모서리가 둥근 직사각형 18"/>
          <p:cNvSpPr>
            <a:spLocks noChangeArrowheads="1"/>
          </p:cNvSpPr>
          <p:nvPr/>
        </p:nvSpPr>
        <p:spPr bwMode="auto">
          <a:xfrm>
            <a:off x="4607916" y="6197284"/>
            <a:ext cx="1259264" cy="192105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4571999" y="3838926"/>
            <a:ext cx="2912487" cy="701412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8"/>
          <p:cNvSpPr>
            <a:spLocks noChangeArrowheads="1"/>
          </p:cNvSpPr>
          <p:nvPr/>
        </p:nvSpPr>
        <p:spPr bwMode="auto">
          <a:xfrm>
            <a:off x="6294010" y="5050643"/>
            <a:ext cx="864096" cy="38082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8" name="모서리가 둥근 직사각형 18"/>
          <p:cNvSpPr>
            <a:spLocks noChangeArrowheads="1"/>
          </p:cNvSpPr>
          <p:nvPr/>
        </p:nvSpPr>
        <p:spPr bwMode="auto">
          <a:xfrm>
            <a:off x="7158108" y="5050644"/>
            <a:ext cx="1732520" cy="380988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schoolname, 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9" name="모서리가 둥근 직사각형 10"/>
          <p:cNvSpPr>
            <a:spLocks noChangeArrowheads="1"/>
          </p:cNvSpPr>
          <p:nvPr/>
        </p:nvSpPr>
        <p:spPr bwMode="auto">
          <a:xfrm>
            <a:off x="6415053" y="4689811"/>
            <a:ext cx="2340093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0" name="모서리가 둥근 직사각형 18"/>
          <p:cNvSpPr>
            <a:spLocks noChangeArrowheads="1"/>
          </p:cNvSpPr>
          <p:nvPr/>
        </p:nvSpPr>
        <p:spPr bwMode="auto">
          <a:xfrm>
            <a:off x="6294009" y="5431470"/>
            <a:ext cx="864096" cy="195329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1" name="모서리가 둥근 직사각형 18"/>
          <p:cNvSpPr>
            <a:spLocks noChangeArrowheads="1"/>
          </p:cNvSpPr>
          <p:nvPr/>
        </p:nvSpPr>
        <p:spPr bwMode="auto">
          <a:xfrm>
            <a:off x="7158106" y="5431470"/>
            <a:ext cx="1732521" cy="195330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goToSchool()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2" name="모서리가 둥근 직사각형 18"/>
          <p:cNvSpPr>
            <a:spLocks noChangeArrowheads="1"/>
          </p:cNvSpPr>
          <p:nvPr/>
        </p:nvSpPr>
        <p:spPr bwMode="auto">
          <a:xfrm>
            <a:off x="6294008" y="5703000"/>
            <a:ext cx="864096" cy="37050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" name="모서리가 둥근 직사각형 18"/>
          <p:cNvSpPr>
            <a:spLocks noChangeArrowheads="1"/>
          </p:cNvSpPr>
          <p:nvPr/>
        </p:nvSpPr>
        <p:spPr bwMode="auto">
          <a:xfrm>
            <a:off x="7155501" y="5700678"/>
            <a:ext cx="1735126" cy="374786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sno, dept,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cntCourses</a:t>
            </a:r>
            <a:endParaRPr kumimoji="1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enrolledCourses, 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4" name="모서리가 둥근 직사각형 18"/>
          <p:cNvSpPr>
            <a:spLocks noChangeArrowheads="1"/>
          </p:cNvSpPr>
          <p:nvPr/>
        </p:nvSpPr>
        <p:spPr bwMode="auto">
          <a:xfrm>
            <a:off x="6294009" y="6073508"/>
            <a:ext cx="861492" cy="196573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5" name="모서리가 둥근 직사각형 18"/>
          <p:cNvSpPr>
            <a:spLocks noChangeArrowheads="1"/>
          </p:cNvSpPr>
          <p:nvPr/>
        </p:nvSpPr>
        <p:spPr bwMode="auto">
          <a:xfrm>
            <a:off x="7155501" y="6075465"/>
            <a:ext cx="1735126" cy="192660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enrolCourse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5740197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모서리가 둥근 직사각형 18"/>
          <p:cNvSpPr>
            <a:spLocks noChangeArrowheads="1"/>
          </p:cNvSpPr>
          <p:nvPr/>
        </p:nvSpPr>
        <p:spPr bwMode="auto">
          <a:xfrm>
            <a:off x="6294008" y="6270082"/>
            <a:ext cx="1337354" cy="195774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8" name="모서리가 둥근 직사각형 18"/>
          <p:cNvSpPr>
            <a:spLocks noChangeArrowheads="1"/>
          </p:cNvSpPr>
          <p:nvPr/>
        </p:nvSpPr>
        <p:spPr bwMode="auto">
          <a:xfrm>
            <a:off x="7631363" y="6268124"/>
            <a:ext cx="1259264" cy="19738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927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0720" y="3356992"/>
            <a:ext cx="6782560" cy="1202471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lang="ko-KR" altLang="en-US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클래스들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7-1-4)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8763" y="611999"/>
            <a:ext cx="8424936" cy="6054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작성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어려움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대학생 등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클래스에 대해 비교적 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때문에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 작성은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그리 어렵지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그런데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Employee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작성하려면 막막할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이유는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다루기 위해서는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어떤 정보 표현해야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작업 무엇인가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생각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않았기 때문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 정규직 사원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시간제 사원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정규직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RegularEmployee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annualSalary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보너스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bonus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PartTimeEmployee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시간당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수당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payPerHour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근무시간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hoursWork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setHoursWork(), getSalary() 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InternEmployee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monthsIntern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인턴수당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payIntern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getSalary()   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562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7-1-4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7-1-4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클래스의 하위 클래스의 필드와 메소드에 대해 파악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정규직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인턴 등에 대해 월급여 계산하기 위한 필드와 급여 계산방법이 다르므로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사원별 월급여 계산 위해 필요한 요소들 이해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각 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getSalary()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살펴보고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이해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자신을 정규직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인턴 사원 중 하나로 가정하여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생성한 후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출력하라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3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07504" y="588786"/>
            <a:ext cx="8928992" cy="6152582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33" name="모서리가 둥근 직사각형 18"/>
          <p:cNvSpPr>
            <a:spLocks noChangeArrowheads="1"/>
          </p:cNvSpPr>
          <p:nvPr/>
        </p:nvSpPr>
        <p:spPr bwMode="auto">
          <a:xfrm>
            <a:off x="190143" y="4542660"/>
            <a:ext cx="2815297" cy="2023717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572000" y="1655181"/>
            <a:ext cx="0" cy="616540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8"/>
          <p:cNvSpPr>
            <a:spLocks noChangeArrowheads="1"/>
          </p:cNvSpPr>
          <p:nvPr/>
        </p:nvSpPr>
        <p:spPr bwMode="auto">
          <a:xfrm>
            <a:off x="2983753" y="685881"/>
            <a:ext cx="2988000" cy="966950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상속한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클래스들 </a:t>
            </a:r>
            <a:endParaRPr lang="ko-KR" altLang="en-US" sz="2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4" name="모서리가 둥근 직사각형 18"/>
          <p:cNvSpPr>
            <a:spLocks noChangeArrowheads="1"/>
          </p:cNvSpPr>
          <p:nvPr/>
        </p:nvSpPr>
        <p:spPr bwMode="auto">
          <a:xfrm>
            <a:off x="3099043" y="1152952"/>
            <a:ext cx="864096" cy="201950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6" name="모서리가 둥근 직사각형 18"/>
          <p:cNvSpPr>
            <a:spLocks noChangeArrowheads="1"/>
          </p:cNvSpPr>
          <p:nvPr/>
        </p:nvSpPr>
        <p:spPr bwMode="auto">
          <a:xfrm>
            <a:off x="3963140" y="1152951"/>
            <a:ext cx="1895251" cy="197579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3" name="모서리가 둥근 직사각형 10"/>
          <p:cNvSpPr>
            <a:spLocks noChangeArrowheads="1"/>
          </p:cNvSpPr>
          <p:nvPr/>
        </p:nvSpPr>
        <p:spPr bwMode="auto">
          <a:xfrm>
            <a:off x="3682924" y="801865"/>
            <a:ext cx="1788411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2" name="모서리가 둥근 직사각형 18"/>
          <p:cNvSpPr>
            <a:spLocks noChangeArrowheads="1"/>
          </p:cNvSpPr>
          <p:nvPr/>
        </p:nvSpPr>
        <p:spPr bwMode="auto">
          <a:xfrm>
            <a:off x="3099043" y="1354902"/>
            <a:ext cx="861490" cy="201612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3" name="모서리가 둥근 직사각형 18"/>
          <p:cNvSpPr>
            <a:spLocks noChangeArrowheads="1"/>
          </p:cNvSpPr>
          <p:nvPr/>
        </p:nvSpPr>
        <p:spPr bwMode="auto">
          <a:xfrm>
            <a:off x="3963140" y="1352384"/>
            <a:ext cx="1895251" cy="198267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goTo(), 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" name="모서리가 둥근 직사각형 18"/>
          <p:cNvSpPr>
            <a:spLocks noChangeArrowheads="1"/>
          </p:cNvSpPr>
          <p:nvPr/>
        </p:nvSpPr>
        <p:spPr bwMode="auto">
          <a:xfrm>
            <a:off x="2983753" y="2253532"/>
            <a:ext cx="2988000" cy="1576541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5" name="모서리가 둥근 직사각형 18"/>
          <p:cNvSpPr>
            <a:spLocks noChangeArrowheads="1"/>
          </p:cNvSpPr>
          <p:nvPr/>
        </p:nvSpPr>
        <p:spPr bwMode="auto">
          <a:xfrm>
            <a:off x="3099041" y="2685108"/>
            <a:ext cx="824887" cy="19331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6" name="모서리가 둥근 직사각형 18"/>
          <p:cNvSpPr>
            <a:spLocks noChangeArrowheads="1"/>
          </p:cNvSpPr>
          <p:nvPr/>
        </p:nvSpPr>
        <p:spPr bwMode="auto">
          <a:xfrm>
            <a:off x="3923928" y="2685108"/>
            <a:ext cx="1934462" cy="193317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7" name="모서리가 둥근 직사각형 10"/>
          <p:cNvSpPr>
            <a:spLocks noChangeArrowheads="1"/>
          </p:cNvSpPr>
          <p:nvPr/>
        </p:nvSpPr>
        <p:spPr bwMode="auto">
          <a:xfrm>
            <a:off x="3727444" y="2327907"/>
            <a:ext cx="1699368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8" name="모서리가 둥근 직사각형 18"/>
          <p:cNvSpPr>
            <a:spLocks noChangeArrowheads="1"/>
          </p:cNvSpPr>
          <p:nvPr/>
        </p:nvSpPr>
        <p:spPr bwMode="auto">
          <a:xfrm>
            <a:off x="3099041" y="2876970"/>
            <a:ext cx="824887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9" name="모서리가 둥근 직사각형 18"/>
          <p:cNvSpPr>
            <a:spLocks noChangeArrowheads="1"/>
          </p:cNvSpPr>
          <p:nvPr/>
        </p:nvSpPr>
        <p:spPr bwMode="auto">
          <a:xfrm>
            <a:off x="3923929" y="2878426"/>
            <a:ext cx="1934462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0" name="모서리가 둥근 직사각형 18"/>
          <p:cNvSpPr>
            <a:spLocks noChangeArrowheads="1"/>
          </p:cNvSpPr>
          <p:nvPr/>
        </p:nvSpPr>
        <p:spPr bwMode="auto">
          <a:xfrm>
            <a:off x="3099040" y="3146178"/>
            <a:ext cx="824888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1" name="모서리가 둥근 직사각형 18"/>
          <p:cNvSpPr>
            <a:spLocks noChangeArrowheads="1"/>
          </p:cNvSpPr>
          <p:nvPr/>
        </p:nvSpPr>
        <p:spPr bwMode="auto">
          <a:xfrm>
            <a:off x="3923929" y="3143856"/>
            <a:ext cx="1934462" cy="187463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-10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empType, </a:t>
            </a:r>
            <a:r>
              <a:rPr kumimoji="1" lang="en-US" altLang="ko-KR" sz="1200" b="0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empno, dateHired</a:t>
            </a:r>
            <a:endParaRPr kumimoji="1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" name="모서리가 둥근 직사각형 18"/>
          <p:cNvSpPr>
            <a:spLocks noChangeArrowheads="1"/>
          </p:cNvSpPr>
          <p:nvPr/>
        </p:nvSpPr>
        <p:spPr bwMode="auto">
          <a:xfrm>
            <a:off x="3099041" y="3340263"/>
            <a:ext cx="824887" cy="197130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3" name="모서리가 둥근 직사각형 18"/>
          <p:cNvSpPr>
            <a:spLocks noChangeArrowheads="1"/>
          </p:cNvSpPr>
          <p:nvPr/>
        </p:nvSpPr>
        <p:spPr bwMode="auto">
          <a:xfrm>
            <a:off x="3923929" y="3329144"/>
            <a:ext cx="1934462" cy="208249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goToWork()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4175956" y="1791353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" name="모서리가 둥근 직사각형 18"/>
          <p:cNvSpPr>
            <a:spLocks noChangeArrowheads="1"/>
          </p:cNvSpPr>
          <p:nvPr/>
        </p:nvSpPr>
        <p:spPr bwMode="auto">
          <a:xfrm>
            <a:off x="3099040" y="3540997"/>
            <a:ext cx="1337354" cy="188299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0" name="모서리가 둥근 직사각형 18"/>
          <p:cNvSpPr>
            <a:spLocks noChangeArrowheads="1"/>
          </p:cNvSpPr>
          <p:nvPr/>
        </p:nvSpPr>
        <p:spPr bwMode="auto">
          <a:xfrm>
            <a:off x="4436395" y="3536625"/>
            <a:ext cx="1421995" cy="192321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549504" y="3838926"/>
            <a:ext cx="3022194" cy="701412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18"/>
          <p:cNvSpPr>
            <a:spLocks noChangeArrowheads="1"/>
          </p:cNvSpPr>
          <p:nvPr/>
        </p:nvSpPr>
        <p:spPr bwMode="auto">
          <a:xfrm>
            <a:off x="257162" y="5147733"/>
            <a:ext cx="798862" cy="37996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모서리가 둥근 직사각형 18"/>
          <p:cNvSpPr>
            <a:spLocks noChangeArrowheads="1"/>
          </p:cNvSpPr>
          <p:nvPr/>
        </p:nvSpPr>
        <p:spPr bwMode="auto">
          <a:xfrm>
            <a:off x="1058632" y="5147733"/>
            <a:ext cx="1862162" cy="3841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empType, empno, dateHired</a:t>
            </a:r>
            <a:endParaRPr kumimoji="1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6" name="모서리가 둥근 직사각형 10"/>
          <p:cNvSpPr>
            <a:spLocks noChangeArrowheads="1"/>
          </p:cNvSpPr>
          <p:nvPr/>
        </p:nvSpPr>
        <p:spPr bwMode="auto">
          <a:xfrm>
            <a:off x="424466" y="4689811"/>
            <a:ext cx="2340093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RegularEmployee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모서리가 둥근 직사각형 18"/>
          <p:cNvSpPr>
            <a:spLocks noChangeArrowheads="1"/>
          </p:cNvSpPr>
          <p:nvPr/>
        </p:nvSpPr>
        <p:spPr bwMode="auto">
          <a:xfrm>
            <a:off x="257160" y="5530016"/>
            <a:ext cx="801472" cy="193873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8" name="모서리가 둥근 직사각형 18"/>
          <p:cNvSpPr>
            <a:spLocks noChangeArrowheads="1"/>
          </p:cNvSpPr>
          <p:nvPr/>
        </p:nvSpPr>
        <p:spPr bwMode="auto">
          <a:xfrm>
            <a:off x="1056027" y="5532338"/>
            <a:ext cx="1864767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goToWork()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9" name="모서리가 둥근 직사각형 18"/>
          <p:cNvSpPr>
            <a:spLocks noChangeArrowheads="1"/>
          </p:cNvSpPr>
          <p:nvPr/>
        </p:nvSpPr>
        <p:spPr bwMode="auto">
          <a:xfrm>
            <a:off x="257159" y="5800090"/>
            <a:ext cx="798868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0" name="모서리가 둥근 직사각형 18"/>
          <p:cNvSpPr>
            <a:spLocks noChangeArrowheads="1"/>
          </p:cNvSpPr>
          <p:nvPr/>
        </p:nvSpPr>
        <p:spPr bwMode="auto">
          <a:xfrm>
            <a:off x="1056024" y="5797768"/>
            <a:ext cx="1864767" cy="1960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annualSalary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bonus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1" name="모서리가 둥근 직사각형 18"/>
          <p:cNvSpPr>
            <a:spLocks noChangeArrowheads="1"/>
          </p:cNvSpPr>
          <p:nvPr/>
        </p:nvSpPr>
        <p:spPr bwMode="auto">
          <a:xfrm>
            <a:off x="257160" y="5994175"/>
            <a:ext cx="798867" cy="197130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모서리가 둥근 직사각형 18"/>
          <p:cNvSpPr>
            <a:spLocks noChangeArrowheads="1"/>
          </p:cNvSpPr>
          <p:nvPr/>
        </p:nvSpPr>
        <p:spPr bwMode="auto">
          <a:xfrm>
            <a:off x="1056027" y="5996135"/>
            <a:ext cx="1864767" cy="195170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getSalary()</a:t>
            </a:r>
          </a:p>
        </p:txBody>
      </p:sp>
      <p:sp>
        <p:nvSpPr>
          <p:cNvPr id="43" name="타원 42"/>
          <p:cNvSpPr/>
          <p:nvPr/>
        </p:nvSpPr>
        <p:spPr>
          <a:xfrm>
            <a:off x="2491024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모서리가 둥근 직사각형 18"/>
          <p:cNvSpPr>
            <a:spLocks noChangeArrowheads="1"/>
          </p:cNvSpPr>
          <p:nvPr/>
        </p:nvSpPr>
        <p:spPr bwMode="auto">
          <a:xfrm>
            <a:off x="257159" y="6190753"/>
            <a:ext cx="1337354" cy="19245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5" name="모서리가 둥근 직사각형 18"/>
          <p:cNvSpPr>
            <a:spLocks noChangeArrowheads="1"/>
          </p:cNvSpPr>
          <p:nvPr/>
        </p:nvSpPr>
        <p:spPr bwMode="auto">
          <a:xfrm>
            <a:off x="1594514" y="6190753"/>
            <a:ext cx="1326280" cy="192105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2" name="직선 화살표 연결선 121"/>
          <p:cNvCxnSpPr/>
          <p:nvPr/>
        </p:nvCxnSpPr>
        <p:spPr>
          <a:xfrm>
            <a:off x="4571999" y="3838926"/>
            <a:ext cx="0" cy="701412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/>
          <p:cNvSpPr/>
          <p:nvPr/>
        </p:nvSpPr>
        <p:spPr>
          <a:xfrm>
            <a:off x="4175955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모서리가 둥근 직사각형 18"/>
          <p:cNvSpPr>
            <a:spLocks noChangeArrowheads="1"/>
          </p:cNvSpPr>
          <p:nvPr/>
        </p:nvSpPr>
        <p:spPr bwMode="auto">
          <a:xfrm>
            <a:off x="6047767" y="4540338"/>
            <a:ext cx="2897824" cy="2023717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36" name="직선 화살표 연결선 135"/>
          <p:cNvCxnSpPr/>
          <p:nvPr/>
        </p:nvCxnSpPr>
        <p:spPr>
          <a:xfrm>
            <a:off x="4571999" y="3838926"/>
            <a:ext cx="2912487" cy="701412"/>
          </a:xfrm>
          <a:prstGeom prst="straightConnector1">
            <a:avLst/>
          </a:prstGeom>
          <a:ln w="22225">
            <a:solidFill>
              <a:srgbClr val="CC00FF">
                <a:alpha val="65882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8"/>
          <p:cNvSpPr>
            <a:spLocks noChangeArrowheads="1"/>
          </p:cNvSpPr>
          <p:nvPr/>
        </p:nvSpPr>
        <p:spPr bwMode="auto">
          <a:xfrm>
            <a:off x="6124829" y="5048321"/>
            <a:ext cx="864096" cy="38429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8" name="모서리가 둥근 직사각형 18"/>
          <p:cNvSpPr>
            <a:spLocks noChangeArrowheads="1"/>
          </p:cNvSpPr>
          <p:nvPr/>
        </p:nvSpPr>
        <p:spPr bwMode="auto">
          <a:xfrm>
            <a:off x="6988927" y="5048321"/>
            <a:ext cx="1846090" cy="3841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empType, empno, dateHired</a:t>
            </a:r>
            <a:endParaRPr kumimoji="1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9" name="모서리가 둥근 직사각형 10"/>
          <p:cNvSpPr>
            <a:spLocks noChangeArrowheads="1"/>
          </p:cNvSpPr>
          <p:nvPr/>
        </p:nvSpPr>
        <p:spPr bwMode="auto">
          <a:xfrm>
            <a:off x="6245872" y="4687489"/>
            <a:ext cx="2340093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Intern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0" name="모서리가 둥근 직사각형 18"/>
          <p:cNvSpPr>
            <a:spLocks noChangeArrowheads="1"/>
          </p:cNvSpPr>
          <p:nvPr/>
        </p:nvSpPr>
        <p:spPr bwMode="auto">
          <a:xfrm>
            <a:off x="6124828" y="5431470"/>
            <a:ext cx="864096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1" name="모서리가 둥근 직사각형 18"/>
          <p:cNvSpPr>
            <a:spLocks noChangeArrowheads="1"/>
          </p:cNvSpPr>
          <p:nvPr/>
        </p:nvSpPr>
        <p:spPr bwMode="auto">
          <a:xfrm>
            <a:off x="6988925" y="5432926"/>
            <a:ext cx="1846092" cy="191552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goToWork()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2" name="모서리가 둥근 직사각형 18"/>
          <p:cNvSpPr>
            <a:spLocks noChangeArrowheads="1"/>
          </p:cNvSpPr>
          <p:nvPr/>
        </p:nvSpPr>
        <p:spPr bwMode="auto">
          <a:xfrm>
            <a:off x="6124827" y="5700678"/>
            <a:ext cx="864096" cy="373821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" name="모서리가 둥근 직사각형 18"/>
          <p:cNvSpPr>
            <a:spLocks noChangeArrowheads="1"/>
          </p:cNvSpPr>
          <p:nvPr/>
        </p:nvSpPr>
        <p:spPr bwMode="auto">
          <a:xfrm>
            <a:off x="6986319" y="5698355"/>
            <a:ext cx="1848697" cy="3814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monthsIntern,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payIntern</a:t>
            </a:r>
          </a:p>
          <a:p>
            <a:pPr marL="0" marR="0" lvl="0" indent="0" algn="ctr" defTabSz="914400" rtl="0" eaLnBrk="1" fontAlgn="base" latinLnBrk="1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4" name="모서리가 둥근 직사각형 18"/>
          <p:cNvSpPr>
            <a:spLocks noChangeArrowheads="1"/>
          </p:cNvSpPr>
          <p:nvPr/>
        </p:nvSpPr>
        <p:spPr bwMode="auto">
          <a:xfrm>
            <a:off x="6124828" y="6074500"/>
            <a:ext cx="861492" cy="193260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5" name="모서리가 둥근 직사각형 18"/>
          <p:cNvSpPr>
            <a:spLocks noChangeArrowheads="1"/>
          </p:cNvSpPr>
          <p:nvPr/>
        </p:nvSpPr>
        <p:spPr bwMode="auto">
          <a:xfrm>
            <a:off x="6986320" y="6076459"/>
            <a:ext cx="1848696" cy="199896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getSalary()</a:t>
            </a:r>
          </a:p>
        </p:txBody>
      </p:sp>
      <p:sp>
        <p:nvSpPr>
          <p:cNvPr id="146" name="타원 145"/>
          <p:cNvSpPr/>
          <p:nvPr/>
        </p:nvSpPr>
        <p:spPr>
          <a:xfrm>
            <a:off x="5740197" y="4026450"/>
            <a:ext cx="792088" cy="304844"/>
          </a:xfrm>
          <a:prstGeom prst="ellipse">
            <a:avLst/>
          </a:prstGeom>
          <a:solidFill>
            <a:srgbClr val="FFCCFF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상속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모서리가 둥근 직사각형 18"/>
          <p:cNvSpPr>
            <a:spLocks noChangeArrowheads="1"/>
          </p:cNvSpPr>
          <p:nvPr/>
        </p:nvSpPr>
        <p:spPr bwMode="auto">
          <a:xfrm>
            <a:off x="6124827" y="6271078"/>
            <a:ext cx="1337354" cy="19245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8" name="모서리가 둥근 직사각형 18"/>
          <p:cNvSpPr>
            <a:spLocks noChangeArrowheads="1"/>
          </p:cNvSpPr>
          <p:nvPr/>
        </p:nvSpPr>
        <p:spPr bwMode="auto">
          <a:xfrm>
            <a:off x="7462182" y="6276355"/>
            <a:ext cx="1372834" cy="186828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4" name="모서리가 둥근 직사각형 18"/>
          <p:cNvSpPr>
            <a:spLocks noChangeArrowheads="1"/>
          </p:cNvSpPr>
          <p:nvPr/>
        </p:nvSpPr>
        <p:spPr bwMode="auto">
          <a:xfrm>
            <a:off x="3118899" y="4549191"/>
            <a:ext cx="2815297" cy="2023717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5" name="모서리가 둥근 직사각형 18"/>
          <p:cNvSpPr>
            <a:spLocks noChangeArrowheads="1"/>
          </p:cNvSpPr>
          <p:nvPr/>
        </p:nvSpPr>
        <p:spPr bwMode="auto">
          <a:xfrm>
            <a:off x="3194758" y="5045003"/>
            <a:ext cx="798862" cy="38082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6" name="모서리가 둥근 직사각형 18"/>
          <p:cNvSpPr>
            <a:spLocks noChangeArrowheads="1"/>
          </p:cNvSpPr>
          <p:nvPr/>
        </p:nvSpPr>
        <p:spPr bwMode="auto">
          <a:xfrm>
            <a:off x="3996228" y="5045003"/>
            <a:ext cx="1862162" cy="380827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name, age, currLoc,</a:t>
            </a:r>
          </a:p>
          <a:p>
            <a:pPr marL="6350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-10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anose="02030604000101010101" pitchFamily="18" charset="-127"/>
              </a:rPr>
              <a:t>empType, empno, dateHired</a:t>
            </a:r>
            <a:endParaRPr kumimoji="1" lang="en-US" altLang="ko-KR" sz="1400" b="0" i="0" u="none" strike="noStrike" kern="0" cap="none" spc="-10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7" name="모서리가 둥근 직사각형 10"/>
          <p:cNvSpPr>
            <a:spLocks noChangeArrowheads="1"/>
          </p:cNvSpPr>
          <p:nvPr/>
        </p:nvSpPr>
        <p:spPr bwMode="auto">
          <a:xfrm>
            <a:off x="3283112" y="4696342"/>
            <a:ext cx="2456625" cy="260311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PartTimeEmployee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8" name="모서리가 둥근 직사각형 18"/>
          <p:cNvSpPr>
            <a:spLocks noChangeArrowheads="1"/>
          </p:cNvSpPr>
          <p:nvPr/>
        </p:nvSpPr>
        <p:spPr bwMode="auto">
          <a:xfrm>
            <a:off x="3194756" y="5428152"/>
            <a:ext cx="801472" cy="193007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9" name="모서리가 둥근 직사각형 18"/>
          <p:cNvSpPr>
            <a:spLocks noChangeArrowheads="1"/>
          </p:cNvSpPr>
          <p:nvPr/>
        </p:nvSpPr>
        <p:spPr bwMode="auto">
          <a:xfrm>
            <a:off x="3993623" y="5425830"/>
            <a:ext cx="1864767" cy="195330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goTo</a:t>
            </a: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(), goToWork()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0" name="모서리가 둥근 직사각형 18"/>
          <p:cNvSpPr>
            <a:spLocks noChangeArrowheads="1"/>
          </p:cNvSpPr>
          <p:nvPr/>
        </p:nvSpPr>
        <p:spPr bwMode="auto">
          <a:xfrm>
            <a:off x="3194755" y="5697360"/>
            <a:ext cx="798868" cy="19372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1" name="모서리가 둥근 직사각형 18"/>
          <p:cNvSpPr>
            <a:spLocks noChangeArrowheads="1"/>
          </p:cNvSpPr>
          <p:nvPr/>
        </p:nvSpPr>
        <p:spPr bwMode="auto">
          <a:xfrm>
            <a:off x="3993623" y="5695038"/>
            <a:ext cx="1864767" cy="196045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payPerHour,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hoursWork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5" name="모서리가 둥근 직사각형 18"/>
          <p:cNvSpPr>
            <a:spLocks noChangeArrowheads="1"/>
          </p:cNvSpPr>
          <p:nvPr/>
        </p:nvSpPr>
        <p:spPr bwMode="auto">
          <a:xfrm>
            <a:off x="3194756" y="5891444"/>
            <a:ext cx="798867" cy="371015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" name="모서리가 둥근 직사각형 18"/>
          <p:cNvSpPr>
            <a:spLocks noChangeArrowheads="1"/>
          </p:cNvSpPr>
          <p:nvPr/>
        </p:nvSpPr>
        <p:spPr bwMode="auto">
          <a:xfrm>
            <a:off x="3993623" y="5893404"/>
            <a:ext cx="1864767" cy="365747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setHoursWork(), getSalary()</a:t>
            </a:r>
          </a:p>
        </p:txBody>
      </p:sp>
      <p:sp>
        <p:nvSpPr>
          <p:cNvPr id="98" name="모서리가 둥근 직사각형 18"/>
          <p:cNvSpPr>
            <a:spLocks noChangeArrowheads="1"/>
          </p:cNvSpPr>
          <p:nvPr/>
        </p:nvSpPr>
        <p:spPr bwMode="auto">
          <a:xfrm>
            <a:off x="3192153" y="6256830"/>
            <a:ext cx="1337354" cy="203629"/>
          </a:xfrm>
          <a:prstGeom prst="roundRect">
            <a:avLst>
              <a:gd name="adj" fmla="val 0"/>
            </a:avLst>
          </a:prstGeom>
          <a:solidFill>
            <a:srgbClr val="CC00FF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오버라이딩</a:t>
            </a: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9" name="모서리가 둥근 직사각형 18"/>
          <p:cNvSpPr>
            <a:spLocks noChangeArrowheads="1"/>
          </p:cNvSpPr>
          <p:nvPr/>
        </p:nvSpPr>
        <p:spPr bwMode="auto">
          <a:xfrm>
            <a:off x="4529506" y="6259151"/>
            <a:ext cx="1324397" cy="201946"/>
          </a:xfrm>
          <a:prstGeom prst="roundRect">
            <a:avLst>
              <a:gd name="adj" fmla="val 0"/>
            </a:avLst>
          </a:prstGeom>
          <a:solidFill>
            <a:srgbClr val="CC00FF">
              <a:alpha val="1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02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최상위 클래스 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8763" y="611999"/>
            <a:ext cx="8424936" cy="632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상위 클래스 명시되지 않은 클래스의 상위 클래스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상위 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명시되지 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상위 클래스는 없는 것일까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확장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없는 클래스 아니라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다음에서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생략하여 선언한 것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상위 클래스 없는 유일한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따라 올라가게 언젠가는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없는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최상위 클래스로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클래스의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객체에게 필요한 메소드인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toString(), hashCode(), equals(),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getClass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 메소드들이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선언되어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모든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명시되지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클래스는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묵시적으로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그러므로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명지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않지만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59631" y="1835445"/>
            <a:ext cx="7200799" cy="369332"/>
          </a:xfrm>
          <a:prstGeom prst="rect">
            <a:avLst/>
          </a:prstGeom>
          <a:solidFill>
            <a:srgbClr val="32B9FC">
              <a:alpha val="12157"/>
            </a:srgb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그렇지 않다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상위클래스는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59632" y="1196752"/>
            <a:ext cx="7200799" cy="241084"/>
          </a:xfrm>
          <a:prstGeom prst="roundRect">
            <a:avLst>
              <a:gd name="adj" fmla="val 0"/>
            </a:avLst>
          </a:prstGeom>
          <a:solidFill>
            <a:srgbClr val="EBF1DE">
              <a:alpha val="94902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Person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{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...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} 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59631" y="3187916"/>
            <a:ext cx="7200799" cy="385100"/>
          </a:xfrm>
          <a:prstGeom prst="roundRect">
            <a:avLst>
              <a:gd name="adj" fmla="val 0"/>
            </a:avLst>
          </a:prstGeom>
          <a:solidFill>
            <a:srgbClr val="EBF1DE">
              <a:alpha val="94902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class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Person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en-US" altLang="ko-KR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{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int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age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String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...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} 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555776" y="3236450"/>
            <a:ext cx="1296144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995936" y="3650234"/>
            <a:ext cx="740462" cy="357545"/>
          </a:xfrm>
          <a:prstGeom prst="wedgeRoundRectCallout">
            <a:avLst>
              <a:gd name="adj1" fmla="val 105972"/>
              <a:gd name="adj2" fmla="val -867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이 부분 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생략해도 됨</a:t>
            </a:r>
            <a:endParaRPr kumimoji="0" lang="en-US" altLang="ko-KR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1004483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323379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</a:t>
            </a: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endParaRPr lang="en-US" altLang="ko-KR" sz="60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algn="ctr" fontAlgn="base">
              <a:defRPr/>
            </a:pPr>
            <a:r>
              <a:rPr lang="ko-KR" altLang="en-US" sz="44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4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계층</a:t>
            </a:r>
            <a:endParaRPr lang="en-US" altLang="ko-KR" sz="4400" dirty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32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611560" y="2348724"/>
            <a:ext cx="7992888" cy="3918365"/>
          </a:xfrm>
          <a:prstGeom prst="rect">
            <a:avLst/>
          </a:prstGeom>
          <a:solidFill>
            <a:srgbClr val="C6FEFD">
              <a:alpha val="85098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계층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92696"/>
            <a:ext cx="8424936" cy="153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상하위 관계에 의한 클래스 계층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B9F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B9F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제외한 모든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클래스는 하나의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B9F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2B9FC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클래스들은 상하위 관계에 따라 하나의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계층 형성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Student, Employee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클래스들로 구성한 클래스 계층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모서리가 둥근 직사각형 10"/>
          <p:cNvSpPr>
            <a:spLocks noChangeArrowheads="1"/>
          </p:cNvSpPr>
          <p:nvPr/>
        </p:nvSpPr>
        <p:spPr bwMode="auto">
          <a:xfrm>
            <a:off x="3940787" y="3333041"/>
            <a:ext cx="1373636" cy="431891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모서리가 둥근 직사각형 10"/>
          <p:cNvSpPr>
            <a:spLocks noChangeArrowheads="1"/>
          </p:cNvSpPr>
          <p:nvPr/>
        </p:nvSpPr>
        <p:spPr bwMode="auto">
          <a:xfrm>
            <a:off x="5795188" y="4118402"/>
            <a:ext cx="1373636" cy="431891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Employee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0"/>
          <p:cNvSpPr>
            <a:spLocks noChangeArrowheads="1"/>
          </p:cNvSpPr>
          <p:nvPr/>
        </p:nvSpPr>
        <p:spPr bwMode="auto">
          <a:xfrm>
            <a:off x="4628754" y="5004523"/>
            <a:ext cx="1710616" cy="431866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RegularEmployee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5" name="직선 화살표 연결선 14"/>
          <p:cNvCxnSpPr>
            <a:endCxn id="12" idx="0"/>
          </p:cNvCxnSpPr>
          <p:nvPr/>
        </p:nvCxnSpPr>
        <p:spPr>
          <a:xfrm>
            <a:off x="4622196" y="3000721"/>
            <a:ext cx="5409" cy="332320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0"/>
          <p:cNvSpPr>
            <a:spLocks noChangeArrowheads="1"/>
          </p:cNvSpPr>
          <p:nvPr/>
        </p:nvSpPr>
        <p:spPr bwMode="auto">
          <a:xfrm>
            <a:off x="6757054" y="5004498"/>
            <a:ext cx="1623316" cy="431891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Intern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0"/>
          <p:cNvSpPr>
            <a:spLocks noChangeArrowheads="1"/>
          </p:cNvSpPr>
          <p:nvPr/>
        </p:nvSpPr>
        <p:spPr bwMode="auto">
          <a:xfrm>
            <a:off x="5730142" y="5623367"/>
            <a:ext cx="1838570" cy="430143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PartTimeEmployee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모서리가 둥근 직사각형 10"/>
          <p:cNvSpPr>
            <a:spLocks noChangeArrowheads="1"/>
          </p:cNvSpPr>
          <p:nvPr/>
        </p:nvSpPr>
        <p:spPr bwMode="auto">
          <a:xfrm>
            <a:off x="3940787" y="2547944"/>
            <a:ext cx="1373636" cy="431891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직사각형 10"/>
          <p:cNvSpPr>
            <a:spLocks noChangeArrowheads="1"/>
          </p:cNvSpPr>
          <p:nvPr/>
        </p:nvSpPr>
        <p:spPr bwMode="auto">
          <a:xfrm>
            <a:off x="2109121" y="4142625"/>
            <a:ext cx="1373636" cy="431891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10"/>
          <p:cNvSpPr>
            <a:spLocks noChangeArrowheads="1"/>
          </p:cNvSpPr>
          <p:nvPr/>
        </p:nvSpPr>
        <p:spPr bwMode="auto">
          <a:xfrm>
            <a:off x="787986" y="5024527"/>
            <a:ext cx="1590809" cy="431865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직사각형 10"/>
          <p:cNvSpPr>
            <a:spLocks noChangeArrowheads="1"/>
          </p:cNvSpPr>
          <p:nvPr/>
        </p:nvSpPr>
        <p:spPr bwMode="auto">
          <a:xfrm>
            <a:off x="2715728" y="5003221"/>
            <a:ext cx="1809510" cy="430575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10"/>
          <p:cNvSpPr>
            <a:spLocks noChangeArrowheads="1"/>
          </p:cNvSpPr>
          <p:nvPr/>
        </p:nvSpPr>
        <p:spPr bwMode="auto">
          <a:xfrm>
            <a:off x="1583390" y="5623367"/>
            <a:ext cx="1836482" cy="430143"/>
          </a:xfrm>
          <a:prstGeom prst="roundRect">
            <a:avLst>
              <a:gd name="adj" fmla="val 0"/>
            </a:avLst>
          </a:prstGeom>
          <a:solidFill>
            <a:srgbClr val="FC647A">
              <a:alpha val="14902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tIns="108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MiddleHighStudent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7" name="직선 화살표 연결선 26"/>
          <p:cNvCxnSpPr>
            <a:stCxn id="12" idx="2"/>
            <a:endCxn id="20" idx="0"/>
          </p:cNvCxnSpPr>
          <p:nvPr/>
        </p:nvCxnSpPr>
        <p:spPr>
          <a:xfrm flipH="1">
            <a:off x="2795939" y="3764932"/>
            <a:ext cx="1831666" cy="377693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2" idx="2"/>
            <a:endCxn id="13" idx="0"/>
          </p:cNvCxnSpPr>
          <p:nvPr/>
        </p:nvCxnSpPr>
        <p:spPr>
          <a:xfrm>
            <a:off x="4627605" y="3764932"/>
            <a:ext cx="1854401" cy="353470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0" idx="2"/>
            <a:endCxn id="21" idx="0"/>
          </p:cNvCxnSpPr>
          <p:nvPr/>
        </p:nvCxnSpPr>
        <p:spPr>
          <a:xfrm flipH="1">
            <a:off x="1583391" y="4574516"/>
            <a:ext cx="1212548" cy="450011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2455021" y="4577064"/>
            <a:ext cx="340918" cy="1048851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2"/>
            <a:endCxn id="22" idx="0"/>
          </p:cNvCxnSpPr>
          <p:nvPr/>
        </p:nvCxnSpPr>
        <p:spPr>
          <a:xfrm>
            <a:off x="2795939" y="4574516"/>
            <a:ext cx="824544" cy="428705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4" idx="0"/>
          </p:cNvCxnSpPr>
          <p:nvPr/>
        </p:nvCxnSpPr>
        <p:spPr>
          <a:xfrm flipH="1">
            <a:off x="5484062" y="4545213"/>
            <a:ext cx="999238" cy="459310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13" idx="2"/>
            <a:endCxn id="17" idx="0"/>
          </p:cNvCxnSpPr>
          <p:nvPr/>
        </p:nvCxnSpPr>
        <p:spPr>
          <a:xfrm>
            <a:off x="6482006" y="4550293"/>
            <a:ext cx="167421" cy="1073074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3" idx="2"/>
          </p:cNvCxnSpPr>
          <p:nvPr/>
        </p:nvCxnSpPr>
        <p:spPr>
          <a:xfrm>
            <a:off x="6482006" y="4550293"/>
            <a:ext cx="1149142" cy="444866"/>
          </a:xfrm>
          <a:prstGeom prst="straightConnector1">
            <a:avLst/>
          </a:prstGeom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802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3333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</a:t>
            </a:r>
            <a:r>
              <a:rPr lang="en-US" altLang="ko-KR" sz="3200" dirty="0" smtClean="0">
                <a:solidFill>
                  <a:srgbClr val="3333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 smtClean="0">
                <a:solidFill>
                  <a:srgbClr val="3333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필드와 메소드 확인하기</a:t>
            </a:r>
            <a:endParaRPr lang="ko-KR" altLang="en-US" sz="3200" dirty="0">
              <a:solidFill>
                <a:srgbClr val="3333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58762" y="617491"/>
            <a:ext cx="87852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상위 클래스의 필드와 메소드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Java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소스 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처음 살펴볼 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부딪치는 어려움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선언되지 않은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클래스에서 상속된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파악한 후 상위 클래스 소스코드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살펴보아야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그런데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클래스도 또 다시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가질 수 있으므로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상속될 수도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연쇄적으로 상위 </a:t>
            </a:r>
            <a:r>
              <a:rPr lang="ko-KR" altLang="en-US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따라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올라가며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상속된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찾아야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하는 경우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발생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살펴보아야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사용된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필드의 선언된 클래스 확인하기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상위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경우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PrimaryStudent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선언되지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않으면서 사용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선언된 클래스 확인하기 위해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우선 상위 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선언되지 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선언되었는가 확인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선언되어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documentation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사이트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Java </a:t>
            </a:r>
            <a:r>
              <a:rPr kumimoji="0" lang="ko-KR" altLang="en-US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문서화 사이트</a:t>
            </a:r>
            <a:r>
              <a:rPr kumimoji="0" lang="en-US" altLang="ko-KR" sz="16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hlinkClick r:id="rId2"/>
              </a:rPr>
              <a:t>http://docs.oracle.com/javase/8/docs/api/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Java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제공하는 라이브러리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확인 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 특성 포함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818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684213" y="2133600"/>
            <a:ext cx="7789862" cy="194151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lIns="89964" tIns="46781" rIns="89964" bIns="46781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Java</a:t>
            </a: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프로그램의</a:t>
            </a:r>
            <a:r>
              <a:rPr kumimoji="1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구성도</a:t>
            </a:r>
            <a:endParaRPr kumimoji="1" lang="en-US" altLang="ko-KR" sz="6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4815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049"/>
          <p:cNvSpPr txBox="1"/>
          <p:nvPr/>
        </p:nvSpPr>
        <p:spPr>
          <a:xfrm>
            <a:off x="1180720" y="1628800"/>
            <a:ext cx="6782560" cy="1941135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</a:t>
            </a:r>
            <a:endParaRPr kumimoji="0" lang="en-US" altLang="ko-KR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중요 </a:t>
            </a:r>
            <a:r>
              <a:rPr kumimoji="0" lang="ko-KR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사항들</a:t>
            </a:r>
          </a:p>
        </p:txBody>
      </p:sp>
    </p:spTree>
    <p:extLst>
      <p:ext uri="{BB962C8B-B14F-4D97-AF65-F5344CB8AC3E}">
        <p14:creationId xmlns:p14="http://schemas.microsoft.com/office/powerpoint/2010/main" val="78408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중요 질문과 해답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11999"/>
            <a:ext cx="8424936" cy="3306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이점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보다 구체적인 특성 가지는 새로운 클래스 쉽게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선언하여 클래스 재사용과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용이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확장은 규모가 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개발할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중요한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요건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하위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사이에서 제기되는 쉽지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물음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질문에 대한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해답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576" y="2233657"/>
            <a:ext cx="7488832" cy="979333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객체처럼 취급될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선언된 필드와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클래스에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상위 클래스의 숨겨진 필드와 메소드 접근할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81" y="3954609"/>
            <a:ext cx="7200800" cy="979333"/>
          </a:xfrm>
          <a:prstGeom prst="rect">
            <a:avLst/>
          </a:prstGeom>
          <a:solidFill>
            <a:srgbClr val="FFE181">
              <a:alpha val="29804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객체의 역할도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메소드를 하위 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있음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객체에서 상위 클래스의 숨겨진 멤버 접근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63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7.2 </a:t>
            </a:r>
          </a:p>
          <a:p>
            <a:pPr lvl="0" algn="ctr" fontAlgn="base">
              <a:defRPr/>
            </a:pP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 참조와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endParaRPr lang="en-US" altLang="ko-KR" sz="4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4077072"/>
            <a:ext cx="7920880" cy="1202471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R="0" lvl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객체의 </a:t>
            </a:r>
            <a:endParaRPr kumimoji="0" lang="en-US" altLang="ko-KR" sz="36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R="0" lvl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역할 </a:t>
            </a:r>
            <a:r>
              <a:rPr kumimoji="0" lang="ko-KR" altLang="en-US" sz="3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및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</a:p>
        </p:txBody>
      </p:sp>
    </p:spTree>
    <p:extLst>
      <p:ext uri="{BB962C8B-B14F-4D97-AF65-F5344CB8AC3E}">
        <p14:creationId xmlns:p14="http://schemas.microsoft.com/office/powerpoint/2010/main" val="1214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중요 질문과 해답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11999"/>
            <a:ext cx="8424936" cy="2831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이점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보다 구체적인 특성 가지는 새로운 클래스 쉽게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선언하여 클래스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확장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용이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확장은 규모가 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개발할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중요한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요건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하위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사이에서 제기되는 쉽지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물음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질문에 대한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해답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9144" y="1988840"/>
            <a:ext cx="8208912" cy="979333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객체처럼 취급될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2.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선언된 필드와 메소드를 하위 클래스에 다시 선언할 수 있는가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상위 클래스의 숨겨진 필드와 메소드 접근할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305" y="3479992"/>
            <a:ext cx="8226589" cy="2919865"/>
          </a:xfrm>
          <a:prstGeom prst="rect">
            <a:avLst/>
          </a:prstGeom>
          <a:solidFill>
            <a:srgbClr val="FFE181">
              <a:alpha val="29804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객체의 역할도 하게 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 객체는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클래스의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타입이 여러 개에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해당하며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다형성의 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클래스의 객체 참조변수에 하위 클래스 객체 저장할 수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(upcasting)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업캐스팅된 객체의 타입을 하위 클래스 타입으로 변환 가능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다운캐스팅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(downcasting)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 참조변수가 하위 클래스 객체 참조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클래스 객체들의 통합적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메소드를 하위 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있음</a:t>
            </a: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객체에서 상위 클래스의 숨겨진 멤버 접근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7866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 참조와 업캐스팅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97572"/>
              </p:ext>
            </p:extLst>
          </p:nvPr>
        </p:nvGraphicFramePr>
        <p:xfrm>
          <a:off x="449159" y="3949909"/>
          <a:ext cx="8244143" cy="2718154"/>
        </p:xfrm>
        <a:graphic>
          <a:graphicData uri="http://schemas.openxmlformats.org/drawingml/2006/table">
            <a:tbl>
              <a:tblPr/>
              <a:tblGrid>
                <a:gridCol w="3402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154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하위 클래스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// ...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필드와 메소드 선언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//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클래스는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하위 클래스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extends</a:t>
                      </a:r>
                      <a:r>
                        <a:rPr lang="en-US" altLang="ko-KR" sz="1400" b="1" kern="0" spc="0" dirty="0">
                          <a:solidFill>
                            <a:srgbClr val="C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 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// ...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필드와 메소드 선언 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}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</a:t>
                      </a:r>
                      <a:r>
                        <a:rPr lang="en-US" altLang="ko-KR" sz="1400" b="0" u="none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객체 참조변수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b="1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//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객체 참조변수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선언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//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객체 생성하여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s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저장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캐스트하여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저장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강제적 업캐스팅</a:t>
                      </a:r>
                      <a:endParaRPr lang="en-US" altLang="ko-KR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C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  // s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c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직접 저장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자동적 업캐스팅</a:t>
                      </a:r>
                      <a:endParaRPr lang="ko-KR" altLang="en-US" sz="1400" kern="0" spc="0" dirty="0" smtClean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}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}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336777" y="589579"/>
            <a:ext cx="8424936" cy="3174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현실세계에서 여러 역할 하는 객체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현실에서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학생 김철수는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학교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에서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학생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집에서 아들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국가적 관점에서 국민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이는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김철수 학생이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학생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역할 뿐 아니라 아들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국민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역할도 동시에 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것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학생이면 사람이다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사람이면 동물이다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도 참이며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이는 분류체계에서 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하위 종류의 객체는 상위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종류에 포함되는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것도 의미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하위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객체의 상위 클래스 객체 역할</a:t>
            </a:r>
            <a:endParaRPr kumimoji="1" lang="ko-KR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에서도 하위 클래스 객체는 상위 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객체의 역할도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그러므로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Person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의 하위 클래스인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Student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객체는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Person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객체도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하위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객체가 상위 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객체 역할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”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의 의미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①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하위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객체는 상위 클래스 타입도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가짐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②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하위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클래스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객체는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상위 클래스의 객체 참조변수에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저장되고 참조될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굴림" pitchFamily="50" charset="-127"/>
              </a:rPr>
              <a:t>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1275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7-2-1)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8763" y="576000"/>
            <a:ext cx="842493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(upcasting)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객체의 타입을 상위 클래스 타입으로 변환시키는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객체를 상위 클래스의 객체 참조변수에 저장하기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 필요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업캐스팅은 하위 클래스에서 상속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오버라이딩과 함께 가장 중요한 개념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객체를 상위 클래스 객체처럼 사용하게 하여 많은 이점 제공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78008"/>
              </p:ext>
            </p:extLst>
          </p:nvPr>
        </p:nvGraphicFramePr>
        <p:xfrm>
          <a:off x="1835696" y="2195694"/>
          <a:ext cx="7021549" cy="4563962"/>
        </p:xfrm>
        <a:graphic>
          <a:graphicData uri="http://schemas.openxmlformats.org/drawingml/2006/table">
            <a:tbl>
              <a:tblPr/>
              <a:tblGrid>
                <a:gridCol w="168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7-2-1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9886" marR="59886" marT="16557" marB="165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상위 클래스 객체의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역할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하는 </a:t>
                      </a: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것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보이는 업캐스팅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59886" marR="59886" marT="16557" marB="165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491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StudentMgmt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  <a:endParaRPr lang="ko-KR" altLang="en-US" sz="16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6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400" b="0" u="none" kern="0" spc="0" dirty="0">
                          <a:solidFill>
                            <a:srgbClr val="0099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fontAlgn="base" latinLnBrk="0">
                        <a:lnSpc>
                          <a:spcPct val="110000"/>
                        </a:lnSpc>
                      </a:pPr>
                      <a:r>
                        <a:rPr lang="en-US" altLang="ko-KR" sz="1400" b="0" u="none" kern="0" spc="0" baseline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yskim</a:t>
                      </a: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99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김영수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14, 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</a:rPr>
                        <a:t>"</a:t>
                      </a:r>
                      <a:r>
                        <a:rPr lang="ko-KR" altLang="en-US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세종중학교</a:t>
                      </a:r>
                      <a:r>
                        <a:rPr lang="en-US" altLang="ko-KR" sz="14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</a:t>
                      </a:r>
                      <a:r>
                        <a:rPr lang="en-US" altLang="ko-KR" sz="14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400" dirty="0" smtClean="0"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yskim.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goToSchool()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김영수 등교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altLang="ko-KR" sz="8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baseline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</a:t>
                      </a:r>
                      <a:r>
                        <a:rPr lang="en-US" altLang="ko-KR" sz="1400" b="0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99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11, 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4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r>
                        <a:rPr lang="ko-KR" altLang="en-US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ko-KR" altLang="en-US" sz="1600" b="0" u="none" kern="0" spc="0" dirty="0">
                        <a:solidFill>
                          <a:srgbClr val="CC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김영희가 서울초등학교에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8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baseline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</a:t>
                      </a:r>
                      <a:r>
                        <a:rPr lang="en-US" altLang="ko-KR" sz="1400" b="0" u="none" kern="0" spc="0" dirty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u="none" kern="0" spc="0" dirty="0">
                          <a:solidFill>
                            <a:srgbClr val="0099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UniversityStudent(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23,  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                               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",3, 201611001, "</a:t>
                      </a:r>
                      <a:r>
                        <a:rPr lang="ko-KR" altLang="en-US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컴퓨터공학</a:t>
                      </a:r>
                      <a:r>
                        <a:rPr lang="en-US" altLang="ko-KR" sz="1400" b="0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600" b="0" u="none" kern="0" spc="0" dirty="0">
                        <a:solidFill>
                          <a:srgbClr val="CC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goToSchool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 등교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6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//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김영수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김철수의 필드값 </a:t>
                      </a:r>
                      <a:r>
                        <a:rPr lang="ko-KR" altLang="en-US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모두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출력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yskim.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</a:t>
                      </a:r>
                      <a:r>
                        <a:rPr lang="en-US" altLang="ko-KR" sz="1400" b="0" u="none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r>
                        <a:rPr lang="en-US" altLang="ko-KR" sz="1400" b="0" u="none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4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}</a:t>
                      </a:r>
                    </a:p>
                    <a:p>
                      <a:pPr marL="0" marR="0" indent="0" algn="l" fontAlgn="base" latinLnBrk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  <a:endParaRPr lang="ko-KR" altLang="en-US" sz="1600" b="0" u="none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59886" marR="59886" marT="16557" marB="165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2118407" y="3577053"/>
            <a:ext cx="6661508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300729" y="3713199"/>
            <a:ext cx="1393611" cy="936427"/>
          </a:xfrm>
          <a:prstGeom prst="wedgeRoundRectCallout">
            <a:avLst>
              <a:gd name="adj1" fmla="val -81101"/>
              <a:gd name="adj2" fmla="val -4965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 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저장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118407" y="4258199"/>
            <a:ext cx="6661509" cy="54000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00730" y="4762474"/>
            <a:ext cx="1361952" cy="936427"/>
          </a:xfrm>
          <a:prstGeom prst="wedgeRoundRectCallout">
            <a:avLst>
              <a:gd name="adj1" fmla="val -82037"/>
              <a:gd name="adj2" fmla="val -5079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UniversityStudent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업캐스팅하여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저장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18407" y="2973556"/>
            <a:ext cx="6661508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266247" y="2555716"/>
            <a:ext cx="1396435" cy="561856"/>
          </a:xfrm>
          <a:prstGeom prst="wedgeRoundRectCallout">
            <a:avLst>
              <a:gd name="adj1" fmla="val -81471"/>
              <a:gd name="adj2" fmla="val 491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참조변수에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 저장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090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76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참조변수에 하위 클래스 객체 저장된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것 확인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상위 클래스의 참조변수에 하위 클래스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생성하여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친구 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이용하여 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출력 결과들 살펴보고 어느 필드 출력되었는지 확인할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73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필요한 이유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11999"/>
            <a:ext cx="8676797" cy="3291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업캐스팅과 기본 타입의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자동 타입변환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비교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약한 타입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강한 타입 값으로 변환하는 자동 타입변환과 유사하지만 차이 있음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차이점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업캐스팅시켜도 하위 클래스 객체 자체는 상위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변하지 않으나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타입 값은 다른 타입 값으로 변함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객체는 상위 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객체로서 역할하게 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인해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나중에 다시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원래 타입으로 되돌릴 수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필요한 이유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참조변수가 참조하면 될 것인데 왜 상위 클래스의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참조변수에 저장하여 참조하는가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이해하는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처음에는 쉽지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lvl="0" fontAlgn="base">
              <a:lnSpc>
                <a:spcPct val="105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객체 참조변수에 </a:t>
            </a:r>
            <a:r>
              <a:rPr lang="ko-KR" altLang="en-US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저장되야 하는 경우 빈번하기 때문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3941206"/>
            <a:ext cx="7761808" cy="2733056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1: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저장하는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뿐 아니라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Student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Employee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하위 클래스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객체도 저장되어야  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2: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meet(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실매개변수가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뿐 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아니라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될 수 있음</a:t>
            </a:r>
            <a:endParaRPr kumimoji="0" lang="en-US" altLang="ko-K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3: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상급자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저장하는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boss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boss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필드에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Employee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5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객체도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저장되어야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4: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초등학생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중고등학생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대학생 등 여러 종류 학생들을 배열에 저장하여 전체적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관리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배열에 하위 클래스 객체들도 저장해야 함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343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업캐스팅과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참조변수의 참조 클래스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92696"/>
            <a:ext cx="8496944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업캐스팅에서의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클래스와 실제적 참조 클래스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기본 타입 변수는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항상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선언된 타입 값만 저장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타입의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값은 자동적 또는 강제적 타입 변환으로 선언된  타입 값으로 변환 후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interest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principal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0.03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 // interest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변환된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값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참조변수는 선언된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참조한다고 보증할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없음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업캐스팅시켜 상위 클래스의 참조변수에 저장할 수 있기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객체 참조변수에는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 클래스 관련됨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(explicitly referencing class)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때 명시되는 클래스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명시적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명시적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(really referencing class)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실제적으로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참조하는 객체의 클래스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실제적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실제적 참조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17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규칙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1614422"/>
            <a:ext cx="8280919" cy="4910922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클래스와 실제적 참조 클래스 다를 때 준수해야 할 규칙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규칙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클래스는 반드시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클래스의 하위 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 아님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아님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규칙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</a:p>
          <a:p>
            <a:pPr lvl="0" fontAlgn="base">
              <a:lnSpc>
                <a:spcPct val="11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클래스인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고유 특성은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 불가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상태에서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광화문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가능</a:t>
            </a: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 상태에서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규칙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업캐스팅된 실제적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클래스의 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참조하려면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다운캐스팅시켜야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참조변수도 캐스트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(downcasting)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반대이며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참조변수를 하위 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                  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타입으로 강제적 타입변환시키는 것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클래스로 캐스트시키면 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특성 참조</a:t>
            </a:r>
            <a:r>
              <a:rPr kumimoji="0" lang="ko-KR" altLang="en-US" sz="16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(…)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업캐스팅된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대해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⟪ (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다운캐스팅하여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고유 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9699" y="613441"/>
            <a:ext cx="840011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(upcasting)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참조변수에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객체 저장하기 위해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객체의 타입을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타입으로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변환시키는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292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2706688" y="115888"/>
            <a:ext cx="6257925" cy="1874837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706688" y="2133600"/>
            <a:ext cx="6257925" cy="4535488"/>
          </a:xfrm>
          <a:prstGeom prst="roundRect">
            <a:avLst>
              <a:gd name="adj" fmla="val 18489"/>
            </a:avLst>
          </a:prstGeom>
          <a:solidFill>
            <a:schemeClr val="accent1">
              <a:lumMod val="20000"/>
              <a:lumOff val="80000"/>
              <a:alpha val="94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182563" y="1011238"/>
            <a:ext cx="2359025" cy="4968875"/>
          </a:xfrm>
          <a:prstGeom prst="roundRect">
            <a:avLst>
              <a:gd name="adj" fmla="val 18489"/>
            </a:avLst>
          </a:prstGeom>
          <a:solidFill>
            <a:schemeClr val="accent5">
              <a:lumMod val="60000"/>
              <a:lumOff val="40000"/>
            </a:schemeClr>
          </a:solidFill>
          <a:ln w="3175" cap="flat" cmpd="sng" algn="ctr">
            <a:solidFill>
              <a:srgbClr val="008000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1" lang="ko-KR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39943" name="AutoShape 142"/>
          <p:cNvSpPr>
            <a:spLocks noChangeArrowheads="1"/>
          </p:cNvSpPr>
          <p:nvPr/>
        </p:nvSpPr>
        <p:spPr bwMode="auto">
          <a:xfrm>
            <a:off x="277813" y="5383213"/>
            <a:ext cx="2144712" cy="396875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317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기본 구성요소</a:t>
            </a: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2979738" y="2257425"/>
            <a:ext cx="2770187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저장하는 기억장소의 명칭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선언시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저장할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 타입 명시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int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age;         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age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18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double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height;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height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177.7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boolean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b;   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b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true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char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'H'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5943600" y="2257425"/>
            <a:ext cx="2744788" cy="163671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 변수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 저장하고 처리하는 변수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[100]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String[]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names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[15]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인덱스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통해 원소 접근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scores[0]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90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1]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names[i]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3854450" y="4035425"/>
            <a:ext cx="3962400" cy="19446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B05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endParaRPr kumimoji="1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데이터와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행동을 하나로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묶어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표현하고 처리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String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currentLocation; 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this.currentLocation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}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Person()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"; p.age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18;  p.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</p:txBody>
      </p:sp>
      <p:sp>
        <p:nvSpPr>
          <p:cNvPr id="39947" name="AutoShape 142"/>
          <p:cNvSpPr>
            <a:spLocks noChangeArrowheads="1"/>
          </p:cNvSpPr>
          <p:nvPr/>
        </p:nvSpPr>
        <p:spPr bwMode="auto">
          <a:xfrm>
            <a:off x="4602163" y="6122988"/>
            <a:ext cx="2466975" cy="404812"/>
          </a:xfrm>
          <a:prstGeom prst="roundRect">
            <a:avLst>
              <a:gd name="adj" fmla="val 50000"/>
            </a:avLst>
          </a:prstGeom>
          <a:solidFill>
            <a:srgbClr val="0000FF">
              <a:alpha val="20000"/>
            </a:srgbClr>
          </a:solidFill>
          <a:ln w="31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</a:t>
            </a:r>
            <a:r>
              <a:rPr kumimoji="1" lang="ko-KR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표현요소</a:t>
            </a:r>
            <a:endParaRPr kumimoji="1" lang="ko-KR" altLang="en-US" sz="200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 pitchFamily="34" charset="0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979738" y="260350"/>
            <a:ext cx="2770187" cy="1608138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값의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종류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이름</a:t>
            </a:r>
            <a:endParaRPr kumimoji="1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기본타입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 double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boolean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char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int[]  double[]  boolean[]  String[]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타입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String  Object  Person  Student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void: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타입이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나타내는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3" name="모서리가 둥근 직사각형 10243"/>
          <p:cNvSpPr/>
          <p:nvPr/>
        </p:nvSpPr>
        <p:spPr>
          <a:xfrm>
            <a:off x="5943600" y="260350"/>
            <a:ext cx="2744788" cy="1590675"/>
          </a:xfrm>
          <a:prstGeom prst="roundRect">
            <a:avLst>
              <a:gd name="adj" fmla="val 18750"/>
            </a:avLst>
          </a:prstGeom>
          <a:solidFill>
            <a:srgbClr val="CC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특정 타입의 값 하나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정수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… -2   -1   0   1   2 …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실수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-3.14   177.7   2.3e20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불리언 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true    false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a'   '1'   '*'   '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“Java"   "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null: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참조 타입의 값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없음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나타냄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5" name="모서리가 둥근 직사각형 10241"/>
          <p:cNvSpPr/>
          <p:nvPr/>
        </p:nvSpPr>
        <p:spPr bwMode="auto">
          <a:xfrm>
            <a:off x="277813" y="1227137"/>
            <a:ext cx="2144712" cy="167163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>
                  <a:alpha val="100000"/>
                </a:srgbClr>
              </a:buClr>
              <a:buSzPct val="100000"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문자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프로그램은 문자들의 나열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449820" marR="0" lvl="0" indent="-44982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바이트 유니코드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영문자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숫자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특수문자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한글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한자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일본 문자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등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77813" y="3041650"/>
            <a:ext cx="2144712" cy="2198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8000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기능적 최소단위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식별자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키워드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레이블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분리자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주석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값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나타내는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토큰으로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타입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가짐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2123086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" name="직사각형 1"/>
          <p:cNvSpPr/>
          <p:nvPr/>
        </p:nvSpPr>
        <p:spPr>
          <a:xfrm>
            <a:off x="359699" y="574406"/>
            <a:ext cx="849694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제약점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참조변수에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1" lang="ko-KR" altLang="en-US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된 </a:t>
            </a:r>
            <a:r>
              <a:rPr kumimoji="1" lang="ko-KR" altLang="ko-KR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될 경우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실제적 참조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름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클래스의 고유 필드나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1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접근할 수 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없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그러나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가끔 실제적 참조 클래스의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고유특성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접근할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필요 있을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이를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위하여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업캐스팅된 객체 참조변수를 하위 타입으로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타입변환할 수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있도록 허용하며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이를 다운캐스팅이라 함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</a:t>
            </a:r>
            <a:r>
              <a:rPr kumimoji="1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캐스팅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(downcasting)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업캐스팅된 객체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저장하는 객체 참조변수를 하위 클래스 타입으로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강제적으로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타입변환시키는 것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형식으로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괄호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속에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캐스트하고자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1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하는 클래스 타입 명시</a:t>
            </a:r>
            <a:endParaRPr kumimoji="1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5548"/>
              </p:ext>
            </p:extLst>
          </p:nvPr>
        </p:nvGraphicFramePr>
        <p:xfrm>
          <a:off x="1691680" y="4213747"/>
          <a:ext cx="5760640" cy="21815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1590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김영희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11,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서울초등학교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4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).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schoolname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서울초등학교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).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goToSchool()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</a:p>
                    <a:p>
                      <a:pPr marL="108000" marR="0" indent="0" algn="just" fontAlgn="base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.goToSchool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모서리가 둥근 사각형 설명선 13"/>
          <p:cNvSpPr/>
          <p:nvPr/>
        </p:nvSpPr>
        <p:spPr bwMode="auto">
          <a:xfrm flipH="1">
            <a:off x="157107" y="4885387"/>
            <a:ext cx="1331227" cy="561856"/>
          </a:xfrm>
          <a:prstGeom prst="wedgeRoundRectCallout">
            <a:avLst>
              <a:gd name="adj1" fmla="val -70365"/>
              <a:gd name="adj2" fmla="val -3693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다운캐스팅하여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schoolname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접근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81483" y="4852197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86089" y="4460964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57107" y="4252927"/>
            <a:ext cx="1331228" cy="374571"/>
          </a:xfrm>
          <a:prstGeom prst="wedgeRoundRectCallout">
            <a:avLst>
              <a:gd name="adj1" fmla="val -71038"/>
              <a:gd name="adj2" fmla="val 5013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업캐스팅됨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157107" y="5833480"/>
            <a:ext cx="1331228" cy="561856"/>
          </a:xfrm>
          <a:prstGeom prst="wedgeRoundRectCallout">
            <a:avLst>
              <a:gd name="adj1" fmla="val -72265"/>
              <a:gd name="adj2" fmla="val -5497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다운캐스팅하여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참조변수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81482" y="5557549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789701" y="5215803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7683199" y="4922301"/>
            <a:ext cx="1294886" cy="374571"/>
          </a:xfrm>
          <a:prstGeom prst="wedgeRoundRectCallout">
            <a:avLst>
              <a:gd name="adj1" fmla="val 74289"/>
              <a:gd name="adj2" fmla="val 4075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다운캐스팅하여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7712965" y="5739837"/>
            <a:ext cx="1267352" cy="749141"/>
          </a:xfrm>
          <a:prstGeom prst="wedgeRoundRectCallout">
            <a:avLst>
              <a:gd name="adj1" fmla="val 80644"/>
              <a:gd name="adj2" fmla="val 238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는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고유 메소드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 가능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781483" y="5970392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359699" y="26828"/>
            <a:ext cx="8424000" cy="540000"/>
          </a:xfrm>
          <a:prstGeom prst="rect">
            <a:avLst/>
          </a:prstGeo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다운캐스팅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62547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업캐스팅과 다운캐스팅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7-2-2)</a:t>
            </a:r>
            <a:endParaRPr lang="ko-KR" altLang="en-US" sz="32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461602"/>
              </p:ext>
            </p:extLst>
          </p:nvPr>
        </p:nvGraphicFramePr>
        <p:xfrm>
          <a:off x="1835696" y="764704"/>
          <a:ext cx="7128792" cy="5244429"/>
        </p:xfrm>
        <a:graphic>
          <a:graphicData uri="http://schemas.openxmlformats.org/drawingml/2006/table">
            <a:tbl>
              <a:tblPr/>
              <a:tblGrid>
                <a:gridCol w="1361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4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534" marR="34534" marT="9548" marB="95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업캐스팅과 다운캐스팅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34534" marR="34534" marT="9548" marB="95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006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3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ko-KR" altLang="en-US" sz="13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3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3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3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3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3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3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3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3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3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Person("</a:t>
                      </a:r>
                      <a:r>
                        <a:rPr lang="ko-KR" altLang="en-US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18);</a:t>
                      </a:r>
                      <a:endParaRPr lang="ko-KR" altLang="en-US" sz="1300" b="0" kern="0" spc="0" dirty="0">
                        <a:solidFill>
                          <a:srgbClr val="CC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("</a:t>
                      </a:r>
                      <a:r>
                        <a:rPr lang="ko-KR" altLang="en-US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")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s1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= </a:t>
                      </a:r>
                      <a:r>
                        <a:rPr lang="en-US" altLang="ko-KR" sz="1300" b="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김영희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11,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서울초등학교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4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300" b="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</a:t>
                      </a:r>
                      <a:r>
                        <a:rPr lang="en-US" altLang="ko-KR" sz="13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s1.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("</a:t>
                      </a:r>
                      <a:r>
                        <a:rPr lang="ko-KR" altLang="en-US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집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")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s1.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goToSchool()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//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명시적 참조 클래스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실제적 참조 클래스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: 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endParaRPr lang="ko-KR" altLang="en-US" sz="1300" b="0" kern="0" spc="0" dirty="0">
                        <a:solidFill>
                          <a:srgbClr val="FF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300" b="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김철수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23,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도서관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한국대학교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2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);</a:t>
                      </a:r>
                      <a:endParaRPr lang="ko-KR" altLang="en-US" sz="1300" b="0" kern="0" spc="0" dirty="0">
                        <a:solidFill>
                          <a:srgbClr val="CC00FF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p2.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한국대학교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//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p1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명시적 참조 클래스인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goTo()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호출</a:t>
                      </a:r>
                      <a:endParaRPr lang="en-US" altLang="ko-KR" sz="13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</a:t>
                      </a:r>
                      <a:r>
                        <a:rPr lang="en-US" altLang="ko-KR" sz="13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3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).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goToSchool()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//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다운캐스팅하여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goToSchool()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호출</a:t>
                      </a:r>
                      <a:endParaRPr lang="en-US" altLang="ko-KR" sz="13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s2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  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</a:t>
                      </a:r>
                      <a:r>
                        <a:rPr lang="en-US" altLang="ko-KR" sz="13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3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//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를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로 다운캐스팅하여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에 저장</a:t>
                      </a:r>
                      <a:endParaRPr lang="ko-KR" altLang="en-US" sz="13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</a:t>
                      </a:r>
                      <a:r>
                        <a:rPr lang="en-US" altLang="ko-KR" sz="13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s2.</a:t>
                      </a:r>
                      <a:r>
                        <a:rPr lang="en-US" altLang="ko-KR" sz="13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</a:t>
                      </a:r>
                      <a:r>
                        <a:rPr lang="en-US" altLang="ko-KR" sz="13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()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 //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s2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명시적 참조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ko-KR" altLang="en-US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의 </a:t>
                      </a:r>
                      <a:r>
                        <a:rPr lang="en-US" altLang="ko-KR" sz="13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goToSchool() </a:t>
                      </a:r>
                      <a:r>
                        <a:rPr lang="ko-KR" altLang="en-US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호출</a:t>
                      </a:r>
                      <a:endParaRPr lang="en-US" altLang="ko-KR" sz="13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}</a:t>
                      </a:r>
                    </a:p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3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altLang="ko-KR" sz="5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+mn-ea"/>
                      </a:endParaRPr>
                    </a:p>
                  </a:txBody>
                  <a:tcPr marL="34534" marR="34534" marT="9548" marB="95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2051352" y="2569355"/>
            <a:ext cx="6482885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43521" y="3770651"/>
            <a:ext cx="648238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51352" y="1845692"/>
            <a:ext cx="6482885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169379" y="727518"/>
            <a:ext cx="1570222" cy="1123712"/>
          </a:xfrm>
          <a:prstGeom prst="wedgeRoundRectCallout">
            <a:avLst>
              <a:gd name="adj1" fmla="val -70290"/>
              <a:gd name="adj2" fmla="val 503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같은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경우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p1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169379" y="1937602"/>
            <a:ext cx="1570222" cy="1123712"/>
          </a:xfrm>
          <a:prstGeom prst="wedgeRoundRectCallout">
            <a:avLst>
              <a:gd name="adj1" fmla="val -69814"/>
              <a:gd name="adj2" fmla="val 2892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명시적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 클래스와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실제적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같은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경우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객체 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참조변수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s1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에 저장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169379" y="3367206"/>
            <a:ext cx="1570222" cy="1310997"/>
          </a:xfrm>
          <a:prstGeom prst="wedgeRoundRectCallout">
            <a:avLst>
              <a:gd name="adj1" fmla="val -70249"/>
              <a:gd name="adj2" fmla="val -356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명시적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 클래스와 실제적 참조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다른 경우의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업캐스트팅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객체 생성하여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에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저장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169379" y="4774445"/>
            <a:ext cx="1570222" cy="936427"/>
          </a:xfrm>
          <a:prstGeom prst="wedgeRoundRectCallout">
            <a:avLst>
              <a:gd name="adj1" fmla="val -70827"/>
              <a:gd name="adj2" fmla="val -57660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다운캐스팅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상위 클래스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참조변수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를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Student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타입으로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강제 타입변환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51351" y="4498653"/>
            <a:ext cx="1221977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73327" y="4976132"/>
            <a:ext cx="115212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2512176" y="5657948"/>
            <a:ext cx="1627775" cy="936427"/>
          </a:xfrm>
          <a:prstGeom prst="wedgeRoundRectCallout">
            <a:avLst>
              <a:gd name="adj1" fmla="val -54078"/>
              <a:gd name="adj2" fmla="val -93070"/>
              <a:gd name="adj3" fmla="val 16667"/>
            </a:avLst>
          </a:prstGeom>
          <a:solidFill>
            <a:srgbClr val="FFEBAB">
              <a:alpha val="90588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다운캐스팅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상위 클래스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의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 참조변수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를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클래스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Student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타입으로 강제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</a:rPr>
              <a:t>타입변환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044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6007799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참조변수에 하위 클래스 객체 저장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것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업캐스팅된 객체 참조변수 타입을 하위 클래스로 변환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코드를 작성한 후 수행하여 업캐스팅과 다운캐스팅 다시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친구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s3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타입으로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다운캐스팅하여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UniversityStudent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이용하여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us1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71600" y="2424714"/>
            <a:ext cx="7704856" cy="1066959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p2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).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다운캐스팅하여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Student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=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p2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다운캐스팅하여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에 저장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s2.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;                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// s2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명시적 참조 클래스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goToSchool()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71600" y="1653494"/>
            <a:ext cx="7704856" cy="313163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=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new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김철수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23, 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도서관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한국대학교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", 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);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5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다운캐스팅에서의 오류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7-2-3)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99071"/>
              </p:ext>
            </p:extLst>
          </p:nvPr>
        </p:nvGraphicFramePr>
        <p:xfrm>
          <a:off x="2195736" y="836712"/>
          <a:ext cx="6395390" cy="5447113"/>
        </p:xfrm>
        <a:graphic>
          <a:graphicData uri="http://schemas.openxmlformats.org/drawingml/2006/table">
            <a:tbl>
              <a:tblPr/>
              <a:tblGrid>
                <a:gridCol w="128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2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7-2-3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 참조에서의 오류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725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package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ex7_2_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3_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errors_in_object_reference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4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Car()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18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endParaRPr lang="en-US" sz="1400" b="0" kern="0" spc="0" dirty="0" smtClean="0"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4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sz="14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s2</a:t>
                      </a:r>
                      <a:r>
                        <a:rPr lang="en-US" sz="1400" b="0" kern="0" spc="0" dirty="0">
                          <a:solidFill>
                            <a:srgbClr val="7030A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Student("</a:t>
                      </a:r>
                      <a:r>
                        <a:rPr lang="ko-KR" alt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11, "</a:t>
                      </a:r>
                      <a:r>
                        <a:rPr lang="ko-KR" alt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집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"</a:t>
                      </a:r>
                      <a:r>
                        <a:rPr lang="ko-KR" alt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4)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(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s2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).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goToSchool()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s2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s2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를 업캐스팅시켜 상위 클래스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참조변수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에 저장</a:t>
                      </a: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.goToSchool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p3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박문수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23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en-US" sz="1400" b="0" kern="0" spc="0" dirty="0">
                        <a:solidFill>
                          <a:srgbClr val="FF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(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p3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).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goToSchool()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0" marR="0" indent="0" algn="just" fontAlgn="base" latinLnBrk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2551512" y="3442430"/>
            <a:ext cx="577052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1511" y="5356864"/>
            <a:ext cx="5770530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551511" y="2192250"/>
            <a:ext cx="5770528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512316" y="1643386"/>
            <a:ext cx="1514130" cy="561856"/>
          </a:xfrm>
          <a:prstGeom prst="wedgeRoundRectCallout">
            <a:avLst>
              <a:gd name="adj1" fmla="val -84272"/>
              <a:gd name="adj2" fmla="val 7392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Car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아님</a:t>
            </a: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503712" y="5413433"/>
            <a:ext cx="1514130" cy="1123712"/>
          </a:xfrm>
          <a:prstGeom prst="wedgeRoundRectCallout">
            <a:avLst>
              <a:gd name="adj1" fmla="val -84624"/>
              <a:gd name="adj2" fmla="val -433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실행시간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p3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업캐스팅되지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않았으므로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다운캐스팅시킬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없음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516204" y="3155272"/>
            <a:ext cx="1514130" cy="1123712"/>
          </a:xfrm>
          <a:prstGeom prst="wedgeRoundRectCallout">
            <a:avLst>
              <a:gd name="adj1" fmla="val -84878"/>
              <a:gd name="adj2" fmla="val -1074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타입으로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업캐스팅시키면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goToSchool()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 불가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51512" y="4399647"/>
            <a:ext cx="577052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516204" y="4396341"/>
            <a:ext cx="1514130" cy="936427"/>
          </a:xfrm>
          <a:prstGeom prst="wedgeRoundRectCallout">
            <a:avLst>
              <a:gd name="adj1" fmla="val -84273"/>
              <a:gd name="adj2" fmla="val -3294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타입이므로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goToSchool()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 불가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551511" y="2524797"/>
            <a:ext cx="5770528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사각형 설명선 22"/>
          <p:cNvSpPr/>
          <p:nvPr/>
        </p:nvSpPr>
        <p:spPr bwMode="auto">
          <a:xfrm flipH="1">
            <a:off x="512316" y="2317804"/>
            <a:ext cx="1514130" cy="561856"/>
          </a:xfrm>
          <a:prstGeom prst="wedgeRoundRectCallout">
            <a:avLst>
              <a:gd name="adj1" fmla="val -85782"/>
              <a:gd name="adj2" fmla="val 340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lvl="0" algn="ctr" fontAlgn="base" latinLnBrk="0"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100" kern="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은 </a:t>
            </a:r>
            <a:r>
              <a:rPr lang="en-US" altLang="ko-KR" sz="1100" kern="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아님</a:t>
            </a:r>
          </a:p>
        </p:txBody>
      </p:sp>
    </p:spTree>
    <p:extLst>
      <p:ext uri="{BB962C8B-B14F-4D97-AF65-F5344CB8AC3E}">
        <p14:creationId xmlns:p14="http://schemas.microsoft.com/office/powerpoint/2010/main" val="13561550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7-2-3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7-2-3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업캐스팅과 다운캐스팅에서의 오류를 보여줌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잘못된 부분들 확인하고 올바른 프로그램으로 수정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업캐스팅된 경우 실제 하위 클래스 객체 저장되지만 하위 클래스의 고유 필드나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참조 불가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수정된 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없이 수행됨 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p2, s1, s2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객체들을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이용하여 출력하도록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변경하고 실행하고 결과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43608" y="2544927"/>
            <a:ext cx="7704856" cy="900246"/>
          </a:xfrm>
          <a:prstGeom prst="rect">
            <a:avLst/>
          </a:prstGeom>
          <a:solidFill>
            <a:srgbClr val="EBF1DE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11, 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집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"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4)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 latinLnBrk="0">
              <a:lnSpc>
                <a:spcPts val="1900"/>
              </a:lnSpc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).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goToSchool()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컴파일 오류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: s2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를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Person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타입으로 업캐스팅시켜 </a:t>
            </a:r>
          </a:p>
          <a:p>
            <a:pPr lvl="0" fontAlgn="base" latinLnBrk="0">
              <a:lnSpc>
                <a:spcPts val="1900"/>
              </a:lnSpc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lang="ko-KR" altLang="en-US" sz="140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                                     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//      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함초롬바탕"/>
                <a:ea typeface="함초롬바탕"/>
              </a:rPr>
              <a:t>          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Student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의 </a:t>
            </a:r>
            <a:r>
              <a:rPr lang="en-US" altLang="ko-KR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goToSchool() </a:t>
            </a:r>
            <a:r>
              <a:rPr lang="ko-KR" altLang="en-US" sz="1400" kern="0" dirty="0">
                <a:solidFill>
                  <a:srgbClr val="000000"/>
                </a:solidFill>
                <a:latin typeface="함초롬바탕"/>
                <a:ea typeface="함초롬바탕"/>
              </a:rPr>
              <a:t>호출 불가</a:t>
            </a:r>
            <a:endParaRPr kumimoji="0" lang="ko-KR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32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7-2-4)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513958" y="620710"/>
            <a:ext cx="8018481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클래스의 상위 클래스이며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없는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최상위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명시되지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참조변수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모든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업캐스팅시켜 저장할 수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그러므로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참조할 수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99925"/>
              </p:ext>
            </p:extLst>
          </p:nvPr>
        </p:nvGraphicFramePr>
        <p:xfrm>
          <a:off x="1680345" y="2996952"/>
          <a:ext cx="5797411" cy="3602966"/>
        </p:xfrm>
        <a:graphic>
          <a:graphicData uri="http://schemas.openxmlformats.org/drawingml/2006/table">
            <a:tbl>
              <a:tblPr/>
              <a:tblGrid>
                <a:gridCol w="1204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7-2-4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객체 참조변수에 객체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저장하기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926">
                <a:tc gridSpan="2"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Object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obj1, obj2, obj3</a:t>
                      </a:r>
                      <a:r>
                        <a:rPr lang="en-US" altLang="ko-KR" sz="14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obj1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김영희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11,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집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서울초등학교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4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obj2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"I like Java!"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obj3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 </a:t>
                      </a: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Object[]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Object[10]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objs[0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]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new</a:t>
                      </a:r>
                      <a:r>
                        <a:rPr lang="en-US" altLang="ko-KR" sz="1400" b="0" kern="0" spc="0" dirty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김영희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11,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집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서울초등학교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", 4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objs[1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]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"I like Java!"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objs[2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]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= 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1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사각형 설명선 12"/>
          <p:cNvSpPr/>
          <p:nvPr/>
        </p:nvSpPr>
        <p:spPr bwMode="auto">
          <a:xfrm flipH="1">
            <a:off x="324676" y="2979683"/>
            <a:ext cx="1181684" cy="749141"/>
          </a:xfrm>
          <a:prstGeom prst="wedgeRoundRectCallout">
            <a:avLst>
              <a:gd name="adj1" fmla="val -75009"/>
              <a:gd name="adj2" fmla="val 3905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Obj1, obj2, 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Obj3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은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 참조변수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789124" y="3501008"/>
            <a:ext cx="5544616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324676" y="3904011"/>
            <a:ext cx="1181684" cy="749141"/>
          </a:xfrm>
          <a:prstGeom prst="wedgeRoundRectCallout">
            <a:avLst>
              <a:gd name="adj1" fmla="val -76089"/>
              <a:gd name="adj2" fmla="val 512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참조변수는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String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값도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84540" y="4195714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324676" y="4828339"/>
            <a:ext cx="1181684" cy="936427"/>
          </a:xfrm>
          <a:prstGeom prst="wedgeRoundRectCallout">
            <a:avLst>
              <a:gd name="adj1" fmla="val -76112"/>
              <a:gd name="adj2" fmla="val -6381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참조변수는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기본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타입의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자동 박싱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84540" y="4540307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7651741" y="5373216"/>
            <a:ext cx="1096934" cy="936427"/>
          </a:xfrm>
          <a:prstGeom prst="wedgeRoundRectCallout">
            <a:avLst>
              <a:gd name="adj1" fmla="val 78361"/>
              <a:gd name="adj2" fmla="val -4092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배열변수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원소는 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타입의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값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가능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775522" y="5198516"/>
            <a:ext cx="5571819" cy="132682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784539" y="3851121"/>
            <a:ext cx="5571819" cy="28803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사각형 설명선 21"/>
          <p:cNvSpPr/>
          <p:nvPr/>
        </p:nvSpPr>
        <p:spPr bwMode="auto">
          <a:xfrm flipH="1">
            <a:off x="7651740" y="3904011"/>
            <a:ext cx="1096935" cy="749141"/>
          </a:xfrm>
          <a:prstGeom prst="wedgeRoundRectCallout">
            <a:avLst>
              <a:gd name="adj1" fmla="val 79381"/>
              <a:gd name="adj2" fmla="val -4145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Object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클래스 참조변수는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객체도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저장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가능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161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7-2-4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819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7-2-4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참조변수에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String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배열변수인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objs[]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원소에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String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생성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참조변수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생성한 객체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배열원소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objs[3]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objs[3]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다운캐스팅하여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 출력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2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 확인 연산자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instanceof(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7-2-5)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513958" y="620710"/>
            <a:ext cx="83065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참조변수의 실제적 참조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클래스 확인할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수 있는 특별한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연산자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fontAlgn="base"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피연산자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두 </a:t>
            </a:r>
            <a:r>
              <a:rPr lang="ko-KR" altLang="en-US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개  가짐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형식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객체참조변수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instanceof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클래스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연산 결과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객체참조변수에 저장된 객체가 오른쪽 클래스의 객체 또는 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클래스의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객체이면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아니면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false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반환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7020"/>
              </p:ext>
            </p:extLst>
          </p:nvPr>
        </p:nvGraphicFramePr>
        <p:xfrm>
          <a:off x="1672993" y="2505475"/>
          <a:ext cx="7147479" cy="4109801"/>
        </p:xfrm>
        <a:graphic>
          <a:graphicData uri="http://schemas.openxmlformats.org/drawingml/2006/table">
            <a:tbl>
              <a:tblPr/>
              <a:tblGrid>
                <a:gridCol w="148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7-2-5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Object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클래스의 객체 참조변수에 객체 저장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76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p1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김영희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11, 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집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서울초등학교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4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p1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instanceof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((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p1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goToSchool();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// p1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다운캐스팅 가능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=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UniversityStudent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김철수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23,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	                                        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한국대학교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3, 201611001, "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컴퓨터공학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   p2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instanceof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goToSchool()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//  p2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다운캐스팅 가능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  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instanceof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UniversityStudent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)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defTabSz="914400" rtl="0" eaLnBrk="1" fontAlgn="base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UniversityStudent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).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enrolCourse(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UniversityStudent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다운캐스팅 가능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en-US" altLang="ko-KR" sz="1400" kern="0" spc="0" dirty="0" smtClean="0">
                        <a:solidFill>
                          <a:srgbClr val="CC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</a:t>
                      </a:r>
                      <a:r>
                        <a:rPr lang="en-US" altLang="ko-KR" sz="140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new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Course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"CS201", "Java </a:t>
                      </a:r>
                      <a:r>
                        <a:rPr lang="ko-KR" alt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프로그래밍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3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사각형 설명선 12"/>
          <p:cNvSpPr/>
          <p:nvPr/>
        </p:nvSpPr>
        <p:spPr bwMode="auto">
          <a:xfrm flipH="1">
            <a:off x="201624" y="4177408"/>
            <a:ext cx="1361132" cy="749141"/>
          </a:xfrm>
          <a:prstGeom prst="wedgeRoundRectCallout">
            <a:avLst>
              <a:gd name="adj1" fmla="val -83606"/>
              <a:gd name="adj2" fmla="val 5930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Student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하위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객체이면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11688" y="4969956"/>
            <a:ext cx="2088232" cy="27455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사각형 설명선 24"/>
          <p:cNvSpPr/>
          <p:nvPr/>
        </p:nvSpPr>
        <p:spPr bwMode="auto">
          <a:xfrm flipH="1">
            <a:off x="201624" y="2885901"/>
            <a:ext cx="1331366" cy="561856"/>
          </a:xfrm>
          <a:prstGeom prst="wedgeRoundRectCallout">
            <a:avLst>
              <a:gd name="adj1" fmla="val -85597"/>
              <a:gd name="adj2" fmla="val 54574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p1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객체이면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011688" y="3446924"/>
            <a:ext cx="2088232" cy="27455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205133" y="5008517"/>
            <a:ext cx="1361132" cy="749141"/>
          </a:xfrm>
          <a:prstGeom prst="wedgeRoundRectCallout">
            <a:avLst>
              <a:gd name="adj1" fmla="val -83650"/>
              <a:gd name="adj2" fmla="val 5455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객체이면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 smtClea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08304" y="5741854"/>
            <a:ext cx="2912698" cy="27455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269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7-2-5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468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7-2-5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업캐스팅된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경우 실제 하위 클래스 객체 저장됨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연산자의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확인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연산의 결과 구하고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System.out.println()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이용하여 결과 확인하라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46749" y="2204864"/>
            <a:ext cx="8193470" cy="212365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p1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                          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객체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                                      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true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277" y="5270413"/>
            <a:ext cx="8190941" cy="138499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p1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p1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0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new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박문수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28))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instanceof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12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필요성 보여주는 프로그램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7-2-6)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32689"/>
              </p:ext>
            </p:extLst>
          </p:nvPr>
        </p:nvGraphicFramePr>
        <p:xfrm>
          <a:off x="1907705" y="673863"/>
          <a:ext cx="6912767" cy="6060372"/>
        </p:xfrm>
        <a:graphic>
          <a:graphicData uri="http://schemas.openxmlformats.org/drawingml/2006/table">
            <a:tbl>
              <a:tblPr/>
              <a:tblGrid>
                <a:gridCol w="156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4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72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7-2-6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업캐스팅되는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friend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필드와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personLastMet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필드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첨가된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371">
                <a:tc gridSpan="2"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{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name;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in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age;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currentLocation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 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	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ko-KR" altLang="en-US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personLastMet</a:t>
                      </a:r>
                      <a:r>
                        <a:rPr lang="en-US" altLang="ko-KR" sz="1400" b="1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 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name,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  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나이를 필드에 저장하는 객체 생성자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this.name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name;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this.age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age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}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void </a:t>
                      </a:r>
                      <a:r>
                        <a:rPr lang="en-US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meets(</a:t>
                      </a:r>
                      <a:r>
                        <a:rPr lang="en-US" sz="14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{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this.personLastMet = p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   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}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ko-KR" alt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goTo(String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location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{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this.currentLocation = location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108000" marR="0" indent="0" algn="l" fontAlgn="base" latinLnBrk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4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extends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 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Person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하위 클래스인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선언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schoolname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grade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학교명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학년</a:t>
                      </a:r>
                      <a:endParaRPr lang="en-US" altLang="ko-KR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fontAlgn="base" latinLnBrk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name,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age,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schoolname, </a:t>
                      </a:r>
                      <a:r>
                        <a:rPr lang="en-US" sz="140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grade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 생성자</a:t>
                      </a: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super(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name, </a:t>
                      </a:r>
                      <a:r>
                        <a:rPr lang="en-US" altLang="ko-KR" sz="140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int </a:t>
                      </a:r>
                      <a:r>
                        <a:rPr lang="en-US" altLang="ko-KR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age</a:t>
                      </a:r>
                      <a:r>
                        <a:rPr lang="en-US" altLang="ko-KR" sz="140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en-US" sz="1400" kern="0" spc="0" dirty="0">
                        <a:solidFill>
                          <a:srgbClr val="CC00FF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just" fontAlgn="base" latinLnBrk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</a:t>
                      </a:r>
                      <a:r>
                        <a:rPr lang="en-US" sz="14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this.schoolname </a:t>
                      </a: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= schoolname; this.grade = grade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  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	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 </a:t>
                      </a: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사각형 설명선 12"/>
          <p:cNvSpPr/>
          <p:nvPr/>
        </p:nvSpPr>
        <p:spPr bwMode="auto">
          <a:xfrm flipH="1">
            <a:off x="251520" y="764704"/>
            <a:ext cx="1530670" cy="936427"/>
          </a:xfrm>
          <a:prstGeom prst="wedgeRoundRectCallout">
            <a:avLst>
              <a:gd name="adj1" fmla="val -77102"/>
              <a:gd name="adj2" fmla="val 5129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참조하는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뿐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아니라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객체도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될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있음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98138" y="1552858"/>
            <a:ext cx="5571819" cy="23770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251519" y="2086497"/>
            <a:ext cx="1530671" cy="749141"/>
          </a:xfrm>
          <a:prstGeom prst="wedgeRoundRectCallout">
            <a:avLst>
              <a:gd name="adj1" fmla="val -75261"/>
              <a:gd name="adj2" fmla="val -6002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10800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마지막으로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저장하는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객체도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저장될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51720" y="3131403"/>
            <a:ext cx="5571819" cy="78242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198138" y="1826564"/>
            <a:ext cx="5571819" cy="22883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251519" y="3705446"/>
            <a:ext cx="1545599" cy="1498283"/>
          </a:xfrm>
          <a:prstGeom prst="wedgeRoundRectCallout">
            <a:avLst>
              <a:gd name="adj1" fmla="val -66229"/>
              <a:gd name="adj2" fmla="val -4359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만나다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personLastMet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필드에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뿐 아니라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객체도 가능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50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468313" y="115888"/>
            <a:ext cx="8208962" cy="6640512"/>
          </a:xfrm>
          <a:prstGeom prst="roundRect">
            <a:avLst>
              <a:gd name="adj" fmla="val 18489"/>
            </a:avLst>
          </a:prstGeom>
          <a:solidFill>
            <a:srgbClr val="C9F1FF"/>
          </a:solidFill>
          <a:ln w="3175" cap="flat" cmpd="sng" algn="ctr">
            <a:solidFill>
              <a:srgbClr val="00956F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/>
            </a:endParaRPr>
          </a:p>
        </p:txBody>
      </p:sp>
      <p:sp>
        <p:nvSpPr>
          <p:cNvPr id="10244" name="모서리가 둥근 직사각형 10243"/>
          <p:cNvSpPr/>
          <p:nvPr/>
        </p:nvSpPr>
        <p:spPr>
          <a:xfrm>
            <a:off x="1187450" y="279400"/>
            <a:ext cx="327342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계산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결과 값 생성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하여 수식에서 사용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연산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1, sum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배열원소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scores[0]   ns[i]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필드 참조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p.name   p.age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SkScanner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.getInt(),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자동 타입변환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강제 타입변환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F01C5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5" name="모서리가 둥근 직사각형 10244"/>
          <p:cNvSpPr/>
          <p:nvPr/>
        </p:nvSpPr>
        <p:spPr>
          <a:xfrm>
            <a:off x="4664075" y="279400"/>
            <a:ext cx="3292475" cy="1655763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연산들 반복하여 결과 값 생성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-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32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5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9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(amount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rate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*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100 </a:t>
            </a: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우선순위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결합성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괄호에 의해 수행 순서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결정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수식 의미 파악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작성 능력이 프로그래밍 출발점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10246" name="모서리가 둥근 직사각형 10245"/>
          <p:cNvSpPr/>
          <p:nvPr/>
        </p:nvSpPr>
        <p:spPr>
          <a:xfrm>
            <a:off x="1187450" y="2065338"/>
            <a:ext cx="3297238" cy="1944687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3.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문장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수행하여 실제적인 작업 처리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변수 선언문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int[] ages;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st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실행문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단순문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단순문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대입문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age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System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out.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println(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F01C5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복귀문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sum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공백문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 ;</a:t>
            </a:r>
          </a:p>
        </p:txBody>
      </p:sp>
      <p:sp>
        <p:nvSpPr>
          <p:cNvPr id="10247" name="모서리가 둥근 직사각형 10246"/>
          <p:cNvSpPr/>
          <p:nvPr/>
        </p:nvSpPr>
        <p:spPr>
          <a:xfrm>
            <a:off x="4664075" y="2054225"/>
            <a:ext cx="3292475" cy="1944688"/>
          </a:xfrm>
          <a:prstGeom prst="roundRect">
            <a:avLst>
              <a:gd name="adj" fmla="val 18750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4.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복합문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여러 문장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수식을 한 문장처름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블록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{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cnt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%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2;  n  = n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1;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if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else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switch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for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1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&lt;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++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             sum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+=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i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while, do-while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문   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0248" name="모서리가 둥근 직사각형 10247"/>
          <p:cNvSpPr/>
          <p:nvPr/>
        </p:nvSpPr>
        <p:spPr>
          <a:xfrm>
            <a:off x="2651125" y="4117975"/>
            <a:ext cx="3843338" cy="197008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5. 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처리과정의 기능적  추상화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+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시그니처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호출 양식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 타입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구현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호출되면 수행될  여러 문장들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기능 나타내는 이름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매개변수 전달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반환값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대체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통합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static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n1,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{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return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&gt;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?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n1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: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n2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max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getMax(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2, 3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endParaRPr kumimoji="1" lang="ko-KR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40968" name="AutoShape 142"/>
          <p:cNvSpPr>
            <a:spLocks noChangeArrowheads="1"/>
          </p:cNvSpPr>
          <p:nvPr/>
        </p:nvSpPr>
        <p:spPr bwMode="auto">
          <a:xfrm>
            <a:off x="3086100" y="6221413"/>
            <a:ext cx="2973388" cy="401637"/>
          </a:xfrm>
          <a:prstGeom prst="roundRect">
            <a:avLst>
              <a:gd name="adj" fmla="val 50000"/>
            </a:avLst>
          </a:prstGeom>
          <a:solidFill>
            <a:srgbClr val="CC00CC">
              <a:alpha val="20000"/>
            </a:srgbClr>
          </a:solidFill>
          <a:ln w="9525">
            <a:solidFill>
              <a:srgbClr val="CC00CC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처리요소</a:t>
            </a:r>
          </a:p>
        </p:txBody>
      </p:sp>
    </p:spTree>
    <p:extLst>
      <p:ext uri="{BB962C8B-B14F-4D97-AF65-F5344CB8AC3E}">
        <p14:creationId xmlns:p14="http://schemas.microsoft.com/office/powerpoint/2010/main" val="41600752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필요성 보여주는 프로그램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7-2-6)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72854"/>
              </p:ext>
            </p:extLst>
          </p:nvPr>
        </p:nvGraphicFramePr>
        <p:xfrm>
          <a:off x="2123126" y="597558"/>
          <a:ext cx="6660573" cy="6215214"/>
        </p:xfrm>
        <a:graphic>
          <a:graphicData uri="http://schemas.openxmlformats.org/drawingml/2006/table">
            <a:tbl>
              <a:tblPr/>
              <a:tblGrid>
                <a:gridCol w="142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8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7-2-6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friend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필드와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personLastMet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필드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첨가된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클래스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216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b="0" kern="0" spc="0" dirty="0" smtClean="0">
                        <a:solidFill>
                          <a:srgbClr val="008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 </a:t>
                      </a:r>
                      <a:r>
                        <a:rPr lang="en-US" sz="1400" b="0" kern="0" spc="0" dirty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u="none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	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20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20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 이몽룡이 있음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	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s1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new </a:t>
                      </a:r>
                      <a:r>
                        <a:rPr lang="en-US" sz="1400" b="0" kern="0" spc="0" dirty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23, "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3</a:t>
                      </a:r>
                      <a:r>
                        <a:rPr lang="en-US" altLang="ko-KR" sz="1400" b="0" kern="0" spc="0" dirty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s2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감조은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21,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3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이몽룡과 김철수는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친구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사이 나타내는 코드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400" b="0" kern="0" spc="0" dirty="0">
                          <a:solidFill>
                            <a:srgbClr val="7030A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s1;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p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필드는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객체인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참조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p;</a:t>
                      </a:r>
                      <a:r>
                        <a:rPr lang="en-US" altLang="ko-KR" sz="14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s1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필드는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객체인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참조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이몽룡과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감조은이 서로 만났다는 것 나타내기 위한 코드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p.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meets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  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         // meet()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메소드의 매개변수는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객체인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s2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s2.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meets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  p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         // meet()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메소드의 매개변수는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객체인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p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*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p.name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친구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p.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.name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</a:t>
                      </a:r>
                      <a:r>
                        <a:rPr lang="en-US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*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s1.name </a:t>
                      </a:r>
                      <a:r>
                        <a:rPr lang="en-US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</a:t>
                      </a:r>
                      <a:r>
                        <a:rPr lang="ko-KR" altLang="en-US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친구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</a:t>
                      </a:r>
                      <a:r>
                        <a:rPr lang="en-US" altLang="ko-KR" sz="1400" b="0" kern="0" spc="0" dirty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</a:t>
                      </a:r>
                      <a:r>
                        <a:rPr lang="en-US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friend</a:t>
                      </a:r>
                      <a:r>
                        <a:rPr 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.name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	  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System.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 * "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p.name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마지막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만난 사람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"                                                                                                                    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                                </a:t>
                      </a:r>
                      <a:r>
                        <a:rPr lang="en-US" altLang="ko-KR" sz="14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+ p.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personLastMet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.name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	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 * "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s2.name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"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의 마지막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만난 사람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" </a:t>
                      </a:r>
                    </a:p>
                    <a:p>
                      <a:pPr marL="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                                                         </a:t>
                      </a:r>
                      <a:r>
                        <a:rPr lang="en-US" altLang="ko-KR" sz="14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s2.</a:t>
                      </a:r>
                      <a:r>
                        <a:rPr lang="en-US" altLang="ko-KR" sz="14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personLastMet</a:t>
                      </a:r>
                      <a:r>
                        <a:rPr lang="en-US" altLang="ko-KR" sz="14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.name</a:t>
                      </a:r>
                      <a:r>
                        <a:rPr lang="en-US" altLang="ko-KR" sz="14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baseline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sz="14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</a:t>
                      </a: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</a:txBody>
                  <a:tcPr marL="41280" marR="41280" marT="11413" marB="114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6100380" y="919671"/>
          <a:ext cx="2880320" cy="706374"/>
        </p:xfrm>
        <a:graphic>
          <a:graphicData uri="http://schemas.openxmlformats.org/drawingml/2006/table">
            <a:tbl>
              <a:tblPr/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이몽룡의 친구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김철수 </a:t>
                      </a: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학생임</a:t>
                      </a: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김철수의 친구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</a:p>
                    <a:p>
                      <a:pPr algn="l"/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이몽룡의 마지막 만난 사람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감조은 </a:t>
                      </a: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학생임</a:t>
                      </a:r>
                      <a:r>
                        <a:rPr lang="en-US" altLang="ko-KR" sz="11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sz="1100" dirty="0" smtClean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l"/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감조은의 마지막 만난 사람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이몽룡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모서리가 둥근 사각형 설명선 16"/>
          <p:cNvSpPr/>
          <p:nvPr/>
        </p:nvSpPr>
        <p:spPr bwMode="auto">
          <a:xfrm flipH="1">
            <a:off x="320537" y="2051550"/>
            <a:ext cx="1515336" cy="936427"/>
          </a:xfrm>
          <a:prstGeom prst="wedgeRoundRectCallout">
            <a:avLst>
              <a:gd name="adj1" fmla="val -88998"/>
              <a:gd name="adj2" fmla="val 6389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참조하는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필드에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s1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403618" y="2987977"/>
            <a:ext cx="5840790" cy="28904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275411" y="4254966"/>
            <a:ext cx="1605588" cy="1310997"/>
          </a:xfrm>
          <a:prstGeom prst="wedgeRoundRectCallout">
            <a:avLst>
              <a:gd name="adj1" fmla="val -83500"/>
              <a:gd name="adj2" fmla="val -5779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참조하는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형식매개변수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저장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403618" y="4000569"/>
            <a:ext cx="5840790" cy="29239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7504" y="3502837"/>
            <a:ext cx="1941403" cy="672867"/>
          </a:xfrm>
          <a:prstGeom prst="rect">
            <a:avLst/>
          </a:prstGeom>
          <a:solidFill>
            <a:srgbClr val="EFF6E7"/>
          </a:solidFill>
          <a:ln>
            <a:solidFill>
              <a:srgbClr val="CC00FF"/>
            </a:solidFill>
          </a:ln>
        </p:spPr>
        <p:txBody>
          <a:bodyPr wrap="square" lIns="36000" tIns="72000" r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void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meets(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this.personLastMet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p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   </a:t>
            </a: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269321" y="4026132"/>
            <a:ext cx="288032" cy="22883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ctr"/>
          <a:lstStyle/>
          <a:p>
            <a:pPr marL="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s2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/>
          <p:cNvSpPr/>
          <p:nvPr/>
        </p:nvSpPr>
        <p:spPr bwMode="auto">
          <a:xfrm rot="6219374" flipH="1">
            <a:off x="2191573" y="3010038"/>
            <a:ext cx="761301" cy="1803190"/>
          </a:xfrm>
          <a:prstGeom prst="arc">
            <a:avLst>
              <a:gd name="adj1" fmla="val 16575376"/>
              <a:gd name="adj2" fmla="val 4950501"/>
            </a:avLst>
          </a:prstGeom>
          <a:noFill/>
          <a:ln w="9525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522800" y="3564000"/>
            <a:ext cx="222548" cy="22883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rtlCol="0" anchor="ctr"/>
          <a:lstStyle/>
          <a:p>
            <a:pPr marL="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284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7-2-6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7-2-6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살펴보고 확인하기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friend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personLastMet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meets()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매개변수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외에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객체도 저장됨을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100" normalizeH="0" baseline="0" noProof="0" dirty="0" smtClean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생성하여 친구 및 만난 사람으로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자신을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객체와 친구인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생성하여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참조변수에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상호간에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친구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나타내도록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friend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상대 객체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친구 만난 것과 친구가 자신 만난 것 나타내기 위해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meets()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자신과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친구 객체 출력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✺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발생한 부분 반드시 확인해야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isFriendWith(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friend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p.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s1;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friend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필드에 친구 객체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직접 저장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이는 좋지 않은 코딩 기법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바람직하게 개선하기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>
              <a:lnSpc>
                <a:spcPts val="24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1) Person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클래스에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친구 설정하는 메소드 </a:t>
            </a:r>
            <a:r>
              <a:rPr lang="en-US" altLang="ko-KR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void isFriendWith(Person friend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2) main()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친구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필드에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코드를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호출로 변경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3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의미와 활용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2325" y="689788"/>
            <a:ext cx="8713269" cy="597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다양한 종류의 친구 저장하는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방법</a:t>
            </a:r>
            <a:endParaRPr kumimoji="1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각자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학생인 친구도 있고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친구도 있을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나에게도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교수 친구도 있고 사장인 친구도 있고 그냥 사람인 친구도 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그러므로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친구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필드는 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교수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등 여러 클래스의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참조할 수 있어야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friend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타입을 학생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교수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사장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중에서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포괄적인 타입인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결정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하고 하위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객체인 경우 업캐스팅하여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저장될 수 있게 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의미</a:t>
            </a:r>
            <a:endParaRPr kumimoji="1" lang="en-US" altLang="ko-KR" sz="1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객체가 여러 상위 클래스의 객체 역할도 하는 데에서부터 출발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종류의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저장하도록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업캐스팅의  활용</a:t>
            </a:r>
            <a:endParaRPr kumimoji="0" lang="en-US" altLang="ko-KR" sz="1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여러 클래스들의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역할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하는 것은 처음에는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혼란스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러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점차적으로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객체가 여러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역할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것이 자연스러워짐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다형성의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종류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</a:p>
          <a:p>
            <a:pPr lvl="0" fontAlgn="base">
              <a:lnSpc>
                <a:spcPct val="120000"/>
              </a:lnSpc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b="1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sz="1600" b="1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lang="ko-KR" altLang="en-US" sz="1600" b="1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이해하면</a:t>
            </a:r>
            <a:endParaRPr lang="en-US" altLang="ko-KR" sz="1600" dirty="0" smtClean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        </a:t>
            </a:r>
            <a:r>
              <a:rPr lang="ko-KR" altLang="en-US" sz="16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객체를 상위 클래스 객체처럼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활용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</a:t>
            </a:r>
            <a:r>
              <a:rPr lang="ko-KR" altLang="en-US" sz="1600" dirty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배열 이용하여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연관된 클래스 객체들의 통합적 관리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활용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방법 익혀야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지향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프로그래밍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제대로 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061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7.3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lang="en-US" altLang="ko-KR" sz="4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862" y="3068960"/>
            <a:ext cx="7920880" cy="1202471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숨기기와 </a:t>
            </a:r>
          </a:p>
          <a:p>
            <a:pPr lvl="0" algn="ctr" fontAlgn="base">
              <a:defRPr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</a:t>
            </a:r>
          </a:p>
        </p:txBody>
      </p:sp>
    </p:spTree>
    <p:extLst>
      <p:ext uri="{BB962C8B-B14F-4D97-AF65-F5344CB8AC3E}">
        <p14:creationId xmlns:p14="http://schemas.microsoft.com/office/powerpoint/2010/main" val="27140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중요 질문과 해답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11999"/>
            <a:ext cx="8424936" cy="3628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이점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ko-KR" sz="1600" dirty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보다 구체적인 특성 가지는 새로운 클래스 쉽게 선언하여 클래스 재사용과 확장 용이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ko-KR" sz="1600" dirty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확장은 규모가 큰 프로그램 개발할 때 가장 중요한 요건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클래스와 하위 클래스 사이에서 제기되는 쉽지 않은 물음</a:t>
            </a:r>
          </a:p>
          <a:p>
            <a:pPr lvl="0" fontAlgn="base">
              <a:lnSpc>
                <a:spcPct val="13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</a:p>
          <a:p>
            <a:pPr lvl="0" fontAlgn="base">
              <a:lnSpc>
                <a:spcPct val="130000"/>
              </a:lnSpc>
              <a:defRPr/>
            </a:pP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endParaRPr lang="ko-KR" altLang="en-US" sz="24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30000"/>
              </a:lnSpc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질문에 대한 해답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448" y="2168781"/>
            <a:ext cx="8169031" cy="979333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객체처럼 취급될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2. </a:t>
            </a:r>
            <a:r>
              <a:rPr lang="ko-KR" altLang="en-US" b="1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선언된 필드와 메소드를 하위 클래스에 다시 선언할 수 있는가</a:t>
            </a:r>
            <a:r>
              <a:rPr lang="en-US" altLang="ko-KR" b="1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ko-KR" altLang="en-US" b="1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상위 클래스의 숨겨진 필드와 메소드 접근할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201" y="3933056"/>
            <a:ext cx="8210278" cy="2454096"/>
          </a:xfrm>
          <a:prstGeom prst="rect">
            <a:avLst/>
          </a:prstGeom>
          <a:solidFill>
            <a:srgbClr val="FFE181">
              <a:alpha val="29804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객체의 역할도 하게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선언된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메소드를 하위 클래스에서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1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필드 숨기기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클래스에 동일한 이름의 필드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 오버라이딩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하위 클래스에 동일한 반환타입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이름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매개변수의 메소드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선언</a:t>
            </a: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</a:t>
            </a:r>
            <a:r>
              <a:rPr kumimoji="0" lang="en-US" altLang="ko-KR" sz="16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메소드 오버라이딩은 매우 중요한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사항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객체에서 상위 클래스의 숨겨진 멤버 접근할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33945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숨기기와 메소드 오버라이딩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578822"/>
            <a:ext cx="8713269" cy="633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숨기기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선언된 변수와 같은 이름의 변수를 하위 클래스에 선언하면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필드는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보이지 않게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되는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실제로 같은 이름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있지만 그 중의 하나인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숨겨짐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숨기기는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제공하지만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 자제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권고하는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숨기기는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않는 것이 좋으므로 더 이상 설명하지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때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대체할 수 있는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동일한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재정의하는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선언된 메소드와 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매개변수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 타입이 모두 동일하며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선언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메소드 오버라이딩 기능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처리내용을 하위 클래스의 상황에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맞도록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변경할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있게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오버라이딩의 예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age,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currentLocation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출력하는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이를 상속받아 그대로 사용하면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필드인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출력할 수 없게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모든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출력하기 위해서는 상위 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충분하지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sz="1600" dirty="0" smtClean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schoolname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grade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추가로 출력하기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재작성하여야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ct val="1100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lang="en-US" altLang="ko-KR" sz="1600" dirty="0">
                <a:solidFill>
                  <a:srgbClr val="FF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 오버라이딩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818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오버라이딩의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보이는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7-3-1)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68371"/>
              </p:ext>
            </p:extLst>
          </p:nvPr>
        </p:nvGraphicFramePr>
        <p:xfrm>
          <a:off x="1690142" y="692696"/>
          <a:ext cx="7093557" cy="6062886"/>
        </p:xfrm>
        <a:graphic>
          <a:graphicData uri="http://schemas.openxmlformats.org/drawingml/2006/table">
            <a:tbl>
              <a:tblPr/>
              <a:tblGrid>
                <a:gridCol w="1477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7-3-1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14538" marR="14538" marT="4019" marB="401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클래스에서의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오버라이딩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14538" marR="14538" marT="4019" marB="401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5577">
                <a:tc gridSpan="2"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</a:t>
                      </a:r>
                      <a:r>
                        <a:rPr lang="en-US" sz="12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</a:t>
                      </a:r>
                      <a:r>
                        <a:rPr lang="en-US" sz="12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String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currentLocation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</a:t>
                      </a:r>
                      <a:endParaRPr lang="en-US" sz="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Person() { }                                                                                     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매개변수 없는 객체 생성자</a:t>
                      </a:r>
                      <a:endParaRPr lang="en-US" altLang="ko-KR" sz="1200" b="0" kern="0" spc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Person(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</a:t>
                      </a:r>
                      <a:r>
                        <a:rPr lang="en-US" sz="12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                                               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매개변수 있는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생성자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this.name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name</a:t>
                      </a:r>
                      <a:r>
                        <a:rPr lang="en-US" sz="1200" b="0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this.age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age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goTo(</a:t>
                      </a:r>
                      <a:r>
                        <a:rPr lang="en-US" sz="12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location</a:t>
                      </a:r>
                      <a:r>
                        <a:rPr lang="en-US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 </a:t>
                      </a:r>
                      <a:r>
                        <a:rPr lang="en-US" sz="12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this.currentLocation </a:t>
                      </a:r>
                      <a:r>
                        <a:rPr lang="en-US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sz="12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location</a:t>
                      </a: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 }     // 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가다 나타내는 메소드</a:t>
                      </a:r>
                      <a:endParaRPr lang="en-US" sz="1200" b="0" kern="0" spc="0" baseline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 </a:t>
                      </a:r>
                      <a:r>
                        <a:rPr lang="en-US" sz="12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output() </a:t>
                      </a:r>
                      <a:r>
                        <a:rPr lang="en-US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</a:t>
                      </a:r>
                      <a:endParaRPr lang="ko-KR" altLang="en-US" sz="1200" b="0" kern="0" spc="0" dirty="0" smtClean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200" b="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*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this.name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this.age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:“</a:t>
                      </a: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 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this.currentLocation</a:t>
                      </a:r>
                      <a:r>
                        <a:rPr lang="en-US" altLang="ko-KR" sz="12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  <a:endParaRPr lang="en-US" sz="1200" b="0" kern="0" spc="0" dirty="0">
                        <a:solidFill>
                          <a:srgbClr val="FF00FF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</a:t>
                      </a:r>
                      <a:r>
                        <a:rPr lang="en-US" sz="1200" b="0" kern="0" spc="0" dirty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8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extends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Person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schoolname;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grade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	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                             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학교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학년</a:t>
                      </a:r>
                      <a:endParaRPr lang="en-US" altLang="ko-KR" sz="12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Student(String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name,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age,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String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schoolname, </a:t>
                      </a:r>
                      <a:r>
                        <a:rPr lang="en-US" sz="1200" b="0" kern="0" spc="0" dirty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grade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    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객체 생성자</a:t>
                      </a: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this.name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name</a:t>
                      </a:r>
                      <a:r>
                        <a:rPr lang="en-US" altLang="ko-KR" sz="1200" b="0" kern="0" spc="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this.age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age</a:t>
                      </a:r>
                      <a:r>
                        <a:rPr lang="en-US" altLang="ko-KR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this.schoolname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 schoolname; this.grade = grade</a:t>
                      </a: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void</a:t>
                      </a:r>
                      <a:r>
                        <a:rPr lang="en-US" altLang="ko-KR" sz="1200" b="0" kern="0" spc="0" baseline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goToSchool()  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</a:t>
                      </a:r>
                      <a:r>
                        <a:rPr lang="en-US" altLang="ko-KR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goTo(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this.schoolname</a:t>
                      </a:r>
                      <a:r>
                        <a:rPr lang="en-US" altLang="ko-KR" sz="1200" b="0" kern="0" spc="0" baseline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}                       // </a:t>
                      </a:r>
                      <a:r>
                        <a:rPr lang="ko-KR" altLang="en-US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등교하다 나타내는 메소드</a:t>
                      </a:r>
                      <a:endParaRPr lang="en-US" altLang="ko-KR" sz="1200" b="0" kern="0" spc="0" baseline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sz="12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 </a:t>
                      </a:r>
                      <a:r>
                        <a:rPr lang="en-US" sz="12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output()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  </a:t>
                      </a:r>
                      <a:endParaRPr lang="ko-KR" altLang="en-US" sz="1200" b="0" kern="0" spc="0" dirty="0" smtClean="0">
                        <a:solidFill>
                          <a:srgbClr val="7030A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0" spc="0" dirty="0" smtClean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System.out.println</a:t>
                      </a:r>
                      <a:r>
                        <a:rPr lang="en-US" sz="1200" b="0" kern="0" spc="0" dirty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</a:t>
                      </a:r>
                      <a:r>
                        <a:rPr lang="en-US" sz="1200" b="0" kern="0" spc="0" dirty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학생 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this.name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this.age </a:t>
                      </a:r>
                      <a:r>
                        <a:rPr lang="en-US" sz="1200" b="0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sz="1200" b="0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</a:t>
                      </a:r>
                      <a:r>
                        <a:rPr lang="ko-KR" alt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this.currentLocation </a:t>
                      </a:r>
                      <a:r>
                        <a:rPr lang="en-US" altLang="ko-KR" sz="1200" b="0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 </a:t>
                      </a:r>
                      <a:r>
                        <a:rPr lang="en-US" sz="1200" b="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</a:t>
                      </a:r>
                      <a:r>
                        <a:rPr 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200" b="1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학교명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this.schoolname </a:t>
                      </a:r>
                      <a:r>
                        <a:rPr lang="en-US" sz="12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학년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 </a:t>
                      </a:r>
                      <a:r>
                        <a:rPr lang="en-US" altLang="ko-KR" sz="1200" b="1" kern="0" spc="0" dirty="0">
                          <a:solidFill>
                            <a:srgbClr val="CC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sz="1200" b="1" kern="0" spc="0" dirty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this.grade</a:t>
                      </a:r>
                      <a:r>
                        <a:rPr lang="en-US" sz="1200" b="0" kern="0" spc="0" dirty="0">
                          <a:solidFill>
                            <a:srgbClr val="FF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</a:t>
                      </a: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7030A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  <a:endParaRPr lang="en-US" sz="1200" b="0" kern="0" spc="0" dirty="0">
                        <a:solidFill>
                          <a:srgbClr val="7030A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 </a:t>
                      </a:r>
                    </a:p>
                  </a:txBody>
                  <a:tcPr marL="4019" marR="4019" marT="4019" marB="4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모서리가 둥근 사각형 설명선 11"/>
          <p:cNvSpPr/>
          <p:nvPr/>
        </p:nvSpPr>
        <p:spPr bwMode="auto">
          <a:xfrm flipH="1">
            <a:off x="251974" y="5186791"/>
            <a:ext cx="1329387" cy="1123712"/>
          </a:xfrm>
          <a:prstGeom prst="wedgeRoundRectCallout">
            <a:avLst>
              <a:gd name="adj1" fmla="val -76573"/>
              <a:gd name="adj2" fmla="val 5123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모든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필드값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출력하는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오버라이딩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32205" y="2766008"/>
            <a:ext cx="6408712" cy="963630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251974" y="2386452"/>
            <a:ext cx="1334995" cy="749141"/>
          </a:xfrm>
          <a:prstGeom prst="wedgeRoundRectCallout">
            <a:avLst>
              <a:gd name="adj1" fmla="val -73821"/>
              <a:gd name="adj2" fmla="val 499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출력하는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932205" y="5661248"/>
            <a:ext cx="6408712" cy="963630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67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1615818" y="640599"/>
          <a:ext cx="7200800" cy="5679351"/>
        </p:xfrm>
        <a:graphic>
          <a:graphicData uri="http://schemas.openxmlformats.org/drawingml/2006/table">
            <a:tbl>
              <a:tblPr/>
              <a:tblGrid>
                <a:gridCol w="160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2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7-3-1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14538" marR="14538" marT="4019" marB="401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클래스에서의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 오버라이딩</a:t>
                      </a:r>
                      <a:endParaRPr lang="ko-KR" altLang="en-US" sz="1400" b="0" kern="1200" dirty="0">
                        <a:solidFill>
                          <a:schemeClr val="tx1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14538" marR="14538" marT="4019" marB="4019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9860">
                <a:tc gridSpan="2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class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// 18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세의 홍길동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18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goTo(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금강산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//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김영희는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11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살의 서울초등학교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4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학년 학생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</a:t>
                      </a:r>
                      <a:r>
                        <a:rPr lang="en-US" altLang="ko-KR" sz="1400" b="0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11, 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4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baseline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s1.goToSchool(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//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김철수는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23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세의 한국대학교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학년 학생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업캐스팅하여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참조변수에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23, 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p2.goTo ("</a:t>
                      </a:r>
                      <a:r>
                        <a:rPr lang="ko-KR" altLang="en-US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도서관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);</a:t>
                      </a:r>
                    </a:p>
                    <a:p>
                      <a:pPr marL="108000">
                        <a:lnSpc>
                          <a:spcPts val="1900"/>
                        </a:lnSpc>
                      </a:pPr>
                      <a:endParaRPr lang="ko-KR" altLang="en-US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ts val="1900"/>
                        </a:lnSpc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//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김철수의 신상정보를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메소드로 출력</a:t>
                      </a:r>
                    </a:p>
                    <a:p>
                      <a:pPr marL="108000">
                        <a:lnSpc>
                          <a:spcPts val="1900"/>
                        </a:lnSpc>
                        <a:spcBef>
                          <a:spcPts val="600"/>
                        </a:spcBef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p1.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p2.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(?)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spc="0" dirty="0" smtClean="0">
                          <a:solidFill>
                            <a:schemeClr val="tx1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  <a:endParaRPr lang="en-US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 marL="4019" marR="4019" marT="4019" marB="4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오버라이딩의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보이는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7-3-1)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모서리가 둥근 사각형 설명선 11"/>
          <p:cNvSpPr/>
          <p:nvPr/>
        </p:nvSpPr>
        <p:spPr bwMode="auto">
          <a:xfrm flipH="1">
            <a:off x="179512" y="4976429"/>
            <a:ext cx="1324483" cy="561856"/>
          </a:xfrm>
          <a:prstGeom prst="wedgeRoundRectCallout">
            <a:avLst>
              <a:gd name="adj1" fmla="val -90332"/>
              <a:gd name="adj2" fmla="val 1362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오버라이딩된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11862" y="4848962"/>
            <a:ext cx="4904818" cy="25850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 flipH="1">
            <a:off x="179078" y="4500915"/>
            <a:ext cx="1330071" cy="374571"/>
          </a:xfrm>
          <a:prstGeom prst="wedgeRoundRectCallout">
            <a:avLst>
              <a:gd name="adj1" fmla="val -91358"/>
              <a:gd name="adj2" fmla="val 6690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011862" y="5177259"/>
            <a:ext cx="4904818" cy="25850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004476" y="3848412"/>
            <a:ext cx="4912204" cy="25850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사각형 설명선 17"/>
          <p:cNvSpPr/>
          <p:nvPr/>
        </p:nvSpPr>
        <p:spPr bwMode="auto">
          <a:xfrm flipH="1">
            <a:off x="107627" y="3218952"/>
            <a:ext cx="1324483" cy="749141"/>
          </a:xfrm>
          <a:prstGeom prst="wedgeRoundRectCallout">
            <a:avLst>
              <a:gd name="adj1" fmla="val -94118"/>
              <a:gd name="adj2" fmla="val 545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저장됨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187905" y="5630715"/>
            <a:ext cx="1324483" cy="561856"/>
          </a:xfrm>
          <a:prstGeom prst="wedgeRoundRectCallout">
            <a:avLst>
              <a:gd name="adj1" fmla="val -89782"/>
              <a:gd name="adj2" fmla="val -4905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호출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???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004476" y="5530497"/>
            <a:ext cx="4912204" cy="25850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7159037" y="4931940"/>
            <a:ext cx="1481998" cy="749141"/>
          </a:xfrm>
          <a:prstGeom prst="wedgeRoundRectCallout">
            <a:avLst>
              <a:gd name="adj1" fmla="val 66589"/>
              <a:gd name="adj2" fmla="val 502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수행되어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출력됨 반드시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확인할 것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03848" y="6038777"/>
            <a:ext cx="5796478" cy="646331"/>
          </a:xfrm>
          <a:prstGeom prst="rect">
            <a:avLst/>
          </a:prstGeom>
          <a:solidFill>
            <a:srgbClr val="F9EDF5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사람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18,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금강산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:11,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김철수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:21,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도서관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한국대학교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41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7-3-1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611065"/>
            <a:ext cx="88201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오버라이딩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7-3-1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동일한 시그니처 갖는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 모두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작성되었음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p2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23,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업캐스팅되어 저장됨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p2.output()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 결과가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인지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output()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인지 수행결과로 확인할 수 있으므로 반드시 확인할 것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p2.output()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호출로 수행되는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en-US" altLang="ko-KR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lang="ko-KR" altLang="en-US" sz="16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임을 반드시 확인할 것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9592" y="5517232"/>
            <a:ext cx="7632848" cy="338554"/>
          </a:xfrm>
          <a:prstGeom prst="rect">
            <a:avLst/>
          </a:prstGeom>
          <a:solidFill>
            <a:srgbClr val="F9EDF5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학생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:21,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null,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</a:t>
            </a:r>
          </a:p>
        </p:txBody>
      </p:sp>
    </p:spTree>
    <p:extLst>
      <p:ext uri="{BB962C8B-B14F-4D97-AF65-F5344CB8AC3E}">
        <p14:creationId xmlns:p14="http://schemas.microsoft.com/office/powerpoint/2010/main" val="355905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수행할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결정하기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241179" y="620710"/>
            <a:ext cx="8713269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8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수행되는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23, "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업캐스팅되어 저장됨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명시적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 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클래스는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선언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오버라이딩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호출되면 수행되는 메소드는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명시적 참조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수행하면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간단하겠지만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명시적 참조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아니라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클래스의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수행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• 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수행됨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호출되면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참조변수의 명시적 참조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아닌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확인하여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수행할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결정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따라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실제적 참조 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수행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참조변수의 실제적 참조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확인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작업은 프로그램이 실행된 후에야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컴파일 시간에 객체 참조변수에 저장된 객체 확인 불가능  </a:t>
            </a: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이로 인하여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호출되면 수행할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결정은 실행 중에 이루어짐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 중 수행할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결정하는 작업을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실행시간 바인딩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(runtime binding)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접근은 명시적 참조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접근되므로 컴파일 시간에 접근될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결정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숨기기는 사용하지 말라고 권고되는 사항이므로 무시해도 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995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/>
          <p:cNvSpPr/>
          <p:nvPr/>
        </p:nvSpPr>
        <p:spPr>
          <a:xfrm>
            <a:off x="107950" y="115888"/>
            <a:ext cx="8929688" cy="6642100"/>
          </a:xfrm>
          <a:prstGeom prst="roundRect">
            <a:avLst>
              <a:gd name="adj" fmla="val 18489"/>
            </a:avLst>
          </a:prstGeom>
          <a:solidFill>
            <a:srgbClr val="C9F1FF"/>
          </a:solidFill>
          <a:ln w="3175" cap="flat" cmpd="sng" algn="ctr">
            <a:solidFill>
              <a:srgbClr val="00956F"/>
            </a:solidFill>
            <a:prstDash val="solid"/>
            <a:round/>
          </a:ln>
          <a:effectLst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16125" y="227013"/>
            <a:ext cx="5318125" cy="2781300"/>
          </a:xfrm>
          <a:prstGeom prst="roundRect">
            <a:avLst>
              <a:gd name="adj" fmla="val 9976"/>
            </a:avLst>
          </a:prstGeom>
          <a:solidFill>
            <a:srgbClr val="FFFFCC"/>
          </a:solidFill>
          <a:ln w="3175" cap="flat" cmpd="sng" algn="ctr">
            <a:solidFill>
              <a:srgbClr val="0000F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1pPr>
            <a:lvl2pPr marL="742950" indent="-28575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2pPr>
            <a:lvl3pPr marL="11430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3pPr>
            <a:lvl4pPr marL="16002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4pPr>
            <a:lvl5pPr marL="2057400" indent="-228600"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굴림" panose="020B0600000101010101" pitchFamily="50" charset="-127"/>
                <a:ea typeface="한양신명조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6.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와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endParaRPr kumimoji="1" lang="ko-KR" alt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여러 데이터와 행동을 하나로 묶어</a:t>
            </a:r>
            <a:r>
              <a:rPr kumimoji="1" lang="en-US" altLang="ko-K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표현하고 처리</a:t>
            </a:r>
            <a:endParaRPr kumimoji="1" lang="en-US" altLang="ko-KR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데이터는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행동은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메소드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로 표현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객체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생성자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static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Object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Wrapper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toString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(),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제네릭 클래스</a:t>
            </a:r>
            <a:endParaRPr kumimoji="1" lang="ko-KR" altLang="en-US" sz="11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class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String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double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,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int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name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this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age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void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String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    this.currentLocation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loc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  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}</a:t>
            </a:r>
            <a:endParaRPr kumimoji="1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▪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  =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new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Person(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홍길동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",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    p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.goTo(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금강산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)</a:t>
            </a:r>
            <a:r>
              <a:rPr kumimoji="1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15365" name="모서리가 둥근 직사각형 18"/>
          <p:cNvSpPr>
            <a:spLocks noChangeArrowheads="1"/>
          </p:cNvSpPr>
          <p:nvPr/>
        </p:nvSpPr>
        <p:spPr bwMode="auto">
          <a:xfrm>
            <a:off x="5221288" y="1592263"/>
            <a:ext cx="1939925" cy="1355725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0000FF">
                <a:alpha val="29803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64" name="모서리가 둥근 직사각형 18"/>
          <p:cNvSpPr>
            <a:spLocks noChangeArrowheads="1"/>
          </p:cNvSpPr>
          <p:nvPr/>
        </p:nvSpPr>
        <p:spPr bwMode="auto">
          <a:xfrm>
            <a:off x="5305425" y="1657350"/>
            <a:ext cx="1770063" cy="64928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66" name="모서리가 둥근 직사각형 18"/>
          <p:cNvSpPr>
            <a:spLocks noChangeArrowheads="1"/>
          </p:cNvSpPr>
          <p:nvPr/>
        </p:nvSpPr>
        <p:spPr bwMode="auto">
          <a:xfrm>
            <a:off x="5305425" y="2357438"/>
            <a:ext cx="1770063" cy="539750"/>
          </a:xfrm>
          <a:prstGeom prst="roundRect">
            <a:avLst>
              <a:gd name="adj" fmla="val 0"/>
            </a:avLst>
          </a:prstGeom>
          <a:solidFill>
            <a:srgbClr val="CC00CC">
              <a:alpha val="14902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2750" y="3114675"/>
            <a:ext cx="8316913" cy="3060700"/>
          </a:xfrm>
          <a:prstGeom prst="roundRect">
            <a:avLst>
              <a:gd name="adj" fmla="val 18489"/>
            </a:avLst>
          </a:prstGeom>
          <a:solidFill>
            <a:schemeClr val="accent6">
              <a:lumMod val="20000"/>
              <a:lumOff val="80000"/>
            </a:schemeClr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endParaRPr kumimoji="0" lang="ko-KR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9750" y="3214688"/>
            <a:ext cx="3943350" cy="2865437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계층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클래스 확장한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하위 클래스들의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상위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필드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와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메소드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를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하위 클래스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로 상속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상하위 관계에 의한 클래스 계층 형성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•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중요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개념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추상화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캡슐화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다형성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    •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오버라이딩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런타임 바인딩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class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extends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String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int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grade;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void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goToSchool()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goTo(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schoolname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};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Person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Student()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업캐스팅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291AE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((Student)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goToSchool()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;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//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다운캐스팅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338513" y="4005263"/>
            <a:ext cx="1055687" cy="1527175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5370" name="AutoShape 142"/>
          <p:cNvSpPr>
            <a:spLocks noChangeArrowheads="1"/>
          </p:cNvSpPr>
          <p:nvPr/>
        </p:nvSpPr>
        <p:spPr bwMode="auto">
          <a:xfrm>
            <a:off x="2913063" y="6284913"/>
            <a:ext cx="3138487" cy="374650"/>
          </a:xfrm>
          <a:prstGeom prst="roundRect">
            <a:avLst>
              <a:gd name="adj" fmla="val 50000"/>
            </a:avLst>
          </a:prstGeom>
          <a:solidFill>
            <a:srgbClr val="FF99FF">
              <a:alpha val="29803"/>
            </a:srgbClr>
          </a:solidFill>
          <a:ln w="9525">
            <a:solidFill>
              <a:srgbClr val="FF99FF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표현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kumimoji="1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rebuchet MS" panose="020B0603020202020204" pitchFamily="34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처리요소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75188" y="3213100"/>
            <a:ext cx="3922712" cy="2865438"/>
          </a:xfrm>
          <a:prstGeom prst="roundRect">
            <a:avLst>
              <a:gd name="adj" fmla="val 18489"/>
            </a:avLst>
          </a:prstGeom>
          <a:solidFill>
            <a:srgbClr val="FFFFCC"/>
          </a:solidFill>
          <a:ln w="3175" cap="flat" cmpd="sng" algn="ctr">
            <a:solidFill>
              <a:srgbClr val="00956F"/>
            </a:solidFill>
            <a:prstDash val="solid"/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7-2.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패키지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▪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관련된 여러 클래스들을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하나의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사용단위로 묶음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Java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는 다양한 패키지의 라이브러리 클래스들 제공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▪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라이브러리 클래스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생성자와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중요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메소드 활용 능력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배양할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alpha val="100000"/>
                  </a:srgbClr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것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100000"/>
                </a:srgbClr>
              </a:solidFill>
              <a:effectLst/>
              <a:uLnTx/>
              <a:uFillTx/>
              <a:latin typeface="함초롬바탕"/>
              <a:ea typeface="함초롬바탕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•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=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Vector&lt;Person&gt;()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.add(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new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Person(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홍길동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  <a:sym typeface="Wingdings"/>
              </a:rPr>
              <a:t>",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18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));</a:t>
            </a:r>
          </a:p>
          <a:p>
            <a:pPr marL="0" marR="0" lvl="0" indent="0" algn="l" defTabSz="914400" rtl="0" eaLnBrk="1" fontAlgn="auto" latinLnBrk="1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 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Person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p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 =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v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  <a:sym typeface="Wingdings"/>
              </a:rPr>
              <a:t>.get(0);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/>
              <a:ea typeface="함초롬바탕"/>
              <a:cs typeface="+mn-cs"/>
              <a:sym typeface="Wingdings"/>
            </a:endParaRPr>
          </a:p>
        </p:txBody>
      </p:sp>
      <p:sp>
        <p:nvSpPr>
          <p:cNvPr id="15372" name="모서리가 둥근 직사각형 18"/>
          <p:cNvSpPr>
            <a:spLocks noChangeArrowheads="1"/>
          </p:cNvSpPr>
          <p:nvPr/>
        </p:nvSpPr>
        <p:spPr bwMode="auto">
          <a:xfrm>
            <a:off x="7151688" y="4249738"/>
            <a:ext cx="1320800" cy="862012"/>
          </a:xfrm>
          <a:prstGeom prst="roundRect">
            <a:avLst>
              <a:gd name="adj" fmla="val 0"/>
            </a:avLst>
          </a:prstGeom>
          <a:solidFill>
            <a:srgbClr val="00FFFF">
              <a:alpha val="20000"/>
            </a:srgbClr>
          </a:solidFill>
          <a:ln w="3175" algn="ctr">
            <a:solidFill>
              <a:srgbClr val="FF0000">
                <a:alpha val="30196"/>
              </a:srgbClr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Object, String Number, Integer Math, System Class, Thread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7410450" y="3963988"/>
            <a:ext cx="811213" cy="254000"/>
          </a:xfrm>
          <a:prstGeom prst="rect">
            <a:avLst/>
          </a:prstGeom>
          <a:solidFill>
            <a:srgbClr val="C2FFF0">
              <a:alpha val="40000"/>
            </a:srgbClr>
          </a:soli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java.lang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</p:txBody>
      </p:sp>
      <p:sp>
        <p:nvSpPr>
          <p:cNvPr id="15374" name="모서리가 둥근 직사각형 1"/>
          <p:cNvSpPr>
            <a:spLocks noChangeArrowheads="1"/>
          </p:cNvSpPr>
          <p:nvPr/>
        </p:nvSpPr>
        <p:spPr bwMode="auto">
          <a:xfrm>
            <a:off x="3621088" y="4403725"/>
            <a:ext cx="576262" cy="21748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5663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855663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한양신명조" charset="-127"/>
              <a:cs typeface="함초롬바탕" panose="02030604000101010101" pitchFamily="18" charset="-127"/>
            </a:endParaRPr>
          </a:p>
        </p:txBody>
      </p:sp>
      <p:sp>
        <p:nvSpPr>
          <p:cNvPr id="15375" name="모서리가 둥근 직사각형 2"/>
          <p:cNvSpPr>
            <a:spLocks noChangeArrowheads="1"/>
          </p:cNvSpPr>
          <p:nvPr/>
        </p:nvSpPr>
        <p:spPr bwMode="auto">
          <a:xfrm>
            <a:off x="3551238" y="4114800"/>
            <a:ext cx="639762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76" name="모서리가 둥근 직사각형 9"/>
          <p:cNvSpPr>
            <a:spLocks noChangeArrowheads="1"/>
          </p:cNvSpPr>
          <p:nvPr/>
        </p:nvSpPr>
        <p:spPr bwMode="auto">
          <a:xfrm>
            <a:off x="3517900" y="4597400"/>
            <a:ext cx="704850" cy="290513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77" name="모서리가 둥근 직사각형 10"/>
          <p:cNvSpPr>
            <a:spLocks noChangeArrowheads="1"/>
          </p:cNvSpPr>
          <p:nvPr/>
        </p:nvSpPr>
        <p:spPr bwMode="auto">
          <a:xfrm>
            <a:off x="3478213" y="5111750"/>
            <a:ext cx="784225" cy="288925"/>
          </a:xfrm>
          <a:prstGeom prst="roundRect">
            <a:avLst>
              <a:gd name="adj" fmla="val 16667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endParaRPr kumimoji="1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" name="직선 연결선 4"/>
          <p:cNvCxnSpPr>
            <a:stCxn id="15375" idx="2"/>
            <a:endCxn id="15376" idx="0"/>
          </p:cNvCxnSpPr>
          <p:nvPr/>
        </p:nvCxnSpPr>
        <p:spPr bwMode="auto">
          <a:xfrm flipH="1">
            <a:off x="3870325" y="4403725"/>
            <a:ext cx="1588" cy="1936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5376" idx="2"/>
            <a:endCxn id="15377" idx="0"/>
          </p:cNvCxnSpPr>
          <p:nvPr/>
        </p:nvCxnSpPr>
        <p:spPr bwMode="auto">
          <a:xfrm>
            <a:off x="3870325" y="4887913"/>
            <a:ext cx="0" cy="2238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380" name="직사각형 22"/>
          <p:cNvSpPr>
            <a:spLocks noChangeArrowheads="1"/>
          </p:cNvSpPr>
          <p:nvPr/>
        </p:nvSpPr>
        <p:spPr bwMode="auto">
          <a:xfrm>
            <a:off x="5114925" y="3987800"/>
            <a:ext cx="1855788" cy="831850"/>
          </a:xfrm>
          <a:prstGeom prst="rect">
            <a:avLst/>
          </a:prstGeom>
          <a:solidFill>
            <a:srgbClr val="C2FFF0">
              <a:alpha val="39999"/>
            </a:srgbClr>
          </a:solidFill>
          <a:ln w="9525" algn="ctr">
            <a:solidFill>
              <a:srgbClr val="00FF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java.lang,  java.util,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java.io,      java.text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java.awt,   javax.swing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java.net,    java.sql</a:t>
            </a:r>
          </a:p>
        </p:txBody>
      </p:sp>
      <p:sp>
        <p:nvSpPr>
          <p:cNvPr id="15381" name="모서리가 둥근 직사각형 10"/>
          <p:cNvSpPr>
            <a:spLocks noChangeArrowheads="1"/>
          </p:cNvSpPr>
          <p:nvPr/>
        </p:nvSpPr>
        <p:spPr bwMode="auto">
          <a:xfrm>
            <a:off x="5761038" y="1293813"/>
            <a:ext cx="1016000" cy="273050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5382" name="모서리가 둥근 직사각형 18"/>
          <p:cNvSpPr>
            <a:spLocks noChangeArrowheads="1"/>
          </p:cNvSpPr>
          <p:nvPr/>
        </p:nvSpPr>
        <p:spPr bwMode="auto">
          <a:xfrm>
            <a:off x="5694363" y="1711325"/>
            <a:ext cx="550862" cy="180975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3" name="모서리가 둥근 직사각형 18"/>
          <p:cNvSpPr>
            <a:spLocks noChangeArrowheads="1"/>
          </p:cNvSpPr>
          <p:nvPr/>
        </p:nvSpPr>
        <p:spPr bwMode="auto">
          <a:xfrm>
            <a:off x="5694363" y="1892300"/>
            <a:ext cx="550862" cy="179388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4" name="모서리가 둥근 직사각형 18"/>
          <p:cNvSpPr>
            <a:spLocks noChangeArrowheads="1"/>
          </p:cNvSpPr>
          <p:nvPr/>
        </p:nvSpPr>
        <p:spPr bwMode="auto">
          <a:xfrm>
            <a:off x="5694363" y="2071688"/>
            <a:ext cx="550862" cy="179387"/>
          </a:xfrm>
          <a:prstGeom prst="roundRect">
            <a:avLst>
              <a:gd name="adj" fmla="val 0"/>
            </a:avLst>
          </a:prstGeom>
          <a:solidFill>
            <a:srgbClr val="CCFFCC">
              <a:alpha val="20000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5" name="모서리가 둥근 직사각형 18"/>
          <p:cNvSpPr>
            <a:spLocks noChangeArrowheads="1"/>
          </p:cNvSpPr>
          <p:nvPr/>
        </p:nvSpPr>
        <p:spPr bwMode="auto">
          <a:xfrm>
            <a:off x="6269038" y="1711325"/>
            <a:ext cx="708025" cy="180975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6" name="모서리가 둥근 직사각형 18"/>
          <p:cNvSpPr>
            <a:spLocks noChangeArrowheads="1"/>
          </p:cNvSpPr>
          <p:nvPr/>
        </p:nvSpPr>
        <p:spPr bwMode="auto">
          <a:xfrm>
            <a:off x="6269038" y="1892300"/>
            <a:ext cx="708025" cy="179388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7" name="모서리가 둥근 직사각형 18"/>
          <p:cNvSpPr>
            <a:spLocks noChangeArrowheads="1"/>
          </p:cNvSpPr>
          <p:nvPr/>
        </p:nvSpPr>
        <p:spPr bwMode="auto">
          <a:xfrm>
            <a:off x="6269038" y="2071688"/>
            <a:ext cx="708025" cy="179387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금강산</a:t>
            </a: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"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8" name="모서리가 둥근 직사각형 18"/>
          <p:cNvSpPr>
            <a:spLocks noChangeArrowheads="1"/>
          </p:cNvSpPr>
          <p:nvPr/>
        </p:nvSpPr>
        <p:spPr bwMode="auto">
          <a:xfrm>
            <a:off x="5382961" y="1834356"/>
            <a:ext cx="250825" cy="295275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89" name="모서리가 둥근 직사각형 18"/>
          <p:cNvSpPr>
            <a:spLocks noChangeArrowheads="1"/>
          </p:cNvSpPr>
          <p:nvPr/>
        </p:nvSpPr>
        <p:spPr bwMode="auto">
          <a:xfrm>
            <a:off x="5378450" y="2411413"/>
            <a:ext cx="250825" cy="434975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메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소</a:t>
            </a:r>
            <a:endParaRPr kumimoji="1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90" name="모서리가 둥근 직사각형 18"/>
          <p:cNvSpPr>
            <a:spLocks noChangeArrowheads="1"/>
          </p:cNvSpPr>
          <p:nvPr/>
        </p:nvSpPr>
        <p:spPr bwMode="auto">
          <a:xfrm>
            <a:off x="5702300" y="2411413"/>
            <a:ext cx="1276350" cy="173037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1800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Person(String …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391" name="모서리가 둥근 직사각형 18"/>
          <p:cNvSpPr>
            <a:spLocks noChangeArrowheads="1"/>
          </p:cNvSpPr>
          <p:nvPr/>
        </p:nvSpPr>
        <p:spPr bwMode="auto">
          <a:xfrm>
            <a:off x="5702300" y="2663825"/>
            <a:ext cx="1276350" cy="179388"/>
          </a:xfrm>
          <a:prstGeom prst="roundRect">
            <a:avLst>
              <a:gd name="adj" fmla="val 0"/>
            </a:avLst>
          </a:prstGeom>
          <a:solidFill>
            <a:srgbClr val="CC00CC">
              <a:alpha val="20000"/>
            </a:srgbClr>
          </a:solidFill>
          <a:ln w="3175" algn="ctr">
            <a:solidFill>
              <a:srgbClr val="CC00CC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goTo(String loc ) {}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모서리가 둥근 사각형 설명선 33"/>
          <p:cNvSpPr/>
          <p:nvPr/>
        </p:nvSpPr>
        <p:spPr bwMode="auto">
          <a:xfrm flipH="1">
            <a:off x="899592" y="2156615"/>
            <a:ext cx="922064" cy="715089"/>
          </a:xfrm>
          <a:prstGeom prst="wedgeRoundRectCallout">
            <a:avLst>
              <a:gd name="adj1" fmla="val -57063"/>
              <a:gd name="adj2" fmla="val 9627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이번에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클래스 계층에 대해 </a:t>
            </a:r>
            <a:endParaRPr kumimoji="1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함초롬바탕"/>
              <a:cs typeface="한양신명조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한양신명조"/>
              </a:rPr>
              <a:t>배움</a:t>
            </a:r>
          </a:p>
        </p:txBody>
      </p:sp>
    </p:spTree>
    <p:extLst>
      <p:ext uri="{BB962C8B-B14F-4D97-AF65-F5344CB8AC3E}">
        <p14:creationId xmlns:p14="http://schemas.microsoft.com/office/powerpoint/2010/main" val="19644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8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lang="en-US" altLang="ko-KR" sz="2800" dirty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오버라이딩하기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241179" y="620710"/>
            <a:ext cx="87132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대표적인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모든 클래스는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오버라이딩하도록 권장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중요사항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5" y="2019637"/>
            <a:ext cx="8388163" cy="3477875"/>
          </a:xfrm>
          <a:prstGeom prst="rect">
            <a:avLst/>
          </a:prstGeom>
          <a:solidFill>
            <a:srgbClr val="FDEADA">
              <a:alpha val="50196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시그니처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기능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정보를 문자열로 구성하여 반환하는 메소드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클래스이므로 모든 객체는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있음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 하위 클래스에서 오버라이딩하지 않으면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클래스이름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@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16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진수 해시코드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구성하여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출력됨</a:t>
            </a: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클래스에서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 클래스의 상황에 적합하게 오버라이딩하는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것 권장 사항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오버라이딩할 때 메소드 시그니처는 반드시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해야함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96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오버라이딩하기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7-3-2)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535714"/>
            <a:ext cx="8713269" cy="105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name, age, currentLocation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필드명과 함께 반환하는 메소드로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사용하면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쉽게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46737"/>
              </p:ext>
            </p:extLst>
          </p:nvPr>
        </p:nvGraphicFramePr>
        <p:xfrm>
          <a:off x="1870931" y="1772816"/>
          <a:ext cx="6912768" cy="4983839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메소드와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output()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오버라이딩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226">
                <a:tc gridSpan="2">
                  <a:txBody>
                    <a:bodyPr/>
                    <a:lstStyle/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Person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{</a:t>
                      </a: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String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age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currentLocation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// 필드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이름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나이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현위치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</a:p>
                    <a:p>
                      <a:pPr marL="14400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en-US" altLang="ko-KR" sz="1400" b="0" baseline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Person(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age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{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// name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age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을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필드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에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초기화하는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객체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생성자</a:t>
                      </a: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    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this.name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=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name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en-US" altLang="ko-KR" sz="1400" b="0" dirty="0" err="1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this.age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= age;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63500" marR="0" indent="0" algn="l" fontAlgn="base" latinLnBrk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String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144000">
                        <a:lnSpc>
                          <a:spcPts val="2000"/>
                        </a:lnSpc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return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this.name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this.age +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44000" marR="0" indent="0" algn="l" defTabSz="914400" rtl="0" eaLnBrk="1" fontAlgn="auto" latinLnBrk="1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this.currentLocation;</a:t>
                      </a:r>
                    </a:p>
                    <a:p>
                      <a:pPr marL="144000">
                        <a:lnSpc>
                          <a:spcPts val="20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}</a:t>
                      </a:r>
                    </a:p>
                    <a:p>
                      <a:pPr marL="144000">
                        <a:lnSpc>
                          <a:spcPts val="2000"/>
                        </a:lnSpc>
                      </a:pPr>
                      <a:endParaRPr lang="ko-KR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20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void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output() 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</a:p>
                    <a:p>
                      <a:pPr marL="144000">
                        <a:lnSpc>
                          <a:spcPts val="2000"/>
                        </a:lnSpc>
                      </a:pP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System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println(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"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toString())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44000">
                        <a:lnSpc>
                          <a:spcPts val="2000"/>
                        </a:lnSpc>
                      </a:pP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  <a:endParaRPr lang="en-US" altLang="ko-KR" sz="1400" b="0" kern="0" dirty="0" smtClean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144000" algn="just" fontAlgn="base">
                        <a:lnSpc>
                          <a:spcPts val="2000"/>
                        </a:lnSpc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}</a:t>
                      </a:r>
                    </a:p>
                    <a:p>
                      <a:pPr marL="144000" algn="just" fontAlgn="base">
                        <a:lnSpc>
                          <a:spcPts val="1200"/>
                        </a:lnSpc>
                      </a:pPr>
                      <a:endParaRPr lang="en-US" altLang="ko-KR" sz="1100" b="0" kern="0" dirty="0" smtClean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모서리가 둥근 사각형 설명선 12"/>
          <p:cNvSpPr/>
          <p:nvPr/>
        </p:nvSpPr>
        <p:spPr bwMode="auto">
          <a:xfrm flipH="1">
            <a:off x="370647" y="5400541"/>
            <a:ext cx="1387412" cy="561856"/>
          </a:xfrm>
          <a:prstGeom prst="wedgeRoundRectCallout">
            <a:avLst>
              <a:gd name="adj1" fmla="val -72898"/>
              <a:gd name="adj2" fmla="val 4747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90703" y="5316495"/>
            <a:ext cx="6408712" cy="93610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370645" y="3393674"/>
            <a:ext cx="1387413" cy="1128052"/>
          </a:xfrm>
          <a:prstGeom prst="wedgeRoundRectCallout">
            <a:avLst>
              <a:gd name="adj1" fmla="val -73821"/>
              <a:gd name="adj2" fmla="val 499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필드값을 문자열로 구성해 반환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Object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090703" y="3984492"/>
            <a:ext cx="6408712" cy="124151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58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오버라이딩하기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7-3-2)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115761" y="764704"/>
          <a:ext cx="6670781" cy="5815638"/>
        </p:xfrm>
        <a:graphic>
          <a:graphicData uri="http://schemas.openxmlformats.org/drawingml/2006/table">
            <a:tbl>
              <a:tblPr/>
              <a:tblGrid>
                <a:gridCol w="255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7-3-2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메소드와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output()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오버라이딩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5945">
                <a:tc gridSpan="2">
                  <a:txBody>
                    <a:bodyPr/>
                    <a:lstStyle/>
                    <a:p>
                      <a:pPr marL="144000" algn="just" fontAlgn="base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 </a:t>
                      </a: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extends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lvl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    String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;  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grade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400" b="0" kern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필드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학년</a:t>
                      </a:r>
                      <a:endParaRPr lang="ko-KR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marL="144000" algn="just" fontAlgn="base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this.name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=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; th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is.age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age; </a:t>
                      </a:r>
                    </a:p>
                    <a:p>
                      <a:pPr marL="144000" algn="just" fontAlgn="base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// Student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객체의 필드들을 문자열로 반환하는 오버라이딩 메소드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public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String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14400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return 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this.name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this.age +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</a:p>
                    <a:p>
                      <a:pPr marL="14400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baseline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this.currentLocation</a:t>
                      </a:r>
                    </a:p>
                    <a:p>
                      <a:pPr marL="14400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baseline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+</a:t>
                      </a:r>
                      <a:r>
                        <a:rPr lang="en-US" altLang="ko-KR" sz="1400" b="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학교명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this.schoolname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학년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this.grade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4400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14400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// Student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객체의 필드들 출력하는 오버라이딩 메소드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63500" marR="0" indent="0" algn="l" fontAlgn="base" latinLnBrk="0">
                        <a:lnSpc>
                          <a:spcPts val="2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* </a:t>
                      </a:r>
                      <a:r>
                        <a:rPr lang="ko-KR" altLang="en-US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"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this.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 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635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}</a:t>
                      </a:r>
                    </a:p>
                    <a:p>
                      <a:pPr marL="6350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}</a:t>
                      </a: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모서리가 둥근 사각형 설명선 16"/>
          <p:cNvSpPr/>
          <p:nvPr/>
        </p:nvSpPr>
        <p:spPr bwMode="auto">
          <a:xfrm flipH="1">
            <a:off x="374587" y="5004498"/>
            <a:ext cx="1562214" cy="936427"/>
          </a:xfrm>
          <a:prstGeom prst="wedgeRoundRectCallout">
            <a:avLst>
              <a:gd name="adj1" fmla="val -69601"/>
              <a:gd name="adj2" fmla="val 4839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 출력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46795" y="5487402"/>
            <a:ext cx="6408712" cy="821917"/>
          </a:xfrm>
          <a:prstGeom prst="roundRect">
            <a:avLst>
              <a:gd name="adj" fmla="val 5841"/>
            </a:avLst>
          </a:prstGeom>
          <a:solidFill>
            <a:srgbClr val="CCFFFF">
              <a:alpha val="14902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374587" y="3284984"/>
            <a:ext cx="1562214" cy="1123712"/>
          </a:xfrm>
          <a:prstGeom prst="wedgeRoundRectCallout">
            <a:avLst>
              <a:gd name="adj1" fmla="val -70309"/>
              <a:gd name="adj2" fmla="val 4347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필드값을 문자열로 구성해 반환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246795" y="3429000"/>
            <a:ext cx="6408712" cy="1440160"/>
          </a:xfrm>
          <a:prstGeom prst="roundRect">
            <a:avLst>
              <a:gd name="adj" fmla="val 5841"/>
            </a:avLst>
          </a:prstGeom>
          <a:solidFill>
            <a:srgbClr val="CCFFFF">
              <a:alpha val="14902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311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 smtClean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3200" dirty="0" smtClean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오버라이딩하기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7-3-2)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79875"/>
              </p:ext>
            </p:extLst>
          </p:nvPr>
        </p:nvGraphicFramePr>
        <p:xfrm>
          <a:off x="359699" y="692696"/>
          <a:ext cx="6967995" cy="4193546"/>
        </p:xfrm>
        <a:graphic>
          <a:graphicData uri="http://schemas.openxmlformats.org/drawingml/2006/table">
            <a:tbl>
              <a:tblPr/>
              <a:tblGrid>
                <a:gridCol w="696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46">
                <a:tc>
                  <a:txBody>
                    <a:bodyPr/>
                    <a:lstStyle/>
                    <a:p>
                      <a:pPr marL="10800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</a:pPr>
                      <a:r>
                        <a:rPr lang="en-US" altLang="ko-KR" sz="1400" b="0" i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Person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18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18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세의 홍길동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i="0" u="none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</a:t>
                      </a:r>
                      <a:r>
                        <a:rPr lang="en-US" altLang="ko-KR" sz="1400" b="0" i="0" u="none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11,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4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23,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업캐스팅하여 저장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baseline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(?)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kern="1200" baseline="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p1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김영희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s1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김철수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i="0" u="none" dirty="0" smtClean="0">
                        <a:solidFill>
                          <a:srgbClr val="000000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p1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김영희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s1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</a:p>
                    <a:p>
                      <a:pPr marL="1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김철수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); 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1932863" y="4713168"/>
            <a:ext cx="5447449" cy="2031325"/>
          </a:xfrm>
          <a:prstGeom prst="rect">
            <a:avLst/>
          </a:prstGeom>
          <a:solidFill>
            <a:srgbClr val="F9EDE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사람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18,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null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* 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null,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*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null,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18,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:null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* 김영희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–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:null,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* 김철수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홍길동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18,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김영희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김철수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23,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7483325" y="2425380"/>
            <a:ext cx="1448954" cy="936427"/>
          </a:xfrm>
          <a:prstGeom prst="wedgeRoundRectCallout">
            <a:avLst>
              <a:gd name="adj1" fmla="val 77044"/>
              <a:gd name="adj2" fmla="val 4673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직접 출력하면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 출력됨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060791" y="5450570"/>
            <a:ext cx="5256584" cy="534268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284942" y="5234385"/>
            <a:ext cx="1501744" cy="561856"/>
          </a:xfrm>
          <a:prstGeom prst="wedgeRoundRectCallout">
            <a:avLst>
              <a:gd name="adj1" fmla="val -68349"/>
              <a:gd name="adj2" fmla="val 4354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객체 직접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72762" y="2983055"/>
            <a:ext cx="6408712" cy="68032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7334745" y="1225207"/>
            <a:ext cx="1448954" cy="936427"/>
          </a:xfrm>
          <a:prstGeom prst="wedgeRoundRectCallout">
            <a:avLst>
              <a:gd name="adj1" fmla="val 68661"/>
              <a:gd name="adj2" fmla="val 10389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업캐스팅된 객체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저장하는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호출하면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수행됨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2762" y="2634537"/>
            <a:ext cx="6408712" cy="28239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078161" y="5126100"/>
            <a:ext cx="5249533" cy="196995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 flipH="1">
            <a:off x="7531856" y="5197164"/>
            <a:ext cx="1510965" cy="578882"/>
          </a:xfrm>
          <a:prstGeom prst="wedgeRoundRectCallout">
            <a:avLst>
              <a:gd name="adj1" fmla="val 65685"/>
              <a:gd name="adj2" fmla="val -3893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p2.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 flipH="1">
            <a:off x="251520" y="6001253"/>
            <a:ext cx="1501744" cy="561856"/>
          </a:xfrm>
          <a:prstGeom prst="wedgeRoundRectCallout">
            <a:avLst>
              <a:gd name="adj1" fmla="val -71027"/>
              <a:gd name="adj2" fmla="val 4227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객체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결과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42195" y="6119743"/>
            <a:ext cx="5256584" cy="558019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6515" y="3742076"/>
            <a:ext cx="6408712" cy="680321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사각형 설명선 23"/>
          <p:cNvSpPr/>
          <p:nvPr/>
        </p:nvSpPr>
        <p:spPr bwMode="auto">
          <a:xfrm flipH="1">
            <a:off x="7470109" y="3542800"/>
            <a:ext cx="1448954" cy="936427"/>
          </a:xfrm>
          <a:prstGeom prst="wedgeRoundRectCallout">
            <a:avLst>
              <a:gd name="adj1" fmla="val 79673"/>
              <a:gd name="adj2" fmla="val 4063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println()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.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출력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위의 객체 직접 출력과 동일한 결과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75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7-3-2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764704"/>
            <a:ext cx="8820150" cy="497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오버라이딩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7-3-2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오버라이딩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메소드는 최상위 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이용하여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간단하게 작성 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System.out.println()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메소드에서 객체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자체 출력과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출력이 동일한 결과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확인할 것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오버라이딩하라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객체의 필드들을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문자열로 구성하여 반환하는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오버라이딩하여 작성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출력하도록 변경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본인 나타내는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57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7.4</a:t>
            </a:r>
          </a:p>
          <a:p>
            <a:pPr lvl="0" algn="ctr" fontAlgn="base">
              <a:defRPr/>
            </a:pPr>
            <a:r>
              <a:rPr lang="en-US" altLang="ko-KR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접근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3933056"/>
            <a:ext cx="7920880" cy="1756469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</a:t>
            </a:r>
          </a:p>
          <a:p>
            <a:pPr lvl="0" algn="ctr" fontAlgn="base">
              <a:defRPr/>
            </a:pP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lang="ko-KR" altLang="en-US" sz="3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endParaRPr lang="en-US" altLang="ko-KR" sz="3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3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숨겨진 </a:t>
            </a:r>
            <a:r>
              <a:rPr lang="ko-KR" altLang="en-US" sz="360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멤버 접근하기</a:t>
            </a:r>
          </a:p>
        </p:txBody>
      </p:sp>
    </p:spTree>
    <p:extLst>
      <p:ext uri="{BB962C8B-B14F-4D97-AF65-F5344CB8AC3E}">
        <p14:creationId xmlns:p14="http://schemas.microsoft.com/office/powerpoint/2010/main" val="289363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68" y="2492896"/>
            <a:ext cx="7920880" cy="979333"/>
          </a:xfrm>
          <a:prstGeom prst="rect">
            <a:avLst/>
          </a:prstGeom>
          <a:solidFill>
            <a:srgbClr val="33FBE8">
              <a:alpha val="30196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객체처럼 취급될 수 있는가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2. </a:t>
            </a:r>
            <a:r>
              <a:rPr lang="ko-KR" altLang="en-US" sz="16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선언된 필드와 메소드를 하위 클래스에 다시 선언할 수 있는가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  <a:endParaRPr lang="ko-KR" altLang="en-US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상위 클래스의 숨겨진 필드와 메소드 접근할 수 있는가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4307" y="4229946"/>
            <a:ext cx="7950141" cy="2159143"/>
          </a:xfrm>
          <a:prstGeom prst="rect">
            <a:avLst/>
          </a:prstGeom>
          <a:solidFill>
            <a:srgbClr val="FFE181">
              <a:alpha val="29804"/>
            </a:srgbClr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객체의 역할도 하게 됨</a:t>
            </a: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메소드를 하위 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객체에서 상위 클래스의 숨겨진 멤버 접근할 수 </a:t>
            </a:r>
            <a:r>
              <a:rPr kumimoji="0" lang="ko-KR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800" b="1" i="0" u="none" strike="noStrike" kern="0" cap="none" spc="-2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클래스의 숨겨진 필드나 오버라이딩된 메소드도 접근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가능</a:t>
            </a:r>
            <a:endParaRPr kumimoji="0" lang="en-US" altLang="ko-KR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•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클래스의 숨겨진 필드나 메소드 접근할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때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키워드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super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사용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•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상위 클래스의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객체 생성자도 하위 클래스에서 호출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중요 질문과 해답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2563" y="630848"/>
            <a:ext cx="8441925" cy="1567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ts val="2300"/>
              </a:lnSpc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이점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ko-KR" sz="1600" dirty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보다 구체적인 특성 가지는 새로운 클래스 쉽게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선언하여 클래스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확장 </a:t>
            </a:r>
            <a:r>
              <a:rPr lang="ko-KR" altLang="en-US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용이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ko-KR" sz="1600" dirty="0">
                <a:solidFill>
                  <a:srgbClr val="00B0F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lang="ko-KR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재사용과 확장은 규모 큰 프로그램 개발할 때 가장 중요한 요건</a:t>
            </a: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endParaRPr lang="en-US" altLang="ko-KR" sz="16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300"/>
              </a:lnSpc>
              <a:defRPr/>
            </a:pPr>
            <a:r>
              <a:rPr kumimoji="1" lang="en-US" altLang="ko-KR" sz="1600" dirty="0">
                <a:solidFill>
                  <a:srgbClr val="00CC99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 </a:t>
            </a:r>
            <a:r>
              <a:rPr lang="ko-KR" altLang="en-US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클래스와 하위 클래스 사이에서 제기되는 쉽지 않은 물음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59699" y="3842660"/>
            <a:ext cx="2416046" cy="357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질문에 대한 해답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0032" y="2734747"/>
            <a:ext cx="8942936" cy="4078630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115603" y="3822411"/>
          <a:ext cx="6458111" cy="1176062"/>
        </p:xfrm>
        <a:graphic>
          <a:graphicData uri="http://schemas.openxmlformats.org/drawingml/2006/table">
            <a:tbl>
              <a:tblPr/>
              <a:tblGrid>
                <a:gridCol w="6458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6062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toString(): Student </a:t>
                      </a:r>
                      <a:r>
                        <a:rPr lang="ko-KR" alt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객체의 필드들을 문자열로 구성하여 반환하는 메소드</a:t>
                      </a:r>
                      <a:endParaRPr lang="ko-KR" alt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public </a:t>
                      </a:r>
                      <a:r>
                        <a:rPr lang="en-US" sz="1200" b="1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toString()</a:t>
                      </a:r>
                      <a:r>
                        <a:rPr lang="en-US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sz="120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return   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this.name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this.age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this.currentLocation</a:t>
                      </a:r>
                      <a:endParaRPr lang="en-US" altLang="ko-KR" sz="1200" b="0" u="none" kern="0" spc="0" dirty="0" smtClean="0">
                        <a:solidFill>
                          <a:srgbClr val="0000FF"/>
                        </a:solidFill>
                        <a:effectLst/>
                        <a:uFillTx/>
                        <a:latin typeface="함초롬바탕"/>
                        <a:ea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u="none" kern="0" spc="0" baseline="0" dirty="0" smtClean="0">
                          <a:solidFill>
                            <a:srgbClr val="0000FF"/>
                          </a:solidFill>
                          <a:effectLst/>
                          <a:uFillTx/>
                          <a:latin typeface="함초롬바탕"/>
                          <a:ea typeface="함초롬바탕"/>
                        </a:rPr>
                        <a:t>               </a:t>
                      </a:r>
                      <a:r>
                        <a:rPr lang="en-US" altLang="ko-KR" sz="1200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this.schoolname </a:t>
                      </a:r>
                      <a:r>
                        <a:rPr lang="en-US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학년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this.grade; </a:t>
                      </a:r>
                      <a:endParaRPr lang="en-US" sz="1200" u="none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00069"/>
              </p:ext>
            </p:extLst>
          </p:nvPr>
        </p:nvGraphicFramePr>
        <p:xfrm>
          <a:off x="1111880" y="2814884"/>
          <a:ext cx="6461834" cy="956972"/>
        </p:xfrm>
        <a:graphic>
          <a:graphicData uri="http://schemas.openxmlformats.org/drawingml/2006/table">
            <a:tbl>
              <a:tblPr/>
              <a:tblGrid>
                <a:gridCol w="646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72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toString(): Person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객체의 필드들을 문자열로 구성하여 반환하는 메소드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sz="1200" b="1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toString()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sz="14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</a:t>
                      </a:r>
                      <a:r>
                        <a:rPr lang="en-US" sz="1200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return   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"</a:t>
                      </a:r>
                      <a:r>
                        <a:rPr lang="ko-KR" alt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this.name 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this.age 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b="1" u="none" kern="0" spc="0" dirty="0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", </a:t>
                      </a:r>
                      <a:r>
                        <a:rPr lang="ko-KR" alt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현위치</a:t>
                      </a:r>
                      <a:r>
                        <a:rPr lang="en-US" altLang="ko-KR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b="1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b="1" u="none" kern="0" spc="0" dirty="0" err="1" smtClean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this.currentLocation</a:t>
                      </a:r>
                      <a:r>
                        <a:rPr lang="en-US" sz="1200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; </a:t>
                      </a:r>
                      <a:endParaRPr lang="en-US" sz="1400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30265"/>
              </p:ext>
            </p:extLst>
          </p:nvPr>
        </p:nvGraphicFramePr>
        <p:xfrm>
          <a:off x="1111880" y="5233594"/>
          <a:ext cx="6467830" cy="1462278"/>
        </p:xfrm>
        <a:graphic>
          <a:graphicData uri="http://schemas.openxmlformats.org/drawingml/2006/table">
            <a:tbl>
              <a:tblPr/>
              <a:tblGrid>
                <a:gridCol w="646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901">
                <a:tc>
                  <a:txBody>
                    <a:bodyPr/>
                    <a:lstStyle/>
                    <a:p>
                      <a:pPr marL="1080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toString(): Student </a:t>
                      </a:r>
                      <a:r>
                        <a:rPr lang="ko-KR" alt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객체의 필드들을 문자열로 구성하여 반환하는 메소드</a:t>
                      </a:r>
                      <a:endParaRPr lang="ko-KR" alt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        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super.toString()</a:t>
                      </a:r>
                      <a:r>
                        <a:rPr lang="ko-KR" alt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은 상위 클래스의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 </a:t>
                      </a:r>
                      <a:r>
                        <a:rPr lang="ko-KR" alt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 </a:t>
                      </a:r>
                      <a:r>
                        <a:rPr lang="ko-KR" alt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호출한 </a:t>
                      </a:r>
                      <a:r>
                        <a:rPr lang="ko-KR" alt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것</a:t>
                      </a:r>
                      <a:endParaRPr lang="ko-KR" alt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none" kern="0" spc="0" dirty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public </a:t>
                      </a:r>
                      <a:r>
                        <a:rPr lang="en-US" sz="1200" b="1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sz="1200" b="1" u="none" kern="0" spc="0" dirty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toString()</a:t>
                      </a:r>
                      <a:r>
                        <a:rPr lang="en-US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/>
                          <a:ea typeface="함초롬바탕"/>
                        </a:rPr>
                        <a:t>     return   </a:t>
                      </a:r>
                      <a:r>
                        <a:rPr lang="en-US" sz="1200" b="1" u="none" kern="0" spc="0" dirty="0">
                          <a:solidFill>
                            <a:srgbClr val="00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super.</a:t>
                      </a:r>
                      <a:r>
                        <a:rPr lang="en-US" sz="1200" b="1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/>
                          <a:ea typeface="함초롬바탕"/>
                        </a:rPr>
                        <a:t>toString()</a:t>
                      </a:r>
                      <a:r>
                        <a:rPr lang="en-US" sz="1200" u="none" kern="0" spc="0" dirty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                  +</a:t>
                      </a:r>
                      <a:r>
                        <a:rPr lang="en-US" sz="120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this.schoolname </a:t>
                      </a:r>
                      <a:r>
                        <a:rPr lang="en-US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", </a:t>
                      </a:r>
                      <a:r>
                        <a:rPr lang="ko-KR" alt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학년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:" </a:t>
                      </a:r>
                      <a:r>
                        <a:rPr lang="en-US" altLang="ko-KR" sz="1200" u="none" kern="0" spc="0" dirty="0">
                          <a:solidFill>
                            <a:srgbClr val="CC00FF"/>
                          </a:solidFill>
                          <a:effectLst/>
                          <a:latin typeface="함초롬바탕"/>
                          <a:ea typeface="함초롬바탕"/>
                        </a:rPr>
                        <a:t>+</a:t>
                      </a:r>
                      <a:r>
                        <a:rPr lang="en-US" altLang="ko-KR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200" u="none" kern="0" spc="0" dirty="0">
                          <a:solidFill>
                            <a:srgbClr val="0000FF"/>
                          </a:solidFill>
                          <a:effectLst/>
                          <a:latin typeface="함초롬바탕"/>
                          <a:ea typeface="함초롬바탕"/>
                        </a:rPr>
                        <a:t>this.grade; </a:t>
                      </a:r>
                      <a:endParaRPr lang="en-US" sz="1200" u="none" kern="0" spc="0" dirty="0">
                        <a:solidFill>
                          <a:srgbClr val="0000FF"/>
                        </a:solidFill>
                        <a:effectLst/>
                        <a:latin typeface="함초롬바탕"/>
                      </a:endParaRPr>
                    </a:p>
                    <a:p>
                      <a:pPr marL="10800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}</a:t>
                      </a:r>
                      <a:endParaRPr lang="en-US" sz="1200" u="none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상위 클래스의 메소드 호출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59699" y="564921"/>
            <a:ext cx="8713269" cy="2204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상위 클래스 메소드 호출하기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메소드를 오버라이딩하면 오버라이딩된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직접 호출할 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없음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그런데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가끔 상위 클래스의 오버라이딩된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호출해야할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경우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•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수신자를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하여 오버라이딩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anose="05000000000000000000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호출되어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400" b="0" i="0" u="none" strike="noStrike" kern="1200" cap="none" spc="0" normalizeH="0" baseline="0" noProof="0" dirty="0" smtClean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호출해야하는 대표적인 경우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상위 클래스의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오른쪽으로 구부러진 화살표 15"/>
          <p:cNvSpPr/>
          <p:nvPr/>
        </p:nvSpPr>
        <p:spPr>
          <a:xfrm flipH="1">
            <a:off x="7486162" y="4463639"/>
            <a:ext cx="437497" cy="1659141"/>
          </a:xfrm>
          <a:prstGeom prst="curvedRightArrow">
            <a:avLst>
              <a:gd name="adj1" fmla="val 10490"/>
              <a:gd name="adj2" fmla="val 19223"/>
              <a:gd name="adj3" fmla="val 17046"/>
            </a:avLst>
          </a:prstGeom>
          <a:solidFill>
            <a:srgbClr val="CC00FF">
              <a:alpha val="34902"/>
            </a:srgbClr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6350" y="3024425"/>
            <a:ext cx="877055" cy="660572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82230" y="3998474"/>
            <a:ext cx="881176" cy="820748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7-3-2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9970" y="5513269"/>
            <a:ext cx="885696" cy="901695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변경된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7-4-1)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7748868" y="2860654"/>
            <a:ext cx="1276183" cy="561856"/>
          </a:xfrm>
          <a:prstGeom prst="wedgeRoundRectCallout">
            <a:avLst>
              <a:gd name="adj1" fmla="val 70235"/>
              <a:gd name="adj2" fmla="val 5156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이름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나이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현위치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필드값을 문자열로 구성하는 코드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72492" y="3267848"/>
            <a:ext cx="5419577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59499" y="4277538"/>
            <a:ext cx="5419577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 flipH="1">
            <a:off x="7737949" y="3569777"/>
            <a:ext cx="1287101" cy="936427"/>
          </a:xfrm>
          <a:prstGeom prst="wedgeRoundRectCallout">
            <a:avLst>
              <a:gd name="adj1" fmla="val 70844"/>
              <a:gd name="adj2" fmla="val 4324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이름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나이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현위치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필드값을 문자열로 구성하는 코드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클래스와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중복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!!!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63708" y="5977396"/>
            <a:ext cx="5415368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사각형 설명선 31"/>
          <p:cNvSpPr/>
          <p:nvPr/>
        </p:nvSpPr>
        <p:spPr bwMode="auto">
          <a:xfrm flipH="1">
            <a:off x="7732081" y="6130711"/>
            <a:ext cx="1220258" cy="578882"/>
          </a:xfrm>
          <a:prstGeom prst="wedgeRoundRectCallout">
            <a:avLst>
              <a:gd name="adj1" fmla="val 70758"/>
              <a:gd name="adj2" fmla="val -42695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4" name="설명선 1 33"/>
          <p:cNvSpPr/>
          <p:nvPr/>
        </p:nvSpPr>
        <p:spPr bwMode="auto">
          <a:xfrm>
            <a:off x="8093518" y="4807510"/>
            <a:ext cx="931534" cy="830997"/>
          </a:xfrm>
          <a:prstGeom prst="borderCallout1">
            <a:avLst>
              <a:gd name="adj1" fmla="val 34957"/>
              <a:gd name="adj2" fmla="val -213"/>
              <a:gd name="adj3" fmla="val 7841"/>
              <a:gd name="adj4" fmla="val -24046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</a:t>
            </a:r>
            <a:endParaRPr lang="en-US" altLang="ko-KR" sz="12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 </a:t>
            </a:r>
            <a:endParaRPr lang="en-US" altLang="ko-KR" sz="12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호출</a:t>
            </a:r>
            <a:endParaRPr lang="en-US" altLang="ko-KR" sz="12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하도록 변경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33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66445"/>
              </p:ext>
            </p:extLst>
          </p:nvPr>
        </p:nvGraphicFramePr>
        <p:xfrm>
          <a:off x="1764262" y="836712"/>
          <a:ext cx="7041319" cy="5760640"/>
        </p:xfrm>
        <a:graphic>
          <a:graphicData uri="http://schemas.openxmlformats.org/drawingml/2006/table">
            <a:tbl>
              <a:tblPr/>
              <a:tblGrid>
                <a:gridCol w="2696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5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7-4-1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toString()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메소드와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output()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메소드의 오버라이딩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343">
                <a:tc gridSpan="2">
                  <a:txBody>
                    <a:bodyPr/>
                    <a:lstStyle/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600" b="1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Person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{</a:t>
                      </a: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String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age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currentLocation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// 필드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이름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나이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현위치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</a:p>
                    <a:p>
                      <a:pPr marL="14400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baseline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Person(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age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{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// name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, age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을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필드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에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초기화하는 </a:t>
                      </a:r>
                      <a:r>
                        <a:rPr lang="ko-KR" altLang="en-US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객체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생성자</a:t>
                      </a: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    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this.name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=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name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this.age = age;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public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String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   // </a:t>
                      </a:r>
                      <a:r>
                        <a:rPr lang="ko-KR" altLang="en-US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필드값을 문자열로 구성하여 반환하는 메소드</a:t>
                      </a:r>
                      <a:endParaRPr lang="en-US" altLang="ko-KR" sz="1400" b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return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이름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this.name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나이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this.age +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현위치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            this.currentLocation;</a:t>
                      </a: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  <a:sym typeface="Wingdings"/>
                        </a:rPr>
                        <a:t>   }</a:t>
                      </a:r>
                    </a:p>
                    <a:p>
                      <a:pPr marL="144000">
                        <a:lnSpc>
                          <a:spcPts val="1700"/>
                        </a:lnSpc>
                      </a:pPr>
                      <a:endParaRPr lang="en-US" altLang="ko-KR" sz="1400" b="0" dirty="0" smtClean="0">
                        <a:solidFill>
                          <a:srgbClr val="0000FF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/>
                      </a:endParaRP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baseline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void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output() 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{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Person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객체의 필드들 출력하는 메소드</a:t>
                      </a:r>
                      <a:endParaRPr lang="en-US" altLang="ko-KR" sz="1400" b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System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println(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*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사람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"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toString())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44000">
                        <a:lnSpc>
                          <a:spcPts val="1700"/>
                        </a:lnSpc>
                      </a:pP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  <a:endParaRPr lang="en-US" altLang="ko-KR" sz="1400" b="0" kern="0" dirty="0" smtClean="0">
                        <a:solidFill>
                          <a:srgbClr val="000000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}</a:t>
                      </a:r>
                    </a:p>
                    <a:p>
                      <a:pPr marL="127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class </a:t>
                      </a:r>
                      <a:r>
                        <a:rPr lang="en-US" altLang="ko-KR" sz="1600" b="1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Student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spc="0" dirty="0" smtClean="0">
                          <a:solidFill>
                            <a:srgbClr val="009900"/>
                          </a:solidFill>
                          <a:effectLst/>
                          <a:latin typeface="함초롬바탕"/>
                          <a:ea typeface="함초롬바탕"/>
                        </a:rPr>
                        <a:t>extends </a:t>
                      </a:r>
                      <a:r>
                        <a:rPr lang="en-US" altLang="ko-KR" sz="1400" b="0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/>
                          <a:ea typeface="함초롬바탕"/>
                        </a:rPr>
                        <a:t>Person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{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    String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;  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grade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;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</a:t>
                      </a:r>
                      <a:r>
                        <a:rPr lang="en-US" altLang="ko-KR" sz="1400" b="0" kern="0" baseline="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   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필드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ko-KR" altLang="en-US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, 학년</a:t>
                      </a:r>
                    </a:p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endParaRPr lang="ko-KR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  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en-US" altLang="ko-KR" sz="1400" b="0" dirty="0" smtClean="0">
                          <a:solidFill>
                            <a:srgbClr val="FF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super(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name,</a:t>
                      </a:r>
                      <a:r>
                        <a:rPr lang="en-US" altLang="ko-KR" sz="1400" b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age</a:t>
                      </a:r>
                      <a:r>
                        <a:rPr lang="en-US" altLang="ko-KR" sz="1400" b="0" baseline="0" dirty="0" smtClean="0">
                          <a:solidFill>
                            <a:srgbClr val="FF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;          </a:t>
                      </a:r>
                      <a:r>
                        <a:rPr lang="en-US" altLang="ko-KR" sz="1400" b="0" kern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rPr>
                        <a:t>// Person</a:t>
                      </a:r>
                      <a:r>
                        <a:rPr lang="ko-KR" altLang="en-US" sz="1400" b="0" kern="0" dirty="0" smtClean="0">
                          <a:solidFill>
                            <a:schemeClr val="tx1"/>
                          </a:solidFill>
                          <a:latin typeface="함초롬바탕"/>
                          <a:ea typeface="함초롬바탕"/>
                        </a:rPr>
                        <a:t>의 객체 생성자 호출하여 상속 필드 초기화</a:t>
                      </a:r>
                      <a:endParaRPr lang="en-US" altLang="ko-KR" sz="1400" b="0" kern="0" dirty="0" smtClean="0">
                        <a:solidFill>
                          <a:schemeClr val="tx1"/>
                        </a:solidFill>
                        <a:latin typeface="함초롬바탕"/>
                        <a:ea typeface="함초롬바탕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  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모서리가 둥근 직사각형 14"/>
          <p:cNvSpPr/>
          <p:nvPr/>
        </p:nvSpPr>
        <p:spPr>
          <a:xfrm>
            <a:off x="1964821" y="3772421"/>
            <a:ext cx="6408712" cy="766344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964821" y="2717990"/>
            <a:ext cx="6408712" cy="99904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상위 클래스의 메소드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7-4-1)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4" name="모서리가 둥근 사각형 설명선 13"/>
          <p:cNvSpPr/>
          <p:nvPr/>
        </p:nvSpPr>
        <p:spPr bwMode="auto">
          <a:xfrm flipH="1">
            <a:off x="342745" y="3593737"/>
            <a:ext cx="1387412" cy="561856"/>
          </a:xfrm>
          <a:prstGeom prst="wedgeRoundRectCallout">
            <a:avLst>
              <a:gd name="adj1" fmla="val -66822"/>
              <a:gd name="adj2" fmla="val 47476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객체의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모든 필드값 출력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308637" y="1781886"/>
            <a:ext cx="1387413" cy="1123712"/>
          </a:xfrm>
          <a:prstGeom prst="wedgeRoundRectCallout">
            <a:avLst>
              <a:gd name="adj1" fmla="val -68212"/>
              <a:gd name="adj2" fmla="val 44789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객체의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모든 필드값을 문자열로 구성해 반환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Object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7718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509856"/>
              </p:ext>
            </p:extLst>
          </p:nvPr>
        </p:nvGraphicFramePr>
        <p:xfrm>
          <a:off x="1547664" y="611999"/>
          <a:ext cx="7523725" cy="6081016"/>
        </p:xfrm>
        <a:graphic>
          <a:graphicData uri="http://schemas.openxmlformats.org/drawingml/2006/table">
            <a:tbl>
              <a:tblPr/>
              <a:tblGrid>
                <a:gridCol w="752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3546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Student 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객체의 필드들을 문자열로 반환하는 오버라이딩 메소드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//    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상속필드에 대해 필드들의 문자열 구성하기 위해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상위 클래스의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호출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27000" marR="0" indent="0" algn="just" fontAlgn="base" latinLnBrk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public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String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144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return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super.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toString()</a:t>
                      </a:r>
                      <a:r>
                        <a:rPr lang="en-US" altLang="ko-KR" sz="1400" b="1" baseline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r>
                        <a:rPr lang="en-US" altLang="ko-KR" sz="1400" b="0" baseline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학교명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this.schoolname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", 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학년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:"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this.grade</a:t>
                      </a:r>
                      <a:r>
                        <a:rPr lang="en-US" altLang="ko-KR" sz="1400" b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144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lang="en-US" altLang="ko-KR" sz="14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27000" marR="0" indent="0" algn="just" defTabSz="914400" rtl="0" eaLnBrk="1" fontAlgn="base" latinLnBrk="1" hangingPunct="1">
                        <a:lnSpc>
                          <a:spcPts val="17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</a:t>
                      </a:r>
                      <a:r>
                        <a:rPr lang="en-US" altLang="ko-KR" sz="1400" b="0" u="none" kern="0" spc="0" dirty="0" smtClean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u="none" kern="0" spc="0" dirty="0" smtClean="0">
                          <a:solidFill>
                            <a:srgbClr val="7030A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 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 * </a:t>
                      </a:r>
                      <a:r>
                        <a:rPr lang="ko-KR" altLang="en-US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학생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- " 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+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this.</a:t>
                      </a:r>
                      <a:r>
                        <a:rPr lang="en-US" altLang="ko-KR" sz="1400" b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toString() )</a:t>
                      </a: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}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}</a:t>
                      </a: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400" b="0" i="0" u="none" kern="0" spc="0" dirty="0" smtClean="0">
                        <a:solidFill>
                          <a:srgbClr val="000000"/>
                        </a:solidFill>
                        <a:effectLst/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63500" marR="0" indent="0" algn="l" fontAlgn="base" latinLnBrk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class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600" b="1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PersonMgmt</a:t>
                      </a:r>
                      <a:r>
                        <a:rPr lang="en-US" altLang="ko-KR" sz="1600" b="1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{</a:t>
                      </a:r>
                    </a:p>
                    <a:p>
                      <a:pPr marL="108000" marR="0" indent="0" algn="l" defTabSz="914400" rtl="0" eaLnBrk="1" fontAlgn="base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" algn="l"/>
                          <a:tab pos="304800" algn="l"/>
                          <a:tab pos="457200" algn="l"/>
                          <a:tab pos="508000" algn="l"/>
                          <a:tab pos="609600" algn="l"/>
                          <a:tab pos="762000" algn="l"/>
                          <a:tab pos="914400" algn="l"/>
                          <a:tab pos="1016000" algn="l"/>
                          <a:tab pos="1066800" algn="l"/>
                          <a:tab pos="1219200" algn="l"/>
                          <a:tab pos="1371600" algn="l"/>
                          <a:tab pos="1524000" algn="l"/>
                          <a:tab pos="1676400" algn="l"/>
                          <a:tab pos="1828800" algn="l"/>
                          <a:tab pos="1981200" algn="l"/>
                          <a:tab pos="2032000" algn="l"/>
                          <a:tab pos="2133600" algn="l"/>
                          <a:tab pos="2286000" algn="l"/>
                          <a:tab pos="2438400" algn="l"/>
                          <a:tab pos="2540000" algn="l"/>
                          <a:tab pos="2590800" algn="l"/>
                          <a:tab pos="2743200" algn="l"/>
                          <a:tab pos="2895600" algn="l"/>
                          <a:tab pos="3048000" algn="l"/>
                          <a:tab pos="3200400" algn="l"/>
                          <a:tab pos="3352800" algn="l"/>
                          <a:tab pos="3505200" algn="l"/>
                          <a:tab pos="3556000" algn="l"/>
                          <a:tab pos="3657600" algn="l"/>
                          <a:tab pos="3810000" algn="l"/>
                          <a:tab pos="3962400" algn="l"/>
                          <a:tab pos="4064000" algn="l"/>
                        </a:tabLst>
                        <a:defRPr/>
                      </a:pP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	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8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public static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void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main(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FF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String[] 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args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CC00FF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{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Person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18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// 18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세의 홍길동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i="0" u="none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</a:t>
                      </a:r>
                      <a:r>
                        <a:rPr lang="en-US" altLang="ko-KR" sz="1400" b="0" i="0" u="none" kern="1200" dirty="0" smtClean="0">
                          <a:solidFill>
                            <a:srgbClr val="7030A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11,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서울초등학교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4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endParaRPr lang="ko-KR" altLang="en-US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//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김철수는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23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세의 한국대학교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2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학년 학생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: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업캐스팅하여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참조변수에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저장</a:t>
                      </a:r>
                    </a:p>
                    <a:p>
                      <a:pPr marL="108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= </a:t>
                      </a:r>
                      <a:r>
                        <a:rPr lang="en-US" altLang="ko-KR" sz="1400" b="0" i="0" u="none" kern="1200" dirty="0" smtClean="0">
                          <a:solidFill>
                            <a:srgbClr val="008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new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Student(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23, "</a:t>
                      </a:r>
                      <a:r>
                        <a:rPr lang="ko-KR" altLang="en-US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한국대학교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", 2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 </a:t>
                      </a:r>
                    </a:p>
                    <a:p>
                      <a:pPr marL="108000">
                        <a:lnSpc>
                          <a:spcPts val="17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//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홍길동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김영희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,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김철수의 신상정보를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메소드로 출력</a:t>
                      </a:r>
                    </a:p>
                    <a:p>
                      <a:pPr marL="108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p1.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s1.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Student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endParaRPr lang="en-US" altLang="ko-KR" sz="1400" b="0" i="0" u="none" kern="1200" dirty="0" smtClean="0">
                        <a:solidFill>
                          <a:schemeClr val="tx1"/>
                        </a:solidFill>
                        <a:latin typeface="함초롬바탕" pitchFamily="18" charset="-127"/>
                        <a:ea typeface="함초롬바탕" pitchFamily="18" charset="-127"/>
                        <a:cs typeface="함초롬바탕" pitchFamily="18" charset="-127"/>
                      </a:endParaRP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</a:t>
                      </a:r>
                      <a:r>
                        <a:rPr lang="en-US" altLang="ko-KR" sz="1400" b="0" i="0" u="none" kern="120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p2.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;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//  </a:t>
                      </a:r>
                      <a:r>
                        <a:rPr lang="en-US" altLang="ko-KR" sz="1400" b="0" i="0" u="none" kern="120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Person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클래스의</a:t>
                      </a:r>
                      <a:r>
                        <a:rPr lang="en-US" altLang="ko-KR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400" b="0" i="0" u="none" kern="120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output() </a:t>
                      </a:r>
                      <a:r>
                        <a:rPr lang="ko-KR" altLang="en-US" sz="1400" b="0" i="0" u="none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메소드</a:t>
                      </a:r>
                      <a:r>
                        <a:rPr lang="ko-KR" altLang="en-US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호출</a:t>
                      </a:r>
                      <a:r>
                        <a:rPr lang="en-US" altLang="ko-KR" sz="1400" b="0" i="0" u="none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(?)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홍길동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p1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 algn="l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김영희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s1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 algn="l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    System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out</a:t>
                      </a:r>
                      <a:r>
                        <a:rPr lang="en-US" altLang="ko-KR" sz="1400" b="0" dirty="0" smtClean="0"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.</a:t>
                      </a:r>
                      <a:r>
                        <a:rPr lang="en-US" altLang="ko-KR" sz="1400" b="0" dirty="0" smtClean="0">
                          <a:solidFill>
                            <a:srgbClr val="CC00FF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println(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"  * </a:t>
                      </a:r>
                      <a:r>
                        <a:rPr lang="ko-KR" altLang="en-US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김철수 </a:t>
                      </a:r>
                      <a:r>
                        <a:rPr lang="en-US" altLang="ko-KR" sz="1400" b="0" i="0" u="none" dirty="0" smtClean="0">
                          <a:solidFill>
                            <a:srgbClr val="2A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 "</a:t>
                      </a:r>
                      <a:r>
                        <a:rPr lang="ko-KR" altLang="en-US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+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i="0" u="none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p2</a:t>
                      </a:r>
                      <a:r>
                        <a:rPr lang="en-US" altLang="ko-KR" sz="1400" b="0" i="0" u="none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r>
                        <a:rPr lang="en-US" altLang="ko-KR" sz="1400" b="0" i="0" u="none" dirty="0" smtClean="0">
                          <a:solidFill>
                            <a:srgbClr val="00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</a:p>
                    <a:p>
                      <a:pPr marL="10800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   </a:t>
                      </a: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  <a:p>
                      <a:pPr marL="108000" marR="0" indent="0" algn="l" defTabSz="914400" rtl="0" eaLnBrk="1" fontAlgn="auto" latinLnBrk="1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1200" dirty="0" smtClean="0">
                          <a:solidFill>
                            <a:schemeClr val="tx1"/>
                          </a:solidFill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}</a:t>
                      </a: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1755555" y="1004594"/>
            <a:ext cx="7208934" cy="99364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상위 클래스의 메소드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lang="en-US" altLang="ko-KR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7-4-1)</a:t>
            </a:r>
            <a:endParaRPr lang="ko-KR" altLang="en-US" sz="28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5436096" y="5631186"/>
            <a:ext cx="4554724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* 사람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18,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:null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학생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:null,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학생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:21,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홍길동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홍길동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18,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null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김영희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김철수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김철수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23,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null</a:t>
            </a:r>
            <a:r>
              <a:rPr kumimoji="0" lang="en-US" altLang="ko-KR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한국대학교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 bwMode="auto">
          <a:xfrm flipH="1">
            <a:off x="107503" y="2420888"/>
            <a:ext cx="1333443" cy="936427"/>
          </a:xfrm>
          <a:prstGeom prst="wedgeRoundRectCallout">
            <a:avLst>
              <a:gd name="adj1" fmla="val -74258"/>
              <a:gd name="adj2" fmla="val -49962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()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Student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객체의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모든 필드값 출력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output()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699792" y="1236591"/>
            <a:ext cx="1584176" cy="282959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모서리가 둥근 사각형 설명선 16"/>
          <p:cNvSpPr/>
          <p:nvPr/>
        </p:nvSpPr>
        <p:spPr bwMode="auto">
          <a:xfrm flipH="1">
            <a:off x="107503" y="737826"/>
            <a:ext cx="1335715" cy="749141"/>
          </a:xfrm>
          <a:prstGeom prst="wedgeRoundRectCallout">
            <a:avLst>
              <a:gd name="adj1" fmla="val -74185"/>
              <a:gd name="adj2" fmla="val 4137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의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755555" y="2044024"/>
            <a:ext cx="7208934" cy="664896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모서리가 둥근 사각형 설명선 18"/>
          <p:cNvSpPr/>
          <p:nvPr/>
        </p:nvSpPr>
        <p:spPr bwMode="auto">
          <a:xfrm flipH="1">
            <a:off x="4423918" y="1591267"/>
            <a:ext cx="1660250" cy="374571"/>
          </a:xfrm>
          <a:prstGeom prst="wedgeRoundRectCallout">
            <a:avLst>
              <a:gd name="adj1" fmla="val 57369"/>
              <a:gd name="adj2" fmla="val -8240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DE53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toString()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srgbClr val="DE53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22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836712"/>
            <a:ext cx="8064896" cy="1571803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7.1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클래스와 상속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7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7-4-1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764704"/>
            <a:ext cx="882015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(super.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7-4-1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필드값을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문자열로 반환하는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모두 작성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super.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이는 상속 필드들의 문자열 구성을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이용하는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효과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제거한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프로그램의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작성하라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상속 필드는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호출하여 문자열로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구성하고 고유 필드는 자체에서 문자열로 구성하도록 변경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호출하도록 변경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하나 생성하고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/>
          <p:cNvSpPr/>
          <p:nvPr/>
        </p:nvSpPr>
        <p:spPr>
          <a:xfrm>
            <a:off x="71500" y="628188"/>
            <a:ext cx="9001000" cy="6175447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5670391" y="713915"/>
            <a:ext cx="3221561" cy="3088316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rgbClr val="0000FF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lang="en-US" altLang="ko-KR" sz="32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3200" kern="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s1</a:t>
            </a:r>
            <a:r>
              <a:rPr lang="en-US" altLang="ko-KR" sz="3200" kern="0" dirty="0">
                <a:solidFill>
                  <a:srgbClr val="7030A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en-US" altLang="ko-KR" sz="3200" kern="0" dirty="0">
                <a:solidFill>
                  <a:srgbClr val="CC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lang="en-US" altLang="ko-KR" sz="3200" kern="0" dirty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r>
              <a:rPr lang="en-US" altLang="ko-KR" sz="3200" kern="0" dirty="0">
                <a:solidFill>
                  <a:srgbClr val="7030A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lang="ko-KR" altLang="en-US" sz="3200" kern="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3200" kern="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호출되었을 </a:t>
            </a:r>
            <a:r>
              <a:rPr lang="ko-KR" altLang="en-US" sz="3200" kern="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 수행과정</a:t>
            </a:r>
            <a:endParaRPr lang="en-US" altLang="ko-KR" sz="3200" kern="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229659" y="3553717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5" name="직사각형 24"/>
          <p:cNvSpPr/>
          <p:nvPr/>
        </p:nvSpPr>
        <p:spPr>
          <a:xfrm>
            <a:off x="1288234" y="6408898"/>
            <a:ext cx="688313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출력결과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*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:11,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현위치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:null,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학교명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68947" y="883897"/>
            <a:ext cx="5085234" cy="648072"/>
          </a:xfrm>
          <a:prstGeom prst="rect">
            <a:avLst/>
          </a:prstGeom>
          <a:solidFill>
            <a:srgbClr val="EFF6E7"/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// s1</a:t>
            </a:r>
            <a:r>
              <a:rPr kumimoji="0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실제적 참조 클래스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Student</a:t>
            </a:r>
          </a:p>
          <a:p>
            <a:pPr marL="0" marR="0" lvl="0" indent="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Student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김영희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11, 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서울초등학교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", 4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8946" y="1863207"/>
            <a:ext cx="5074591" cy="467023"/>
          </a:xfrm>
          <a:prstGeom prst="rect">
            <a:avLst/>
          </a:prstGeom>
          <a:solidFill>
            <a:srgbClr val="EFF6E7"/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s1.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output()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70809" y="2829984"/>
            <a:ext cx="5083371" cy="791507"/>
          </a:xfrm>
          <a:prstGeom prst="rect">
            <a:avLst/>
          </a:prstGeom>
          <a:solidFill>
            <a:srgbClr val="EFF6E7"/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7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System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println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학생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8415" y="2898820"/>
            <a:ext cx="3085288" cy="265366"/>
          </a:xfrm>
          <a:prstGeom prst="rect">
            <a:avLst/>
          </a:prstGeom>
          <a:solidFill>
            <a:srgbClr val="CC00FF">
              <a:alpha val="10196"/>
            </a:srgbClr>
          </a:solidFill>
          <a:ln w="9525" cap="flat" cmpd="sng" algn="ctr">
            <a:solidFill>
              <a:srgbClr val="CC00FF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output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84766" y="1978052"/>
            <a:ext cx="1080120" cy="28781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859888" y="2274895"/>
            <a:ext cx="216024" cy="555089"/>
          </a:xfrm>
          <a:prstGeom prst="downArrow">
            <a:avLst/>
          </a:prstGeom>
          <a:solidFill>
            <a:srgbClr val="CC00FF">
              <a:alpha val="50196"/>
            </a:srgbClr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3277595" y="3233093"/>
            <a:ext cx="1500578" cy="307353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70200" y="4100070"/>
            <a:ext cx="7432091" cy="827926"/>
          </a:xfrm>
          <a:prstGeom prst="rect">
            <a:avLst/>
          </a:prstGeom>
          <a:solidFill>
            <a:srgbClr val="EFF6E7"/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return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super.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toString()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this.schoolname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this.grade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9" name="아래쪽 화살표 98"/>
          <p:cNvSpPr/>
          <p:nvPr/>
        </p:nvSpPr>
        <p:spPr>
          <a:xfrm>
            <a:off x="1676059" y="4768902"/>
            <a:ext cx="216024" cy="592870"/>
          </a:xfrm>
          <a:prstGeom prst="downArrow">
            <a:avLst/>
          </a:prstGeom>
          <a:solidFill>
            <a:srgbClr val="CC00FF">
              <a:alpha val="50196"/>
            </a:srgbClr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39668" y="4162145"/>
            <a:ext cx="3085288" cy="265366"/>
          </a:xfrm>
          <a:prstGeom prst="rect">
            <a:avLst/>
          </a:prstGeom>
          <a:solidFill>
            <a:srgbClr val="CC00FF">
              <a:alpha val="10196"/>
            </a:srgbClr>
          </a:solidFill>
          <a:ln w="9525" cap="flat" cmpd="sng" algn="ctr">
            <a:solidFill>
              <a:srgbClr val="CC00FF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endParaRPr kumimoji="0" lang="ko-KR" altLang="en-US" sz="1400" b="0" i="0" u="sng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134157" y="4471718"/>
            <a:ext cx="1553634" cy="287817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모서리가 둥근 직사각형 18"/>
          <p:cNvSpPr>
            <a:spLocks noChangeArrowheads="1"/>
          </p:cNvSpPr>
          <p:nvPr/>
        </p:nvSpPr>
        <p:spPr bwMode="auto">
          <a:xfrm>
            <a:off x="5855947" y="960739"/>
            <a:ext cx="1296000" cy="731470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" name="모서리가 둥근 직사각형 18"/>
          <p:cNvSpPr>
            <a:spLocks noChangeArrowheads="1"/>
          </p:cNvSpPr>
          <p:nvPr/>
        </p:nvSpPr>
        <p:spPr bwMode="auto">
          <a:xfrm>
            <a:off x="5848376" y="1882706"/>
            <a:ext cx="2892782" cy="1807023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5" name="모서리가 둥근 직사각형 104"/>
          <p:cNvSpPr>
            <a:spLocks noChangeArrowheads="1"/>
          </p:cNvSpPr>
          <p:nvPr/>
        </p:nvSpPr>
        <p:spPr bwMode="auto">
          <a:xfrm>
            <a:off x="6364893" y="2288049"/>
            <a:ext cx="2245493" cy="76724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6" name="모서리가 둥근 직사각형 105"/>
          <p:cNvSpPr>
            <a:spLocks noChangeArrowheads="1"/>
          </p:cNvSpPr>
          <p:nvPr/>
        </p:nvSpPr>
        <p:spPr bwMode="auto">
          <a:xfrm>
            <a:off x="6364893" y="3089231"/>
            <a:ext cx="2245493" cy="546498"/>
          </a:xfrm>
          <a:prstGeom prst="roundRect">
            <a:avLst>
              <a:gd name="adj" fmla="val 0"/>
            </a:avLst>
          </a:prstGeom>
          <a:solidFill>
            <a:srgbClr val="00FFFF">
              <a:alpha val="25098"/>
            </a:srgbClr>
          </a:solidFill>
          <a:ln w="3175" algn="ctr">
            <a:solidFill>
              <a:srgbClr val="0000FF">
                <a:alpha val="60000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7" name="모서리가 둥근 직사각형 18"/>
          <p:cNvSpPr>
            <a:spLocks noChangeArrowheads="1"/>
          </p:cNvSpPr>
          <p:nvPr/>
        </p:nvSpPr>
        <p:spPr bwMode="auto">
          <a:xfrm>
            <a:off x="6874507" y="2333848"/>
            <a:ext cx="620642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name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8" name="모서리가 둥근 직사각형 107"/>
          <p:cNvSpPr>
            <a:spLocks noChangeArrowheads="1"/>
          </p:cNvSpPr>
          <p:nvPr/>
        </p:nvSpPr>
        <p:spPr bwMode="auto">
          <a:xfrm>
            <a:off x="6874507" y="2570603"/>
            <a:ext cx="620642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9" name="모서리가 둥근 직사각형 18"/>
          <p:cNvSpPr>
            <a:spLocks noChangeArrowheads="1"/>
          </p:cNvSpPr>
          <p:nvPr/>
        </p:nvSpPr>
        <p:spPr bwMode="auto">
          <a:xfrm>
            <a:off x="6874507" y="2807576"/>
            <a:ext cx="620642" cy="20104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currLoc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0" name="모서리가 둥근 직사각형 18"/>
          <p:cNvSpPr>
            <a:spLocks noChangeArrowheads="1"/>
          </p:cNvSpPr>
          <p:nvPr/>
        </p:nvSpPr>
        <p:spPr bwMode="auto">
          <a:xfrm>
            <a:off x="7542677" y="2344707"/>
            <a:ext cx="995701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김영희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1" name="모서리가 둥근 직사각형 110"/>
          <p:cNvSpPr>
            <a:spLocks noChangeArrowheads="1"/>
          </p:cNvSpPr>
          <p:nvPr/>
        </p:nvSpPr>
        <p:spPr bwMode="auto">
          <a:xfrm>
            <a:off x="7542677" y="2573154"/>
            <a:ext cx="995701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2" name="모서리가 둥근 직사각형 18"/>
          <p:cNvSpPr>
            <a:spLocks noChangeArrowheads="1"/>
          </p:cNvSpPr>
          <p:nvPr/>
        </p:nvSpPr>
        <p:spPr bwMode="auto">
          <a:xfrm>
            <a:off x="7542677" y="2816167"/>
            <a:ext cx="995701" cy="19879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ull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3" name="모서리가 둥근 직사각형 18"/>
          <p:cNvSpPr>
            <a:spLocks noChangeArrowheads="1"/>
          </p:cNvSpPr>
          <p:nvPr/>
        </p:nvSpPr>
        <p:spPr bwMode="auto">
          <a:xfrm>
            <a:off x="6444254" y="2408062"/>
            <a:ext cx="350893" cy="58056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상속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4" name="모서리가 둥근 직사각형 10"/>
          <p:cNvSpPr>
            <a:spLocks noChangeArrowheads="1"/>
          </p:cNvSpPr>
          <p:nvPr/>
        </p:nvSpPr>
        <p:spPr bwMode="auto">
          <a:xfrm>
            <a:off x="6640733" y="1963912"/>
            <a:ext cx="1737192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0000FF"/>
            </a:solidFill>
            <a:round/>
            <a:headEnd/>
            <a:tailEnd/>
          </a:ln>
        </p:spPr>
        <p:txBody>
          <a:bodyPr t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1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</a:t>
            </a:r>
            <a:r>
              <a:rPr kumimoji="1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115" name="모서리가 둥근 직사각형 18"/>
          <p:cNvSpPr>
            <a:spLocks noChangeArrowheads="1"/>
          </p:cNvSpPr>
          <p:nvPr/>
        </p:nvSpPr>
        <p:spPr bwMode="auto">
          <a:xfrm>
            <a:off x="5908715" y="1355771"/>
            <a:ext cx="533530" cy="25970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s1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6" name="모서리가 둥근 직사각형 18"/>
          <p:cNvSpPr>
            <a:spLocks noChangeArrowheads="1"/>
          </p:cNvSpPr>
          <p:nvPr/>
        </p:nvSpPr>
        <p:spPr bwMode="auto">
          <a:xfrm>
            <a:off x="6494593" y="1352841"/>
            <a:ext cx="612527" cy="259702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7" name="모서리가 둥근 직사각형 10"/>
          <p:cNvSpPr>
            <a:spLocks noChangeArrowheads="1"/>
          </p:cNvSpPr>
          <p:nvPr/>
        </p:nvSpPr>
        <p:spPr bwMode="auto">
          <a:xfrm>
            <a:off x="5922261" y="1040900"/>
            <a:ext cx="1187769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8" name="모서리가 둥근 직사각형 18"/>
          <p:cNvSpPr>
            <a:spLocks noChangeArrowheads="1"/>
          </p:cNvSpPr>
          <p:nvPr/>
        </p:nvSpPr>
        <p:spPr bwMode="auto">
          <a:xfrm>
            <a:off x="5978696" y="2558231"/>
            <a:ext cx="294394" cy="767459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</a:t>
            </a:r>
            <a:endParaRPr kumimoji="1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9" name="모서리가 둥근 직사각형 18"/>
          <p:cNvSpPr>
            <a:spLocks noChangeArrowheads="1"/>
          </p:cNvSpPr>
          <p:nvPr/>
        </p:nvSpPr>
        <p:spPr bwMode="auto">
          <a:xfrm>
            <a:off x="6874469" y="3137623"/>
            <a:ext cx="620680" cy="20282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schooln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0" name="모서리가 둥근 직사각형 18"/>
          <p:cNvSpPr>
            <a:spLocks noChangeArrowheads="1"/>
          </p:cNvSpPr>
          <p:nvPr/>
        </p:nvSpPr>
        <p:spPr bwMode="auto">
          <a:xfrm>
            <a:off x="6874469" y="3396845"/>
            <a:ext cx="620680" cy="201042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grade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2" name="모서리가 둥근 직사각형 121"/>
          <p:cNvSpPr>
            <a:spLocks noChangeArrowheads="1"/>
          </p:cNvSpPr>
          <p:nvPr/>
        </p:nvSpPr>
        <p:spPr bwMode="auto">
          <a:xfrm>
            <a:off x="7542677" y="3402099"/>
            <a:ext cx="995701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3" name="모서리가 둥근 직사각형 18"/>
          <p:cNvSpPr>
            <a:spLocks noChangeArrowheads="1"/>
          </p:cNvSpPr>
          <p:nvPr/>
        </p:nvSpPr>
        <p:spPr bwMode="auto">
          <a:xfrm>
            <a:off x="6444235" y="3130153"/>
            <a:ext cx="350893" cy="45394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36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고유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필드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4" name="모서리가 둥근 직사각형 18"/>
          <p:cNvSpPr>
            <a:spLocks noChangeArrowheads="1"/>
          </p:cNvSpPr>
          <p:nvPr/>
        </p:nvSpPr>
        <p:spPr bwMode="auto">
          <a:xfrm>
            <a:off x="7302033" y="956476"/>
            <a:ext cx="1440000" cy="731470"/>
          </a:xfrm>
          <a:prstGeom prst="roundRect">
            <a:avLst>
              <a:gd name="adj" fmla="val 0"/>
            </a:avLst>
          </a:prstGeom>
          <a:solidFill>
            <a:srgbClr val="00FFFF">
              <a:alpha val="14902"/>
            </a:srgbClr>
          </a:solidFill>
          <a:ln w="3175" algn="ctr">
            <a:solidFill>
              <a:srgbClr val="0000FF">
                <a:alpha val="74902"/>
              </a:srgbClr>
            </a:solidFill>
            <a:round/>
            <a:headEnd/>
            <a:tailEnd/>
          </a:ln>
        </p:spPr>
        <p:txBody>
          <a:bodyPr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5" name="모서리가 둥근 직사각형 18"/>
          <p:cNvSpPr>
            <a:spLocks noChangeArrowheads="1"/>
          </p:cNvSpPr>
          <p:nvPr/>
        </p:nvSpPr>
        <p:spPr bwMode="auto">
          <a:xfrm>
            <a:off x="7349561" y="1351508"/>
            <a:ext cx="671359" cy="259701"/>
          </a:xfrm>
          <a:prstGeom prst="roundRect">
            <a:avLst>
              <a:gd name="adj" fmla="val 0"/>
            </a:avLst>
          </a:prstGeom>
          <a:solidFill>
            <a:srgbClr val="CCFFCC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6" name="모서리가 둥근 직사각형 18"/>
          <p:cNvSpPr>
            <a:spLocks noChangeArrowheads="1"/>
          </p:cNvSpPr>
          <p:nvPr/>
        </p:nvSpPr>
        <p:spPr bwMode="auto">
          <a:xfrm>
            <a:off x="8073268" y="1348578"/>
            <a:ext cx="619011" cy="259702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6350" algn="ctr">
            <a:solidFill>
              <a:srgbClr val="0000FF"/>
            </a:solidFill>
            <a:round/>
            <a:headEnd/>
            <a:tailEnd/>
          </a:ln>
        </p:spPr>
        <p:txBody>
          <a:bodyPr lIns="0" tIns="1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7" name="모서리가 둥근 직사각형 10"/>
          <p:cNvSpPr>
            <a:spLocks noChangeArrowheads="1"/>
          </p:cNvSpPr>
          <p:nvPr/>
        </p:nvSpPr>
        <p:spPr bwMode="auto">
          <a:xfrm>
            <a:off x="7349561" y="1036637"/>
            <a:ext cx="1325729" cy="260311"/>
          </a:xfrm>
          <a:prstGeom prst="roundRect">
            <a:avLst>
              <a:gd name="adj" fmla="val 16667"/>
            </a:avLst>
          </a:prstGeom>
          <a:solidFill>
            <a:srgbClr val="0000FF">
              <a:alpha val="10196"/>
            </a:srgbClr>
          </a:solidFill>
          <a:ln w="3175" algn="ctr">
            <a:solidFill>
              <a:srgbClr val="CC00FF"/>
            </a:solidFill>
            <a:round/>
            <a:headEnd/>
            <a:tailEnd/>
          </a:ln>
        </p:spPr>
        <p:txBody>
          <a:bodyPr lIns="0" tIns="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28" name="직선 화살표 연결선 127"/>
          <p:cNvCxnSpPr/>
          <p:nvPr/>
        </p:nvCxnSpPr>
        <p:spPr>
          <a:xfrm flipH="1">
            <a:off x="8092533" y="1464552"/>
            <a:ext cx="350265" cy="409504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endCxn id="104" idx="0"/>
          </p:cNvCxnSpPr>
          <p:nvPr/>
        </p:nvCxnSpPr>
        <p:spPr>
          <a:xfrm>
            <a:off x="6849838" y="1494060"/>
            <a:ext cx="444929" cy="388646"/>
          </a:xfrm>
          <a:prstGeom prst="straightConnector1">
            <a:avLst/>
          </a:prstGeom>
          <a:ln>
            <a:solidFill>
              <a:schemeClr val="tx1"/>
            </a:solidFill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8"/>
          <p:cNvSpPr>
            <a:spLocks noChangeArrowheads="1"/>
          </p:cNvSpPr>
          <p:nvPr/>
        </p:nvSpPr>
        <p:spPr bwMode="auto">
          <a:xfrm>
            <a:off x="7543045" y="3148482"/>
            <a:ext cx="995327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서울초등학교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3" name="모서리가 둥근 직사각형 18"/>
          <p:cNvSpPr>
            <a:spLocks noChangeArrowheads="1"/>
          </p:cNvSpPr>
          <p:nvPr/>
        </p:nvSpPr>
        <p:spPr bwMode="auto">
          <a:xfrm>
            <a:off x="4102457" y="4695749"/>
            <a:ext cx="995327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서울학초등교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4" name="모서리가 둥근 직사각형 133"/>
          <p:cNvSpPr>
            <a:spLocks noChangeArrowheads="1"/>
          </p:cNvSpPr>
          <p:nvPr/>
        </p:nvSpPr>
        <p:spPr bwMode="auto">
          <a:xfrm>
            <a:off x="6293331" y="4695749"/>
            <a:ext cx="995701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270200" y="5361772"/>
            <a:ext cx="7432091" cy="884714"/>
          </a:xfrm>
          <a:prstGeom prst="rect">
            <a:avLst/>
          </a:prstGeom>
          <a:solidFill>
            <a:srgbClr val="EFF6E7"/>
          </a:solidFill>
          <a:ln w="3175" cap="flat" cmpd="sng" algn="ctr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return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this.name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나이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this.age + ",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현위치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:"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this.currentLocation;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3" name="모서리가 둥근 직사각형 18"/>
          <p:cNvSpPr>
            <a:spLocks noChangeArrowheads="1"/>
          </p:cNvSpPr>
          <p:nvPr/>
        </p:nvSpPr>
        <p:spPr bwMode="auto">
          <a:xfrm>
            <a:off x="1812839" y="6008727"/>
            <a:ext cx="995701" cy="20055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김영희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4" name="모서리가 둥근 직사각형 143"/>
          <p:cNvSpPr>
            <a:spLocks noChangeArrowheads="1"/>
          </p:cNvSpPr>
          <p:nvPr/>
        </p:nvSpPr>
        <p:spPr bwMode="auto">
          <a:xfrm>
            <a:off x="3638790" y="6003199"/>
            <a:ext cx="995701" cy="198794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5" name="모서리가 둥근 직사각형 18"/>
          <p:cNvSpPr>
            <a:spLocks noChangeArrowheads="1"/>
          </p:cNvSpPr>
          <p:nvPr/>
        </p:nvSpPr>
        <p:spPr bwMode="auto">
          <a:xfrm>
            <a:off x="5977569" y="6003199"/>
            <a:ext cx="995701" cy="198793"/>
          </a:xfrm>
          <a:prstGeom prst="roundRect">
            <a:avLst>
              <a:gd name="adj" fmla="val 0"/>
            </a:avLst>
          </a:prstGeom>
          <a:solidFill>
            <a:srgbClr val="00FFFF">
              <a:alpha val="50196"/>
            </a:srgbClr>
          </a:solidFill>
          <a:ln w="3175" algn="ctr">
            <a:solidFill>
              <a:srgbClr val="0000FF">
                <a:alpha val="30196"/>
              </a:srgbClr>
            </a:solidFill>
            <a:round/>
            <a:headEnd/>
            <a:tailEnd/>
          </a:ln>
        </p:spPr>
        <p:txBody>
          <a:bodyPr lIns="0" tIns="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ull</a:t>
            </a:r>
            <a:r>
              <a:rPr kumimoji="1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339668" y="5432895"/>
            <a:ext cx="3085288" cy="265366"/>
          </a:xfrm>
          <a:prstGeom prst="rect">
            <a:avLst/>
          </a:prstGeom>
          <a:solidFill>
            <a:srgbClr val="CC00FF">
              <a:alpha val="10196"/>
            </a:srgbClr>
          </a:solidFill>
          <a:ln w="9525" cap="flat" cmpd="sng" algn="ctr">
            <a:solidFill>
              <a:srgbClr val="CC00FF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toString</a:t>
            </a:r>
            <a:r>
              <a:rPr kumimoji="0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endParaRPr kumimoji="0" lang="ko-KR" altLang="en-US" sz="1400" b="0" i="0" u="sng" strike="noStrike" kern="1200" cap="none" spc="0" normalizeH="0" baseline="0" noProof="0" dirty="0">
              <a:ln>
                <a:noFill/>
              </a:ln>
              <a:solidFill>
                <a:srgbClr val="CC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47" name="아래쪽 화살표 146"/>
          <p:cNvSpPr/>
          <p:nvPr/>
        </p:nvSpPr>
        <p:spPr>
          <a:xfrm>
            <a:off x="4084910" y="3549759"/>
            <a:ext cx="216024" cy="555089"/>
          </a:xfrm>
          <a:prstGeom prst="downArrow">
            <a:avLst/>
          </a:prstGeom>
          <a:solidFill>
            <a:srgbClr val="CC00FF">
              <a:alpha val="50196"/>
            </a:srgbClr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389574" y="3270163"/>
            <a:ext cx="360119" cy="232373"/>
          </a:xfrm>
          <a:prstGeom prst="roundRect">
            <a:avLst>
              <a:gd name="adj" fmla="val 10305"/>
            </a:avLst>
          </a:prstGeom>
          <a:solidFill>
            <a:srgbClr val="66FFFF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45559" y="2010319"/>
            <a:ext cx="219775" cy="234728"/>
          </a:xfrm>
          <a:prstGeom prst="roundRect">
            <a:avLst>
              <a:gd name="adj" fmla="val 10305"/>
            </a:avLst>
          </a:prstGeom>
          <a:solidFill>
            <a:srgbClr val="66FFFF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원호 61"/>
          <p:cNvSpPr/>
          <p:nvPr/>
        </p:nvSpPr>
        <p:spPr bwMode="auto">
          <a:xfrm rot="17814271">
            <a:off x="807307" y="1395691"/>
            <a:ext cx="2261779" cy="4418586"/>
          </a:xfrm>
          <a:prstGeom prst="arc">
            <a:avLst>
              <a:gd name="adj1" fmla="val 17209813"/>
              <a:gd name="adj2" fmla="val 3041429"/>
            </a:avLst>
          </a:prstGeom>
          <a:noFill/>
          <a:ln w="9525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855245" y="4483959"/>
            <a:ext cx="360119" cy="232569"/>
          </a:xfrm>
          <a:prstGeom prst="roundRect">
            <a:avLst>
              <a:gd name="adj" fmla="val 10305"/>
            </a:avLst>
          </a:prstGeom>
          <a:solidFill>
            <a:srgbClr val="66FFFF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원호 63"/>
          <p:cNvSpPr/>
          <p:nvPr/>
        </p:nvSpPr>
        <p:spPr bwMode="auto">
          <a:xfrm>
            <a:off x="3047429" y="3476034"/>
            <a:ext cx="797845" cy="1716625"/>
          </a:xfrm>
          <a:prstGeom prst="arc">
            <a:avLst>
              <a:gd name="adj1" fmla="val 16509499"/>
              <a:gd name="adj2" fmla="val 1368721"/>
            </a:avLst>
          </a:prstGeom>
          <a:noFill/>
          <a:ln w="9525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1874431" y="5783024"/>
            <a:ext cx="360119" cy="232373"/>
          </a:xfrm>
          <a:prstGeom prst="roundRect">
            <a:avLst>
              <a:gd name="adj" fmla="val 10305"/>
            </a:avLst>
          </a:prstGeom>
          <a:solidFill>
            <a:srgbClr val="66FFFF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원호 65"/>
          <p:cNvSpPr/>
          <p:nvPr/>
        </p:nvSpPr>
        <p:spPr bwMode="auto">
          <a:xfrm rot="3313913" flipH="1">
            <a:off x="2586882" y="4223483"/>
            <a:ext cx="888739" cy="2544808"/>
          </a:xfrm>
          <a:prstGeom prst="arc">
            <a:avLst>
              <a:gd name="adj1" fmla="val 16350180"/>
              <a:gd name="adj2" fmla="val 4399980"/>
            </a:avLst>
          </a:prstGeom>
          <a:noFill/>
          <a:ln w="9525" cap="flat" cmpd="sng" algn="ctr">
            <a:solidFill>
              <a:srgbClr val="CC00FF"/>
            </a:solidFill>
            <a:prstDash val="sysDot"/>
            <a:round/>
            <a:headEnd type="oval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855663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95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객체 생성자 호출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241179" y="625525"/>
            <a:ext cx="8713269" cy="6006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생성할 때 자동적으로 수행되는 특별한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생성한 객체의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초기화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형식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반환값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타입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표시하지 않고 클래스 이름과 동일한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 연산자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함께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생성할 때만 호출 가능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특이점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내에서만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객체 생성자 호출 가능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내에서 다른 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호출할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때 생성자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이름을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해야함</a:t>
            </a: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호출문은 반드시 메소드 구현의 첫 문장이어야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상속받은 필드의 초기화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상위 클래스의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상속받음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상속받은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초기화를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 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생성자는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대부분 상위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작성됨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그러므로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상속받은 필드의 초기화는 하위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직접 하지 않고 상위 클래스의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 이용하도록 권장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이것은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활용하는 이점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①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클래스가 상속받은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초기화하기 위해 별도의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작성하지 않아도 되는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효과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fontAlgn="base">
              <a:lnSpc>
                <a:spcPts val="21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lang="ko-KR" altLang="en-US" sz="1400" dirty="0" smtClean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②</a:t>
            </a:r>
            <a:r>
              <a:rPr lang="ko-KR" altLang="en-US" sz="1400" dirty="0" smtClean="0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변경 시 자동 반영되는 효과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작성시 유의사항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첫째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 필드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초기화하기 위해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상위 클래스의 객체 생성자 호출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둘째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호출시 상위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이름이 아닌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사용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셋째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 구현의 첫 문장이 객체 생성자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호출이 아니면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매개변수 없는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⟪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super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⟫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 내부적으로 호출됨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41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07504" y="2564904"/>
            <a:ext cx="8858173" cy="4094715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객체 생성자 이용한 상속 필드 초기화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7-4-1)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59699" y="564921"/>
            <a:ext cx="87132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 이용하여 상속 필드 초기화하는 예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초기화하기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 필드인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이름과 나이는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생성자로 초기화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l" defTabSz="914400" rtl="0" eaLnBrk="1" fontAlgn="base" latinLnBrk="1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학교명과 학년은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객체 생성자에서 직접 초기화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479389" y="3666826"/>
          <a:ext cx="5748079" cy="1176062"/>
        </p:xfrm>
        <a:graphic>
          <a:graphicData uri="http://schemas.openxmlformats.org/drawingml/2006/table">
            <a:tbl>
              <a:tblPr/>
              <a:tblGrid>
                <a:gridCol w="5748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606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학년이 주어지면 필드에 저장하는 객체 생성자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ko-KR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this.name </a:t>
                      </a:r>
                      <a:r>
                        <a:rPr lang="ko-KR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=</a:t>
                      </a:r>
                      <a:r>
                        <a:rPr lang="ko-KR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name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; th</a:t>
                      </a:r>
                      <a:r>
                        <a:rPr lang="en-US" altLang="ko-KR" sz="1400" b="1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is.age </a:t>
                      </a:r>
                      <a:r>
                        <a:rPr lang="en-US" altLang="ko-KR" sz="1400" b="1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1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age; 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48167"/>
              </p:ext>
            </p:extLst>
          </p:nvPr>
        </p:nvGraphicFramePr>
        <p:xfrm>
          <a:off x="1475523" y="2659299"/>
          <a:ext cx="5751945" cy="956972"/>
        </p:xfrm>
        <a:graphic>
          <a:graphicData uri="http://schemas.openxmlformats.org/drawingml/2006/table">
            <a:tbl>
              <a:tblPr/>
              <a:tblGrid>
                <a:gridCol w="575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6972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  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 주어지면 필드에 저장하는 객체 생성자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baseline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Person(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 </a:t>
                      </a:r>
                      <a:r>
                        <a:rPr lang="en-US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int</a:t>
                      </a:r>
                      <a:r>
                        <a:rPr lang="ko-KR" altLang="en-US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age</a:t>
                      </a:r>
                      <a:r>
                        <a:rPr lang="ko-KR" altLang="ko-KR" sz="1400" b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{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baseline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</a:t>
                      </a:r>
                      <a:r>
                        <a:rPr lang="ko-KR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this.name </a:t>
                      </a:r>
                      <a:r>
                        <a:rPr lang="ko-KR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=</a:t>
                      </a:r>
                      <a:r>
                        <a:rPr lang="ko-KR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name</a:t>
                      </a:r>
                      <a:r>
                        <a:rPr lang="ko-KR" altLang="ko-KR" sz="1400" b="1" dirty="0" smtClean="0">
                          <a:latin typeface="함초롬바탕"/>
                          <a:ea typeface="함초롬바탕"/>
                          <a:sym typeface="Wingdings"/>
                        </a:rPr>
                        <a:t>; </a:t>
                      </a:r>
                      <a:r>
                        <a:rPr lang="en-US" altLang="ko-KR" sz="1400" b="1" dirty="0" smtClean="0">
                          <a:latin typeface="함초롬바탕"/>
                          <a:ea typeface="함초롬바탕"/>
                          <a:sym typeface="Wingdings"/>
                        </a:rPr>
                        <a:t>  </a:t>
                      </a:r>
                      <a:r>
                        <a:rPr lang="en-US" altLang="ko-KR" sz="1400" b="1" dirty="0" err="1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this.age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= age;</a:t>
                      </a:r>
                      <a:endParaRPr lang="ko-KR" altLang="ko-KR" sz="1400" b="1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defRPr lang="ko-KR" altLang="en-US"/>
                      </a:pPr>
                      <a:r>
                        <a:rPr lang="en-US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472411" y="5159749"/>
          <a:ext cx="5755057" cy="1296901"/>
        </p:xfrm>
        <a:graphic>
          <a:graphicData uri="http://schemas.openxmlformats.org/drawingml/2006/table">
            <a:tbl>
              <a:tblPr/>
              <a:tblGrid>
                <a:gridCol w="5755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6901">
                <a:tc>
                  <a:txBody>
                    <a:bodyPr/>
                    <a:lstStyle/>
                    <a:p>
                      <a:pPr marL="127000" marR="0" indent="0" algn="just" fontAlgn="base" latinLnBrk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//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이름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나이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학교명</a:t>
                      </a:r>
                      <a:r>
                        <a:rPr lang="en-US" altLang="ko-KR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, </a:t>
                      </a:r>
                      <a:r>
                        <a:rPr lang="ko-KR" altLang="en-US" sz="14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학년이 주어지면 필드에 저장하는 객체 생성자</a:t>
                      </a:r>
                      <a:endParaRPr lang="ko-KR" altLang="en-US" sz="1400" kern="0" spc="0" dirty="0" smtClean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super(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name, age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en-US" altLang="ko-KR" sz="1400" b="1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; 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오른쪽으로 구부러진 화살표 15"/>
          <p:cNvSpPr/>
          <p:nvPr/>
        </p:nvSpPr>
        <p:spPr>
          <a:xfrm flipH="1">
            <a:off x="7092279" y="4339427"/>
            <a:ext cx="608333" cy="1492923"/>
          </a:xfrm>
          <a:prstGeom prst="curvedRightArrow">
            <a:avLst>
              <a:gd name="adj1" fmla="val 12964"/>
              <a:gd name="adj2" fmla="val 37018"/>
              <a:gd name="adj3" fmla="val 17046"/>
            </a:avLst>
          </a:prstGeom>
          <a:solidFill>
            <a:srgbClr val="CC00FF">
              <a:alpha val="34902"/>
            </a:srgbClr>
          </a:solidFill>
          <a:ln w="3175" cap="flat" cmpd="sng" algn="ctr">
            <a:solidFill>
              <a:srgbClr val="CC00FF"/>
            </a:solidFill>
            <a:prstDash val="solid"/>
            <a:round/>
          </a:ln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6596" y="2882565"/>
            <a:ext cx="1226920" cy="660572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Person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80701" y="3924132"/>
            <a:ext cx="1222815" cy="660572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7-3-2)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80701" y="5327375"/>
            <a:ext cx="1168125" cy="901695"/>
          </a:xfrm>
          <a:prstGeom prst="rect">
            <a:avLst/>
          </a:prstGeom>
          <a:solidFill>
            <a:srgbClr val="FF0000">
              <a:alpha val="1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</a:ln>
        </p:spPr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변경된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Student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7-4-1)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 bwMode="auto">
          <a:xfrm flipH="1">
            <a:off x="7537842" y="2673052"/>
            <a:ext cx="1326374" cy="561856"/>
          </a:xfrm>
          <a:prstGeom prst="wedgeRoundRectCallout">
            <a:avLst>
              <a:gd name="adj1" fmla="val 87000"/>
              <a:gd name="adj2" fmla="val 69121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매개변수에 주어진 이름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,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나이를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필드에 저장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024543" y="3145759"/>
            <a:ext cx="5067737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024543" y="4149435"/>
            <a:ext cx="5067737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모서리가 둥근 사각형 설명선 29"/>
          <p:cNvSpPr/>
          <p:nvPr/>
        </p:nvSpPr>
        <p:spPr bwMode="auto">
          <a:xfrm flipH="1">
            <a:off x="7540229" y="3348426"/>
            <a:ext cx="1323988" cy="936427"/>
          </a:xfrm>
          <a:prstGeom prst="wedgeRoundRectCallout">
            <a:avLst>
              <a:gd name="adj1" fmla="val 84960"/>
              <a:gd name="adj2" fmla="val 508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상속 필드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이름과 나이를 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/>
              <a:ea typeface="함초롬바탕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</a:rPr>
              <a:t>필드에 저장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(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Person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클래스와 </a:t>
            </a: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중복 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!!!</a:t>
            </a: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/>
                <a:ea typeface="함초롬바탕"/>
                <a:cs typeface="함초롬바탕" pitchFamily="18" charset="-127"/>
              </a:rPr>
              <a:t>)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024797" y="5692913"/>
            <a:ext cx="5067483" cy="26262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모서리가 둥근 사각형 설명선 31"/>
          <p:cNvSpPr/>
          <p:nvPr/>
        </p:nvSpPr>
        <p:spPr bwMode="auto">
          <a:xfrm flipH="1">
            <a:off x="7537843" y="5824223"/>
            <a:ext cx="1326375" cy="749141"/>
          </a:xfrm>
          <a:prstGeom prst="wedgeRoundRectCallout">
            <a:avLst>
              <a:gd name="adj1" fmla="val 84339"/>
              <a:gd name="adj2" fmla="val -4486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</a:t>
            </a:r>
            <a:endParaRPr kumimoji="0" lang="en-US" altLang="ko-KR" sz="11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Person(</a:t>
            </a:r>
            <a:r>
              <a:rPr kumimoji="0" lang="ko-KR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name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,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age</a:t>
            </a:r>
            <a:r>
              <a:rPr kumimoji="0" lang="ko-KR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/>
                <a:ea typeface="함초롬바탕"/>
                <a:sym typeface="Wingdings"/>
              </a:rPr>
              <a:t>)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호출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1187624" y="1552069"/>
          <a:ext cx="6624736" cy="927650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7650">
                <a:tc>
                  <a:txBody>
                    <a:bodyPr/>
                    <a:lstStyle/>
                    <a:p>
                      <a:pPr marL="144000" lvl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fontAlgn="base" latinLnBrk="1"/>
                      <a:r>
                        <a:rPr lang="en-US" altLang="ko-KR" sz="1400" b="1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super(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name, age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en-US" altLang="ko-KR" sz="1400" b="1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;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Person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객체 생성자 호출하여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상속 필드 초기화 </a:t>
                      </a: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설명선 1 34"/>
          <p:cNvSpPr/>
          <p:nvPr/>
        </p:nvSpPr>
        <p:spPr bwMode="auto">
          <a:xfrm>
            <a:off x="7932742" y="4651598"/>
            <a:ext cx="931534" cy="830997"/>
          </a:xfrm>
          <a:prstGeom prst="borderCallout1">
            <a:avLst>
              <a:gd name="adj1" fmla="val 34957"/>
              <a:gd name="adj2" fmla="val -213"/>
              <a:gd name="adj3" fmla="val 14053"/>
              <a:gd name="adj4" fmla="val -32754"/>
            </a:avLst>
          </a:prstGeom>
          <a:solidFill>
            <a:srgbClr val="AFFFFF"/>
          </a:solidFill>
          <a:ln w="952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 </a:t>
            </a:r>
            <a:endParaRPr lang="en-US" altLang="ko-KR" sz="1200" dirty="0">
              <a:solidFill>
                <a:prstClr val="black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>
              <a:defRPr/>
            </a:pP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호출하도록 변경 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818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775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7-4-1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1631" y="764704"/>
            <a:ext cx="8820150" cy="517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7-4-1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상속 필드 초기화 위해 상위 클래스의 객체 생성자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생성자에서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호출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>
              <a:lnSpc>
                <a:spcPct val="1300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super(</a:t>
            </a:r>
            <a:r>
              <a:rPr lang="en-US" altLang="ko-KR" sz="1600" b="1" dirty="0">
                <a:solidFill>
                  <a:srgbClr val="0000FF"/>
                </a:solidFill>
                <a:latin typeface="함초롬바탕"/>
                <a:ea typeface="함초롬바탕"/>
                <a:sym typeface="Wingdings"/>
              </a:rPr>
              <a:t>name, age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상위 클래스 객체 생성자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Person(</a:t>
            </a:r>
            <a:r>
              <a:rPr lang="en-US" altLang="ko-KR" sz="1600" b="1" dirty="0" smtClean="0">
                <a:solidFill>
                  <a:srgbClr val="0000FF"/>
                </a:solidFill>
                <a:latin typeface="함초롬바탕"/>
                <a:ea typeface="함초롬바탕"/>
                <a:sym typeface="Wingdings"/>
              </a:rPr>
              <a:t>name</a:t>
            </a:r>
            <a:r>
              <a:rPr lang="en-US" altLang="ko-KR" sz="1600" b="1" dirty="0">
                <a:solidFill>
                  <a:srgbClr val="0000FF"/>
                </a:solidFill>
                <a:latin typeface="함초롬바탕"/>
                <a:ea typeface="함초롬바탕"/>
                <a:sym typeface="Wingdings"/>
              </a:rPr>
              <a:t>, age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나타냄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변경하기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•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상속 필드는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호출하여 수행하도록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main()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본인 나타내는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PrimaryStudent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하나 생성하고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output()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14369"/>
              </p:ext>
            </p:extLst>
          </p:nvPr>
        </p:nvGraphicFramePr>
        <p:xfrm>
          <a:off x="1115616" y="1916832"/>
          <a:ext cx="6624736" cy="114528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80120">
                <a:tc>
                  <a:txBody>
                    <a:bodyPr/>
                    <a:lstStyle/>
                    <a:p>
                      <a:pPr marL="144000" lvl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 lang="ko-KR" altLang="en-US"/>
                      </a:pP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Student(</a:t>
                      </a:r>
                      <a:r>
                        <a:rPr lang="ko-KR" altLang="ko-KR" sz="1400" b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String</a:t>
                      </a: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 </a:t>
                      </a:r>
                      <a:r>
                        <a:rPr lang="ko-KR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</a:t>
                      </a:r>
                      <a:r>
                        <a:rPr lang="en-US" altLang="ko-KR" sz="1400" b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,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age,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String 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schoolname, </a:t>
                      </a:r>
                      <a:r>
                        <a:rPr lang="en-US" altLang="ko-KR" sz="1400" b="0" kern="0" dirty="0" smtClean="0">
                          <a:solidFill>
                            <a:srgbClr val="FF0000"/>
                          </a:solidFill>
                          <a:latin typeface="함초롬바탕"/>
                          <a:ea typeface="함초롬바탕"/>
                        </a:rPr>
                        <a:t>int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)</a:t>
                      </a:r>
                      <a:r>
                        <a:rPr lang="en-US" altLang="ko-KR" sz="1400" b="0" kern="0" dirty="0" smtClean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</a:rPr>
                        <a:t> {</a:t>
                      </a:r>
                    </a:p>
                    <a:p>
                      <a:pPr fontAlgn="base" latinLnBrk="1">
                        <a:lnSpc>
                          <a:spcPct val="130000"/>
                        </a:lnSpc>
                      </a:pPr>
                      <a:r>
                        <a:rPr lang="en-US" altLang="ko-KR" sz="1400" b="1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         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super(</a:t>
                      </a:r>
                      <a:r>
                        <a:rPr lang="en-US" altLang="ko-KR" sz="1400" b="1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name, age</a:t>
                      </a:r>
                      <a:r>
                        <a:rPr lang="en-US" altLang="ko-KR" sz="1400" b="1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)</a:t>
                      </a:r>
                      <a:r>
                        <a:rPr lang="en-US" altLang="ko-KR" sz="1400" b="1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;   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Person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객체 생성자 호출하여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상속 필드 초기화 </a:t>
                      </a:r>
                    </a:p>
                    <a:p>
                      <a:pPr marL="144000" algn="just" fontAlgn="base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     this.schoolname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schoolname; this.grade </a:t>
                      </a:r>
                      <a:r>
                        <a:rPr lang="en-US" altLang="ko-KR" sz="1400" b="0" kern="0" dirty="0" smtClean="0">
                          <a:solidFill>
                            <a:srgbClr val="CC00FF"/>
                          </a:solidFill>
                          <a:latin typeface="함초롬바탕"/>
                          <a:ea typeface="함초롬바탕"/>
                        </a:rPr>
                        <a:t>=</a:t>
                      </a:r>
                      <a:r>
                        <a:rPr lang="en-US" altLang="ko-KR" sz="1400" b="0" kern="0" dirty="0" smtClean="0">
                          <a:solidFill>
                            <a:srgbClr val="0000FF"/>
                          </a:solidFill>
                          <a:latin typeface="함초롬바탕"/>
                          <a:ea typeface="함초롬바탕"/>
                        </a:rPr>
                        <a:t> grade;</a:t>
                      </a:r>
                      <a:endParaRPr lang="ko-KR" altLang="ko-KR" sz="1400" b="0" dirty="0" smtClean="0">
                        <a:solidFill>
                          <a:srgbClr val="0000FF"/>
                        </a:solidFill>
                        <a:latin typeface="함초롬바탕"/>
                        <a:ea typeface="함초롬바탕"/>
                        <a:sym typeface="Wingdings"/>
                      </a:endParaRPr>
                    </a:p>
                    <a:p>
                      <a:pPr marL="144000" algn="just" fontAlgn="base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ko-KR" sz="1400" b="0" dirty="0" smtClean="0">
                          <a:latin typeface="함초롬바탕"/>
                          <a:ea typeface="함초롬바탕"/>
                          <a:sym typeface="Wingdings"/>
                        </a:rPr>
                        <a:t>}</a:t>
                      </a:r>
                      <a:endParaRPr lang="en-US" altLang="ko-KR" sz="1400" b="0" dirty="0" smtClean="0">
                        <a:latin typeface="함초롬바탕"/>
                        <a:ea typeface="함초롬바탕"/>
                        <a:sym typeface="Wingding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27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68315"/>
              </p:ext>
            </p:extLst>
          </p:nvPr>
        </p:nvGraphicFramePr>
        <p:xfrm>
          <a:off x="1942939" y="2011471"/>
          <a:ext cx="6840760" cy="4119101"/>
        </p:xfrm>
        <a:graphic>
          <a:graphicData uri="http://schemas.openxmlformats.org/drawingml/2006/table">
            <a:tbl>
              <a:tblPr/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예제 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  <a:ea typeface="함초롬바탕"/>
                        </a:rPr>
                        <a:t>7-4-2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상위 클래스의 객체 생성자 미선언 오류</a:t>
                      </a:r>
                      <a:endParaRPr lang="ko-KR" altLang="en-US" sz="1600" b="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8837" marR="18837" marT="5208" marB="520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4145">
                <a:tc gridSpan="2">
                  <a:txBody>
                    <a:bodyPr/>
                    <a:lstStyle/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// </a:t>
                      </a:r>
                      <a:r>
                        <a:rPr lang="ko-KR" altLang="en-US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매개변수 있는 객체 생성자만 가지는 클래스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ko-KR" altLang="ko-KR" sz="1400" b="0" u="none" dirty="0" smtClean="0">
                          <a:solidFill>
                            <a:srgbClr val="008000"/>
                          </a:solidFill>
                          <a:latin typeface="함초롬바탕"/>
                          <a:ea typeface="함초롬바탕"/>
                          <a:sym typeface="Wingdings"/>
                        </a:rPr>
                        <a:t>class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Point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x, y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  // </a:t>
                      </a:r>
                      <a:r>
                        <a:rPr lang="ko-KR" altLang="en-US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점의 좌표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05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ko-KR" altLang="en-US" sz="1050" b="0" u="none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좌표 초기화하는 매개변수 있는 객체 생성자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Point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{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this.x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this.y </a:t>
                      </a:r>
                      <a:r>
                        <a:rPr lang="en-US" altLang="ko-KR" sz="1400" b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endParaRPr lang="ko-KR" altLang="en-US" sz="1000" b="0" u="none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rgbClr val="0099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class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ColorPoint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99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extends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Point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{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color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05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</a:t>
                      </a:r>
                      <a:endParaRPr lang="ko-KR" altLang="en-US" sz="1050" b="0" u="none" kern="1200" dirty="0" smtClean="0">
                        <a:solidFill>
                          <a:schemeClr val="tx1"/>
                        </a:solidFill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// </a:t>
                      </a:r>
                      <a:r>
                        <a:rPr lang="ko-KR" altLang="en-US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색상만 초기화하는 객체 생성자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ColorPoint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</a:t>
                      </a:r>
                      <a:r>
                        <a:rPr lang="en-US" altLang="ko-KR" sz="1400" b="0" u="none" kern="1200" dirty="0" smtClean="0">
                          <a:solidFill>
                            <a:srgbClr val="FF0000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int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color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{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this.color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CC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=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400" b="0" u="none" kern="1200" dirty="0" smtClean="0">
                          <a:solidFill>
                            <a:srgbClr val="0000FF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color</a:t>
                      </a: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;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}</a:t>
                      </a:r>
                    </a:p>
                    <a:p>
                      <a:pPr marL="360000">
                        <a:lnSpc>
                          <a:spcPct val="100000"/>
                        </a:lnSpc>
                      </a:pPr>
                      <a:r>
                        <a:rPr lang="en-US" altLang="ko-KR" sz="1400" b="0" u="none" kern="1200" dirty="0" smtClean="0">
                          <a:solidFill>
                            <a:schemeClr val="tx1"/>
                          </a:solidFill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}</a:t>
                      </a:r>
                      <a:endParaRPr lang="en-US" altLang="ko-KR" sz="1400" b="0" u="none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  <a:sym typeface="Wingdings"/>
                      </a:endParaRPr>
                    </a:p>
                  </a:txBody>
                  <a:tcPr marL="5208" marR="5208" marT="5208" marB="520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6E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2114130" y="4349523"/>
            <a:ext cx="4712236" cy="1671766"/>
          </a:xfrm>
          <a:prstGeom prst="roundRect">
            <a:avLst>
              <a:gd name="adj" fmla="val 5841"/>
            </a:avLst>
          </a:prstGeom>
          <a:solidFill>
            <a:srgbClr val="CCFFFF">
              <a:alpha val="7843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클래스의 객체 생성자 미선언 오류</a:t>
            </a: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359699" y="564921"/>
            <a:ext cx="87132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클래스에서 호출한 상위 클래스 객체 생성자 선언 안되면 오류 발생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호출되는 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생성자는 반드시 선언되야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클래스에서 호출 않았지만 상위 클래스 객체 생성자 미선언 오류 발생하는 경우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2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        •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내부적으로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생성자를 상위 클래스에서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선언하지 않았기 때문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342034" y="4902011"/>
            <a:ext cx="4277063" cy="95302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127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26010" y="2365339"/>
            <a:ext cx="6408712" cy="1893026"/>
          </a:xfrm>
          <a:prstGeom prst="roundRect">
            <a:avLst>
              <a:gd name="adj" fmla="val 5841"/>
            </a:avLst>
          </a:prstGeom>
          <a:solidFill>
            <a:srgbClr val="CCFFFF">
              <a:alpha val="10196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모서리가 둥근 사각형 설명선 37"/>
          <p:cNvSpPr/>
          <p:nvPr/>
        </p:nvSpPr>
        <p:spPr bwMode="auto">
          <a:xfrm flipH="1">
            <a:off x="463990" y="2365339"/>
            <a:ext cx="1387413" cy="749141"/>
          </a:xfrm>
          <a:prstGeom prst="wedgeRoundRectCallout">
            <a:avLst>
              <a:gd name="adj1" fmla="val -69584"/>
              <a:gd name="adj2" fmla="val 47037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클래스에 매개변수 없는 객체 생성자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Point()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선언되지 않았음</a:t>
            </a:r>
            <a:endParaRPr kumimoji="0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39" name="모서리가 둥근 사각형 설명선 38"/>
          <p:cNvSpPr/>
          <p:nvPr/>
        </p:nvSpPr>
        <p:spPr bwMode="auto">
          <a:xfrm flipH="1">
            <a:off x="402438" y="4437112"/>
            <a:ext cx="1440160" cy="936427"/>
          </a:xfrm>
          <a:prstGeom prst="wedgeRoundRectCallout">
            <a:avLst>
              <a:gd name="adj1" fmla="val -83509"/>
              <a:gd name="adj2" fmla="val 45883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외관상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없지만 첫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문장이 객체 생성자 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아니므로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내부적으로 호출</a:t>
            </a:r>
            <a:endParaRPr kumimoji="0" lang="en-US" altLang="ko-KR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75" y="6000356"/>
            <a:ext cx="4863522" cy="791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모서리가 둥근 사각형 설명선 36"/>
          <p:cNvSpPr/>
          <p:nvPr/>
        </p:nvSpPr>
        <p:spPr bwMode="auto">
          <a:xfrm flipH="1">
            <a:off x="6935239" y="5100180"/>
            <a:ext cx="1457672" cy="1310997"/>
          </a:xfrm>
          <a:prstGeom prst="wedgeRoundRectCallout">
            <a:avLst>
              <a:gd name="adj1" fmla="val 78031"/>
              <a:gd name="adj2" fmla="val 36185"/>
              <a:gd name="adj3" fmla="val 16667"/>
            </a:avLst>
          </a:prstGeom>
          <a:solidFill>
            <a:srgbClr val="FFE89F">
              <a:alpha val="80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생성자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ColorPoint()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 객체 생성자 호출 없지만 상위 클래스 객체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생성자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Point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ko-KR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선언되지 않았다는 </a:t>
            </a:r>
            <a:r>
              <a:rPr kumimoji="0" lang="ko-KR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오류 발생</a:t>
            </a:r>
            <a:endParaRPr kumimoji="0" lang="en-US" altLang="ko-KR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692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91631" y="26865"/>
            <a:ext cx="8748588" cy="584200"/>
          </a:xfrm>
          <a:prstGeom prst="rect">
            <a:avLst/>
          </a:prstGeom>
          <a:solidFill>
            <a:srgbClr val="CCFFCC"/>
          </a:solidFill>
          <a:ln w="9525" cap="rnd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square">
            <a:spAutoFit/>
            <a:flatTx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7-4-2 </a:t>
            </a: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69867" y="692696"/>
            <a:ext cx="882015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이해하고 오류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사항 확인하기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ColorPoint(int color)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발생한 원인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정확히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이해할 것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ColorPoint(int color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다른 객체 생성자 호출이 없으므로 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첫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();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추가되어 내부적으로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클래스의 객체 생성자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Point()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호출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•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Point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선언되지 않았음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 실행하고 결과 확인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ColorPoint(int color)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제거하기 위한 방법은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가지이다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방법으로 수정하여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오류 사라짐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클래스에 매개변수 없는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추가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Point() {}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 ColorPoint(int color)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첫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문장에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 객체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super(0, 0);</a:t>
            </a:r>
          </a:p>
          <a:p>
            <a:pPr marL="0" marR="0" lvl="0" indent="0" algn="l" defTabSz="914400" rtl="0" eaLnBrk="1" fontAlgn="auto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49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1941135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60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7.5</a:t>
            </a:r>
          </a:p>
          <a:p>
            <a:pPr lvl="0" algn="ctr" fontAlgn="base">
              <a:defRPr/>
            </a:pPr>
            <a:r>
              <a:rPr lang="ko-KR" altLang="en-US" sz="60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분류</a:t>
            </a:r>
            <a:endParaRPr lang="en-US" altLang="ko-KR" sz="60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0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360000" y="2302756"/>
            <a:ext cx="8416741" cy="4094715"/>
          </a:xfrm>
          <a:prstGeom prst="rect">
            <a:avLst/>
          </a:prstGeom>
          <a:solidFill>
            <a:srgbClr val="FDEADA">
              <a:alpha val="20000"/>
            </a:srgbClr>
          </a:solidFill>
          <a:ln w="3175">
            <a:solidFill>
              <a:schemeClr val="tx1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60000" y="36000"/>
            <a:ext cx="8424000" cy="503232"/>
          </a:xfrm>
          <a:solidFill>
            <a:srgbClr val="CCFFCC"/>
          </a:solidFill>
          <a:ln w="3175" cap="flat" cmpd="sng" algn="ctr">
            <a:solidFill>
              <a:srgbClr val="00FFFF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분류</a:t>
            </a:r>
          </a:p>
        </p:txBody>
      </p:sp>
      <p:sp>
        <p:nvSpPr>
          <p:cNvPr id="106502" name="직사각형 106501"/>
          <p:cNvSpPr/>
          <p:nvPr/>
        </p:nvSpPr>
        <p:spPr>
          <a:xfrm>
            <a:off x="19188" y="-35924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0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11733" y="2117695"/>
            <a:ext cx="2584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en-US" sz="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0000" y="638561"/>
            <a:ext cx="8676496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종류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수식어 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interface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종류 결정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상하위 관계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유무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 여부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 여부에 따른 분류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1588" y="116476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9" name="직사각형 18"/>
          <p:cNvSpPr/>
          <p:nvPr/>
        </p:nvSpPr>
        <p:spPr>
          <a:xfrm>
            <a:off x="323988" y="268876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2" name="모서리가 둥근 직사각형 18"/>
          <p:cNvSpPr>
            <a:spLocks noChangeArrowheads="1"/>
          </p:cNvSpPr>
          <p:nvPr/>
        </p:nvSpPr>
        <p:spPr bwMode="auto">
          <a:xfrm>
            <a:off x="3574167" y="2539678"/>
            <a:ext cx="1382828" cy="441862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108000" rIns="0" b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클래스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3" name="직선 화살표 연결선 22"/>
          <p:cNvCxnSpPr>
            <a:endCxn id="34" idx="0"/>
          </p:cNvCxnSpPr>
          <p:nvPr/>
        </p:nvCxnSpPr>
        <p:spPr>
          <a:xfrm>
            <a:off x="4303745" y="2965135"/>
            <a:ext cx="3243900" cy="725994"/>
          </a:xfrm>
          <a:prstGeom prst="straightConnector1">
            <a:avLst/>
          </a:prstGeom>
          <a:ln>
            <a:solidFill>
              <a:srgbClr val="0000FF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74149" y="3691129"/>
            <a:ext cx="1152128" cy="658986"/>
          </a:xfrm>
          <a:prstGeom prst="ellips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상하위 관계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967330" y="3691129"/>
            <a:ext cx="1152010" cy="658986"/>
          </a:xfrm>
          <a:prstGeom prst="ellips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유무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956995" y="3691129"/>
            <a:ext cx="1149781" cy="658986"/>
          </a:xfrm>
          <a:prstGeom prst="ellips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확장 여부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44431" y="3691129"/>
            <a:ext cx="1206428" cy="658986"/>
          </a:xfrm>
          <a:prstGeom prst="ellipse">
            <a:avLst/>
          </a:prstGeom>
          <a:solidFill>
            <a:srgbClr val="FF0000">
              <a:alpha val="10196"/>
            </a:srgbClr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endParaRPr kumimoji="0" lang="en-US" altLang="ko-KR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여부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6" name="직선 화살표 연결선 35"/>
          <p:cNvCxnSpPr>
            <a:endCxn id="31" idx="0"/>
          </p:cNvCxnSpPr>
          <p:nvPr/>
        </p:nvCxnSpPr>
        <p:spPr>
          <a:xfrm>
            <a:off x="4303745" y="2965135"/>
            <a:ext cx="1228141" cy="725994"/>
          </a:xfrm>
          <a:prstGeom prst="straightConnector1">
            <a:avLst/>
          </a:prstGeom>
          <a:ln>
            <a:solidFill>
              <a:srgbClr val="0000FF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8" idx="0"/>
          </p:cNvCxnSpPr>
          <p:nvPr/>
        </p:nvCxnSpPr>
        <p:spPr>
          <a:xfrm flipH="1">
            <a:off x="3543335" y="2959041"/>
            <a:ext cx="762640" cy="732088"/>
          </a:xfrm>
          <a:prstGeom prst="straightConnector1">
            <a:avLst/>
          </a:prstGeom>
          <a:ln>
            <a:solidFill>
              <a:srgbClr val="0000FF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24" idx="0"/>
          </p:cNvCxnSpPr>
          <p:nvPr/>
        </p:nvCxnSpPr>
        <p:spPr>
          <a:xfrm flipH="1">
            <a:off x="1550213" y="2960293"/>
            <a:ext cx="2750143" cy="730836"/>
          </a:xfrm>
          <a:prstGeom prst="straightConnector1">
            <a:avLst/>
          </a:prstGeom>
          <a:ln>
            <a:solidFill>
              <a:srgbClr val="0000FF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18"/>
          <p:cNvSpPr>
            <a:spLocks noChangeArrowheads="1"/>
          </p:cNvSpPr>
          <p:nvPr/>
        </p:nvSpPr>
        <p:spPr bwMode="auto">
          <a:xfrm>
            <a:off x="743659" y="5090022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180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8" name="직선 연결선 57"/>
          <p:cNvCxnSpPr>
            <a:stCxn id="24" idx="4"/>
          </p:cNvCxnSpPr>
          <p:nvPr/>
        </p:nvCxnSpPr>
        <p:spPr>
          <a:xfrm flipH="1">
            <a:off x="1546824" y="4350115"/>
            <a:ext cx="0" cy="385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139552" y="4740385"/>
            <a:ext cx="0" cy="3518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965770" y="4746980"/>
            <a:ext cx="0" cy="33869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139552" y="4746979"/>
            <a:ext cx="82252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18"/>
          <p:cNvSpPr>
            <a:spLocks noChangeArrowheads="1"/>
          </p:cNvSpPr>
          <p:nvPr/>
        </p:nvSpPr>
        <p:spPr bwMode="auto">
          <a:xfrm>
            <a:off x="1602076" y="5085672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180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3" name="모서리가 둥근 직사각형 18"/>
          <p:cNvSpPr>
            <a:spLocks noChangeArrowheads="1"/>
          </p:cNvSpPr>
          <p:nvPr/>
        </p:nvSpPr>
        <p:spPr bwMode="auto">
          <a:xfrm>
            <a:off x="2721939" y="5090021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180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ts val="18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 flipH="1">
            <a:off x="3525104" y="4350114"/>
            <a:ext cx="0" cy="385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117832" y="4740384"/>
            <a:ext cx="0" cy="3518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944050" y="4746979"/>
            <a:ext cx="0" cy="33869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117832" y="4746978"/>
            <a:ext cx="82252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18"/>
          <p:cNvSpPr>
            <a:spLocks noChangeArrowheads="1"/>
          </p:cNvSpPr>
          <p:nvPr/>
        </p:nvSpPr>
        <p:spPr bwMode="auto">
          <a:xfrm>
            <a:off x="3580356" y="5085671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72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non-</a:t>
            </a: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endParaRPr kumimoji="1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5" name="모서리가 둥근 직사각형 18"/>
          <p:cNvSpPr>
            <a:spLocks noChangeArrowheads="1"/>
          </p:cNvSpPr>
          <p:nvPr/>
        </p:nvSpPr>
        <p:spPr bwMode="auto">
          <a:xfrm>
            <a:off x="4736112" y="5084119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180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</a:t>
            </a: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96" name="직선 연결선 95"/>
          <p:cNvCxnSpPr/>
          <p:nvPr/>
        </p:nvCxnSpPr>
        <p:spPr>
          <a:xfrm flipH="1">
            <a:off x="5539277" y="4344212"/>
            <a:ext cx="0" cy="385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5132005" y="4734482"/>
            <a:ext cx="0" cy="3518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5958223" y="4741077"/>
            <a:ext cx="0" cy="33869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132005" y="4741076"/>
            <a:ext cx="82252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18"/>
          <p:cNvSpPr>
            <a:spLocks noChangeArrowheads="1"/>
          </p:cNvSpPr>
          <p:nvPr/>
        </p:nvSpPr>
        <p:spPr bwMode="auto">
          <a:xfrm>
            <a:off x="5594529" y="5079769"/>
            <a:ext cx="720000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36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non-</a:t>
            </a: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</a:t>
            </a:r>
          </a:p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7" name="모서리가 둥근 직사각형 18"/>
          <p:cNvSpPr>
            <a:spLocks noChangeArrowheads="1"/>
          </p:cNvSpPr>
          <p:nvPr/>
        </p:nvSpPr>
        <p:spPr bwMode="auto">
          <a:xfrm>
            <a:off x="6678223" y="5079768"/>
            <a:ext cx="785989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288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108" name="직선 연결선 107"/>
          <p:cNvCxnSpPr/>
          <p:nvPr/>
        </p:nvCxnSpPr>
        <p:spPr>
          <a:xfrm flipH="1">
            <a:off x="7547377" y="4339861"/>
            <a:ext cx="0" cy="385064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7140105" y="4730131"/>
            <a:ext cx="0" cy="35188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966323" y="4736726"/>
            <a:ext cx="0" cy="33869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140105" y="4736725"/>
            <a:ext cx="822524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8"/>
          <p:cNvSpPr>
            <a:spLocks noChangeArrowheads="1"/>
          </p:cNvSpPr>
          <p:nvPr/>
        </p:nvSpPr>
        <p:spPr bwMode="auto">
          <a:xfrm>
            <a:off x="7602628" y="5075418"/>
            <a:ext cx="785795" cy="792088"/>
          </a:xfrm>
          <a:prstGeom prst="roundRect">
            <a:avLst>
              <a:gd name="adj" fmla="val 0"/>
            </a:avLst>
          </a:prstGeom>
          <a:solidFill>
            <a:srgbClr val="FF0000">
              <a:alpha val="10196"/>
            </a:srgbClr>
          </a:solidFill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lIns="0" tIns="288000" rIns="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인터페이스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666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분류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상하위 관계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lang="ko-KR" altLang="en-US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0064" y="692696"/>
            <a:ext cx="836326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키워드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이용하여 기존의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클래스로부터 확장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확장되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는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기존의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상위 클래스의 모든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상속받으며</a:t>
            </a: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새로운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있음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상위 클래스에 선언된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선언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숨겨짐</a:t>
            </a: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 오버라이딩됨 </a:t>
            </a: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Object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제외한 모든 클래스는 상위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 </a:t>
            </a: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프로그램에 사용되는 모든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클래스들은 하나의 클래스 계층 형성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객체는 상위 클래스의 객체처럼 사용됨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매우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중요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!!!!!!!!!)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객체가 상위 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역할 함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>
              <a:lnSpc>
                <a:spcPts val="21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sz="1600" dirty="0" smtClean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lang="ko-KR" altLang="en-US" sz="1600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이로 인해 상위 클래스의 객체 참조변수가 하위 클래스의 객체 참조 </a:t>
            </a:r>
            <a:r>
              <a:rPr lang="ko-KR" altLang="en-US" sz="16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   </a:t>
            </a:r>
            <a:endParaRPr lang="en-US" altLang="ko-KR" sz="1600" dirty="0" smtClean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>
              <a:lnSpc>
                <a:spcPts val="2100"/>
              </a:lnSpc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통합하는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기능 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업캐스팅과 다운캐스팅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443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dirty="0">
                <a:solidFill>
                  <a:srgbClr val="0000FF"/>
                </a:solidFill>
              </a:rPr>
              <a:t>하위 클래스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3" name="직사각형 12"/>
          <p:cNvSpPr/>
          <p:nvPr/>
        </p:nvSpPr>
        <p:spPr>
          <a:xfrm>
            <a:off x="350572" y="611999"/>
            <a:ext cx="8685924" cy="601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(superclass)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 부르는 이미 선언된 클래스 이용해 만드는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작성된 클래스 확장하므로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 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라고도 함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(inheritance):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클래스의 필드와 메소드를 하위 클래스가 그대로 물려받는 것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클래스의 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상속 특성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(inherited property)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선언되지 않고 상위 클래스에서 물려받은 필드와 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고유 특성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(native property)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클래스에서 추가로 선언되는 필드와 메소드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하위 클래스의 핵심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중요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사항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  <a:sym typeface="Wingdings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업캐스팅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(upcasting)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 객체 역할도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객체는 상위 클래스의 객체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참조변수에 저장 가능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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하위 클래스의 객체를 상위 클래스의 객체처럼 다룰 수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오버라이딩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(method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overriding) </a:t>
            </a: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클래스에 상위 클래스의 메소드와 동일한 메소드 재정의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 pitchFamily="2" charset="2"/>
              </a:rPr>
              <a:t>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이로 인해 실행시간 타입검사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실행시간 바인딩 등이 발생하지만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재사용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유지보수 용이 등에서 엄청난 이점이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/>
                <a:ea typeface="함초롬바탕"/>
                <a:cs typeface="+mn-cs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개념은 우리가 잘 알고 있는 개념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  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▪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 클래스는 사람 클래스의 하위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 클래스는 학생 클래스의 상위 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사람이 갖는 모든 특성을 학생도 가진다는 것이 바로 상속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학생은 사람이 가지지 않은 특성도 가지며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이것이 고유 특성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학생은 사람 역할도 하는 것과 관련된 것이 업캐스팅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258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251520" y="36000"/>
            <a:ext cx="8784976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0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lang="ko-KR" altLang="en-US" sz="20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분류</a:t>
            </a:r>
            <a:r>
              <a:rPr lang="en-US" altLang="ko-KR" sz="20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-abstract </a:t>
            </a:r>
            <a:r>
              <a:rPr lang="ko-KR" altLang="en-US" sz="20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유무</a:t>
            </a:r>
            <a:r>
              <a:rPr lang="en-US" altLang="ko-KR" sz="20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20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2000" dirty="0" smtClean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20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en-US" altLang="ko-KR" sz="20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non-abstract  </a:t>
            </a:r>
            <a:r>
              <a:rPr lang="ko-KR" altLang="en-US" sz="20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251520" y="628173"/>
            <a:ext cx="8363269" cy="614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구현되지 않은 메소드인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포함될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 있는 클래스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수식어 명시되며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포함 가능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 하위 클래스에서 반드시 구현해야 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객체 생성할 수 없음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참조변수 선언할 수 있으며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변수에 하위 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객체만 저장 가능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또는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 필요성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여러 하위 클래스에서 요구되는 공통적인 메소드를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선언하기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 사용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수행 코드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작성하지 않아도 됨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생성하고 다루기 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아니라 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통합하기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위한 클래스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병원에서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외래 환자와 입원 환자 관리하기 위한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Patient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kumimoji="0" lang="ko-KR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java.lang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패키지의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하위 클래스들로는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Byte, Short, Integer, Long,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숫자 기본 타입을 위한 클래스 있음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클래스를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Wrapper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클래스라 함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just">
              <a:spcBef>
                <a:spcPct val="10000"/>
              </a:spcBef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lang="en-US" altLang="ko-KR" sz="1600" dirty="0">
                <a:solidFill>
                  <a:prstClr val="black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Wrapper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공통적인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선언한 클래스가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 panose="020B0503020000020004" pitchFamily="50" charset="-127"/>
                <a:cs typeface="+mn-cs"/>
              </a:rPr>
              <a:t>        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중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중고딕"/>
                <a:ea typeface="맑은 고딕" panose="020B0503020000020004" pitchFamily="50" charset="-127"/>
                <a:cs typeface="+mn-cs"/>
              </a:rPr>
              <a:t>    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중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69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215215" y="22208"/>
            <a:ext cx="8712967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필요성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4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7-5-1</a:t>
            </a:r>
            <a:endParaRPr lang="ko-KR" altLang="en-US" sz="24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2" name="직사각형 11"/>
          <p:cNvSpPr/>
          <p:nvPr/>
        </p:nvSpPr>
        <p:spPr>
          <a:xfrm>
            <a:off x="214913" y="620688"/>
            <a:ext cx="871326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  <a:sym typeface="Wingding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외래 환자와 입원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치료하는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병원의 환자를 위한 클래스들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구분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외래 환자와 입원 환자로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환자는 진료시간에 의해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지불하며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입원 환자는 진료시간과 입원일수에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의해 병원비 지불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외래 환자와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입원 환자를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 전체의 관점에서도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다루어야 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서로 분리된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환자로도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다룰 수 있어야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구성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이러한 상황에서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환자를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Patient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이의 하위 클래스들인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외래 환자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OutPatient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입원 환자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InPatient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 구성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상위 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Patient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클래스로 구성하여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생성하지 않으며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병원비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getPayFee()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하위 클래스인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OutPatient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InPatient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상위 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getPayFee()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반드시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구현해야 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7-5-1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실행과 이해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04048" y="5150482"/>
            <a:ext cx="3312368" cy="1589482"/>
          </a:xfrm>
          <a:prstGeom prst="rect">
            <a:avLst/>
          </a:prstGeom>
          <a:solidFill>
            <a:srgbClr val="BEFEF8"/>
          </a:solidFill>
          <a:ln w="3175">
            <a:solidFill>
              <a:srgbClr val="FF0000"/>
            </a:solidFill>
          </a:ln>
        </p:spPr>
        <p:txBody>
          <a:bodyPr wrap="square" lIns="0" rIns="0">
            <a:noAutofit/>
          </a:bodyPr>
          <a:lstStyle/>
          <a:p>
            <a:pPr marL="7200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endParaRPr kumimoji="0" lang="ko-KR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/>
            </a:endParaRPr>
          </a:p>
        </p:txBody>
      </p:sp>
      <p:sp>
        <p:nvSpPr>
          <p:cNvPr id="17" name="모서리가 둥근 직사각형 10"/>
          <p:cNvSpPr>
            <a:spLocks noChangeArrowheads="1"/>
          </p:cNvSpPr>
          <p:nvPr/>
        </p:nvSpPr>
        <p:spPr bwMode="auto">
          <a:xfrm>
            <a:off x="6001666" y="5327413"/>
            <a:ext cx="1317132" cy="401862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12700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lvl="0" algn="ctr" latinLnBrk="0">
              <a:spcBef>
                <a:spcPct val="0"/>
              </a:spcBef>
              <a:buNone/>
              <a:defRPr/>
            </a:pPr>
            <a:r>
              <a:rPr kumimoji="0" lang="en-US" altLang="ko-KR" sz="1400" dirty="0">
                <a:solidFill>
                  <a:srgbClr val="FF0000"/>
                </a:solidFill>
              </a:rPr>
              <a:t>Patient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1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모서리가 둥근 직사각형 10"/>
          <p:cNvSpPr>
            <a:spLocks noChangeArrowheads="1"/>
          </p:cNvSpPr>
          <p:nvPr/>
        </p:nvSpPr>
        <p:spPr bwMode="auto">
          <a:xfrm>
            <a:off x="5230350" y="6161171"/>
            <a:ext cx="1317132" cy="373998"/>
          </a:xfrm>
          <a:prstGeom prst="roundRect">
            <a:avLst>
              <a:gd name="adj" fmla="val 0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lvl="0" algn="ctr" latinLnBrk="0">
              <a:spcBef>
                <a:spcPct val="0"/>
              </a:spcBef>
              <a:buNone/>
              <a:defRPr/>
            </a:pPr>
            <a:r>
              <a:rPr kumimoji="0" lang="en-US" altLang="ko-KR" sz="1400" dirty="0">
                <a:solidFill>
                  <a:srgbClr val="FF0000"/>
                </a:solidFill>
              </a:rPr>
              <a:t>OutPatient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7" idx="2"/>
            <a:endCxn id="21" idx="0"/>
          </p:cNvCxnSpPr>
          <p:nvPr/>
        </p:nvCxnSpPr>
        <p:spPr>
          <a:xfrm flipH="1">
            <a:off x="5888916" y="5729275"/>
            <a:ext cx="771316" cy="431896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10"/>
          <p:cNvSpPr>
            <a:spLocks noChangeArrowheads="1"/>
          </p:cNvSpPr>
          <p:nvPr/>
        </p:nvSpPr>
        <p:spPr bwMode="auto">
          <a:xfrm>
            <a:off x="6830218" y="6161357"/>
            <a:ext cx="1317132" cy="370353"/>
          </a:xfrm>
          <a:prstGeom prst="roundRect">
            <a:avLst>
              <a:gd name="adj" fmla="val 664"/>
            </a:avLst>
          </a:prstGeom>
          <a:solidFill>
            <a:srgbClr val="F9CCC3"/>
          </a:solidFill>
          <a:ln w="3175" algn="ctr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 tIns="54000">
            <a:no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9pPr>
          </a:lstStyle>
          <a:p>
            <a:pPr lvl="0" algn="ctr" latinLnBrk="0">
              <a:spcBef>
                <a:spcPct val="0"/>
              </a:spcBef>
              <a:buNone/>
              <a:defRPr/>
            </a:pPr>
            <a:r>
              <a:rPr kumimoji="0" lang="en-US" altLang="ko-KR" sz="1400" dirty="0" smtClean="0">
                <a:solidFill>
                  <a:srgbClr val="FF0000"/>
                </a:solidFill>
              </a:rPr>
              <a:t>InPatient</a:t>
            </a:r>
            <a:endParaRPr kumimoji="1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4" name="직선 화살표 연결선 23"/>
          <p:cNvCxnSpPr>
            <a:stCxn id="17" idx="2"/>
            <a:endCxn id="23" idx="0"/>
          </p:cNvCxnSpPr>
          <p:nvPr/>
        </p:nvCxnSpPr>
        <p:spPr>
          <a:xfrm>
            <a:off x="6660232" y="5729275"/>
            <a:ext cx="828552" cy="432082"/>
          </a:xfrm>
          <a:prstGeom prst="straightConnector1">
            <a:avLst/>
          </a:prstGeom>
          <a:solidFill>
            <a:srgbClr val="BEFEF8"/>
          </a:solidFill>
          <a:ln w="22225">
            <a:solidFill>
              <a:srgbClr val="CC00FF">
                <a:alpha val="50196"/>
              </a:srgb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05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en-US" altLang="ko-KR" sz="32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Number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0064" y="692696"/>
            <a:ext cx="8363269" cy="590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java.lang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패키지에서의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아닌 경우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구현하여야 함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하위 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Integer, Double, Long, Float, Byte,</a:t>
            </a:r>
          </a:p>
          <a:p>
            <a:pPr marL="0" marR="0" lvl="0" indent="0" algn="just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Short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Wrapper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클래스들은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Number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구현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 panose="020B0503020000020004" pitchFamily="50" charset="-127"/>
                <a:cs typeface="+mn-cs"/>
              </a:rPr>
              <a:t>        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중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중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06899" y="1052736"/>
            <a:ext cx="6976800" cy="34563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class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implements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java.io.Serializable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 abstract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      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 abstract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long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longValue()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   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 abstract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  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 abstract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  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byte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byteValue()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        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byte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intValue()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}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public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short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shortValue()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{  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  //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short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intValue()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}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}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13177" y="1109859"/>
            <a:ext cx="2988144" cy="259422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26464" y="1494949"/>
            <a:ext cx="3960440" cy="1012670"/>
          </a:xfrm>
          <a:prstGeom prst="roundRect">
            <a:avLst>
              <a:gd name="adj" fmla="val 5841"/>
            </a:avLst>
          </a:prstGeom>
          <a:solidFill>
            <a:srgbClr val="CCFFFF">
              <a:alpha val="20000"/>
            </a:srgbClr>
          </a:solidFill>
          <a:ln w="3175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ctr"/>
          <a:lstStyle/>
          <a:p>
            <a:pPr marL="108000" marR="0" lvl="0" indent="0" algn="just" defTabSz="914400" rtl="0" eaLnBrk="1" fontAlgn="base" latinLnBrk="1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사각형 설명선 14"/>
          <p:cNvSpPr/>
          <p:nvPr/>
        </p:nvSpPr>
        <p:spPr bwMode="auto">
          <a:xfrm flipH="1">
            <a:off x="611560" y="1268760"/>
            <a:ext cx="1080121" cy="715089"/>
          </a:xfrm>
          <a:prstGeom prst="wedgeRoundRectCallout">
            <a:avLst>
              <a:gd name="adj1" fmla="val -71826"/>
              <a:gd name="adj2" fmla="val -5035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가능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6" name="모서리가 둥근 사각형 설명선 15"/>
          <p:cNvSpPr/>
          <p:nvPr/>
        </p:nvSpPr>
        <p:spPr bwMode="auto">
          <a:xfrm flipH="1">
            <a:off x="611559" y="2150074"/>
            <a:ext cx="1080121" cy="715089"/>
          </a:xfrm>
          <a:prstGeom prst="wedgeRoundRectCallout">
            <a:avLst>
              <a:gd name="adj1" fmla="val -91205"/>
              <a:gd name="adj2" fmla="val -50358"/>
              <a:gd name="adj3" fmla="val 16667"/>
            </a:avLst>
          </a:prstGeom>
          <a:solidFill>
            <a:srgbClr val="FFC000">
              <a:alpha val="37000"/>
            </a:srgbClr>
          </a:solidFill>
          <a:ln w="3175" cap="flat" cmpd="sng" algn="ctr">
            <a:solidFill>
              <a:srgbClr val="CC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선언</a:t>
            </a:r>
            <a:r>
              <a:rPr kumimoji="0" lang="en-US" altLang="ko-KR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부분 </a:t>
            </a:r>
            <a:endParaRPr kumimoji="0" lang="en-US" altLang="ko-KR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2400" algn="l"/>
                <a:tab pos="304800" algn="l"/>
                <a:tab pos="457200" algn="l"/>
                <a:tab pos="508000" algn="l"/>
                <a:tab pos="609600" algn="l"/>
                <a:tab pos="762000" algn="l"/>
                <a:tab pos="914400" algn="l"/>
                <a:tab pos="1016000" algn="l"/>
                <a:tab pos="1066800" algn="l"/>
                <a:tab pos="1219200" algn="l"/>
                <a:tab pos="1371600" algn="l"/>
                <a:tab pos="1524000" algn="l"/>
                <a:tab pos="1676400" algn="l"/>
                <a:tab pos="1828800" algn="l"/>
                <a:tab pos="1981200" algn="l"/>
                <a:tab pos="2032000" algn="l"/>
                <a:tab pos="2133600" algn="l"/>
                <a:tab pos="2286000" algn="l"/>
                <a:tab pos="2438400" algn="l"/>
                <a:tab pos="2540000" algn="l"/>
                <a:tab pos="2590800" algn="l"/>
                <a:tab pos="2743200" algn="l"/>
                <a:tab pos="2895600" algn="l"/>
                <a:tab pos="3048000" algn="l"/>
                <a:tab pos="3200400" algn="l"/>
                <a:tab pos="3352800" algn="l"/>
                <a:tab pos="3505200" algn="l"/>
                <a:tab pos="3556000" algn="l"/>
                <a:tab pos="3657600" algn="l"/>
                <a:tab pos="3810000" algn="l"/>
                <a:tab pos="3962400" algn="l"/>
                <a:tab pos="4064000" algn="l"/>
              </a:tabLst>
              <a:defRPr/>
            </a:pPr>
            <a:r>
              <a:rPr kumimoji="0" lang="ko-KR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없음</a:t>
            </a:r>
            <a:endParaRPr kumimoji="0" lang="ko-KR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524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분류</a:t>
            </a:r>
            <a:r>
              <a:rPr lang="en-US" altLang="ko-KR" sz="32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</a:t>
            </a:r>
            <a:r>
              <a:rPr lang="en-US" altLang="ko-KR" sz="32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lang="ko-KR" altLang="en-US" sz="32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90064" y="692696"/>
            <a:ext cx="8363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하위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하위 클래스인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맑은 고딕" panose="020B0503020000020004" pitchFamily="50" charset="-127"/>
                <a:cs typeface="+mn-cs"/>
              </a:rPr>
              <a:t>        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한양중고딕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중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271057"/>
            <a:ext cx="8064896" cy="45674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class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implements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Comparable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....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선언됨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 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private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    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//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가장 중요한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Integer(int value)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 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//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객체 생성자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this.value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short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shortValue()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오버라이딩된 메소드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(short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intValue()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          // Number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long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longValue()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     // Number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long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floatValue()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     // Number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(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float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doubleValue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 Number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      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double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} </a:t>
            </a: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       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...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 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다른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필드와 메소드 선언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0" fontAlgn="auto" latinLnBrk="0" hangingPunct="0">
              <a:lnSpc>
                <a:spcPct val="85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585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분류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 여부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lang="ko-KR" altLang="en-US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non-final </a:t>
            </a:r>
            <a:r>
              <a:rPr lang="ko-KR" altLang="en-US" sz="2400" dirty="0">
                <a:solidFill>
                  <a:srgbClr val="FF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577669"/>
            <a:ext cx="83632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가질 수 없는 클래스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선언시 </a:t>
            </a:r>
            <a:r>
              <a:rPr kumimoji="0" lang="en-US" altLang="ko-KR" sz="1600" b="1" i="0" u="none" strike="noStrike" kern="0" cap="none" spc="0" normalizeH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수식어 명시 </a:t>
            </a:r>
            <a:endParaRPr kumimoji="0" lang="en-US" altLang="ko-KR" sz="16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모든 메소드는 자동적으로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kumimoji="0" lang="en-US" altLang="ko-KR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 오버라이딩되지 못함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가지지 못하므로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필드는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아님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변수는 한번 값이 저장되면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변경되지 못함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endParaRPr kumimoji="0" lang="en-US" altLang="ko-KR" sz="16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클래스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가질 수 있는 클래스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클래스에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 있다고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 클래스가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클래스는 아님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주의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abstract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메소드가 하나라도 있는 클래스는 반드시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    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선언되어야 함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</a:t>
            </a:r>
            <a:endParaRPr kumimoji="0" lang="en-US" altLang="ko-KR" sz="16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java.lang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패키지의 클래스 중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Character, Boolean, Byte, Integer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String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등</a:t>
            </a:r>
            <a:endParaRPr kumimoji="0" lang="en-US" altLang="ko-KR" sz="1600" b="0" i="0" u="none" strike="noStrike" kern="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ko-KR" alt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여러 클래스가 </a:t>
            </a:r>
            <a:r>
              <a:rPr kumimoji="0" lang="en-US" altLang="ko-KR" sz="1600" b="0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 </a:t>
            </a:r>
            <a:r>
              <a:rPr kumimoji="0" lang="ko-KR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클래스로 선언됨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한양중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4941168"/>
            <a:ext cx="7704856" cy="88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public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final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class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Integer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extends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Number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implements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Comparable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 ... 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           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524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algn="l" fontAlgn="base"/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분류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 여부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lang="en-US" altLang="ko-KR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sz="24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일반 클래스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1" name="직사각형 10"/>
          <p:cNvSpPr/>
          <p:nvPr/>
        </p:nvSpPr>
        <p:spPr>
          <a:xfrm>
            <a:off x="359699" y="692696"/>
            <a:ext cx="8363269" cy="5662319"/>
          </a:xfrm>
          <a:prstGeom prst="rect">
            <a:avLst/>
          </a:prstGeom>
          <a:ln w="3175"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구현되지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않은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static final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필드만 선언하는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메소드의 시그니처만 정의되어 인터페이스 정보만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JDK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1.8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부터 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static 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메소드와</a:t>
            </a:r>
            <a:r>
              <a: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default</a:t>
            </a: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+mn-cs"/>
              </a:rPr>
              <a:t> 메소드를 가질 수 있도록 확장됨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갖는 일반적인 성질과 특별한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성질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모두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가짐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b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  </a:t>
            </a: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lang="en-US" altLang="ko-KR" sz="1600" b="1" dirty="0">
              <a:solidFill>
                <a:srgbClr val="000000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인터페이스에 대해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8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장에서 자세히 설명됨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일반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non-final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필드와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non-abstract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메소드도 가질  수 있는 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지금까지의 모든 클래스는 일반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85340" y="3068960"/>
            <a:ext cx="7704856" cy="13307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 wrap="square" tIns="72000" bIns="72000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3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인터페이스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수식어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interface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인터페이스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확장부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{ </a:t>
            </a:r>
          </a:p>
          <a:p>
            <a:pPr marL="0" marR="0" lvl="0" indent="0" algn="just" defTabSz="914400" rtl="0" eaLnBrk="1" fontAlgn="auto" latinLnBrk="1" hangingPunct="1">
              <a:lnSpc>
                <a:spcPct val="13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static_final_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필드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선언부 </a:t>
            </a:r>
          </a:p>
          <a:p>
            <a:pPr marL="0" marR="0" lvl="0" indent="0" algn="just" defTabSz="914400" rtl="0" eaLnBrk="1" fontAlgn="auto" latinLnBrk="1" hangingPunct="1">
              <a:lnSpc>
                <a:spcPct val="13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      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00FF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선언부 </a:t>
            </a:r>
          </a:p>
          <a:p>
            <a:pPr marL="0" marR="0" lvl="0" indent="0" algn="just" defTabSz="914400" rtl="0" eaLnBrk="1" fontAlgn="auto" latinLnBrk="1" hangingPunct="1">
              <a:lnSpc>
                <a:spcPct val="130000"/>
              </a:lnSpc>
              <a:spcBef>
                <a:spcPct val="15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  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5094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836712"/>
            <a:ext cx="7920880" cy="2310467"/>
          </a:xfrm>
          <a:prstGeom prst="rect">
            <a:avLst/>
          </a:prstGeom>
          <a:solidFill>
            <a:srgbClr val="FDEADA"/>
          </a:solidFill>
          <a:ln w="3175" cap="flat" cmpd="sng" algn="ctr">
            <a:solidFill>
              <a:srgbClr val="FF9999"/>
            </a:solidFill>
            <a:prstDash val="solid"/>
            <a:round/>
          </a:ln>
        </p:spPr>
        <p:txBody>
          <a:bodyPr vert="horz" wrap="square" lIns="89964" tIns="46781" rIns="89964" bIns="46781" anchor="t">
            <a:spAutoFit/>
          </a:bodyPr>
          <a:lstStyle/>
          <a:p>
            <a:pPr lvl="0" algn="ctr" fontAlgn="base">
              <a:defRPr/>
            </a:pPr>
            <a:r>
              <a:rPr lang="en-US" altLang="ko-KR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7.6 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0" algn="ctr" fontAlgn="base">
              <a:defRPr/>
            </a:pPr>
            <a:r>
              <a:rPr lang="ko-KR" altLang="en-US" sz="4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4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 활용하는 예제 프로그램</a:t>
            </a:r>
            <a:endParaRPr lang="en-US" altLang="ko-KR" sz="4800" dirty="0" smtClean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95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1)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7-6-1: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가전제품 판매와 재고관리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2" name="직사각형 1"/>
          <p:cNvSpPr/>
          <p:nvPr/>
        </p:nvSpPr>
        <p:spPr>
          <a:xfrm>
            <a:off x="363542" y="692696"/>
            <a:ext cx="8779855" cy="5977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가전제품 판매와 재고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Appliance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클래스와 이의 하위 클래스인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TV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가전제품은 제품명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제조사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최소 재고개수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재고개수 등의 필드 가짐</a:t>
            </a:r>
          </a:p>
          <a:p>
            <a:pPr marL="0" marR="0" lvl="0" indent="0" algn="just" defTabSz="914400" rtl="0" eaLnBrk="1" fontAlgn="auto" latinLnBrk="1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TV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 크기와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해상도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 추가로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가짐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판매하기 전에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재고개수가 판매개수보다 작으면 재고 확보한 후 판매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최소 재고개수보다 재고개수가 적으면 추가로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확보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sale(int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cnt)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주어진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개수만큼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판매하는 메소드로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전 재고 확인하며 판매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후에도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3F7F5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유의할 사항은 다음의 재고 관련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사항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Appliance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재고 관리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제품마다 최소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설정하고 재고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이상 유지하도록 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 생성 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최소 재고개수만큼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확보하여 판매하게 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this.secureStock(minCntStock);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 판매할 시점에서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재고부족하면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판매할 개수만큼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확보하며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secureStock(int cnt)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의해 처리됨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•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 판매 후 재고가 최소 재고개수보다 작으면 최소 재고개수의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배만큼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확보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secureStock()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 의해 처리됨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TV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재고 관리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가격에 따라 재고확보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정책 다르게 하기 위해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secureStock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오버라이딩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재고가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최소 재고개수보다 작으면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- 100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 이상의 고가 제품은 최소 재고개수의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배만큼 재고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확보하도록 변경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   - 100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 이상의 고가 제품이 아닌 경우 기존의 재고 확보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정책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따르게 하기 위해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super.secureStock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0606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lvl="0" fontAlgn="base"/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7-6-1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프로그램 실행 및 실습</a:t>
            </a:r>
            <a:endParaRPr lang="ko-KR" altLang="en-US" sz="2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191631" y="764704"/>
            <a:ext cx="8820150" cy="572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 smtClean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이해 및 실행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▪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예제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7-6-1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살펴보고 판매 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확보 메소드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확보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이해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실행하고 결과 확인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결과에서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SSled45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SSled55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제품에 대해 동일한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개수의 판매 이루어졌지만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확보된 상황이 다른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것 파악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en-US" altLang="ko-KR" sz="1600" b="0" i="0" u="none" strike="noStrike" kern="1200" cap="none" spc="100" normalizeH="0" baseline="0" noProof="0" dirty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실습과제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TV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클래스의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secureStock()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메소드에서 고가제품 가격이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100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고정되어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있으므로 융통성이 떨어진다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TV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제품의 고가제품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변경하기 위한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고안하여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구현하라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고가제품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저장하는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추가하고 고가제품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가격 변경하는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static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작성하는 것도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하나의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방법이 됨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제품의 판매 이력이 저장되지 않는다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이력 저장하고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출력할 수 있도록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변경하라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3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int sale(int cnt)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메소드는 정가로 판매하는 메소드이다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할인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적용하여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판매하는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 sale(int cnt, int salePercent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추가로 작성하고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이를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호출하라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31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제목 1"/>
          <p:cNvSpPr>
            <a:spLocks noGrp="1"/>
          </p:cNvSpPr>
          <p:nvPr>
            <p:ph type="title"/>
          </p:nvPr>
        </p:nvSpPr>
        <p:spPr>
          <a:xfrm>
            <a:off x="359699" y="36000"/>
            <a:ext cx="8424000" cy="540000"/>
          </a:xfrm>
          <a:solidFill>
            <a:srgbClr val="CCFFCC"/>
          </a:solidFill>
          <a:ln w="3175" cap="flat" cmpd="sng" algn="ctr">
            <a:solidFill>
              <a:srgbClr val="03EDE2"/>
            </a:solidFill>
            <a:prstDash val="solid"/>
            <a:round/>
          </a:ln>
        </p:spPr>
        <p:txBody>
          <a:bodyPr vert="horz" wrap="square" lIns="91403" tIns="45702" rIns="91403" bIns="45702" anchor="ctr">
            <a:noAutofit/>
          </a:bodyPr>
          <a:lstStyle/>
          <a:p>
            <a:pPr fontAlgn="base"/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2)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하위 </a:t>
            </a:r>
            <a:r>
              <a:rPr lang="ko-KR" altLang="en-US" sz="2800" dirty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클래스의 활용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예제 </a:t>
            </a:r>
            <a:r>
              <a:rPr lang="en-US" altLang="ko-KR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7-6-2: </a:t>
            </a:r>
            <a:r>
              <a:rPr lang="ko-KR" altLang="en-US" sz="2800" dirty="0" smtClean="0">
                <a:solidFill>
                  <a:srgbClr val="0000FF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애완동물 가게</a:t>
            </a:r>
            <a:endParaRPr lang="ko-KR" altLang="en-US" sz="2800" dirty="0">
              <a:solidFill>
                <a:srgbClr val="0000FF"/>
              </a:solidFill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106503" name="직사각형 106502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4" name="직사각형 106503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5" name="직사각형 106504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6" name="직사각형 106505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7" name="직사각형 106506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8" name="직사각형 106507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09" name="직사각형 106508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06510" name="직사각형 106509"/>
          <p:cNvSpPr/>
          <p:nvPr/>
        </p:nvSpPr>
        <p:spPr>
          <a:xfrm>
            <a:off x="1" y="1"/>
            <a:ext cx="9143396" cy="455626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</a:ln>
        </p:spPr>
      </p:sp>
      <p:sp>
        <p:nvSpPr>
          <p:cNvPr id="17" name="직사각형 16"/>
          <p:cNvSpPr/>
          <p:nvPr/>
        </p:nvSpPr>
        <p:spPr>
          <a:xfrm>
            <a:off x="363542" y="692696"/>
            <a:ext cx="8779855" cy="419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애완동물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가게의 상황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종류의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애완동물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판매하고 구매한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고객들 관리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홍길동이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CEO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애완동물 가게인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펫나라에서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고객이 찾아오면 환영하고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고객카드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 아이디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이름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전화번호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작성하여 방문고객으로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고객이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방문할 때마다 방문회수도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•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고객에게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보유한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애완동물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판매하며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고객이 구매한 애완동물과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구매회수 기록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애완동물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가게를 위한 클래스들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PetStore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Customer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PetStore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▪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메소드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포함하는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PetStoreMgmt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클래스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⊙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예제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7-6-2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 실행과 이해 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2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2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 cstate="print">
            <a:alphaModFix/>
            <a:lum/>
          </a:blip>
          <a:srcRect/>
          <a:stretch>
            <a:fillRect/>
          </a:stretch>
        </a:blipFill>
        <a:ln w="25400" cap="flat" cmpd="sng" algn="ctr">
          <a:noFill/>
          <a:prstDash val="solid"/>
          <a:round/>
        </a:ln>
      </a:spPr>
      <a:bodyPr/>
      <a:lstStyle/>
    </a:sp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93384</TotalTime>
  <Words>19246</Words>
  <Application>Microsoft Office PowerPoint</Application>
  <PresentationFormat>화면 슬라이드 쇼(4:3)</PresentationFormat>
  <Paragraphs>2957</Paragraphs>
  <Slides>114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114</vt:i4>
      </vt:variant>
    </vt:vector>
  </HeadingPairs>
  <TitlesOfParts>
    <vt:vector size="126" baseType="lpstr">
      <vt:lpstr>굴림</vt:lpstr>
      <vt:lpstr>맑은 고딕</vt:lpstr>
      <vt:lpstr>한양신명조</vt:lpstr>
      <vt:lpstr>한양중고딕</vt:lpstr>
      <vt:lpstr>함초롬바탕</vt:lpstr>
      <vt:lpstr>Arial</vt:lpstr>
      <vt:lpstr>Times New Roman</vt:lpstr>
      <vt:lpstr>Trebuchet MS</vt:lpstr>
      <vt:lpstr>Wingdings</vt:lpstr>
      <vt:lpstr>Office 테마</vt:lpstr>
      <vt:lpstr>4_Office 테마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하위 클래스</vt:lpstr>
      <vt:lpstr>하위 클래스 선언</vt:lpstr>
      <vt:lpstr>학생 클래스: 사람 클래스의 하위 클래스</vt:lpstr>
      <vt:lpstr>PowerPoint 프레젠테이션</vt:lpstr>
      <vt:lpstr>하위 클래스로 선언 않은 Student와 Employee(예제 7-1-1) </vt:lpstr>
      <vt:lpstr>하위 클래스로 선언 않은 Student와 Employee(예제 7-1-1) </vt:lpstr>
      <vt:lpstr>PowerPoint 프레젠테이션</vt:lpstr>
      <vt:lpstr>하위 클래스로 선언하지 않을 경우의 문제점</vt:lpstr>
      <vt:lpstr>PowerPoint 프레젠테이션</vt:lpstr>
      <vt:lpstr>하위 클래스로 선언한 Student와 Employee(예제 7-1-2) </vt:lpstr>
      <vt:lpstr>하위 클래스로 선언한 Student와 Employee </vt:lpstr>
      <vt:lpstr>PowerPoint 프레젠테이션</vt:lpstr>
      <vt:lpstr>PowerPoint 프레젠테이션</vt:lpstr>
      <vt:lpstr>Person 상속한 Student와 Employee 클래스 </vt:lpstr>
      <vt:lpstr>하위 클래스 객체의 객체 구조</vt:lpstr>
      <vt:lpstr>PowerPoint 프레젠테이션</vt:lpstr>
      <vt:lpstr>Student 클래스의 하위 클래스들(예제 7-1-3)</vt:lpstr>
      <vt:lpstr>PrimaryStudent: Student 클래스의 하위 클래스</vt:lpstr>
      <vt:lpstr>MiddleHighStudent: Student 클래스의 하위 클래스</vt:lpstr>
      <vt:lpstr>UniversityStudent: Student 클래스의 하위 클래스</vt:lpstr>
      <vt:lpstr>Student 하위 클래스 객체들 생성 </vt:lpstr>
      <vt:lpstr>PowerPoint 프레젠테이션</vt:lpstr>
      <vt:lpstr>Student 클래스 상속한 하위 클래스들 </vt:lpstr>
      <vt:lpstr>PowerPoint 프레젠테이션</vt:lpstr>
      <vt:lpstr>Employee 클래스의 하위 클래스들(예제 7-1-4)</vt:lpstr>
      <vt:lpstr>PowerPoint 프레젠테이션</vt:lpstr>
      <vt:lpstr>Employee 클래스 상속한 하위 클래스들 </vt:lpstr>
      <vt:lpstr>최상위 클래스 Object</vt:lpstr>
      <vt:lpstr>PowerPoint 프레젠테이션</vt:lpstr>
      <vt:lpstr>클래스 계층</vt:lpstr>
      <vt:lpstr>상위 클래스의 필드와 메소드 확인하기</vt:lpstr>
      <vt:lpstr>PowerPoint 프레젠테이션</vt:lpstr>
      <vt:lpstr>하위 클래스의 중요 질문과 해답</vt:lpstr>
      <vt:lpstr>PowerPoint 프레젠테이션</vt:lpstr>
      <vt:lpstr>하위 클래스의 중요 질문과 해답</vt:lpstr>
      <vt:lpstr>하위 클래스 객체 참조와 업캐스팅</vt:lpstr>
      <vt:lpstr>업캐스팅 (예제 7-2-1)</vt:lpstr>
      <vt:lpstr>PowerPoint 프레젠테이션</vt:lpstr>
      <vt:lpstr>업캐스팅 필요한 이유</vt:lpstr>
      <vt:lpstr>업캐스팅과 객체 참조변수의 참조 클래스</vt:lpstr>
      <vt:lpstr>업캐스팅 규칙</vt:lpstr>
      <vt:lpstr>PowerPoint 프레젠테이션</vt:lpstr>
      <vt:lpstr>업캐스팅과 다운캐스팅 (예제 7-2-2)</vt:lpstr>
      <vt:lpstr>PowerPoint 프레젠테이션</vt:lpstr>
      <vt:lpstr>업캐스팅, 다운캐스팅에서의 오류(예제 7-2-3)</vt:lpstr>
      <vt:lpstr>PowerPoint 프레젠테이션</vt:lpstr>
      <vt:lpstr>Object 클래스의 객체 참조변수(예제 7-2-4)</vt:lpstr>
      <vt:lpstr>PowerPoint 프레젠테이션</vt:lpstr>
      <vt:lpstr>타입 확인 연산자 instanceof(예제 7-2-5)</vt:lpstr>
      <vt:lpstr>PowerPoint 프레젠테이션</vt:lpstr>
      <vt:lpstr>업캐스팅의 필요성 보여주는 프로그램(예제 7-2-6)</vt:lpstr>
      <vt:lpstr>업캐스팅의 필요성 보여주는 프로그램(예제 7-2-6)</vt:lpstr>
      <vt:lpstr>PowerPoint 프레젠테이션</vt:lpstr>
      <vt:lpstr>업캐스팅의 의미와 활용 </vt:lpstr>
      <vt:lpstr>PowerPoint 프레젠테이션</vt:lpstr>
      <vt:lpstr>하위 클래스의 중요 질문과 해답</vt:lpstr>
      <vt:lpstr>필드 숨기기와 메소드 오버라이딩</vt:lpstr>
      <vt:lpstr>메소드 오버라이딩의 예 보이는 프로그램(예제 7-3-1)</vt:lpstr>
      <vt:lpstr>메소드 오버라이딩의 예 보이는 프로그램(예제 7-3-1)</vt:lpstr>
      <vt:lpstr>PowerPoint 프레젠테이션</vt:lpstr>
      <vt:lpstr>수행할 오버라이딩 메소드 결정하기</vt:lpstr>
      <vt:lpstr>Object 클래스의 toString() 메소드 오버라이딩하기</vt:lpstr>
      <vt:lpstr>toString() 메소드 오버라이딩하기(예제 7-3-2)</vt:lpstr>
      <vt:lpstr>toString() 메소드 오버라이딩하기(예제 7-3-2)</vt:lpstr>
      <vt:lpstr>toString() 메소드 오버라이딩하기(예제 7-3-2)</vt:lpstr>
      <vt:lpstr>PowerPoint 프레젠테이션</vt:lpstr>
      <vt:lpstr>PowerPoint 프레젠테이션</vt:lpstr>
      <vt:lpstr>하위 클래스의 중요 질문과 해답</vt:lpstr>
      <vt:lpstr>오버라이딩된 상위 클래스의 메소드 호출</vt:lpstr>
      <vt:lpstr>오버라이딩된 상위 클래스의 메소드 호출(예제 7-4-1)</vt:lpstr>
      <vt:lpstr>오버라이딩된 상위 클래스의 메소드 호출(예제 7-4-1)</vt:lpstr>
      <vt:lpstr>PowerPoint 프레젠테이션</vt:lpstr>
      <vt:lpstr>⟪ s1.output(); ⟫ 호출되었을 때 수행과정</vt:lpstr>
      <vt:lpstr>상위 클래스의 객체 생성자 호출</vt:lpstr>
      <vt:lpstr>상위 클래스 객체 생성자 이용한 상속 필드 초기화(예제 7-4-1)</vt:lpstr>
      <vt:lpstr>PowerPoint 프레젠테이션</vt:lpstr>
      <vt:lpstr>상위 클래스의 객체 생성자 미선언 오류</vt:lpstr>
      <vt:lpstr>PowerPoint 프레젠테이션</vt:lpstr>
      <vt:lpstr>PowerPoint 프레젠테이션</vt:lpstr>
      <vt:lpstr>클래스 분류</vt:lpstr>
      <vt:lpstr>클래스 분류 - 상하위 관계:  상위 클래스와 하위 클래스 </vt:lpstr>
      <vt:lpstr>클래스 분류-abstract 메소드 유무: abstract 클래스, non-abstract  클래스</vt:lpstr>
      <vt:lpstr>abstract 클래스의 필요성: 예제 7-5-1</vt:lpstr>
      <vt:lpstr>abstract 클래스: Number</vt:lpstr>
      <vt:lpstr>클래스 분류 - abstract 클래스</vt:lpstr>
      <vt:lpstr>클래스 분류 - 확장 여부: final 클래스와 non-final 클래스 </vt:lpstr>
      <vt:lpstr>클래스 분류 - 인터페이스 여부: 인터페이스, 일반 클래스</vt:lpstr>
      <vt:lpstr>PowerPoint 프레젠테이션</vt:lpstr>
      <vt:lpstr>1) 예제 7-6-1: 가전제품 판매와 재고관리 </vt:lpstr>
      <vt:lpstr>예제 7-6-1 프로그램 실행 및 실습</vt:lpstr>
      <vt:lpstr>2) 하위 클래스의 활용 예제 7-6-2: 애완동물 가게</vt:lpstr>
      <vt:lpstr>3) 하위 클래스의 활용 예제 7-6-3: Salesman abstract 클래스</vt:lpstr>
      <vt:lpstr>abstract 클래스 예: Salesman 클래스(예제 7-6-3) </vt:lpstr>
      <vt:lpstr>abstract 클래스 예: Salesman 클래스(예제 7-6-3) </vt:lpstr>
      <vt:lpstr>PowerPoint 프레젠테이션</vt:lpstr>
      <vt:lpstr>PowerPoint 프레젠테이션</vt:lpstr>
      <vt:lpstr>하위 클래스 요약 </vt:lpstr>
      <vt:lpstr>Java에서의 중요 사항</vt:lpstr>
      <vt:lpstr>Java에서의 중요 사항</vt:lpstr>
      <vt:lpstr>Java에서 더 배워야할 것들</vt:lpstr>
      <vt:lpstr>PowerPoint 프레젠테이션</vt:lpstr>
      <vt:lpstr>본인의 Java 수준 확인하기</vt:lpstr>
      <vt:lpstr>문장의 옳고 그름 판단, 잘못된 경우 수정</vt:lpstr>
      <vt:lpstr>하위 클래스의 상속, 참조 및 메소드 호출</vt:lpstr>
      <vt:lpstr>하위 클래스의 상속, 참조 및 메소드 호출</vt:lpstr>
      <vt:lpstr>영희 가족 구성하기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skk</dc:creator>
  <cp:lastModifiedBy>skk</cp:lastModifiedBy>
  <cp:revision>1273</cp:revision>
  <dcterms:created xsi:type="dcterms:W3CDTF">2016-05-27T10:27:22Z</dcterms:created>
  <dcterms:modified xsi:type="dcterms:W3CDTF">2020-09-26T09:52:58Z</dcterms:modified>
</cp:coreProperties>
</file>