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49" r:id="rId2"/>
    <p:sldMasterId id="2147483861" r:id="rId3"/>
    <p:sldMasterId id="2147483873" r:id="rId4"/>
    <p:sldMasterId id="2147483888" r:id="rId5"/>
    <p:sldMasterId id="2147483900" r:id="rId6"/>
  </p:sldMasterIdLst>
  <p:notesMasterIdLst>
    <p:notesMasterId r:id="rId66"/>
  </p:notesMasterIdLst>
  <p:sldIdLst>
    <p:sldId id="991" r:id="rId7"/>
    <p:sldId id="992" r:id="rId8"/>
    <p:sldId id="993" r:id="rId9"/>
    <p:sldId id="994" r:id="rId10"/>
    <p:sldId id="1251" r:id="rId11"/>
    <p:sldId id="995" r:id="rId12"/>
    <p:sldId id="997" r:id="rId13"/>
    <p:sldId id="998" r:id="rId14"/>
    <p:sldId id="999" r:id="rId15"/>
    <p:sldId id="1000" r:id="rId16"/>
    <p:sldId id="1001" r:id="rId17"/>
    <p:sldId id="1003" r:id="rId18"/>
    <p:sldId id="1004" r:id="rId19"/>
    <p:sldId id="1005" r:id="rId20"/>
    <p:sldId id="1252" r:id="rId21"/>
    <p:sldId id="1007" r:id="rId22"/>
    <p:sldId id="1008" r:id="rId23"/>
    <p:sldId id="1009" r:id="rId24"/>
    <p:sldId id="1010" r:id="rId25"/>
    <p:sldId id="1011" r:id="rId26"/>
    <p:sldId id="1012" r:id="rId27"/>
    <p:sldId id="1253" r:id="rId28"/>
    <p:sldId id="1014" r:id="rId29"/>
    <p:sldId id="1015" r:id="rId30"/>
    <p:sldId id="1016" r:id="rId31"/>
    <p:sldId id="1017" r:id="rId32"/>
    <p:sldId id="1018" r:id="rId33"/>
    <p:sldId id="1254" r:id="rId34"/>
    <p:sldId id="1020" r:id="rId35"/>
    <p:sldId id="1021" r:id="rId36"/>
    <p:sldId id="1022" r:id="rId37"/>
    <p:sldId id="1023" r:id="rId38"/>
    <p:sldId id="1024" r:id="rId39"/>
    <p:sldId id="1025" r:id="rId40"/>
    <p:sldId id="1026" r:id="rId41"/>
    <p:sldId id="1255" r:id="rId42"/>
    <p:sldId id="1028" r:id="rId43"/>
    <p:sldId id="1029" r:id="rId44"/>
    <p:sldId id="1030" r:id="rId45"/>
    <p:sldId id="1031" r:id="rId46"/>
    <p:sldId id="1032" r:id="rId47"/>
    <p:sldId id="1033" r:id="rId48"/>
    <p:sldId id="1256" r:id="rId49"/>
    <p:sldId id="1034" r:id="rId50"/>
    <p:sldId id="1035" r:id="rId51"/>
    <p:sldId id="1036" r:id="rId52"/>
    <p:sldId id="1037" r:id="rId53"/>
    <p:sldId id="1038" r:id="rId54"/>
    <p:sldId id="1039" r:id="rId55"/>
    <p:sldId id="1257" r:id="rId56"/>
    <p:sldId id="1041" r:id="rId57"/>
    <p:sldId id="1042" r:id="rId58"/>
    <p:sldId id="1043" r:id="rId59"/>
    <p:sldId id="1044" r:id="rId60"/>
    <p:sldId id="1045" r:id="rId61"/>
    <p:sldId id="1046" r:id="rId62"/>
    <p:sldId id="1048" r:id="rId63"/>
    <p:sldId id="1049" r:id="rId64"/>
    <p:sldId id="1047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5EF"/>
    <a:srgbClr val="E4FFFF"/>
    <a:srgbClr val="CCFFFF"/>
    <a:srgbClr val="0000FF"/>
    <a:srgbClr val="DE53FF"/>
    <a:srgbClr val="FFE89F"/>
    <a:srgbClr val="FFE181"/>
    <a:srgbClr val="FFEBAB"/>
    <a:srgbClr val="009900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7463" autoAdjust="0"/>
  </p:normalViewPr>
  <p:slideViewPr>
    <p:cSldViewPr>
      <p:cViewPr varScale="1">
        <p:scale>
          <a:sx n="68" d="100"/>
          <a:sy n="68" d="100"/>
        </p:scale>
        <p:origin x="114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0FD-2D45-43FB-879B-8577E10AB1B4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C564-9A5A-4FDD-A407-393539DCF9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27FEA4-16D5-4031-BC01-BB51D18577C2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00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6059C4-1A5C-495B-93AD-E75ACB05EFA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36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1E6F5F-BB07-4234-9AE7-9A716B335B7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85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3FA1F-E6AC-4E97-A2EF-D67987EC2DE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7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19C0AB-8CDE-4E23-B391-75439868E0E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405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AB7094-B6DE-4B38-8860-B10D163A453A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42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034DB-ED7B-4FE7-A801-E371FAC787C9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7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D700C9-CB06-42AA-BB3C-4E1BEACFE71F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85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AE1E9F-EDE1-43D7-B221-8DC759177C90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D4D9C1-0752-464B-B12D-6913A01D140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276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EE5344-8E93-4A81-80E3-C978B9BC5408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7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47516C-B7BC-486E-8760-A7B0E264668A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24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1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2F0FA5-6F63-4306-A38D-3187515157C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62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6AD13A-CAFD-4461-8FA7-673D225B3669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016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74068D-608E-46F6-BF07-5A9AC613328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047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2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72743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3D772-E069-461F-87AE-F5D51722C7AE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392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F36961-9106-4537-9E24-7F527CB4F941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103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41AA3F-0F06-407B-86D0-A2B7002772AA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729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11188" y="11255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3588" y="11255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AFE8E1-70F2-494C-B23B-EDDA50912CC2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363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EC5143-7AEB-4E59-9ED6-9187DF921738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945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9D80F9-E5AA-4105-95ED-0550F9CED999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362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47A0F-DAB8-469D-8E43-E49B230B26AA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1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5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DDABE-9DC3-442A-B8C7-F62B419496FE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2561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20C497-9F7E-4C1A-AA01-A611DA507018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084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DA153B-FDF4-4454-919C-D63C2A254BFC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9823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0"/>
            <a:ext cx="1978025" cy="60213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11188" y="0"/>
            <a:ext cx="5786437" cy="60213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93959-9118-493C-9CB8-EA0F7B40F5C6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132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70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94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8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22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64" y="6248350"/>
            <a:ext cx="1905213" cy="45718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64" tIns="46781" rIns="89964" bIns="46781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D8D7A7C4-C82A-4D21-9AB0-F0C5A1D3EF09}" type="datetime1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10/30/2020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508" y="6248350"/>
            <a:ext cx="2895942" cy="45718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64" tIns="46781" rIns="89964" bIns="46781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882" y="6248350"/>
            <a:ext cx="1905213" cy="45718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64" tIns="46781" rIns="89964" bIns="46781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7464221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41A37-201A-4510-8B28-27EE114F227C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AE1A42-B0A4-43EC-A228-E959C45C208A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213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9BA1F-19F0-4BB8-A1D7-5C429DB64D7F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BCADEF-F741-4F5B-A14D-3B5F1040106A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712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C24779-9380-4595-B1D2-F539C7D986D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04C78E-DB96-41DA-98CE-D68413A45839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3237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CCC00-F676-40B4-92CE-738B21A8D7A3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376C9-0730-4D39-8D32-C2EF79454B1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896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9BE517-C5A0-4B0D-926A-44FCA6C9E26F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4707B7-62D1-4C5C-BA4E-4BB91CEE29E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31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34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58DC7C-19A2-498A-8440-E394345CC861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54127-6BCB-472A-9969-498542CB3EE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8003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162B3-FDCE-4C67-BAD4-EA21C3542082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8E5872-B383-48DA-860C-F17C5D402A0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4813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628682-3D95-49EF-9A0A-DE4072ADA335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3D88-05CE-4E2D-8388-D6A45D9BEB6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357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CF6F24-C55B-401C-B2DE-CACEB137B5E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8EA00C-2D29-49DF-BF9B-00A9332F38C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6363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B078EE-CA3F-48F3-9E06-9024018FE468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E0305-7287-44DF-BF51-5BF3EEEFCC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0394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AEE74-790E-408C-857F-09720E5BDA09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9D7B4D-D653-496C-9E6D-2BF1C67411E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7889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C64C9-AC43-4AB8-92D7-7CA1CC13E0E3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BE3A37-1EF1-48CA-A7F2-251C91C55DCD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9910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4000" y="44624"/>
            <a:ext cx="8496000" cy="504825"/>
          </a:xfrm>
          <a:solidFill>
            <a:srgbClr val="CC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함초롬바탕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함초롬바탕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347748-0AB8-44FF-82E7-E746165B0B54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2404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함초롬바탕"/>
                <a:ea typeface="함초롬바탕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함초롬바탕"/>
                <a:ea typeface="함초롬바탕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함초롬바탕"/>
                <a:ea typeface="함초롬바탕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F6636-0686-45F0-B92E-05D157FBA5A7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396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654883-A938-4BB6-B839-0A59EE59803D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79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79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5163C-09A5-41E6-AB23-9DB1662DA04A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849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1C0BB-70F6-428B-847B-F78251642D0C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014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200D63-5242-4F21-A3DC-01188AB701C0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1106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638793-8062-4562-B697-E734454B0132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231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25D83E-9BA2-4CF8-9663-042A63D54D1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523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7BDF2-DB13-4EDB-8ED5-C656FF33C20D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9019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B80A6C-E35F-4EA9-86B8-18513672A47D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7593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742FEE-774C-42AE-87F2-2D9E8D93D6E4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2474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2C09F8-F9F5-438D-B690-FAE690456E9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888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622DC-3C97-4CCA-85BD-1565CB8E1807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11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931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220663" y="44450"/>
            <a:ext cx="8672512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47FFD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4B610-9817-494A-AB73-CAD932DCF340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9B7FE-6FBB-4F18-8579-AE4BCD6121BB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96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83E3AB-6B68-48C6-98EE-BA0782EB1B4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B8532-1193-4939-B07C-B26EB905591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1740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220663" y="44450"/>
            <a:ext cx="8672512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47FFD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185EE-D5D7-4B48-8167-D7A7F47B9C4B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5029F2-6910-413D-BB97-677C41FCEBFA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9476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DE274-7465-40FD-8AD1-070B814FE94B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3B0584-7B93-42E7-9D95-7FE37E1A7AE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5918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0379" y="36680"/>
            <a:ext cx="8643242" cy="562074"/>
          </a:xfrm>
          <a:prstGeom prst="rect">
            <a:avLst/>
          </a:prstGeom>
          <a:solidFill>
            <a:srgbClr val="CCFFCC"/>
          </a:solidFill>
          <a:ln>
            <a:solidFill>
              <a:srgbClr val="66FFFF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B8F8C-19C3-4876-83C8-8875B95DED02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82F4F-32B5-42D0-9562-EF594F963A4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090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 userDrawn="1"/>
        </p:nvSpPr>
        <p:spPr bwMode="auto">
          <a:xfrm>
            <a:off x="220663" y="44450"/>
            <a:ext cx="8672512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47FFD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한양신명조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045F3-C8BD-4C54-8AC9-99234F1C59AC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1810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B8074D-4070-4C09-9B7A-DD496D21C635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3034FD-773D-43DD-93D5-D406560345FE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2936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BDE307-2D0D-4A9B-B33F-B4AA1057A4EE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50FC14-696F-4DC8-A9F6-8DC30B3CDC8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8385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042A7-DAD3-4632-9B82-BD1E4EDA11EF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1D936-DDE4-42F3-A70B-E95436877F2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103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51C2C-3104-4C44-BBB7-59AC42B22896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CADB04-4F27-44E1-83A7-83B5EA68D18D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58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347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3968F-C3B4-4493-8C90-E5DBF1F0588A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4AE59C-9399-440B-ADD5-C4F939BFB265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9790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903DD4-C113-4F2D-ACEF-F68E74B33892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C06D54-25B1-4E91-9E4A-BAFF79EC9C95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3576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70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94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8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22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ln w="25400" cap="flat" algn="ctr">
            <a:round/>
          </a:ln>
        </p:spPr>
        <p:txBody>
          <a:bodyPr wrap="square" lIns="89964" tIns="46781" rIns="89964" bIns="46781" anchor="t">
            <a:noAutofit/>
          </a:bodyPr>
          <a:lstStyle>
            <a:lvl1pPr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D8D7A7C4-C82A-4D21-9AB0-F0C5A1D3EF09}" type="datetime1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10/30/2020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 w="25400" cap="flat" algn="ctr">
            <a:round/>
          </a:ln>
        </p:spPr>
        <p:txBody>
          <a:bodyPr wrap="square" lIns="89964" tIns="46781" rIns="89964" bIns="46781" anchor="t">
            <a:noAutofit/>
          </a:bodyPr>
          <a:lstStyle>
            <a:lvl1pPr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6588" cy="457200"/>
          </a:xfrm>
          <a:ln w="25400" cap="flat" algn="ctr">
            <a:round/>
          </a:ln>
        </p:spPr>
        <p:txBody>
          <a:bodyPr wrap="square" lIns="89964" tIns="46781" rIns="89964" bIns="46781" anchor="t">
            <a:noAutofit/>
          </a:bodyPr>
          <a:lstStyle>
            <a:lvl1pPr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9AC9CE99-95F6-4D27-B7D4-8AFE029D3DE5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7563917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F43881-8035-465C-8897-50296942D7EF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7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2F3-B231-4685-B2E0-D1C447454392}" type="datetimeFigureOut">
              <a:rPr lang="ko-KR" altLang="en-US" smtClean="0"/>
              <a:pPr/>
              <a:t>2020-10-30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D376B3-7261-4E59-A050-352A5779E95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5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300" b="0">
                <a:solidFill>
                  <a:srgbClr val="3F3E00"/>
                </a:solidFill>
                <a:latin typeface="+mn-lt"/>
                <a:ea typeface="굴림" pitchFamily="50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300" b="0">
                <a:solidFill>
                  <a:srgbClr val="3F3E00"/>
                </a:solidFill>
                <a:latin typeface="+mn-lt"/>
                <a:ea typeface="굴림" pitchFamily="50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/>
              <a:ea typeface="굴림" pitchFamily="50" charset="-127"/>
              <a:cs typeface="+mn-cs"/>
            </a:endParaRPr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b="0">
                <a:solidFill>
                  <a:srgbClr val="3F3E00"/>
                </a:solidFill>
                <a:latin typeface="굴림" panose="020B0600000101010101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793B71-78F7-4B96-8535-307B26488898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255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7282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94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+mj-lt"/>
          <a:ea typeface="+mj-ea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4"/>
        </a:buBlip>
        <a:defRPr kumimoji="1" sz="26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2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16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5pPr>
      <a:lvl6pPr marL="2514600" indent="-228600" algn="l" rtl="0" fontAlgn="base" latinLnBrk="1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528268-A710-4BA2-A174-9A9C5CDFE9DE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F455A-2C0E-4837-B468-1252611977D9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59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latin typeface="굴림" panose="020B0600000101010101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3C06AF-D2AC-4F2B-97C3-E58AE207D3DF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0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함초롬바탕"/>
                <a:ea typeface="함초롬바탕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7EEB-CA22-4F7F-9669-F5F9E2B4B5E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함초롬바탕"/>
                <a:ea typeface="함초롬바탕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함초롬바탕"/>
                <a:ea typeface="함초롬바탕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7C986-4DF7-4765-87B7-0ABB6F66D9E9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4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ChangeArrowheads="1"/>
          </p:cNvSpPr>
          <p:nvPr/>
        </p:nvSpPr>
        <p:spPr bwMode="auto">
          <a:xfrm>
            <a:off x="1043608" y="1412776"/>
            <a:ext cx="6781800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kumimoji="1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 </a:t>
            </a:r>
            <a:endParaRPr kumimoji="1" lang="en-US" altLang="ko-KR" sz="6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 </a:t>
            </a:r>
          </a:p>
        </p:txBody>
      </p:sp>
    </p:spTree>
    <p:extLst>
      <p:ext uri="{BB962C8B-B14F-4D97-AF65-F5344CB8AC3E}">
        <p14:creationId xmlns:p14="http://schemas.microsoft.com/office/powerpoint/2010/main" val="152824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08773"/>
              </p:ext>
            </p:extLst>
          </p:nvPr>
        </p:nvGraphicFramePr>
        <p:xfrm>
          <a:off x="468313" y="765175"/>
          <a:ext cx="8281987" cy="5883275"/>
        </p:xfrm>
        <a:graphic>
          <a:graphicData uri="http://schemas.openxmlformats.org/drawingml/2006/table">
            <a:tbl>
              <a:tblPr/>
              <a:tblGrid>
                <a:gridCol w="1465640">
                  <a:extLst>
                    <a:ext uri="{9D8B030D-6E8A-4147-A177-3AD203B41FA5}">
                      <a16:colId xmlns:a16="http://schemas.microsoft.com/office/drawing/2014/main" val="994882893"/>
                    </a:ext>
                  </a:extLst>
                </a:gridCol>
                <a:gridCol w="6816347">
                  <a:extLst>
                    <a:ext uri="{9D8B030D-6E8A-4147-A177-3AD203B41FA5}">
                      <a16:colId xmlns:a16="http://schemas.microsoft.com/office/drawing/2014/main" val="107207821"/>
                    </a:ext>
                  </a:extLst>
                </a:gridCol>
              </a:tblGrid>
              <a:tr h="2878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9-1-1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147" marR="14147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저장하려 할 때의 초보적 예외 대처방법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147" marR="14147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37707"/>
                  </a:ext>
                </a:extLst>
              </a:tr>
              <a:tr h="5595471">
                <a:tc gridSpan="2"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p.setAge4(23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r>
                        <a:rPr lang="en-US" altLang="ko-KR" sz="1200" b="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p.setAge4(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</a:t>
                      </a:r>
                      <a:r>
                        <a:rPr lang="en-US" altLang="ko-KR" sz="1200" b="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r>
                        <a:rPr lang="en-US" altLang="ko-KR" sz="1200" b="0" kern="0" spc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또다른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오류 처리 위해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p.setAge4(age)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다시 호출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p.output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&lt;&lt; p.setAge4(" + age + ")); &gt;&gt;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후의 김철수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");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setAge4()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발생한 오류 처리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setAge4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예외 발생하면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exceptionMsg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필드에 </a:t>
                      </a: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//                                                 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메시지 저장하므로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발생 여부 확인하여 예외 처리 가능함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if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p.exceptionMsg != null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{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exceptionMsg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null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아니면 예외 발생한 것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System.out.println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???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 저장 과정에서 문제 발생했습니다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.");        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자세한 </a:t>
                      </a:r>
                      <a:endParaRPr lang="en-US" altLang="ko-KR" sz="1200" b="0" kern="0" spc="0" dirty="0" smtClean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defTabSz="914400" rtl="0" eaLnBrk="1" fontAlgn="base" latinLnBrk="1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System.out.println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???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오류 메시지는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'" + p.exceptionMsg + "'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입니다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.");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</a:t>
                      </a:r>
                      <a:r>
                        <a:rPr lang="ko-KR" alt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정보 출력</a:t>
                      </a:r>
                      <a:endParaRPr lang="ko-KR" altLang="en-US" sz="1200" b="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}</a:t>
                      </a: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//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setAge4()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발생한 예외 처리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3: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마지막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호출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p.setAge4(age)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발생하여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메시지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//                                                  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전달되어도 예외 처리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하지 않음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//                                                  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이는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setAge2()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발생 상황이 사용자에게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표시되지 않는 것과 같음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p.setAge4(23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r>
                        <a:rPr lang="en-US" altLang="ko-KR" sz="1200" b="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p.setAge4(age); </a:t>
                      </a:r>
                      <a:r>
                        <a:rPr lang="en-US" altLang="ko-KR" sz="1200" b="0" kern="0" spc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다른 예외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처리 위해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p.setAge4(age)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다시 호출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p.output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&lt;&lt; p.setAge4(" + age + ")); &gt;&gt;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후의 김철수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  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한양신명조"/>
                        </a:rPr>
                        <a:t>// 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p.setAge4(age) </a:t>
                      </a:r>
                      <a:r>
                        <a:rPr lang="ko-KR" alt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호출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 예외 발생 여부 확인해야 하지만 여기서는 하지 않고 넘어감</a:t>
                      </a:r>
                      <a:endParaRPr lang="en-US" altLang="ko-KR" sz="1200" b="0" kern="0" spc="0" dirty="0" smtClean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main(args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}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147" marR="14147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875"/>
                  </a:ext>
                </a:extLst>
              </a:tr>
            </a:tbl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61950" y="38101"/>
            <a:ext cx="8496300" cy="510580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</a:rPr>
              <a:t>나이 필드에 음수 값 저장 시 초보적 대처방법</a:t>
            </a:r>
            <a:endParaRPr kumimoji="1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83584" y="4293096"/>
            <a:ext cx="4966716" cy="2467342"/>
          </a:xfrm>
          <a:prstGeom prst="rect">
            <a:avLst/>
          </a:prstGeom>
          <a:solidFill>
            <a:srgbClr val="F9E1FF"/>
          </a:solidFill>
          <a:ln w="3175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o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김철수의 새로운 나이 입력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-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*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p.setAge1(-24); &gt;&gt;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후의 김철수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김철수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*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p.setAge2(-24); &gt;&gt;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후의 김철수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김철수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23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!!! setAge3()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내에서 오류 발생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음수 나이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-24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p.setAge3(-24)); &gt;&gt;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후의 김철수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김철수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23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*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p.setAge4(-24)); &gt;&gt;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후의 김철수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김철수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!!! setAge4(-24)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호출했을 때 오류 발생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음수 나이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*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p.setAge4(-24)); &gt;&gt;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후의 김철수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김철수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???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저장 과정에서 문제 발생했습니다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???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 메시지는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음수 나이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-24'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입니다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*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p.setAge4(-24)); &gt;&gt;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후의 김철수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김철수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:23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모서리가 둥근 사각형 설명선 8"/>
          <p:cNvSpPr>
            <a:spLocks noChangeArrowheads="1"/>
          </p:cNvSpPr>
          <p:nvPr/>
        </p:nvSpPr>
        <p:spPr bwMode="auto">
          <a:xfrm flipH="1">
            <a:off x="2563193" y="5229200"/>
            <a:ext cx="996950" cy="612934"/>
          </a:xfrm>
          <a:prstGeom prst="wedgeRoundRectCallout">
            <a:avLst>
              <a:gd name="adj1" fmla="val -82881"/>
              <a:gd name="adj2" fmla="val 32904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2213E3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출력한 예외 메시지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모서리가 둥근 사각형 설명선 8"/>
          <p:cNvSpPr>
            <a:spLocks noChangeArrowheads="1"/>
          </p:cNvSpPr>
          <p:nvPr/>
        </p:nvSpPr>
        <p:spPr bwMode="auto">
          <a:xfrm flipH="1">
            <a:off x="2563193" y="4560025"/>
            <a:ext cx="996950" cy="561856"/>
          </a:xfrm>
          <a:prstGeom prst="wedgeRoundRectCallout">
            <a:avLst>
              <a:gd name="adj1" fmla="val -81990"/>
              <a:gd name="adj2" fmla="val 37945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2213E3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CCFF"/>
              </a:buClr>
              <a:buSzPct val="85000"/>
              <a:buFont typeface="Wingdings 2" panose="05020102010507070707" pitchFamily="18" charset="2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setAge3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출력한 예외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CCFF"/>
              </a:buClr>
              <a:buSzPct val="85000"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메시지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직사각형 10"/>
          <p:cNvSpPr>
            <a:spLocks noChangeArrowheads="1"/>
          </p:cNvSpPr>
          <p:nvPr/>
        </p:nvSpPr>
        <p:spPr bwMode="auto">
          <a:xfrm>
            <a:off x="3878586" y="4963484"/>
            <a:ext cx="4655690" cy="265716"/>
          </a:xfrm>
          <a:prstGeom prst="roundRect">
            <a:avLst>
              <a:gd name="adj" fmla="val 0"/>
            </a:avLst>
          </a:prstGeom>
          <a:solidFill>
            <a:srgbClr val="F7776D">
              <a:alpha val="9804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모서리가 둥근 직사각형 10"/>
          <p:cNvSpPr>
            <a:spLocks noChangeArrowheads="1"/>
          </p:cNvSpPr>
          <p:nvPr/>
        </p:nvSpPr>
        <p:spPr bwMode="auto">
          <a:xfrm>
            <a:off x="3878586" y="5633872"/>
            <a:ext cx="4655690" cy="265716"/>
          </a:xfrm>
          <a:prstGeom prst="roundRect">
            <a:avLst>
              <a:gd name="adj" fmla="val 0"/>
            </a:avLst>
          </a:prstGeom>
          <a:solidFill>
            <a:srgbClr val="F7776D">
              <a:alpha val="9804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모서리가 둥근 사각형 설명선 8"/>
          <p:cNvSpPr>
            <a:spLocks noChangeArrowheads="1"/>
          </p:cNvSpPr>
          <p:nvPr/>
        </p:nvSpPr>
        <p:spPr bwMode="auto">
          <a:xfrm flipH="1">
            <a:off x="2597713" y="5923914"/>
            <a:ext cx="996950" cy="561856"/>
          </a:xfrm>
          <a:prstGeom prst="wedgeRoundRectCallout">
            <a:avLst>
              <a:gd name="adj1" fmla="val -82881"/>
              <a:gd name="adj2" fmla="val 32904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2213E3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출력한 예외 메시지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직사각형 10"/>
          <p:cNvSpPr>
            <a:spLocks noChangeArrowheads="1"/>
          </p:cNvSpPr>
          <p:nvPr/>
        </p:nvSpPr>
        <p:spPr bwMode="auto">
          <a:xfrm>
            <a:off x="3913106" y="6050299"/>
            <a:ext cx="4621170" cy="475046"/>
          </a:xfrm>
          <a:prstGeom prst="roundRect">
            <a:avLst>
              <a:gd name="adj" fmla="val 0"/>
            </a:avLst>
          </a:prstGeom>
          <a:solidFill>
            <a:srgbClr val="F7776D">
              <a:alpha val="9804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7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33363" y="44450"/>
            <a:ext cx="8677275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9-1-1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579" name="Text Box 10"/>
          <p:cNvSpPr txBox="1">
            <a:spLocks noChangeArrowheads="1"/>
          </p:cNvSpPr>
          <p:nvPr/>
        </p:nvSpPr>
        <p:spPr bwMode="auto">
          <a:xfrm>
            <a:off x="161925" y="692696"/>
            <a:ext cx="8820150" cy="60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초보적 수준의 여러 예외 처리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입력한 나이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메소드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setAge1(), setAge2(), setAge3(), setAge4()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호출하여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dirty="0">
                <a:solidFill>
                  <a:srgbClr val="000000"/>
                </a:solidFill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방법으로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실행결과는 음수 나이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경우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처리결과 보여줌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메소드의 예외 처리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①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setAge1()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그대로 저장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처리방법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상황이 발생해도 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 않음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age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 값인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–24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저장하므로 잘못된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낳게 됨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②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setAge2()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저장하지 않음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처리방법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저장되지 않게 하고서 예외 처리 완료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사용자의 입력 잘못으로 발생한 예외 상황을 사용자는 알 수 없음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발생하면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사용자에게 발생한 예외에 대해 알려주는 것이 바람직함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setAge3()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음수 나이 저장하지 않고 예외 메시지 출력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처리방법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발생한 곳에서 직접 예외 처리 완료함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처리 방법이 고정되어 이 메소드에서 제공하는 방법으로만 예외 처리 가능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setAge4()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저장하지 않고 발생한 예외 상황을 필드에 저장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처리방법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메소드에서 예외 처리 완료하지 않고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곳에서 처리하도록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곳에서 예외 발생 여부 확인하여 호출할 때마다 다른 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가능함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 가능한 모든 객체마다 예외 메시지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저장을 위한 필드 선언해야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호출한 곳에서 예외 발생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확인하지 않을 수 있음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7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708025"/>
            <a:ext cx="8640763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처리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 중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예외적인 상황에 대해 적절히 대처할 수 있게 하는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것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프로그래머는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전체적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상황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고려하여 가능한 모든 예외 상황에 대해 적절한 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처리방법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결정하여 예외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처리해야 함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계좌에서 출금하는 경우 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나이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경우보다 예외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 복잡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정상적인 출금액은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크면서 계좌 잔액보다 크지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않아야 하기 때문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624"/>
            <a:ext cx="8496300" cy="511151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계좌에서 출금할 경우의 예외 처리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9715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43102"/>
              </p:ext>
            </p:extLst>
          </p:nvPr>
        </p:nvGraphicFramePr>
        <p:xfrm>
          <a:off x="468313" y="620713"/>
          <a:ext cx="8281987" cy="6138892"/>
        </p:xfrm>
        <a:graphic>
          <a:graphicData uri="http://schemas.openxmlformats.org/drawingml/2006/table">
            <a:tbl>
              <a:tblPr/>
              <a:tblGrid>
                <a:gridCol w="1466274">
                  <a:extLst>
                    <a:ext uri="{9D8B030D-6E8A-4147-A177-3AD203B41FA5}">
                      <a16:colId xmlns:a16="http://schemas.microsoft.com/office/drawing/2014/main" val="994882893"/>
                    </a:ext>
                  </a:extLst>
                </a:gridCol>
                <a:gridCol w="6815713">
                  <a:extLst>
                    <a:ext uri="{9D8B030D-6E8A-4147-A177-3AD203B41FA5}">
                      <a16:colId xmlns:a16="http://schemas.microsoft.com/office/drawing/2014/main" val="107207821"/>
                    </a:ext>
                  </a:extLst>
                </a:gridCol>
              </a:tblGrid>
              <a:tr h="2795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9-1-2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64" marR="64764" marT="17887" marB="178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계좌 출금에서의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처리하는 프로그램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64" marR="64764" marT="17887" marB="178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37707"/>
                  </a:ext>
                </a:extLst>
              </a:tr>
              <a:tr h="5859278">
                <a:tc gridSpan="2">
                  <a:txBody>
                    <a:bodyPr/>
                    <a:lstStyle/>
                    <a:p>
                      <a:pPr marL="127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339933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package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ex9_1_novice_exception_handling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exceptionMsg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         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발생하면 오류 메시지 저장하는 필드</a:t>
                      </a:r>
                      <a:endParaRPr lang="en-US" altLang="ko-KR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" kern="0" spc="0" dirty="0" smtClean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static int nextAccountNo = 10001;              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계좌번호 할당하기 위한 클래스 필드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int accountNo; String ownername; int balance;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계좌 번호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소유자 이름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잔고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계좌번호 할당하고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주어진 이름을 소유자 이름으로 필드에 저장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Account(String name) {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this.accountNo = nextAccountNo++;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nextAccountNo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계좌번호로 할당하고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다음 계좌 위해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증가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this.ownername = name; 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this.balance = 0;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입금 처리하는 메소드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–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주어진 금액만큼 잔액 증가시키는 입금처리 메소드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메소드는 입금액이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이하인 경우에도 입금 처리하도록 작성됨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int deposit(int amount) {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this.balance += amount;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return this.balance;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withdraw1() -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출금액 음수이거나 잔액보다 큰 경우에도 출금 처리함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                  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무시하고 예외 처리하지 않음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음수 잔액 문제 발생 가능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int </a:t>
                      </a:r>
                      <a:r>
                        <a:rPr lang="en-US" altLang="ko-KR" sz="14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withdraw1(int amount)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this.balance -= amount;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amount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만큼 잔액 감소시킴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-&gt;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잔액 음수 가능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return this.balance;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 </a:t>
                      </a: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…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이하 생략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146" marR="14146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875"/>
                  </a:ext>
                </a:extLst>
              </a:tr>
            </a:tbl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61950" y="38101"/>
            <a:ext cx="8496300" cy="510580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계좌에서 출금할 경우의 가능한 예외 처리</a:t>
            </a:r>
            <a:endParaRPr kumimoji="1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0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33363" y="44450"/>
            <a:ext cx="8677275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9-1-2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764704"/>
            <a:ext cx="882015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초보적 수준의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출금 예외 처리를 보여줌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프로그램은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계좌 출금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메소드에서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처리하는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초보적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여러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방법 보여줌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withdraw1(), withdraw2(), withdraw3(), withdraw4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호출하여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출금 시의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예외를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여러 방법으로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처리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모두 문제 있는 처리방법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!!!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입금액은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보다 커야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 이하의 입금액이 주어지면 예외 처리하기 위한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가장 적합한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방법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고안하여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int deposit(int amount)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5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9.2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발생시키기와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탐지 및 처리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4601" y="2118727"/>
            <a:ext cx="7416824" cy="4492768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wrap="square" lIns="36000" rIns="36000">
            <a:spAutoFit/>
          </a:bodyPr>
          <a:lstStyle/>
          <a:p>
            <a:pPr marL="108000" marR="0" lvl="0" indent="0" algn="just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{ </a:t>
            </a:r>
          </a:p>
          <a:p>
            <a:pPr marL="108000" marR="0" lvl="0" indent="0" algn="just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String name;  int age;  String currentLocation;  </a:t>
            </a:r>
          </a:p>
          <a:p>
            <a:pPr marL="108000" marR="0" lvl="0" indent="0" algn="just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 Person(String name) {       </a:t>
            </a:r>
          </a:p>
          <a:p>
            <a:pPr marL="108000" marR="0" lvl="0" indent="0" algn="just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    this.name = name; </a:t>
            </a:r>
          </a:p>
          <a:p>
            <a:pPr marL="108000" marR="0" lvl="0" indent="0" algn="just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}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setAge(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 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 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        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음수 나이에 대한 예외 상황 발생하면 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      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.out.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println(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"\n  ???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나이에 대한 잘못된 변경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굴림" panose="020B0600000101010101" pitchFamily="50" charset="-127"/>
                <a:cs typeface="+mn-cs"/>
              </a:rPr>
              <a:t>"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          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   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return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         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  this.age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age;   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정상적 나이 변경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} 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void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location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 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  this.currentLocation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location; 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} 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91680" y="3630896"/>
            <a:ext cx="6768752" cy="1958344"/>
          </a:xfrm>
          <a:prstGeom prst="roundRect">
            <a:avLst>
              <a:gd name="adj" fmla="val 4430"/>
            </a:avLst>
          </a:prstGeom>
          <a:solidFill>
            <a:srgbClr val="DE53FF">
              <a:alpha val="10196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14749" y="598358"/>
            <a:ext cx="8534400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600"/>
              </a:lnSpc>
              <a:spcBef>
                <a:spcPts val="6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20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필드에 음수 나이 저장하면 예외 발생 상황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ts val="2600"/>
              </a:lnSpc>
              <a:spcBef>
                <a:spcPts val="6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발생한 메소드에서 오류 메시지 출력하는 방법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예외 처리 매우 쉬움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메소드에서 오류 처리 불가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27025" y="47625"/>
            <a:ext cx="8493125" cy="504800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한양신명조" charset="-127"/>
                <a:ea typeface="함초롬바탕"/>
                <a:cs typeface="함초롬바탕" panose="02030604000101010101" pitchFamily="18" charset="-127"/>
              </a:rPr>
              <a:t>예외발생 메소드에서 예외 처리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한양신명조" charset="-127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양신명조" charset="-127"/>
                <a:ea typeface="함초롬바탕"/>
                <a:cs typeface="함초롬바탕" panose="02030604000101010101" pitchFamily="18" charset="-127"/>
              </a:rPr>
              <a:t>심각한 문제 가짐</a:t>
            </a:r>
            <a:endParaRPr kumimoji="1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30726" name="모서리가 둥근 사각형 설명선 5"/>
          <p:cNvSpPr>
            <a:spLocks noChangeArrowheads="1"/>
          </p:cNvSpPr>
          <p:nvPr/>
        </p:nvSpPr>
        <p:spPr bwMode="auto">
          <a:xfrm flipH="1">
            <a:off x="414556" y="2901624"/>
            <a:ext cx="938879" cy="936427"/>
          </a:xfrm>
          <a:prstGeom prst="wedgeRoundRectCallout">
            <a:avLst>
              <a:gd name="adj1" fmla="val -87974"/>
              <a:gd name="adj2" fmla="val 55676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 메소드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setAge():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필드값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</a:p>
        </p:txBody>
      </p:sp>
      <p:sp>
        <p:nvSpPr>
          <p:cNvPr id="30727" name="모서리가 둥근 사각형 설명선 8"/>
          <p:cNvSpPr>
            <a:spLocks noChangeArrowheads="1"/>
          </p:cNvSpPr>
          <p:nvPr/>
        </p:nvSpPr>
        <p:spPr bwMode="auto">
          <a:xfrm flipH="1">
            <a:off x="464541" y="4394483"/>
            <a:ext cx="970162" cy="936427"/>
          </a:xfrm>
          <a:prstGeom prst="wedgeRoundRectCallout">
            <a:avLst>
              <a:gd name="adj1" fmla="val -98019"/>
              <a:gd name="adj2" fmla="val -38199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2213E3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예외상황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 메시지 출력하고 나이 저장하지 않음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7704" y="3960000"/>
            <a:ext cx="6165826" cy="1080120"/>
          </a:xfrm>
          <a:prstGeom prst="roundRect">
            <a:avLst>
              <a:gd name="adj" fmla="val 6551"/>
            </a:avLst>
          </a:prstGeom>
          <a:solidFill>
            <a:srgbClr val="0099FF">
              <a:alpha val="10196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1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235" y="548681"/>
            <a:ext cx="8496300" cy="61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에서의 예외 처리 방법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실행 도중 예외 발생하면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1)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하여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관련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정보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하고 이를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메소드로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던짐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2)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던져진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잡아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에서의 예외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 예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setAge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필드에 저장할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 음수인 경우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1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음수 나이 저장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않고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음수 나이 관련 정보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저장하는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예외객체 던짐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2) setAge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메소드에서 던져진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잡아 예외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withdraw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출금 과정에서 출금액이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이하 또는 잔액보다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큰 경우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1)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잘못된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출금액 정보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예외객체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던짐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잡아 예외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에서의 예외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처리의 특징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발생과 처리의 분리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처음에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접하게 되면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독특하며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어렵게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보임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▪ 예외 발생한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곳에서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처리되는 것이 아니라 다른 곳에서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처리되며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던져진 예외객체를 처리하는 곳에서 잡아서 참조하기 때문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예외 처리에서 가장 중요한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핵심사항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발생시키는 부분과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발생한 예외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탐지하고 처리하는 부분이 서로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분리됨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7307" y="44624"/>
            <a:ext cx="8496300" cy="535980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0" dirty="0" smtClean="0">
                <a:solidFill>
                  <a:srgbClr val="0000FF"/>
                </a:solidFill>
                <a:latin typeface="+mn-ea"/>
                <a:ea typeface="+mn-ea"/>
              </a:rPr>
              <a:t>Java</a:t>
            </a:r>
            <a:r>
              <a:rPr lang="ko-KR" altLang="en-US" sz="3200" b="0" dirty="0" smtClean="0">
                <a:solidFill>
                  <a:srgbClr val="0000FF"/>
                </a:solidFill>
                <a:latin typeface="+mn-ea"/>
                <a:ea typeface="+mn-ea"/>
              </a:rPr>
              <a:t>에서의 </a:t>
            </a:r>
            <a:r>
              <a:rPr lang="ko-KR" altLang="en-US" sz="3200" b="0" dirty="0" smtClean="0">
                <a:solidFill>
                  <a:srgbClr val="0000FF"/>
                </a:solidFill>
                <a:latin typeface="한양신명조"/>
              </a:rPr>
              <a:t>예외 처리</a:t>
            </a:r>
            <a:r>
              <a:rPr lang="ko-KR" altLang="en-US" sz="3200" b="0" dirty="0" smtClean="0">
                <a:solidFill>
                  <a:srgbClr val="000000"/>
                </a:solidFill>
                <a:latin typeface="한양신명조"/>
              </a:rPr>
              <a:t> </a:t>
            </a:r>
            <a:endParaRPr lang="ko-KR" altLang="en-US" sz="3200" b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5025" y="2338573"/>
            <a:ext cx="6695367" cy="4348883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wrap="square" lIns="0" rIns="0">
            <a:spAutoFit/>
          </a:bodyPr>
          <a:lstStyle/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{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String name;  int age;  String currentLocation;  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 Person(String name) {      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    this.name = name;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}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setAge(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throws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{ 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 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        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음수 나이에 대한 예외 상황 발생하면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   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ex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나이에 대한 잘못된 변경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   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throw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ex;         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  this.age = age;   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정상적 나이 변경 수행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}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void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location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  this.currentLocation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location; </a:t>
            </a:r>
          </a:p>
          <a:p>
            <a:pPr marL="108000" marR="0" lvl="0" indent="0" algn="just" defTabSz="914400" rtl="0" eaLnBrk="1" fontAlgn="base" latinLnBrk="0" hangingPunct="1">
              <a:lnSpc>
                <a:spcPts val="8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} </a:t>
            </a:r>
          </a:p>
          <a:p>
            <a:pPr marL="108000" marR="0" lvl="0" indent="0" algn="just" defTabSz="914400" rtl="0" eaLnBrk="1" fontAlgn="base" latinLnBrk="0" hangingPunct="1">
              <a:lnSpc>
                <a:spcPts val="8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61860" y="3597987"/>
            <a:ext cx="6094413" cy="2252663"/>
          </a:xfrm>
          <a:prstGeom prst="roundRect">
            <a:avLst>
              <a:gd name="adj" fmla="val 4430"/>
            </a:avLst>
          </a:prstGeom>
          <a:solidFill>
            <a:srgbClr val="F1B3FF">
              <a:alpha val="10196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46969" y="648964"/>
            <a:ext cx="85344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20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발생시키기 과정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 내에서 이루어짐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1)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발생정보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예외객체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메소드로 예외객체 던짐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메소드임을 시그니처에 표시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시그니처에 예외객체의 클래스 명시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굴림" panose="020B0600000101010101" pitchFamily="50" charset="-127"/>
                <a:cs typeface="+mn-cs"/>
              </a:rPr>
              <a:t>⊙</a:t>
            </a:r>
            <a:r>
              <a:rPr kumimoji="1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굴림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필드에 음수 나이 저장하면 예외 발생시키는 상황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27025" y="50482"/>
            <a:ext cx="8493125" cy="505898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한양신명조" charset="-127"/>
                <a:ea typeface="함초롬바탕"/>
                <a:cs typeface="함초롬바탕" panose="02030604000101010101" pitchFamily="18" charset="-127"/>
              </a:rPr>
              <a:t>예외발생 메소드에서 예외 발생시키기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한양신명조" charset="-127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9-2-1)</a:t>
            </a:r>
            <a:endParaRPr kumimoji="1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33798" name="모서리가 둥근 사각형 설명선 5"/>
          <p:cNvSpPr>
            <a:spLocks noChangeArrowheads="1"/>
          </p:cNvSpPr>
          <p:nvPr/>
        </p:nvSpPr>
        <p:spPr bwMode="auto">
          <a:xfrm flipH="1">
            <a:off x="251289" y="2954461"/>
            <a:ext cx="974725" cy="935038"/>
          </a:xfrm>
          <a:prstGeom prst="wedgeRoundRectCallout">
            <a:avLst>
              <a:gd name="adj1" fmla="val -94139"/>
              <a:gd name="adj2" fmla="val 50907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setAge():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필드값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766014" y="3645024"/>
            <a:ext cx="1886106" cy="300037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800" name="모서리가 둥근 사각형 설명선 7"/>
          <p:cNvSpPr>
            <a:spLocks noChangeArrowheads="1"/>
          </p:cNvSpPr>
          <p:nvPr/>
        </p:nvSpPr>
        <p:spPr bwMode="auto">
          <a:xfrm flipH="1">
            <a:off x="5782139" y="2967161"/>
            <a:ext cx="1082675" cy="561975"/>
          </a:xfrm>
          <a:prstGeom prst="wedgeRoundRectCallout">
            <a:avLst>
              <a:gd name="adj1" fmla="val 67741"/>
              <a:gd name="adj2" fmla="val 81111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임을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시그니처에 표시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2213E3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801" name="모서리가 둥근 사각형 설명선 8"/>
          <p:cNvSpPr>
            <a:spLocks noChangeArrowheads="1"/>
          </p:cNvSpPr>
          <p:nvPr/>
        </p:nvSpPr>
        <p:spPr bwMode="auto">
          <a:xfrm flipH="1">
            <a:off x="8191964" y="3564061"/>
            <a:ext cx="830263" cy="920055"/>
          </a:xfrm>
          <a:prstGeom prst="wedgeRoundRectCallout">
            <a:avLst>
              <a:gd name="adj1" fmla="val 116731"/>
              <a:gd name="adj2" fmla="val 50042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2213E3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관련정보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생성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00727" y="4327649"/>
            <a:ext cx="5553075" cy="300037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00727" y="4707061"/>
            <a:ext cx="1085850" cy="300038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804" name="모서리가 둥근 사각형 설명선 11"/>
          <p:cNvSpPr>
            <a:spLocks noChangeArrowheads="1"/>
          </p:cNvSpPr>
          <p:nvPr/>
        </p:nvSpPr>
        <p:spPr bwMode="auto">
          <a:xfrm flipH="1">
            <a:off x="384639" y="4832474"/>
            <a:ext cx="827088" cy="920750"/>
          </a:xfrm>
          <a:prstGeom prst="wedgeRoundRectCallout">
            <a:avLst>
              <a:gd name="adj1" fmla="val -158028"/>
              <a:gd name="adj2" fmla="val -53495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생성한 예외객체 던짐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원호 13"/>
          <p:cNvSpPr/>
          <p:nvPr/>
        </p:nvSpPr>
        <p:spPr bwMode="auto">
          <a:xfrm rot="19684989">
            <a:off x="2967085" y="4575576"/>
            <a:ext cx="2260591" cy="3215758"/>
          </a:xfrm>
          <a:prstGeom prst="arc">
            <a:avLst>
              <a:gd name="adj1" fmla="val 16119886"/>
              <a:gd name="adj2" fmla="val 3491979"/>
            </a:avLst>
          </a:prstGeom>
          <a:noFill/>
          <a:ln w="12700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6" name="설명선 1 15"/>
          <p:cNvSpPr/>
          <p:nvPr/>
        </p:nvSpPr>
        <p:spPr bwMode="auto">
          <a:xfrm>
            <a:off x="6012159" y="5749315"/>
            <a:ext cx="1931287" cy="830997"/>
          </a:xfrm>
          <a:prstGeom prst="borderCallout1">
            <a:avLst>
              <a:gd name="adj1" fmla="val 34957"/>
              <a:gd name="adj2" fmla="val -213"/>
              <a:gd name="adj3" fmla="val 27364"/>
              <a:gd name="adj4" fmla="val -41141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예외발생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메소드에서 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예외객체 </a:t>
            </a:r>
            <a:r>
              <a:rPr lang="en-US" altLang="ko-KR" sz="1200" dirty="0" smtClean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ex </a:t>
            </a:r>
            <a:r>
              <a:rPr lang="ko-KR" altLang="en-US" sz="1200" dirty="0" smtClean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던지면  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sym typeface="Wingdings" panose="05000000000000000000" pitchFamily="2" charset="2"/>
              </a:rPr>
              <a:t>메소드 수행 중단되고 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호출한 메소드로 예외객체 전달</a:t>
            </a:r>
            <a:endParaRPr lang="ko-KR" altLang="en-US" sz="1200" dirty="0">
              <a:solidFill>
                <a:srgbClr val="080800"/>
              </a:solidFill>
              <a:latin typeface="Tahoma" panose="020B0604030504040204" pitchFamily="34" charset="0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1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50825" y="639765"/>
            <a:ext cx="8534400" cy="150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예외 탐지 및 처리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탐지하고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처리함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예외는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try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탐지한 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잡아 처리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필드에 음수 나이 저장하여 발생한 예외 탐지하여 처리하기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50825" y="44450"/>
            <a:ext cx="8642350" cy="504825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탐지 및 처리</a:t>
            </a:r>
            <a:endParaRPr kumimoji="1" lang="ko-KR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0744" y="2331667"/>
            <a:ext cx="6769496" cy="3140347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wrap="square" lIns="0" rIns="0">
            <a:spAutoFit/>
          </a:bodyPr>
          <a:lstStyle/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AgeExceptionHandling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{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  public static void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main(String[] args)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he =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Person("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홍길동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 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홍길동 객체를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he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참조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try {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       he.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setAge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-24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 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 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catch (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e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{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.out.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println(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"\n  ???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" +    e.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getMessage()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108000" marR="0" lvl="0" indent="0" algn="just" defTabSz="914400" rtl="0" eaLnBrk="1" fontAlgn="base" latinLnBrk="0" hangingPunct="1">
              <a:lnSpc>
                <a:spcPts val="10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}</a:t>
            </a:r>
          </a:p>
          <a:p>
            <a:pPr marL="108000" marR="0" lvl="0" indent="0" algn="just" defTabSz="914400" rtl="0" eaLnBrk="1" fontAlgn="base" latinLnBrk="0" hangingPunct="1">
              <a:lnSpc>
                <a:spcPts val="1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</a:p>
        </p:txBody>
      </p:sp>
      <p:sp>
        <p:nvSpPr>
          <p:cNvPr id="35845" name="직사각형 1"/>
          <p:cNvSpPr>
            <a:spLocks noChangeArrowheads="1"/>
          </p:cNvSpPr>
          <p:nvPr/>
        </p:nvSpPr>
        <p:spPr bwMode="auto">
          <a:xfrm>
            <a:off x="3794588" y="5504927"/>
            <a:ext cx="3484563" cy="539750"/>
          </a:xfrm>
          <a:prstGeom prst="rect">
            <a:avLst/>
          </a:prstGeom>
          <a:solidFill>
            <a:srgbClr val="F9EDED"/>
          </a:solidFill>
          <a:ln w="9525">
            <a:solidFill>
              <a:srgbClr val="FF66CC"/>
            </a:solidFill>
            <a:miter lim="800000"/>
            <a:headEnd/>
            <a:tailEnd/>
          </a:ln>
        </p:spPr>
        <p:txBody>
          <a:bodyPr tIns="144000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???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나이에 대한 잘못된 변경 </a:t>
            </a:r>
          </a:p>
        </p:txBody>
      </p:sp>
      <p:sp>
        <p:nvSpPr>
          <p:cNvPr id="35846" name="모서리가 둥근 사각형 설명선 6"/>
          <p:cNvSpPr>
            <a:spLocks noChangeArrowheads="1"/>
          </p:cNvSpPr>
          <p:nvPr/>
        </p:nvSpPr>
        <p:spPr bwMode="auto">
          <a:xfrm flipH="1">
            <a:off x="237485" y="2333351"/>
            <a:ext cx="968665" cy="1103313"/>
          </a:xfrm>
          <a:prstGeom prst="wedgeRoundRectCallout">
            <a:avLst>
              <a:gd name="adj1" fmla="val -95102"/>
              <a:gd name="adj2" fmla="val 51838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try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(-24)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호출하면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발생하고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던져짐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51945" y="3227230"/>
            <a:ext cx="6289193" cy="790575"/>
          </a:xfrm>
          <a:prstGeom prst="roundRect">
            <a:avLst>
              <a:gd name="adj" fmla="val 6551"/>
            </a:avLst>
          </a:prstGeom>
          <a:solidFill>
            <a:schemeClr val="bg1">
              <a:lumMod val="75000"/>
              <a:alpha val="14902"/>
            </a:scheme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848" name="모서리가 둥근 사각형 설명선 9"/>
          <p:cNvSpPr>
            <a:spLocks noChangeArrowheads="1"/>
          </p:cNvSpPr>
          <p:nvPr/>
        </p:nvSpPr>
        <p:spPr bwMode="auto">
          <a:xfrm flipH="1">
            <a:off x="268706" y="4203329"/>
            <a:ext cx="969963" cy="1193800"/>
          </a:xfrm>
          <a:prstGeom prst="wedgeRoundRectCallout">
            <a:avLst>
              <a:gd name="adj1" fmla="val -93449"/>
              <a:gd name="adj2" fmla="val -47144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Exception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또는 하위 클래스의 예외객체 잡아 객체 참조변수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참조 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43526" y="4069457"/>
            <a:ext cx="6297612" cy="931863"/>
          </a:xfrm>
          <a:prstGeom prst="roundRect">
            <a:avLst>
              <a:gd name="adj" fmla="val 6551"/>
            </a:avLst>
          </a:prstGeom>
          <a:solidFill>
            <a:schemeClr val="bg1">
              <a:lumMod val="75000"/>
              <a:alpha val="14902"/>
            </a:scheme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원호 11"/>
          <p:cNvSpPr/>
          <p:nvPr/>
        </p:nvSpPr>
        <p:spPr bwMode="auto">
          <a:xfrm rot="1100772">
            <a:off x="2935679" y="-258380"/>
            <a:ext cx="2336946" cy="4806342"/>
          </a:xfrm>
          <a:prstGeom prst="arc">
            <a:avLst>
              <a:gd name="adj1" fmla="val 16935741"/>
              <a:gd name="adj2" fmla="val 4456388"/>
            </a:avLst>
          </a:prstGeom>
          <a:noFill/>
          <a:ln w="12700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11901" y="4178995"/>
            <a:ext cx="1584325" cy="301625"/>
          </a:xfrm>
          <a:prstGeom prst="roundRect">
            <a:avLst>
              <a:gd name="adj" fmla="val 6551"/>
            </a:avLst>
          </a:prstGeom>
          <a:solidFill>
            <a:srgbClr val="0099FF">
              <a:alpha val="10196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64664" y="4426645"/>
            <a:ext cx="1614487" cy="301625"/>
          </a:xfrm>
          <a:prstGeom prst="roundRect">
            <a:avLst>
              <a:gd name="adj" fmla="val 6551"/>
            </a:avLst>
          </a:prstGeom>
          <a:solidFill>
            <a:srgbClr val="DE53FF">
              <a:alpha val="10196"/>
            </a:srgbClr>
          </a:solidFill>
          <a:ln w="3175" cap="flat" cmpd="sng" algn="ctr">
            <a:solidFill>
              <a:srgbClr val="CC00CC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854" name="모서리가 둥근 사각형 설명선 15"/>
          <p:cNvSpPr>
            <a:spLocks noChangeArrowheads="1"/>
          </p:cNvSpPr>
          <p:nvPr/>
        </p:nvSpPr>
        <p:spPr bwMode="auto">
          <a:xfrm flipH="1">
            <a:off x="7919284" y="5117420"/>
            <a:ext cx="969963" cy="1276350"/>
          </a:xfrm>
          <a:prstGeom prst="wedgeRoundRectCallout">
            <a:avLst>
              <a:gd name="adj1" fmla="val 153283"/>
              <a:gd name="adj2" fmla="val -80210"/>
              <a:gd name="adj3" fmla="val 16667"/>
            </a:avLst>
          </a:prstGeom>
          <a:solidFill>
            <a:srgbClr val="FFD85B">
              <a:alpha val="80000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메소드에서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던진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예외객체에서 예외 관련 정보 추출하여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처리</a:t>
            </a:r>
          </a:p>
        </p:txBody>
      </p:sp>
      <p:sp>
        <p:nvSpPr>
          <p:cNvPr id="35855" name="모서리가 둥근 사각형 설명선 16"/>
          <p:cNvSpPr>
            <a:spLocks noChangeArrowheads="1"/>
          </p:cNvSpPr>
          <p:nvPr/>
        </p:nvSpPr>
        <p:spPr bwMode="auto">
          <a:xfrm flipH="1">
            <a:off x="1834800" y="5551149"/>
            <a:ext cx="1655762" cy="936625"/>
          </a:xfrm>
          <a:prstGeom prst="wedgeRoundRectCallout">
            <a:avLst>
              <a:gd name="adj1" fmla="val -73005"/>
              <a:gd name="adj2" fmla="val -168726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e: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메소드에서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던진 예외객체 잡아 저장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형식 매개변수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유사한 점 있음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15226" y="4212332"/>
            <a:ext cx="288925" cy="236538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62407" y="101533"/>
            <a:ext cx="1614487" cy="301625"/>
          </a:xfrm>
          <a:prstGeom prst="roundRect">
            <a:avLst>
              <a:gd name="adj" fmla="val 6551"/>
            </a:avLst>
          </a:prstGeom>
          <a:solidFill>
            <a:srgbClr val="CC00FF">
              <a:alpha val="10196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   </a:t>
            </a:r>
            <a:r>
              <a:rPr lang="ko-KR" altLang="en-US" sz="1100" kern="0" dirty="0" smtClean="0">
                <a:solidFill>
                  <a:prstClr val="black"/>
                </a:solidFill>
                <a:latin typeface="함초롬바탕" pitchFamily="18" charset="-127"/>
                <a:ea typeface="함초롬바탕"/>
                <a:cs typeface="함초롬바탕" pitchFamily="18" charset="-127"/>
              </a:rPr>
              <a:t>예외발생 메소드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에서 던진 </a:t>
            </a:r>
            <a:r>
              <a:rPr lang="ko-KR" altLang="en-US" sz="1100" kern="0" dirty="0" smtClean="0">
                <a:solidFill>
                  <a:prstClr val="black"/>
                </a:solidFill>
                <a:latin typeface="함초롬바탕" pitchFamily="18" charset="-127"/>
                <a:ea typeface="함초롬바탕"/>
                <a:cs typeface="함초롬바탕" pitchFamily="18" charset="-127"/>
              </a:rPr>
              <a:t>예외객체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설명선 1 19"/>
          <p:cNvSpPr/>
          <p:nvPr/>
        </p:nvSpPr>
        <p:spPr bwMode="auto">
          <a:xfrm>
            <a:off x="5476095" y="3287221"/>
            <a:ext cx="2958600" cy="646331"/>
          </a:xfrm>
          <a:prstGeom prst="borderCallout1">
            <a:avLst>
              <a:gd name="adj1" fmla="val 34957"/>
              <a:gd name="adj2" fmla="val -213"/>
              <a:gd name="adj3" fmla="val 12532"/>
              <a:gd name="adj4" fmla="val -22198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호출된 예외발생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메소드에서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예외객체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solidFill>
                <a:srgbClr val="0808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던지면 </a:t>
            </a:r>
            <a:r>
              <a:rPr lang="en-US" altLang="ko-KR" sz="1200" dirty="0">
                <a:solidFill>
                  <a:srgbClr val="0099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catch </a:t>
            </a:r>
            <a:r>
              <a:rPr lang="ko-KR" altLang="en-US" sz="1200" dirty="0">
                <a:solidFill>
                  <a:srgbClr val="0099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블록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의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 참조변수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에 저장</a:t>
            </a:r>
            <a:endParaRPr lang="en-US" altLang="ko-KR" sz="1200" dirty="0">
              <a:solidFill>
                <a:srgbClr val="0808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실제로 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≪ </a:t>
            </a:r>
            <a:r>
              <a:rPr lang="en-US" altLang="ko-KR" sz="1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e </a:t>
            </a:r>
            <a:r>
              <a:rPr lang="en-US" altLang="ko-KR" sz="1200" dirty="0">
                <a:solidFill>
                  <a:srgbClr val="CC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ex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 ≫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수행되는 효과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endParaRPr lang="ko-KR" altLang="en-US" sz="1200" dirty="0">
              <a:solidFill>
                <a:srgbClr val="080800"/>
              </a:solidFill>
              <a:latin typeface="Tahoma" panose="020B0604030504040204" pitchFamily="34" charset="0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9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3568" y="764704"/>
            <a:ext cx="7808540" cy="4896544"/>
          </a:xfrm>
          <a:prstGeom prst="rect">
            <a:avLst/>
          </a:prstGeom>
          <a:solidFill>
            <a:srgbClr val="C0F1A5">
              <a:alpha val="6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장의 내용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2400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  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9.1 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처리의 필요성과 초보적 대처방법</a:t>
            </a:r>
            <a:endParaRPr kumimoji="1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+mn-cs"/>
            </a:endParaRPr>
          </a:p>
          <a:p>
            <a:pPr marL="324000" marR="0" lvl="0" indent="0" algn="just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9.2 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예외발생 메소드의 작성과 탐지 및 처리</a:t>
            </a:r>
            <a:endParaRPr kumimoji="1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+mn-cs"/>
            </a:endParaRPr>
          </a:p>
          <a:p>
            <a:pPr marL="32400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9.3 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예외발생 메소드의 호출 및 예외의 전파</a:t>
            </a:r>
            <a:endParaRPr kumimoji="1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+mn-cs"/>
            </a:endParaRPr>
          </a:p>
          <a:p>
            <a:pPr marL="32400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9.4 Exception 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클래스와 사용자 정의 예외 클래스</a:t>
            </a:r>
            <a:endParaRPr kumimoji="1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+mn-cs"/>
            </a:endParaRPr>
          </a:p>
          <a:p>
            <a:pPr marL="32400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9.5 Java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 제공하는 예외</a:t>
            </a:r>
            <a:endParaRPr kumimoji="1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209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33363" y="44450"/>
            <a:ext cx="8659117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9-2-1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585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외 발생 및 처리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9-2-1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setAge()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음수를 나이 필드에 저장할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발생시키고 이를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탐지하고 처리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 호출된다고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항상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발생하는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것은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아님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 ⟪ p.setAge(24);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⟫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호출되면 예외 발생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않고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 변경됨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 ⟪ p.setAge(-24);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⟫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호출되면 예외 발생하고 나이 변경되지 않음</a:t>
            </a:r>
            <a:endParaRPr kumimoji="1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나이를 양수와 음수로 입력한 후 프로그램의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실행 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발생하면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try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블록의 나머지 문장은 실행되지 않음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학생의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학년 필드인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grade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추가로 선언하고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setGrade(int n)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작성하려   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학년 필드는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부터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6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사이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값만 저장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가능하며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그 외의 값이 주어지면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 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발생시킨다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필드값이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출력되도록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toString()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학년 값 주어지면 이를 저장하는 메소드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setGrade(int n)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4) main()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-3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또는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을 매개변수로 하여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setGrade()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후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객체  출력하라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호출 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try-catch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블록으로 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8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836613"/>
            <a:ext cx="8496300" cy="472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defRPr/>
            </a:pPr>
            <a:r>
              <a:rPr lang="en-US" altLang="ko-KR" sz="1800" dirty="0">
                <a:solidFill>
                  <a:srgbClr val="00CC99"/>
                </a:solidFill>
                <a:latin typeface="함초롬바탕"/>
                <a:ea typeface="함초롬바탕"/>
              </a:rPr>
              <a:t>⊙</a:t>
            </a:r>
            <a:r>
              <a:rPr lang="en-US" altLang="ko-KR" sz="1800" spc="100" dirty="0">
                <a:solidFill>
                  <a:srgbClr val="66FFFF"/>
                </a:solidFill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예외 </a:t>
            </a:r>
            <a:r>
              <a:rPr lang="ko-KR" altLang="en-US" sz="18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처리의 핵심</a:t>
            </a:r>
            <a:endParaRPr lang="en-US" altLang="ko-KR" sz="1800" dirty="0" smtClean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defRPr/>
            </a:pP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    </a:t>
            </a:r>
            <a:r>
              <a:rPr lang="ko-KR" altLang="en-US" sz="1800" dirty="0">
                <a:solidFill>
                  <a:srgbClr val="00B0F0"/>
                </a:solidFill>
                <a:latin typeface="함초롬바탕"/>
                <a:ea typeface="함초롬바탕"/>
              </a:rPr>
              <a:t>▪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예외 발생과 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예</a:t>
            </a:r>
            <a:r>
              <a:rPr lang="ko-KR" altLang="en-US" sz="18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외 처리가 분리 </a:t>
            </a:r>
            <a:endParaRPr lang="en-US" altLang="ko-KR" sz="1800" dirty="0" smtClean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defRPr/>
            </a:pP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    </a:t>
            </a:r>
            <a:r>
              <a:rPr lang="ko-KR" altLang="en-US" sz="1800" dirty="0">
                <a:solidFill>
                  <a:srgbClr val="00B0F0"/>
                </a:solidFill>
                <a:latin typeface="함초롬바탕"/>
                <a:ea typeface="함초롬바탕"/>
              </a:rPr>
              <a:t>▪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 예외 </a:t>
            </a:r>
            <a:r>
              <a:rPr lang="ko-KR" altLang="en-US" sz="18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발생한 곳에서 예외 관련 정보를 예외객체 이용하여 전달 </a:t>
            </a:r>
            <a:endParaRPr lang="ko-KR" altLang="en-US" sz="18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 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예외 발생은 특정 메소드 내에서 이루어짐 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예외 발생한 메소드를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라함 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예외 발생은 예외객체 던짐으로 이루어짐 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/>
            </a:r>
            <a:b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</a:b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예외 탐지 및 처리 메소드 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예외 처리는 예외발생 메소드에서 이루어지지 않음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예외발생 메소드 호출한 메소드 또는 호출한 메소드 호출한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상위 호출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중의 하나에서 처리됨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try-catch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블록에서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탐지한 후 던져진 예외객체 잡아 처리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16632"/>
            <a:ext cx="8496300" cy="517500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ko-KR" altLang="en-US" sz="3200" b="0" dirty="0" smtClean="0">
                <a:solidFill>
                  <a:srgbClr val="0000FF"/>
                </a:solidFill>
                <a:latin typeface="한양신명조"/>
              </a:rPr>
              <a:t>예외 발생시키기와 예외 탐지 및 처리</a:t>
            </a:r>
            <a:r>
              <a:rPr lang="ko-KR" altLang="en-US" sz="3200" b="0" dirty="0" smtClean="0">
                <a:solidFill>
                  <a:srgbClr val="000000"/>
                </a:solidFill>
                <a:latin typeface="한양신명조"/>
              </a:rPr>
              <a:t> </a:t>
            </a:r>
            <a:endParaRPr lang="ko-KR" altLang="en-US" sz="3200" b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3972460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9.2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발생시키기와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탐지 및 </a:t>
            </a: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처리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endParaRPr lang="en-US" altLang="ko-KR" sz="60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 fontAlgn="base">
              <a:defRPr/>
            </a:pPr>
            <a:r>
              <a:rPr kumimoji="1" lang="ko-KR" altLang="en-US" sz="4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44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발생시키기</a:t>
            </a:r>
            <a:endParaRPr lang="en-US" altLang="ko-KR" sz="4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23850" y="620688"/>
            <a:ext cx="8496300" cy="532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메소드로 작성하기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1)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예외객체에 예외 관련 정보 저장하기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예외객체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예외와 관련된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처리할 메소드로 던져지는 객체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Exception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또는 이의 하위 클래스의 객체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생성하고 예외와 관련된 정보를 예외객체에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2)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던지기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throw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키워드 다음에 던져질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명시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수행중인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종료하고 자신을 호출한 메소드로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전달함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3)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시그니처에 예외객체 클래스 명시하기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메소드 시그니처의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throws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키워드 다음에 던져지는 예외객체 클래스 명시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던지는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종류 표시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84708"/>
            <a:ext cx="8496300" cy="535980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ko-KR" altLang="en-US" sz="3200" b="0" dirty="0" smtClean="0">
                <a:solidFill>
                  <a:srgbClr val="0000FF"/>
                </a:solidFill>
                <a:latin typeface="한양신명조"/>
              </a:rPr>
              <a:t>예외발생 메소드</a:t>
            </a:r>
            <a:r>
              <a:rPr lang="ko-KR" altLang="en-US" sz="3200" b="0" dirty="0" smtClean="0">
                <a:solidFill>
                  <a:srgbClr val="000000"/>
                </a:solidFill>
                <a:latin typeface="한양신명조"/>
              </a:rPr>
              <a:t> </a:t>
            </a:r>
            <a:endParaRPr lang="ko-KR" altLang="en-US" sz="3200" b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772319"/>
            <a:ext cx="8496300" cy="38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 형식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624"/>
            <a:ext cx="8496300" cy="535980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ko-KR" altLang="en-US" sz="3200" b="0" dirty="0" smtClean="0">
                <a:solidFill>
                  <a:srgbClr val="0000FF"/>
                </a:solidFill>
                <a:latin typeface="한양신명조"/>
              </a:rPr>
              <a:t>예외발생 메소드</a:t>
            </a:r>
            <a:r>
              <a:rPr lang="ko-KR" altLang="en-US" sz="3200" b="0" dirty="0" smtClean="0">
                <a:solidFill>
                  <a:srgbClr val="000000"/>
                </a:solidFill>
                <a:latin typeface="한양신명조"/>
              </a:rPr>
              <a:t> </a:t>
            </a:r>
            <a:endParaRPr lang="ko-KR" altLang="en-US" sz="3200" b="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88521"/>
              </p:ext>
            </p:extLst>
          </p:nvPr>
        </p:nvGraphicFramePr>
        <p:xfrm>
          <a:off x="854074" y="1198563"/>
          <a:ext cx="7921625" cy="549910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1107997213"/>
                    </a:ext>
                  </a:extLst>
                </a:gridCol>
              </a:tblGrid>
              <a:tr h="549910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3)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시그니처에 예외객체 클래스 명시하기</a:t>
                      </a: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수식어 </a:t>
                      </a:r>
                      <a:r>
                        <a:rPr lang="ko-KR" altLang="en-US" sz="1600" b="1" i="0" kern="0" spc="0" dirty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메소드이름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형식매개변수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b="1" i="0" kern="0" spc="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throws</a:t>
                      </a:r>
                      <a:r>
                        <a:rPr lang="en-US" altLang="ko-KR" sz="1600" b="1" i="0" kern="0" spc="0" dirty="0">
                          <a:solidFill>
                            <a:srgbClr val="00CC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예외</a:t>
                      </a:r>
                      <a:r>
                        <a:rPr lang="en-US" altLang="ko-KR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예외</a:t>
                      </a:r>
                      <a:r>
                        <a:rPr lang="en-US" altLang="ko-KR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...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i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if 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예외발생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만족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{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// 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예외객체 생성하여 예외 관련 정보 저장하기</a:t>
                      </a: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예외</a:t>
                      </a:r>
                      <a:r>
                        <a:rPr lang="en-US" altLang="ko-KR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예외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객체참조변수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600" b="1" i="0" kern="0" spc="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i="0" kern="0" spc="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예외</a:t>
                      </a:r>
                      <a:r>
                        <a:rPr lang="en-US" altLang="ko-KR" sz="1600" b="1" i="0" kern="0" spc="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b="1" i="0" kern="0" spc="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예외관련정보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b="1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ko-KR" sz="1600" b="1" i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throw</a:t>
                      </a:r>
                      <a:r>
                        <a:rPr lang="en-US" altLang="ko-KR" sz="1600" b="1" i="0" kern="0" spc="0" dirty="0" smtClean="0">
                          <a:solidFill>
                            <a:srgbClr val="00CC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600" b="1" i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예외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객체참조변수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// 2)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예외객체 던지기</a:t>
                      </a: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}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...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   if 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예외발생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만족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{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// 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예외객체 생성하여 예외 관련 정보 저장하기 및 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예외객체 던지기 </a:t>
                      </a: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b="1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ko-KR" sz="1600" b="1" i="0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throw  new  </a:t>
                      </a:r>
                      <a:r>
                        <a:rPr lang="ko-KR" altLang="en-US" sz="1600" b="1" i="0" kern="0" spc="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예외</a:t>
                      </a:r>
                      <a:r>
                        <a:rPr lang="en-US" altLang="ko-KR" sz="1600" b="1" i="0" kern="0" spc="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b="1" i="0" kern="0" spc="0" dirty="0" smtClean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altLang="ko-KR" sz="1600" b="1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예외관련정보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}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8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2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8263" y="2311946"/>
            <a:ext cx="6618287" cy="4330700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lIns="0" rIns="0">
            <a:spAutoFit/>
          </a:bodyPr>
          <a:lstStyle/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{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String name;  int age;  String currentLocation;  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 Person(String name) {      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    this.name = name;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}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setAge(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throws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{ 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 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        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음수 나이에 대한 예외 상황 발생하면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   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ex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나이에 대한 잘못된 변경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   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throw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ex;         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ts val="12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  this.age = age;   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정상적 나이 변경 수행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}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void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location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    this.currentLocation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location; </a:t>
            </a:r>
          </a:p>
          <a:p>
            <a:pPr marL="108000" marR="0" lvl="0" indent="0" algn="just" defTabSz="914400" rtl="0" eaLnBrk="1" fontAlgn="base" latinLnBrk="0" hangingPunct="1">
              <a:lnSpc>
                <a:spcPts val="8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} </a:t>
            </a:r>
          </a:p>
          <a:p>
            <a:pPr marL="108000" marR="0" lvl="0" indent="0" algn="just" defTabSz="914400" rtl="0" eaLnBrk="1" fontAlgn="base" latinLnBrk="0" hangingPunct="1">
              <a:lnSpc>
                <a:spcPts val="8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</a:p>
          <a:p>
            <a:pPr marL="108000" marR="0" lvl="0" indent="0" algn="just" defTabSz="914400" rtl="0" eaLnBrk="1" fontAlgn="base" latinLnBrk="0" hangingPunct="1">
              <a:lnSpc>
                <a:spcPts val="8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00200" y="3434308"/>
            <a:ext cx="6094413" cy="2252663"/>
          </a:xfrm>
          <a:prstGeom prst="roundRect">
            <a:avLst>
              <a:gd name="adj" fmla="val 4430"/>
            </a:avLst>
          </a:prstGeom>
          <a:solidFill>
            <a:srgbClr val="F9E1FF">
              <a:alpha val="10196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77848" y="557758"/>
            <a:ext cx="85344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20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발생시키기 과정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 내에서 이루어짐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1)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생성하여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외 발생정보 저장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메소드로 예외객체 던짐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메소드임을 시그니처에 표시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시그니처에 예외객체의 클래스 명시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굴림" panose="020B0600000101010101" pitchFamily="50" charset="-127"/>
                <a:cs typeface="+mn-cs"/>
              </a:rPr>
              <a:t>⊙</a:t>
            </a:r>
            <a:r>
              <a:rPr kumimoji="1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굴림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필드에 음수 나이 저장하면 예외 발생시키는 상황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27025" y="23826"/>
            <a:ext cx="8493125" cy="504800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한양신명조" charset="-127"/>
                <a:ea typeface="함초롬바탕"/>
                <a:cs typeface="함초롬바탕" panose="02030604000101010101" pitchFamily="18" charset="-127"/>
              </a:rPr>
              <a:t>예외발생 메소드에서 예외 발생시키기</a:t>
            </a:r>
            <a:endParaRPr kumimoji="1" lang="ko-KR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굴림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41990" name="모서리가 둥근 사각형 설명선 5"/>
          <p:cNvSpPr>
            <a:spLocks noChangeArrowheads="1"/>
          </p:cNvSpPr>
          <p:nvPr/>
        </p:nvSpPr>
        <p:spPr bwMode="auto">
          <a:xfrm flipH="1">
            <a:off x="193675" y="2824708"/>
            <a:ext cx="974725" cy="935038"/>
          </a:xfrm>
          <a:prstGeom prst="wedgeRoundRectCallout">
            <a:avLst>
              <a:gd name="adj1" fmla="val -94139"/>
              <a:gd name="adj2" fmla="val 50907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setAge():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필드값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708400" y="3515271"/>
            <a:ext cx="1800225" cy="300037"/>
          </a:xfrm>
          <a:prstGeom prst="roundRect">
            <a:avLst>
              <a:gd name="adj" fmla="val 6551"/>
            </a:avLst>
          </a:prstGeom>
          <a:solidFill>
            <a:srgbClr val="00800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992" name="모서리가 둥근 사각형 설명선 7"/>
          <p:cNvSpPr>
            <a:spLocks noChangeArrowheads="1"/>
          </p:cNvSpPr>
          <p:nvPr/>
        </p:nvSpPr>
        <p:spPr bwMode="auto">
          <a:xfrm flipH="1">
            <a:off x="5724525" y="2837408"/>
            <a:ext cx="1082675" cy="561975"/>
          </a:xfrm>
          <a:prstGeom prst="wedgeRoundRectCallout">
            <a:avLst>
              <a:gd name="adj1" fmla="val 67741"/>
              <a:gd name="adj2" fmla="val 81111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임을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시그니처에 표시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2213E3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993" name="모서리가 둥근 사각형 설명선 8"/>
          <p:cNvSpPr>
            <a:spLocks noChangeArrowheads="1"/>
          </p:cNvSpPr>
          <p:nvPr/>
        </p:nvSpPr>
        <p:spPr bwMode="auto">
          <a:xfrm flipH="1">
            <a:off x="8134350" y="3434308"/>
            <a:ext cx="830263" cy="920750"/>
          </a:xfrm>
          <a:prstGeom prst="wedgeRoundRectCallout">
            <a:avLst>
              <a:gd name="adj1" fmla="val 116731"/>
              <a:gd name="adj2" fmla="val 50042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2213E3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생성하여 예외 발생정보 저장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43113" y="4197896"/>
            <a:ext cx="5553075" cy="300037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43113" y="4577308"/>
            <a:ext cx="1085850" cy="300038"/>
          </a:xfrm>
          <a:prstGeom prst="roundRect">
            <a:avLst>
              <a:gd name="adj" fmla="val 6551"/>
            </a:avLst>
          </a:prstGeom>
          <a:solidFill>
            <a:srgbClr val="00800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996" name="모서리가 둥근 사각형 설명선 11"/>
          <p:cNvSpPr>
            <a:spLocks noChangeArrowheads="1"/>
          </p:cNvSpPr>
          <p:nvPr/>
        </p:nvSpPr>
        <p:spPr bwMode="auto">
          <a:xfrm flipH="1">
            <a:off x="327025" y="4702721"/>
            <a:ext cx="827088" cy="920750"/>
          </a:xfrm>
          <a:prstGeom prst="wedgeRoundRectCallout">
            <a:avLst>
              <a:gd name="adj1" fmla="val -158028"/>
              <a:gd name="adj2" fmla="val -53495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메소드로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던짐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원호 13"/>
          <p:cNvSpPr/>
          <p:nvPr/>
        </p:nvSpPr>
        <p:spPr bwMode="auto">
          <a:xfrm rot="20523375">
            <a:off x="2955925" y="4760913"/>
            <a:ext cx="1503363" cy="3559175"/>
          </a:xfrm>
          <a:prstGeom prst="arc">
            <a:avLst>
              <a:gd name="adj1" fmla="val 16119886"/>
              <a:gd name="adj2" fmla="val 2179515"/>
            </a:avLst>
          </a:prstGeom>
          <a:noFill/>
          <a:ln w="12700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6" name="설명선 1 15"/>
          <p:cNvSpPr/>
          <p:nvPr/>
        </p:nvSpPr>
        <p:spPr bwMode="auto">
          <a:xfrm>
            <a:off x="5149443" y="5919977"/>
            <a:ext cx="2628650" cy="646331"/>
          </a:xfrm>
          <a:prstGeom prst="borderCallout1">
            <a:avLst>
              <a:gd name="adj1" fmla="val 34957"/>
              <a:gd name="adj2" fmla="val -213"/>
              <a:gd name="adj3" fmla="val 77565"/>
              <a:gd name="adj4" fmla="val -27248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예외발생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메소드에서</a:t>
            </a:r>
            <a:r>
              <a:rPr lang="en-US" altLang="ko-KR" sz="1200" dirty="0" smtClean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예외객체 던지면 호출한 메소드로 예외객체 전달</a:t>
            </a:r>
            <a:r>
              <a:rPr lang="en-US" altLang="ko-KR" sz="1200" dirty="0">
                <a:solidFill>
                  <a:srgbClr val="080800"/>
                </a:solidFill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 smtClean="0">
              <a:solidFill>
                <a:srgbClr val="080800"/>
              </a:solidFill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80800"/>
                </a:solidFill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매개변수 전달과</a:t>
            </a:r>
            <a:r>
              <a:rPr lang="en-US" altLang="ko-KR" sz="1200" dirty="0">
                <a:solidFill>
                  <a:srgbClr val="FF0000"/>
                </a:solidFill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유사함</a:t>
            </a:r>
            <a:r>
              <a:rPr lang="en-US" altLang="ko-KR" sz="1200" dirty="0">
                <a:solidFill>
                  <a:srgbClr val="FF0000"/>
                </a:solidFill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endParaRPr lang="ko-KR" altLang="en-US" sz="1200" dirty="0">
              <a:solidFill>
                <a:srgbClr val="080800"/>
              </a:solidFill>
              <a:latin typeface="Tahoma" panose="020B0604030504040204" pitchFamily="34" charset="0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3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643991"/>
            <a:ext cx="8712646" cy="617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예외객체의 두 가지 역할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발생한 예외와 관련된 정보 저장하고 이를 예외 처리할 곳으로 전달</a:t>
            </a: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발생한 예외의 종류 나타내며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예외객체 클래스가 예외 종류 나타냄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ko-KR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예외객체 필요한 이유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예외 발생한 곳과 예외 처리하는 곳이 다르기 때문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두 곳 사이에 발생한 예외와 관련된 정보 전달하기 위함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lang="en-US" altLang="ko-KR" sz="1600" b="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b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  (</a:t>
            </a:r>
            <a:r>
              <a:rPr lang="ko-KR" altLang="en-US" sz="1600" b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초보적 예외 처리에서의 예외 메시지 저장 필드와 유사한 역할</a:t>
            </a:r>
            <a:r>
              <a:rPr lang="en-US" altLang="ko-KR" sz="1600" b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)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예외</a:t>
            </a:r>
            <a:r>
              <a:rPr kumimoji="1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클래스 및 객체 생성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</a:rPr>
              <a:t>▪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java.lang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패키지의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Exception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클래스 또는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Exception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클래스의 하위 클래스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lang="en-US" altLang="ko-KR" sz="1600" b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lang="en-US" altLang="ko-KR" sz="1600" b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객체 생성자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/>
                <a:ea typeface="함초롬바탕"/>
              </a:rPr>
              <a:t>Exception(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String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message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/>
                <a:ea typeface="함초롬바탕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의 문자열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message</a:t>
            </a:r>
          </a:p>
          <a:p>
            <a:pPr lvl="0"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ko-KR" sz="1600" b="0" kern="0" spc="-2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b="0" kern="0" spc="-2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  •</a:t>
            </a:r>
            <a:r>
              <a:rPr lang="ko-KR" altLang="en-US" sz="1600" b="0" kern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ko-KR" altLang="en-US" sz="1600" b="0" kern="0" dirty="0">
                <a:solidFill>
                  <a:srgbClr val="000000"/>
                </a:solidFill>
                <a:latin typeface="함초롬바탕"/>
                <a:ea typeface="함초롬바탕"/>
              </a:rPr>
              <a:t>예</a:t>
            </a:r>
            <a:r>
              <a:rPr lang="ko-KR" altLang="en-US" sz="1600" b="0" kern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외 발생한 상황을 나타내는 정보 저장하는 문자열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lvl="0"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ko-KR" sz="1600" b="0" kern="0" spc="-2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b="0" kern="0" spc="-2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  •</a:t>
            </a:r>
            <a:r>
              <a:rPr lang="ko-KR" altLang="en-US" sz="1600" b="0" kern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나중에 예외 처리할 때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/>
                <a:ea typeface="함초롬바탕"/>
              </a:rPr>
              <a:t>getMessage()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메소드 이용하여 접근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624"/>
            <a:ext cx="8496300" cy="535980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ko-KR" altLang="en-US" sz="3200" b="0" dirty="0" smtClean="0">
                <a:solidFill>
                  <a:srgbClr val="0000FF"/>
                </a:solidFill>
                <a:latin typeface="한양신명조"/>
              </a:rPr>
              <a:t>예외객체</a:t>
            </a:r>
            <a:r>
              <a:rPr lang="ko-KR" altLang="en-US" sz="3200" b="0" dirty="0" smtClean="0">
                <a:solidFill>
                  <a:srgbClr val="000000"/>
                </a:solidFill>
                <a:latin typeface="한양신명조"/>
              </a:rPr>
              <a:t> </a:t>
            </a:r>
            <a:endParaRPr lang="ko-KR" altLang="en-US" sz="3200" b="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70313"/>
              </p:ext>
            </p:extLst>
          </p:nvPr>
        </p:nvGraphicFramePr>
        <p:xfrm>
          <a:off x="971278" y="4077072"/>
          <a:ext cx="7848872" cy="1280922"/>
        </p:xfrm>
        <a:graphic>
          <a:graphicData uri="http://schemas.openxmlformats.org/drawingml/2006/table">
            <a:tbl>
              <a:tblPr/>
              <a:tblGrid>
                <a:gridCol w="2404159">
                  <a:extLst>
                    <a:ext uri="{9D8B030D-6E8A-4147-A177-3AD203B41FA5}">
                      <a16:colId xmlns:a16="http://schemas.microsoft.com/office/drawing/2014/main" val="1303254469"/>
                    </a:ext>
                  </a:extLst>
                </a:gridCol>
                <a:gridCol w="5444713">
                  <a:extLst>
                    <a:ext uri="{9D8B030D-6E8A-4147-A177-3AD203B41FA5}">
                      <a16:colId xmlns:a16="http://schemas.microsoft.com/office/drawing/2014/main" val="2133546111"/>
                    </a:ext>
                  </a:extLst>
                </a:gridCol>
              </a:tblGrid>
              <a:tr h="24526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  <a:tab pos="508000" algn="l"/>
                          <a:tab pos="776288" algn="l"/>
                          <a:tab pos="1016000" algn="l"/>
                          <a:tab pos="126365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Exception</a:t>
                      </a: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클래스의 객체 생성자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42471"/>
                  </a:ext>
                </a:extLst>
              </a:tr>
              <a:tr h="203063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Exception()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  <a:tab pos="508000" algn="l"/>
                          <a:tab pos="776288" algn="l"/>
                          <a:tab pos="1016000" algn="l"/>
                          <a:tab pos="126365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  Exception </a:t>
                      </a: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클래스 객체 생성</a:t>
                      </a: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예외 관련 정보 저장 않음</a:t>
                      </a: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사용 말 것</a:t>
                      </a: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)</a:t>
                      </a:r>
                      <a:endParaRPr kumimoji="1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32854"/>
                  </a:ext>
                </a:extLst>
              </a:tr>
              <a:tr h="203063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Exception(</a:t>
                      </a: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String</a:t>
                      </a: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message</a:t>
                      </a: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)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  <a:tab pos="508000" algn="l"/>
                          <a:tab pos="776288" algn="l"/>
                          <a:tab pos="1016000" algn="l"/>
                          <a:tab pos="126365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  Exception </a:t>
                      </a: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클래스 객체 생성</a:t>
                      </a: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, message</a:t>
                      </a: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에 주어지는 문자열인 </a:t>
                      </a:r>
                      <a:endParaRPr kumimoji="1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+mn-ea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  <a:tab pos="508000" algn="l"/>
                          <a:tab pos="776288" algn="l"/>
                          <a:tab pos="1016000" algn="l"/>
                          <a:tab pos="126365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kumimoji="1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  예외 관련 정보를 객체 내에 저장함</a:t>
                      </a: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7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9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620688"/>
            <a:ext cx="8496300" cy="558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던지기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예외객체는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throw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절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던짐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예외객체 던져지면 예외 발생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현재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수행되던 메소드는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중단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메소드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메소드로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예외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발생에 의한 메소드의 복귀는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발생한 예외 탐지되어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처리될 때까지 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호출의 역순으로 차례로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이루어짐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발생했지만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메소드들에서 예외 탐지 및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 안되면 최종적으로 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main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실행시간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시스템인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JVM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까지 메소드 복귀되고 종료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시그니처에 예외 클래스 명시</a:t>
            </a: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시그니처의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throws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 다음에 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명시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던지는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종류 알려줌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호출하기 위해 프로그래머가 반드시 알아야 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사항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하나의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다수의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던질 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생성하는 예외객체의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클래스가 다수인 경우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throws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 다음에 다수의 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명시해야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함</a:t>
            </a: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8195" y="52561"/>
            <a:ext cx="8496300" cy="535980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ko-KR" altLang="en-US" sz="3200" b="0" dirty="0" smtClean="0">
                <a:solidFill>
                  <a:srgbClr val="0000FF"/>
                </a:solidFill>
                <a:latin typeface="한양신명조"/>
              </a:rPr>
              <a:t>예외객체 던지기 및 시그니처에 클래스 명시</a:t>
            </a:r>
            <a:r>
              <a:rPr lang="ko-KR" altLang="en-US" sz="3200" b="0" dirty="0" smtClean="0">
                <a:solidFill>
                  <a:srgbClr val="000000"/>
                </a:solidFill>
                <a:latin typeface="한양신명조"/>
              </a:rPr>
              <a:t> </a:t>
            </a:r>
            <a:endParaRPr lang="ko-KR" altLang="en-US" sz="3200" b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4711124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9.2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발생시키기와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탐지 및 </a:t>
            </a: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처리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endParaRPr lang="en-US" altLang="ko-KR" sz="60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 fontAlgn="base">
              <a:defRPr/>
            </a:pPr>
            <a:r>
              <a:rPr kumimoji="1" lang="ko-KR" altLang="en-US" sz="44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endParaRPr kumimoji="1" lang="ko-KR" altLang="en-US" sz="4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fontAlgn="base">
              <a:defRPr/>
            </a:pPr>
            <a:r>
              <a:rPr kumimoji="1" lang="ko-KR" altLang="en-US" sz="4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및 예외 처리 </a:t>
            </a:r>
          </a:p>
        </p:txBody>
      </p:sp>
    </p:spTree>
    <p:extLst>
      <p:ext uri="{BB962C8B-B14F-4D97-AF65-F5344CB8AC3E}">
        <p14:creationId xmlns:p14="http://schemas.microsoft.com/office/powerpoint/2010/main" val="25490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620688"/>
            <a:ext cx="84963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예외발생 메소드 호출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항상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try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블록 내에서 호출해야 함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예외발생 메소드에서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예외 발생하면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예외객체 던짐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발생한 예외는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블록에서 예외객체 탐지하여 처리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탐지 및 처리를 위한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try-catch-finally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</a:t>
            </a: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try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</a:t>
            </a: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예외 발생시키는 메소드 호출이 포함되는 문장들</a:t>
            </a: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try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블록이 수행되면서 발생한 예외들은 그 다음의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catch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블록에 잡혀져 처리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 </a:t>
            </a: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try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블록에서 예외 발생하여 던져진 예외객체의 클래스별로 적절한 예외 처리 명시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중요 사항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예외발생 메소드에서 특정 클래스의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예외객체 던지면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(throw)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던져진 특정 클래스의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예외객체 잡아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(catch)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객체 참조변수에 저장</a:t>
            </a: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union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catch block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 여러 종류의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탐지하여 동일한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방법으로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처리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위해 여러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클래스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명시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multi-catch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blocks: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여러 종류의 예외 탐지 및 처리 위해 여러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명시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예외 발생하면 조건에 맞는 첫번째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탐색되어 선택된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수행</a:t>
            </a: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finally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</a:t>
            </a: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예외 처리 끝난 후 수행될 문장들 포함하는 블록</a:t>
            </a: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finally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은 예외 발생하든 하지 않든 항상 수행되며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생략되는 경우 많음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2701"/>
            <a:ext cx="8496300" cy="535980"/>
          </a:xfrm>
          <a:solidFill>
            <a:srgbClr val="CCFFCC"/>
          </a:solidFill>
          <a:ln>
            <a:solidFill>
              <a:srgbClr val="0099FF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ko-KR" altLang="en-US" sz="3200" b="0" dirty="0" smtClean="0">
                <a:solidFill>
                  <a:srgbClr val="0000FF"/>
                </a:solidFill>
                <a:latin typeface="한양신명조"/>
              </a:rPr>
              <a:t>예외발생 메소드 호출 및 예외 처리</a:t>
            </a:r>
            <a:r>
              <a:rPr lang="ko-KR" altLang="en-US" sz="3200" b="0" dirty="0" smtClean="0">
                <a:solidFill>
                  <a:srgbClr val="000000"/>
                </a:solidFill>
                <a:latin typeface="한양신명조"/>
              </a:rPr>
              <a:t> </a:t>
            </a:r>
            <a:endParaRPr lang="ko-KR" altLang="en-US" sz="3200" b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54728"/>
              </p:ext>
            </p:extLst>
          </p:nvPr>
        </p:nvGraphicFramePr>
        <p:xfrm>
          <a:off x="1187624" y="1340768"/>
          <a:ext cx="6984776" cy="3312368"/>
        </p:xfrm>
        <a:graphic>
          <a:graphicData uri="http://schemas.openxmlformats.org/drawingml/2006/table">
            <a:tbl>
              <a:tblPr/>
              <a:tblGrid>
                <a:gridCol w="1047018">
                  <a:extLst>
                    <a:ext uri="{9D8B030D-6E8A-4147-A177-3AD203B41FA5}">
                      <a16:colId xmlns:a16="http://schemas.microsoft.com/office/drawing/2014/main" val="3488820095"/>
                    </a:ext>
                  </a:extLst>
                </a:gridCol>
                <a:gridCol w="5937758">
                  <a:extLst>
                    <a:ext uri="{9D8B030D-6E8A-4147-A177-3AD203B41FA5}">
                      <a16:colId xmlns:a16="http://schemas.microsoft.com/office/drawing/2014/main" val="33010044"/>
                    </a:ext>
                  </a:extLst>
                </a:gridCol>
              </a:tblGrid>
              <a:tr h="3312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학습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목표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63500" indent="-1651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프로그램에서 발생하는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예외에 대해 파악한다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63500" indent="-1651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예외발생 메소드를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작성하는 방법을 익힌다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63500" indent="-1651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예외발생 메소드를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호출했을 때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발생한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예외를 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228600" marR="63500" indent="-1651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탐지하여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처리하는 방법을 숙지한다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63500" indent="-1651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예외를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처리하지 않고 전파하는 방법을 익힌다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63500" indent="-1651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사용자가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정의하는 예외 클래스 작성방법을 숙지한다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63500" indent="-1651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시스템 예외 종류를 파악한다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>
                        <a:alpha val="5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67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4624"/>
            <a:ext cx="8496300" cy="535980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3200" b="0" dirty="0">
                <a:solidFill>
                  <a:srgbClr val="0000FF"/>
                </a:solidFill>
                <a:latin typeface="+mn-ea"/>
                <a:ea typeface="+mn-ea"/>
              </a:rPr>
              <a:t>try-catch-finally </a:t>
            </a:r>
            <a:r>
              <a:rPr lang="ko-KR" altLang="en-US" sz="3200" b="0" dirty="0" smtClean="0">
                <a:solidFill>
                  <a:srgbClr val="0000FF"/>
                </a:solidFill>
                <a:latin typeface="+mn-ea"/>
                <a:ea typeface="+mn-ea"/>
              </a:rPr>
              <a:t>블록의 형식</a:t>
            </a:r>
            <a:endParaRPr lang="ko-KR" altLang="en-US" sz="32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80199"/>
              </p:ext>
            </p:extLst>
          </p:nvPr>
        </p:nvGraphicFramePr>
        <p:xfrm>
          <a:off x="508719" y="764704"/>
          <a:ext cx="8208267" cy="5541963"/>
        </p:xfrm>
        <a:graphic>
          <a:graphicData uri="http://schemas.openxmlformats.org/drawingml/2006/table">
            <a:tbl>
              <a:tblPr/>
              <a:tblGrid>
                <a:gridCol w="8208267">
                  <a:extLst>
                    <a:ext uri="{9D8B030D-6E8A-4147-A177-3AD203B41FA5}">
                      <a16:colId xmlns:a16="http://schemas.microsoft.com/office/drawing/2014/main" val="1552026780"/>
                    </a:ext>
                  </a:extLst>
                </a:gridCol>
              </a:tblGrid>
              <a:tr h="5541963"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b="1" i="0" kern="0" spc="0" dirty="0">
                          <a:solidFill>
                            <a:srgbClr val="00CC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  <a:r>
                        <a:rPr lang="en-US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</a:t>
                      </a:r>
                      <a:r>
                        <a:rPr lang="en-US" altLang="ko-KR" sz="1600" b="1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en-US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 </a:t>
                      </a:r>
                      <a:r>
                        <a:rPr lang="ko-KR" altLang="en-US" sz="1600" b="1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</a:t>
                      </a: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예외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탐지할 대상이 포함되는 문장 또는 문장들 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예외발생 메소드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호출됨 </a:t>
                      </a: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r>
                        <a:rPr lang="en-US" altLang="ko-KR" sz="1600" b="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800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600" b="1" i="0" kern="0" spc="0" dirty="0" smtClean="0">
                          <a:solidFill>
                            <a:srgbClr val="00CC00"/>
                          </a:solidFill>
                          <a:effectLst/>
                          <a:latin typeface="+mn-ea"/>
                          <a:ea typeface="+mn-ea"/>
                        </a:rPr>
                        <a:t>catch</a:t>
                      </a:r>
                      <a:r>
                        <a:rPr lang="en-US" altLang="ko-KR" sz="1600" b="1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예외객체</a:t>
                      </a:r>
                      <a:r>
                        <a:rPr lang="en-US" altLang="ko-KR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600" b="1" i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예외객체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참조변수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b="1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 </a:t>
                      </a:r>
                    </a:p>
                    <a:p>
                      <a:pPr marL="1800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// 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잡혀진 예외객체가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예외객체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참조변수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저장되어 참조됨</a:t>
                      </a:r>
                      <a:r>
                        <a:rPr lang="en-US" altLang="ko-KR" sz="1600" b="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탐지된 예외 처리하는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문장들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1800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1600" b="1" i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union catch block</a:t>
                      </a:r>
                      <a:r>
                        <a:rPr lang="en-US" altLang="ko-KR" sz="1600" b="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b="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</a:t>
                      </a:r>
                      <a:r>
                        <a:rPr lang="en-US" altLang="ko-KR" sz="1600" b="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catch </a:t>
                      </a:r>
                      <a:r>
                        <a:rPr lang="ko-KR" altLang="en-US" sz="1600" b="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블록에</a:t>
                      </a:r>
                      <a:r>
                        <a:rPr lang="en-US" altLang="ko-KR" sz="1600" b="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| </a:t>
                      </a:r>
                      <a:r>
                        <a:rPr lang="ko-KR" altLang="en-US" sz="1600" b="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이용하여 여러 예외객체 클래스 명시 가능</a:t>
                      </a:r>
                      <a:endParaRPr lang="en-US" altLang="ko-KR" sz="1600" b="0" i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b="1" i="0" kern="0" spc="0" dirty="0" smtClean="0">
                          <a:solidFill>
                            <a:srgbClr val="00CC00"/>
                          </a:solidFill>
                          <a:effectLst/>
                          <a:latin typeface="+mn-ea"/>
                          <a:ea typeface="+mn-ea"/>
                        </a:rPr>
                        <a:t>catch</a:t>
                      </a:r>
                      <a:r>
                        <a:rPr lang="en-US" altLang="ko-KR" sz="1600" b="1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예외객체</a:t>
                      </a:r>
                      <a:r>
                        <a:rPr lang="en-US" altLang="ko-KR" sz="1600" b="1" i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  </a:t>
                      </a:r>
                      <a:r>
                        <a:rPr lang="en-US" altLang="ko-KR" sz="1600" b="1" i="0" kern="0" spc="0" dirty="0" smtClean="0">
                          <a:solidFill>
                            <a:srgbClr val="9900FF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lang="en-US" altLang="ko-KR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…  </a:t>
                      </a:r>
                      <a:r>
                        <a:rPr lang="en-US" altLang="ko-KR" sz="1600" b="1" i="0" kern="0" spc="0" dirty="0" smtClean="0">
                          <a:solidFill>
                            <a:srgbClr val="9900FF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lang="ko-KR" altLang="en-US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예외객체</a:t>
                      </a:r>
                      <a:r>
                        <a:rPr lang="en-US" altLang="ko-KR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b="1" i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n  </a:t>
                      </a:r>
                      <a:r>
                        <a:rPr lang="ko-KR" altLang="en-US" sz="1600" b="1" i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예외객체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참조변수</a:t>
                      </a:r>
                      <a:r>
                        <a:rPr lang="en-US" altLang="ko-KR" sz="1600" b="1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1600" i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800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잡혀진 예외객체가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예외객체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참조변수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저장되어 참조됨</a:t>
                      </a:r>
                      <a:r>
                        <a:rPr lang="en-US" altLang="ko-KR" sz="1600" b="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탐지된 예외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처리하는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문장들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1600" b="1" i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multi-catch blocks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catch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블록을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명시할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 있음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b="1" i="0" kern="0" spc="0" dirty="0">
                          <a:solidFill>
                            <a:srgbClr val="00CC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  <a:r>
                        <a:rPr lang="en-US" altLang="ko-KR" sz="1600" b="1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</a:t>
                      </a: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finally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</a:t>
                      </a: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 처리 끝내기 </a:t>
                      </a:r>
                      <a:r>
                        <a:rPr lang="ko-KR" altLang="en-US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수행해야할 문장들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주로 자원 해제를 위한 문장들 기술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0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i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59" marR="64759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9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50825" y="765175"/>
            <a:ext cx="85344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예외 탐지 및 처리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메소드 또는 호출한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호출 메소드 중에서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탐지하고 처리함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예외는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try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블록에서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탐지한 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블록에서 잡아 처리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필드에 음수 나이 저장하여 발생한 예외 탐지하여 처리하기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50825" y="44450"/>
            <a:ext cx="8642350" cy="504825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탐지 및 처리</a:t>
            </a:r>
            <a:endParaRPr kumimoji="1" lang="ko-KR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8888" y="2852738"/>
            <a:ext cx="6626225" cy="2906712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lIns="0" rIns="0">
            <a:spAutoFit/>
          </a:bodyPr>
          <a:lstStyle/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AgeExceptionHandling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{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  public static void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main(String[] args)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he =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Person("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홍길동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 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홍길동 객체를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he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참조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try {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       he.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setAge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</a:t>
            </a:r>
            <a:r>
              <a:rPr lang="en-US" altLang="ko-KR" sz="1600" dirty="0" smtClean="0">
                <a:solidFill>
                  <a:srgbClr val="0000FF"/>
                </a:solidFill>
                <a:latin typeface="함초롬바탕"/>
                <a:ea typeface="함초롬바탕"/>
              </a:rPr>
              <a:t>24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 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   catch (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{  </a:t>
            </a: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.out.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println(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"\n  ???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" +    e.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getMessage()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} </a:t>
            </a:r>
          </a:p>
          <a:p>
            <a:pPr marL="108000" marR="0" lvl="0" indent="0" algn="just" defTabSz="914400" rtl="0" eaLnBrk="1" fontAlgn="base" latinLnBrk="0" hangingPunct="1">
              <a:lnSpc>
                <a:spcPts val="1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}</a:t>
            </a:r>
          </a:p>
          <a:p>
            <a:pPr marL="108000" marR="0" lvl="0" indent="0" algn="just" defTabSz="914400" rtl="0" eaLnBrk="1" fontAlgn="base" latinLnBrk="0" hangingPunct="1">
              <a:lnSpc>
                <a:spcPts val="1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</a:p>
        </p:txBody>
      </p:sp>
      <p:sp>
        <p:nvSpPr>
          <p:cNvPr id="48133" name="직사각형 1"/>
          <p:cNvSpPr>
            <a:spLocks noChangeArrowheads="1"/>
          </p:cNvSpPr>
          <p:nvPr/>
        </p:nvSpPr>
        <p:spPr bwMode="auto">
          <a:xfrm>
            <a:off x="4400550" y="5684838"/>
            <a:ext cx="3484563" cy="539750"/>
          </a:xfrm>
          <a:prstGeom prst="rect">
            <a:avLst/>
          </a:prstGeom>
          <a:solidFill>
            <a:srgbClr val="F9EDED"/>
          </a:solidFill>
          <a:ln w="9525">
            <a:solidFill>
              <a:srgbClr val="FF66CC"/>
            </a:solidFill>
            <a:miter lim="800000"/>
            <a:headEnd/>
            <a:tailEnd/>
          </a:ln>
        </p:spPr>
        <p:txBody>
          <a:bodyPr tIns="144000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???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나이에 대한 잘못된 변경 </a:t>
            </a:r>
          </a:p>
        </p:txBody>
      </p:sp>
      <p:sp>
        <p:nvSpPr>
          <p:cNvPr id="48134" name="모서리가 둥근 사각형 설명선 6"/>
          <p:cNvSpPr>
            <a:spLocks noChangeArrowheads="1"/>
          </p:cNvSpPr>
          <p:nvPr/>
        </p:nvSpPr>
        <p:spPr bwMode="auto">
          <a:xfrm flipH="1">
            <a:off x="173038" y="2787650"/>
            <a:ext cx="969962" cy="1276350"/>
          </a:xfrm>
          <a:prstGeom prst="wedgeRoundRectCallout">
            <a:avLst>
              <a:gd name="adj1" fmla="val -95102"/>
              <a:gd name="adj2" fmla="val 51838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try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setAge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(-24)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호출하면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발생하고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여기에서 발생한 예외 탐지함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87500" y="3635375"/>
            <a:ext cx="6059488" cy="790575"/>
          </a:xfrm>
          <a:prstGeom prst="roundRect">
            <a:avLst>
              <a:gd name="adj" fmla="val 6551"/>
            </a:avLst>
          </a:prstGeom>
          <a:solidFill>
            <a:srgbClr val="CCFFCC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136" name="모서리가 둥근 사각형 설명선 9"/>
          <p:cNvSpPr>
            <a:spLocks noChangeArrowheads="1"/>
          </p:cNvSpPr>
          <p:nvPr/>
        </p:nvSpPr>
        <p:spPr bwMode="auto">
          <a:xfrm flipH="1">
            <a:off x="196850" y="4724400"/>
            <a:ext cx="969963" cy="1194550"/>
          </a:xfrm>
          <a:prstGeom prst="wedgeRoundRectCallout">
            <a:avLst>
              <a:gd name="adj1" fmla="val -93449"/>
              <a:gd name="adj2" fmla="val -47144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Exception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또는 하위 클래스의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잡아 객체 참조변수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참조 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87500" y="4479925"/>
            <a:ext cx="6059488" cy="931863"/>
          </a:xfrm>
          <a:prstGeom prst="roundRect">
            <a:avLst>
              <a:gd name="adj" fmla="val 6551"/>
            </a:avLst>
          </a:prstGeom>
          <a:solidFill>
            <a:srgbClr val="CCFFCC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875" y="4589463"/>
            <a:ext cx="1584325" cy="301625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08638" y="4837113"/>
            <a:ext cx="1614487" cy="301625"/>
          </a:xfrm>
          <a:prstGeom prst="roundRect">
            <a:avLst>
              <a:gd name="adj" fmla="val 6551"/>
            </a:avLst>
          </a:prstGeom>
          <a:solidFill>
            <a:srgbClr val="DE53FF">
              <a:alpha val="14902"/>
            </a:srgbClr>
          </a:solidFill>
          <a:ln w="3175" cap="flat" cmpd="sng" algn="ctr">
            <a:solidFill>
              <a:srgbClr val="CC00CC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142" name="모서리가 둥근 사각형 설명선 15"/>
          <p:cNvSpPr>
            <a:spLocks noChangeArrowheads="1"/>
          </p:cNvSpPr>
          <p:nvPr/>
        </p:nvSpPr>
        <p:spPr bwMode="auto">
          <a:xfrm flipH="1">
            <a:off x="8017681" y="5138738"/>
            <a:ext cx="969963" cy="1276350"/>
          </a:xfrm>
          <a:prstGeom prst="wedgeRoundRectCallout">
            <a:avLst>
              <a:gd name="adj1" fmla="val 133234"/>
              <a:gd name="adj2" fmla="val -51137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메소드에서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던진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예외객체에서 예외 발생정보 추출하여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처리</a:t>
            </a:r>
          </a:p>
        </p:txBody>
      </p:sp>
      <p:sp>
        <p:nvSpPr>
          <p:cNvPr id="48143" name="모서리가 둥근 사각형 설명선 16"/>
          <p:cNvSpPr>
            <a:spLocks noChangeArrowheads="1"/>
          </p:cNvSpPr>
          <p:nvPr/>
        </p:nvSpPr>
        <p:spPr bwMode="auto">
          <a:xfrm flipH="1">
            <a:off x="2103438" y="5826125"/>
            <a:ext cx="1655762" cy="936625"/>
          </a:xfrm>
          <a:prstGeom prst="wedgeRoundRectCallout">
            <a:avLst>
              <a:gd name="adj1" fmla="val -50301"/>
              <a:gd name="adj2" fmla="val -154625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참조변수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메소드에서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던진 예외객체 잡아 저장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매개변수와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유사한 점 있음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9200" y="4622800"/>
            <a:ext cx="288925" cy="236538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원호 16"/>
          <p:cNvSpPr/>
          <p:nvPr/>
        </p:nvSpPr>
        <p:spPr bwMode="auto">
          <a:xfrm rot="733367">
            <a:off x="2879652" y="-11324"/>
            <a:ext cx="2336946" cy="4806342"/>
          </a:xfrm>
          <a:prstGeom prst="arc">
            <a:avLst>
              <a:gd name="adj1" fmla="val 16830580"/>
              <a:gd name="adj2" fmla="val 4815946"/>
            </a:avLst>
          </a:prstGeom>
          <a:noFill/>
          <a:ln w="12700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01394" y="115888"/>
            <a:ext cx="1614487" cy="301625"/>
          </a:xfrm>
          <a:prstGeom prst="roundRect">
            <a:avLst>
              <a:gd name="adj" fmla="val 6551"/>
            </a:avLst>
          </a:prstGeom>
          <a:solidFill>
            <a:srgbClr val="CC00FF">
              <a:alpha val="10196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   </a:t>
            </a:r>
            <a:r>
              <a:rPr lang="ko-KR" altLang="en-US" sz="1100" kern="0" dirty="0" smtClean="0">
                <a:solidFill>
                  <a:prstClr val="black"/>
                </a:solidFill>
                <a:latin typeface="함초롬바탕" pitchFamily="18" charset="-127"/>
                <a:ea typeface="함초롬바탕"/>
                <a:cs typeface="함초롬바탕" pitchFamily="18" charset="-127"/>
              </a:rPr>
              <a:t>예외발생 메소드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에서 던진 </a:t>
            </a:r>
            <a:r>
              <a:rPr lang="ko-KR" altLang="en-US" sz="1100" kern="0" dirty="0" smtClean="0">
                <a:solidFill>
                  <a:prstClr val="black"/>
                </a:solidFill>
                <a:latin typeface="함초롬바탕" pitchFamily="18" charset="-127"/>
                <a:ea typeface="함초롬바탕"/>
                <a:cs typeface="함초롬바탕" pitchFamily="18" charset="-127"/>
              </a:rPr>
              <a:t>예외객체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설명선 1 20"/>
          <p:cNvSpPr/>
          <p:nvPr/>
        </p:nvSpPr>
        <p:spPr bwMode="auto">
          <a:xfrm>
            <a:off x="5261224" y="3712523"/>
            <a:ext cx="2958600" cy="646331"/>
          </a:xfrm>
          <a:prstGeom prst="borderCallout1">
            <a:avLst>
              <a:gd name="adj1" fmla="val 34957"/>
              <a:gd name="adj2" fmla="val -213"/>
              <a:gd name="adj3" fmla="val 20518"/>
              <a:gd name="adj4" fmla="val -16964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호출된 예외발생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메소드에서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예외객체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solidFill>
                <a:srgbClr val="0808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던지면 </a:t>
            </a:r>
            <a:r>
              <a:rPr lang="en-US" altLang="ko-KR" sz="1200" dirty="0">
                <a:solidFill>
                  <a:srgbClr val="0099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catch </a:t>
            </a:r>
            <a:r>
              <a:rPr lang="ko-KR" altLang="en-US" sz="1200" dirty="0">
                <a:solidFill>
                  <a:srgbClr val="0099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블록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의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 참조변수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에 저장</a:t>
            </a:r>
            <a:endParaRPr lang="en-US" altLang="ko-KR" sz="1200" dirty="0">
              <a:solidFill>
                <a:srgbClr val="0808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실제로 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≪ </a:t>
            </a:r>
            <a:r>
              <a:rPr lang="en-US" altLang="ko-KR" sz="1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e </a:t>
            </a:r>
            <a:r>
              <a:rPr lang="en-US" altLang="ko-KR" sz="1200" dirty="0">
                <a:solidFill>
                  <a:srgbClr val="CC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ex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 ≫</a:t>
            </a:r>
            <a:r>
              <a:rPr lang="ko-KR" altLang="en-US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수행되는 효과</a:t>
            </a:r>
            <a:r>
              <a:rPr lang="en-US" altLang="ko-KR" sz="120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endParaRPr lang="ko-KR" altLang="en-US" sz="1200" dirty="0">
              <a:solidFill>
                <a:srgbClr val="080800"/>
              </a:solidFill>
              <a:latin typeface="Tahoma" panose="020B0604030504040204" pitchFamily="34" charset="0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61925" y="548681"/>
            <a:ext cx="8820150" cy="587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탐지 및 처리의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핵심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1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try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블록에서 여러 종류의 예외 발생 가능하며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catch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블록에서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탐지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</a:t>
            </a:r>
            <a:r>
              <a:rPr lang="en-US" altLang="ko-KR" sz="1600" b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catch </a:t>
            </a:r>
            <a:r>
              <a:rPr lang="ko-KR" altLang="en-US" sz="1600" b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블록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명시되면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번째 일치하는 클래스의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선택되어 수행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3)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메소드에서 </a:t>
            </a:r>
            <a:r>
              <a:rPr lang="ko-KR" altLang="en-US" sz="1600" b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던져진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예외객체는 선택된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catch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4)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참조변수에 저장된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예외객체에서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관련정보 꺼내 예외 처리함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블록에서 예외객체 잡기 및 저장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중 던져진 예외객체의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일치하는 첫 번째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선택되어 수행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잡을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형식매개변수처럼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표현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마치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잡혀진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예외객체가 실매개변수처럼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참조변수에 전달되어 저장되는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효과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lang="en-US" altLang="ko-KR" sz="1600" dirty="0" smtClean="0">
              <a:solidFill>
                <a:srgbClr val="0000FF"/>
              </a:solidFill>
              <a:latin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잡은 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내에서 처리할 때 </a:t>
            </a:r>
            <a:r>
              <a:rPr lang="ko-KR" altLang="en-US" sz="1600" b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그 예외객체를 이용하기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위해 저장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b="0" dirty="0" smtClean="0">
                <a:solidFill>
                  <a:srgbClr val="FF00FF"/>
                </a:solidFill>
                <a:latin typeface="함초롬바탕" panose="02030604000101010101" pitchFamily="18" charset="-127"/>
              </a:rPr>
              <a:t>getMessage</a:t>
            </a:r>
            <a:r>
              <a:rPr lang="en-US" altLang="ko-KR" sz="1600" b="0" dirty="0">
                <a:solidFill>
                  <a:srgbClr val="FF00FF"/>
                </a:solidFill>
                <a:latin typeface="함초롬바탕" panose="02030604000101010101" pitchFamily="18" charset="-127"/>
              </a:rPr>
              <a:t>() </a:t>
            </a:r>
            <a:r>
              <a:rPr lang="ko-KR" altLang="en-US" sz="1600" b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메소드 </a:t>
            </a:r>
            <a:r>
              <a:rPr lang="ko-KR" altLang="en-US" sz="1600" b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이용하여 예외객체의 예외 정보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접근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Exception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lang="en-US" altLang="ko-KR" sz="1600" b="0" dirty="0">
                <a:solidFill>
                  <a:srgbClr val="FF00FF"/>
                </a:solidFill>
                <a:latin typeface="함초롬바탕" panose="02030604000101010101" pitchFamily="18" charset="-127"/>
              </a:rPr>
              <a:t>getMessage() </a:t>
            </a:r>
            <a:r>
              <a:rPr lang="ko-KR" altLang="en-US" sz="1600" b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메소드</a:t>
            </a:r>
            <a:endParaRPr lang="en-US" altLang="ko-KR" sz="1600" b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None/>
              <a:defRPr/>
            </a:pPr>
            <a:endParaRPr lang="en-US" altLang="ko-KR" sz="1600" b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None/>
              <a:defRPr/>
            </a:pPr>
            <a:r>
              <a:rPr lang="ko-KR" altLang="en-US" sz="700" b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endParaRPr lang="en-US" altLang="ko-KR" sz="300" b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lvl="0"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None/>
              <a:defRPr/>
            </a:pPr>
            <a:r>
              <a:rPr lang="en-US" altLang="ko-KR" sz="1600" b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  </a:t>
            </a:r>
            <a:r>
              <a:rPr lang="en-US" altLang="ko-KR" sz="1600" b="0" dirty="0" smtClean="0">
                <a:solidFill>
                  <a:srgbClr val="0099FF"/>
                </a:solidFill>
                <a:latin typeface="함초롬바탕" panose="02030604000101010101" pitchFamily="18" charset="-127"/>
              </a:rPr>
              <a:t>▪</a:t>
            </a:r>
            <a:r>
              <a:rPr lang="en-US" altLang="ko-KR" sz="1600" b="0" dirty="0" smtClean="0">
                <a:solidFill>
                  <a:srgbClr val="FF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잡혀진 예외객체에서 </a:t>
            </a:r>
            <a:r>
              <a:rPr lang="ko-KR" altLang="en-US" sz="1600" b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예</a:t>
            </a:r>
            <a:r>
              <a:rPr lang="ko-KR" altLang="en-US" sz="1600" b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외 정보 접근하여 예외 처리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1379"/>
            <a:ext cx="8496300" cy="535980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ko-KR" sz="3200" b="0" dirty="0">
                <a:solidFill>
                  <a:srgbClr val="0000FF"/>
                </a:solidFill>
                <a:latin typeface="+mn-ea"/>
                <a:ea typeface="+mn-ea"/>
              </a:rPr>
              <a:t>catch </a:t>
            </a:r>
            <a:r>
              <a:rPr lang="ko-KR" altLang="en-US" sz="3200" b="0" dirty="0">
                <a:solidFill>
                  <a:srgbClr val="0000FF"/>
                </a:solidFill>
                <a:latin typeface="+mn-ea"/>
                <a:ea typeface="+mn-ea"/>
              </a:rPr>
              <a:t>블록의 작동방식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72894"/>
              </p:ext>
            </p:extLst>
          </p:nvPr>
        </p:nvGraphicFramePr>
        <p:xfrm>
          <a:off x="1140024" y="6254195"/>
          <a:ext cx="6690612" cy="505272"/>
        </p:xfrm>
        <a:graphic>
          <a:graphicData uri="http://schemas.openxmlformats.org/drawingml/2006/table">
            <a:tbl>
              <a:tblPr/>
              <a:tblGrid>
                <a:gridCol w="6690612">
                  <a:extLst>
                    <a:ext uri="{9D8B030D-6E8A-4147-A177-3AD203B41FA5}">
                      <a16:colId xmlns:a16="http://schemas.microsoft.com/office/drawing/2014/main" val="309052416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catch (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Exception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 ) { 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      System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.out.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println(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"\n  ???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오류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: " + 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e.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getMessage()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+mn-cs"/>
                        </a:rPr>
                        <a:t>;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</a:endParaRPr>
                    </a:p>
                  </a:txBody>
                  <a:tcPr marL="64771" marR="64771" marT="17940" marB="17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428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95391"/>
              </p:ext>
            </p:extLst>
          </p:nvPr>
        </p:nvGraphicFramePr>
        <p:xfrm>
          <a:off x="1140024" y="5503928"/>
          <a:ext cx="6690612" cy="334518"/>
        </p:xfrm>
        <a:graphic>
          <a:graphicData uri="http://schemas.openxmlformats.org/drawingml/2006/table">
            <a:tbl>
              <a:tblPr/>
              <a:tblGrid>
                <a:gridCol w="2586156">
                  <a:extLst>
                    <a:ext uri="{9D8B030D-6E8A-4147-A177-3AD203B41FA5}">
                      <a16:colId xmlns:a16="http://schemas.microsoft.com/office/drawing/2014/main" val="119027716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929719055"/>
                    </a:ext>
                  </a:extLst>
                </a:gridCol>
              </a:tblGrid>
              <a:tr h="213065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</a:t>
                      </a:r>
                      <a:r>
                        <a:rPr lang="en-US" altLang="ko-KR" sz="14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getMessage() 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  <a:tab pos="508000" algn="l"/>
                          <a:tab pos="776288" algn="l"/>
                          <a:tab pos="1016000" algn="l"/>
                          <a:tab pos="126365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+mn-ea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예외객체에 저장된 예외 관련 정보 문자열 반환</a:t>
                      </a:r>
                      <a:endParaRPr kumimoji="1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4027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90701"/>
              </p:ext>
            </p:extLst>
          </p:nvPr>
        </p:nvGraphicFramePr>
        <p:xfrm>
          <a:off x="989187" y="3599671"/>
          <a:ext cx="7687269" cy="795859"/>
        </p:xfrm>
        <a:graphic>
          <a:graphicData uri="http://schemas.openxmlformats.org/drawingml/2006/table">
            <a:tbl>
              <a:tblPr/>
              <a:tblGrid>
                <a:gridCol w="2971400">
                  <a:extLst>
                    <a:ext uri="{9D8B030D-6E8A-4147-A177-3AD203B41FA5}">
                      <a16:colId xmlns:a16="http://schemas.microsoft.com/office/drawing/2014/main" val="119027716"/>
                    </a:ext>
                  </a:extLst>
                </a:gridCol>
                <a:gridCol w="4715869">
                  <a:extLst>
                    <a:ext uri="{9D8B030D-6E8A-4147-A177-3AD203B41FA5}">
                      <a16:colId xmlns:a16="http://schemas.microsoft.com/office/drawing/2014/main" val="3929719055"/>
                    </a:ext>
                  </a:extLst>
                </a:gridCol>
              </a:tblGrid>
              <a:tr h="360107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b 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isPrimeNo(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10  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  <a:tab pos="508000" algn="l"/>
                          <a:tab pos="776288" algn="l"/>
                          <a:tab pos="1016000" algn="l"/>
                          <a:tab pos="126365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kumimoji="1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throw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new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Exception(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나이에 대한 잘못된 변경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40272"/>
                  </a:ext>
                </a:extLst>
              </a:tr>
              <a:tr h="435752">
                <a:tc>
                  <a:txBody>
                    <a:bodyPr/>
                    <a:lstStyle/>
                    <a:p>
                      <a:pPr marL="7200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isPrimeNo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   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) { … }</a:t>
                      </a: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catch (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Exception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) { … }</a:t>
                      </a: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24900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3033674" y="4074202"/>
            <a:ext cx="288925" cy="236538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39964" y="3650912"/>
            <a:ext cx="288925" cy="236538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93429" y="4063188"/>
            <a:ext cx="288925" cy="236538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3676929"/>
            <a:ext cx="3597341" cy="236538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/>
          <p:cNvCxnSpPr>
            <a:stCxn id="11" idx="2"/>
            <a:endCxn id="10" idx="0"/>
          </p:cNvCxnSpPr>
          <p:nvPr/>
        </p:nvCxnSpPr>
        <p:spPr bwMode="auto">
          <a:xfrm flipH="1">
            <a:off x="3178137" y="3887450"/>
            <a:ext cx="106290" cy="18675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FF5975"/>
              </a:gs>
            </a:gsLst>
            <a:lin ang="18900000" scaled="1"/>
          </a:gra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endCxn id="12" idx="0"/>
          </p:cNvCxnSpPr>
          <p:nvPr/>
        </p:nvCxnSpPr>
        <p:spPr bwMode="auto">
          <a:xfrm flipH="1">
            <a:off x="5737892" y="3886807"/>
            <a:ext cx="159945" cy="17638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FF5975"/>
              </a:gs>
            </a:gsLst>
            <a:lin ang="18900000" scaled="1"/>
          </a:gra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125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7" y="2267331"/>
            <a:ext cx="7848871" cy="4559197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wrap="square" lIns="0" rIns="0">
            <a:spAutoFit/>
          </a:bodyPr>
          <a:lstStyle/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Account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{ </a:t>
            </a:r>
          </a:p>
          <a:p>
            <a:pPr marL="108000" marR="0" lvl="0" indent="0" algn="just" defTabSz="914400" rtl="0" eaLnBrk="1" fontAlgn="base" latinLnBrk="0" hangingPunct="1">
              <a:lnSpc>
                <a:spcPts val="16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withdraw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(int amount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throws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  // 3)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클래스 명시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if (amount &gt; 0 &amp;&amp; amount &lt;= balance)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balance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-= amount;  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출금액이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보다 크고 잔액 이하이면 출금 처리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if (amount &lt;=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출금액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이하이면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내용을 예외객체에 저장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던짐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throw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("0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보다 작거나 같은 출금액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"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+ amount);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else if (amount &gt; balance)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출금액이 잔액 초과이면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내용 예외객체에 저장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던짐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throw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("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잔액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+ balance + "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보다 큰 출금액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"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+ amount);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return balance;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ts val="8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…</a:t>
            </a:r>
          </a:p>
          <a:p>
            <a:pPr marL="108000" marR="0" lvl="0" indent="0" algn="just" defTabSz="914400" rtl="0" eaLnBrk="1" fontAlgn="base" latinLnBrk="0" hangingPunct="1">
              <a:lnSpc>
                <a:spcPts val="8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ts val="8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49362" y="2681142"/>
            <a:ext cx="7551737" cy="3333750"/>
          </a:xfrm>
          <a:prstGeom prst="roundRect">
            <a:avLst>
              <a:gd name="adj" fmla="val 4430"/>
            </a:avLst>
          </a:prstGeom>
          <a:solidFill>
            <a:srgbClr val="F1B3FF">
              <a:alpha val="9804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7025" y="676656"/>
            <a:ext cx="85344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20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발생시키기 과정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 내에서 이루어짐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1)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생성하여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외 발생정보 저장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메소드로 예외객체 던짐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메소드임을 시그니처에 표시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시그니처에 예외객체의 클래스 명시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굴림" panose="020B0600000101010101" pitchFamily="50" charset="-127"/>
                <a:cs typeface="+mn-cs"/>
              </a:rPr>
              <a:t>⊙</a:t>
            </a:r>
            <a:r>
              <a:rPr kumimoji="1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굴림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계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좌에서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출금시 예외 발생시키는 상황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27025" y="60353"/>
            <a:ext cx="8493125" cy="539695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한양신명조" charset="-127"/>
                <a:ea typeface="함초롬바탕"/>
                <a:cs typeface="함초롬바탕" panose="02030604000101010101" pitchFamily="18" charset="-127"/>
              </a:rPr>
              <a:t>예외발생 메소드에서 예외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발생시키기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9-2-2)</a:t>
            </a:r>
            <a:endParaRPr kumimoji="1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51206" name="모서리가 둥근 사각형 설명선 5"/>
          <p:cNvSpPr>
            <a:spLocks noChangeArrowheads="1"/>
          </p:cNvSpPr>
          <p:nvPr/>
        </p:nvSpPr>
        <p:spPr bwMode="auto">
          <a:xfrm flipH="1">
            <a:off x="139700" y="2520950"/>
            <a:ext cx="865188" cy="928688"/>
          </a:xfrm>
          <a:prstGeom prst="wedgeRoundRectCallout">
            <a:avLst>
              <a:gd name="adj1" fmla="val -79616"/>
              <a:gd name="adj2" fmla="val 44352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withdraw():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출금하여 잔고 변경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787775" y="2756281"/>
            <a:ext cx="1800225" cy="300037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208" name="모서리가 둥근 사각형 설명선 7"/>
          <p:cNvSpPr>
            <a:spLocks noChangeArrowheads="1"/>
          </p:cNvSpPr>
          <p:nvPr/>
        </p:nvSpPr>
        <p:spPr bwMode="auto">
          <a:xfrm flipH="1">
            <a:off x="5619750" y="1999043"/>
            <a:ext cx="1136650" cy="561975"/>
          </a:xfrm>
          <a:prstGeom prst="wedgeRoundRectCallout">
            <a:avLst>
              <a:gd name="adj1" fmla="val 61843"/>
              <a:gd name="adj2" fmla="val 86694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임을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시그니처에 표시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2213E3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33575" y="4256276"/>
            <a:ext cx="5905500" cy="300037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210" name="모서리가 둥근 사각형 설명선 11"/>
          <p:cNvSpPr>
            <a:spLocks noChangeArrowheads="1"/>
          </p:cNvSpPr>
          <p:nvPr/>
        </p:nvSpPr>
        <p:spPr bwMode="auto">
          <a:xfrm flipH="1">
            <a:off x="158750" y="3937000"/>
            <a:ext cx="827088" cy="920750"/>
          </a:xfrm>
          <a:prstGeom prst="wedgeRoundRectCallout">
            <a:avLst>
              <a:gd name="adj1" fmla="val -164532"/>
              <a:gd name="adj2" fmla="val 2977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메소드로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생성한 예외객체 던짐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원호 13"/>
          <p:cNvSpPr/>
          <p:nvPr/>
        </p:nvSpPr>
        <p:spPr bwMode="auto">
          <a:xfrm rot="20523375">
            <a:off x="4201387" y="5356909"/>
            <a:ext cx="825192" cy="1791044"/>
          </a:xfrm>
          <a:prstGeom prst="arc">
            <a:avLst>
              <a:gd name="adj1" fmla="val 16339790"/>
              <a:gd name="adj2" fmla="val 3808187"/>
            </a:avLst>
          </a:prstGeom>
          <a:noFill/>
          <a:ln w="12700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1212" name="직사각형 14"/>
          <p:cNvSpPr>
            <a:spLocks noChangeArrowheads="1"/>
          </p:cNvSpPr>
          <p:nvPr/>
        </p:nvSpPr>
        <p:spPr bwMode="auto">
          <a:xfrm>
            <a:off x="3939481" y="6104026"/>
            <a:ext cx="2474913" cy="400110"/>
          </a:xfrm>
          <a:prstGeom prst="rect">
            <a:avLst/>
          </a:prstGeom>
          <a:solidFill>
            <a:srgbClr val="DE53FF">
              <a:alpha val="14902"/>
            </a:srgbClr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예외발생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메소드에서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예외객체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생성하여 던지면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호출한 메소드로 예외객체 전달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33575" y="5085184"/>
            <a:ext cx="6697663" cy="300038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214" name="모서리가 둥근 사각형 설명선 11"/>
          <p:cNvSpPr>
            <a:spLocks noChangeArrowheads="1"/>
          </p:cNvSpPr>
          <p:nvPr/>
        </p:nvSpPr>
        <p:spPr bwMode="auto">
          <a:xfrm flipH="1">
            <a:off x="177800" y="5133585"/>
            <a:ext cx="827088" cy="920750"/>
          </a:xfrm>
          <a:prstGeom prst="wedgeRoundRectCallout">
            <a:avLst>
              <a:gd name="adj1" fmla="val -162361"/>
              <a:gd name="adj2" fmla="val -42787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메소드로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생성한 예외객체 던짐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원호 17"/>
          <p:cNvSpPr/>
          <p:nvPr/>
        </p:nvSpPr>
        <p:spPr bwMode="auto">
          <a:xfrm rot="20523375">
            <a:off x="4073678" y="4502123"/>
            <a:ext cx="1481137" cy="3044825"/>
          </a:xfrm>
          <a:prstGeom prst="arc">
            <a:avLst>
              <a:gd name="adj1" fmla="val 16339790"/>
              <a:gd name="adj2" fmla="val 3465522"/>
            </a:avLst>
          </a:prstGeom>
          <a:noFill/>
          <a:ln w="12700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2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765175"/>
            <a:ext cx="85344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예외 탐지 및 처리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 메소드 또는 호출한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호출한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호출 메소드 중에서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탐지하고 처리함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예외는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try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탐지한 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잡아 처리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필드에 음수 나이 저장하여 발생한 예외 탐지하여 처리하기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50825" y="44450"/>
            <a:ext cx="8642350" cy="504825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탐지 및 처리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9-2-2)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ko-KR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763" y="2589213"/>
            <a:ext cx="7732712" cy="3817937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lIns="0" rIns="0">
            <a:spAutoFit/>
          </a:bodyPr>
          <a:lstStyle/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ExceptionInWithdraw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{ </a:t>
            </a: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  public static void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main(String[] args)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 </a:t>
            </a: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Account acc = new Account("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김철수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"); //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김철수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계좌 생성하여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acc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참조 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try { </a:t>
            </a: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         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acc.withdraw(1000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</a:t>
            </a: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   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catch (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e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{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.out.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println(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"\n  ???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" +    e.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getMessage()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   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}</a:t>
            </a:r>
          </a:p>
          <a:p>
            <a:pPr marL="108000" marR="0" lvl="0" indent="0" algn="just" defTabSz="914400" rtl="0" eaLnBrk="1" fontAlgn="base" latinLnBrk="0" hangingPunct="1">
              <a:lnSpc>
                <a:spcPts val="24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</a:p>
        </p:txBody>
      </p:sp>
      <p:sp>
        <p:nvSpPr>
          <p:cNvPr id="53253" name="직사각형 1"/>
          <p:cNvSpPr>
            <a:spLocks noChangeArrowheads="1"/>
          </p:cNvSpPr>
          <p:nvPr/>
        </p:nvSpPr>
        <p:spPr bwMode="auto">
          <a:xfrm>
            <a:off x="5744370" y="6355559"/>
            <a:ext cx="3291540" cy="354008"/>
          </a:xfrm>
          <a:prstGeom prst="rect">
            <a:avLst/>
          </a:prstGeom>
          <a:solidFill>
            <a:srgbClr val="F9EDED"/>
          </a:solidFill>
          <a:ln w="9525">
            <a:solidFill>
              <a:srgbClr val="FF66CC"/>
            </a:solidFill>
            <a:miter lim="800000"/>
            <a:headEnd/>
            <a:tailEnd/>
          </a:ln>
        </p:spPr>
        <p:txBody>
          <a:bodyPr lIns="72000" tIns="108000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???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잔액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보다 큰 출금액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1000  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3254" name="모서리가 둥근 사각형 설명선 6"/>
          <p:cNvSpPr>
            <a:spLocks noChangeArrowheads="1"/>
          </p:cNvSpPr>
          <p:nvPr/>
        </p:nvSpPr>
        <p:spPr bwMode="auto">
          <a:xfrm flipH="1">
            <a:off x="144463" y="2690813"/>
            <a:ext cx="969962" cy="1104067"/>
          </a:xfrm>
          <a:prstGeom prst="wedgeRoundRectCallout">
            <a:avLst>
              <a:gd name="adj1" fmla="val -103051"/>
              <a:gd name="adj2" fmla="val 54833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try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잔고보다 큰 금액 출금하면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발생하고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던져짐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39888" y="3644032"/>
            <a:ext cx="6059488" cy="968375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256" name="모서리가 둥근 사각형 설명선 9"/>
          <p:cNvSpPr>
            <a:spLocks noChangeArrowheads="1"/>
          </p:cNvSpPr>
          <p:nvPr/>
        </p:nvSpPr>
        <p:spPr bwMode="auto">
          <a:xfrm flipH="1">
            <a:off x="144463" y="4973638"/>
            <a:ext cx="969962" cy="1193800"/>
          </a:xfrm>
          <a:prstGeom prst="wedgeRoundRectCallout">
            <a:avLst>
              <a:gd name="adj1" fmla="val -104806"/>
              <a:gd name="adj2" fmla="val -47144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Exception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또는 하위 클래스의 예외객체 잡아 객체 참조변수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참조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39888" y="4656138"/>
            <a:ext cx="6059487" cy="1009650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원호 11"/>
          <p:cNvSpPr/>
          <p:nvPr/>
        </p:nvSpPr>
        <p:spPr bwMode="auto">
          <a:xfrm rot="2142230">
            <a:off x="4033921" y="-1097858"/>
            <a:ext cx="1817870" cy="7156581"/>
          </a:xfrm>
          <a:prstGeom prst="arc">
            <a:avLst>
              <a:gd name="adj1" fmla="val 16725701"/>
              <a:gd name="adj2" fmla="val 4540835"/>
            </a:avLst>
          </a:prstGeom>
          <a:noFill/>
          <a:ln w="12700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3768" y="4702893"/>
            <a:ext cx="1656184" cy="324000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61013" y="5053013"/>
            <a:ext cx="1614487" cy="301625"/>
          </a:xfrm>
          <a:prstGeom prst="roundRect">
            <a:avLst>
              <a:gd name="adj" fmla="val 6551"/>
            </a:avLst>
          </a:prstGeom>
          <a:solidFill>
            <a:srgbClr val="DE53FF">
              <a:alpha val="14902"/>
            </a:srgbClr>
          </a:solidFill>
          <a:ln w="3175" cap="flat" cmpd="sng" algn="ctr">
            <a:solidFill>
              <a:srgbClr val="CC00CC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262" name="모서리가 둥근 사각형 설명선 15"/>
          <p:cNvSpPr>
            <a:spLocks noChangeArrowheads="1"/>
          </p:cNvSpPr>
          <p:nvPr/>
        </p:nvSpPr>
        <p:spPr bwMode="auto">
          <a:xfrm flipH="1">
            <a:off x="4139952" y="5726689"/>
            <a:ext cx="1519112" cy="936427"/>
          </a:xfrm>
          <a:prstGeom prst="wedgeRoundRectCallout">
            <a:avLst>
              <a:gd name="adj1" fmla="val -54422"/>
              <a:gd name="adj2" fmla="val -91718"/>
              <a:gd name="adj3" fmla="val 16667"/>
            </a:avLst>
          </a:prstGeom>
          <a:solidFill>
            <a:srgbClr val="FFE89F">
              <a:alpha val="90588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메소드에서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던진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예외객체에서 예외 관련 정보 추출하여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처리</a:t>
            </a:r>
          </a:p>
        </p:txBody>
      </p:sp>
      <p:sp>
        <p:nvSpPr>
          <p:cNvPr id="53263" name="모서리가 둥근 사각형 설명선 16"/>
          <p:cNvSpPr>
            <a:spLocks noChangeArrowheads="1"/>
          </p:cNvSpPr>
          <p:nvPr/>
        </p:nvSpPr>
        <p:spPr bwMode="auto">
          <a:xfrm flipH="1">
            <a:off x="1727424" y="5726690"/>
            <a:ext cx="1784995" cy="936427"/>
          </a:xfrm>
          <a:prstGeom prst="wedgeRoundRectCallout">
            <a:avLst>
              <a:gd name="adj1" fmla="val -65714"/>
              <a:gd name="adj2" fmla="val -131701"/>
              <a:gd name="adj3" fmla="val 16667"/>
            </a:avLst>
          </a:prstGeom>
          <a:solidFill>
            <a:srgbClr val="FFE89F">
              <a:alpha val="90980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메소드에서 던져진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잡아 저장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형식매개변수와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유사한 점 있음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456" y="4746624"/>
            <a:ext cx="288925" cy="236538"/>
          </a:xfrm>
          <a:prstGeom prst="roundRect">
            <a:avLst>
              <a:gd name="adj" fmla="val 6551"/>
            </a:avLst>
          </a:prstGeom>
          <a:solidFill>
            <a:srgbClr val="0099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96462" y="136197"/>
            <a:ext cx="1614487" cy="301625"/>
          </a:xfrm>
          <a:prstGeom prst="roundRect">
            <a:avLst>
              <a:gd name="adj" fmla="val 6551"/>
            </a:avLst>
          </a:prstGeom>
          <a:solidFill>
            <a:srgbClr val="CC00FF">
              <a:alpha val="10196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   </a:t>
            </a:r>
            <a:r>
              <a:rPr lang="ko-KR" altLang="en-US" sz="1100" kern="0" dirty="0" smtClean="0">
                <a:solidFill>
                  <a:prstClr val="black"/>
                </a:solidFill>
                <a:latin typeface="함초롬바탕" pitchFamily="18" charset="-127"/>
                <a:ea typeface="함초롬바탕"/>
                <a:cs typeface="함초롬바탕" pitchFamily="18" charset="-127"/>
              </a:rPr>
              <a:t>예외발생 메소드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에서 던진 </a:t>
            </a:r>
            <a:r>
              <a:rPr lang="ko-KR" altLang="en-US" sz="1100" kern="0" dirty="0" smtClean="0">
                <a:solidFill>
                  <a:prstClr val="black"/>
                </a:solidFill>
                <a:latin typeface="함초롬바탕" pitchFamily="18" charset="-127"/>
                <a:ea typeface="함초롬바탕"/>
                <a:cs typeface="함초롬바탕" pitchFamily="18" charset="-127"/>
              </a:rPr>
              <a:t>예외객체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설명선 1 19"/>
          <p:cNvSpPr/>
          <p:nvPr/>
        </p:nvSpPr>
        <p:spPr bwMode="auto">
          <a:xfrm>
            <a:off x="5550600" y="3759637"/>
            <a:ext cx="2625373" cy="738664"/>
          </a:xfrm>
          <a:prstGeom prst="borderCallout1">
            <a:avLst>
              <a:gd name="adj1" fmla="val 34957"/>
              <a:gd name="adj2" fmla="val -213"/>
              <a:gd name="adj3" fmla="val 25942"/>
              <a:gd name="adj4" fmla="val -24304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호출된 예외발생</a:t>
            </a:r>
            <a:r>
              <a:rPr lang="en-US" altLang="ko-KR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메소드에서</a:t>
            </a:r>
            <a:r>
              <a:rPr lang="en-US" altLang="ko-KR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예외객체 </a:t>
            </a:r>
            <a:endParaRPr lang="en-US" altLang="ko-KR" sz="1050" dirty="0" smtClean="0">
              <a:solidFill>
                <a:srgbClr val="0808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dirty="0" smtClean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던지면 </a:t>
            </a:r>
            <a:r>
              <a:rPr lang="en-US" altLang="ko-KR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catch </a:t>
            </a:r>
            <a:r>
              <a:rPr lang="ko-KR" altLang="en-US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블록의</a:t>
            </a:r>
            <a:r>
              <a:rPr lang="en-US" altLang="ko-KR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 참조변수에 저장</a:t>
            </a:r>
            <a:endParaRPr lang="en-US" altLang="ko-KR" sz="1050" dirty="0">
              <a:solidFill>
                <a:srgbClr val="0808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실제로 </a:t>
            </a:r>
            <a:r>
              <a:rPr lang="en-US" altLang="ko-KR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≪ </a:t>
            </a:r>
            <a:r>
              <a:rPr lang="en-US" altLang="ko-KR" sz="105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e  </a:t>
            </a:r>
            <a:r>
              <a:rPr lang="en-US" altLang="ko-KR" sz="1050" dirty="0">
                <a:solidFill>
                  <a:srgbClr val="CC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= </a:t>
            </a:r>
            <a:r>
              <a:rPr lang="ko-KR" altLang="en-US" sz="1050" dirty="0" smtClean="0">
                <a:solidFill>
                  <a:srgbClr val="CC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던져진</a:t>
            </a:r>
            <a:r>
              <a:rPr lang="en-US" altLang="ko-KR" sz="1050" dirty="0" smtClean="0">
                <a:solidFill>
                  <a:srgbClr val="CC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_</a:t>
            </a:r>
            <a:r>
              <a:rPr lang="ko-KR" altLang="en-US" sz="1050" dirty="0" smtClean="0">
                <a:solidFill>
                  <a:srgbClr val="CC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예외객체</a:t>
            </a:r>
            <a:r>
              <a:rPr lang="en-US" altLang="ko-KR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 </a:t>
            </a:r>
            <a:r>
              <a:rPr lang="en-US" altLang="ko-KR" sz="1050" dirty="0" smtClean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≫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dirty="0" smtClean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수행되는 효과</a:t>
            </a:r>
            <a:r>
              <a:rPr lang="en-US" altLang="ko-KR" sz="1050" dirty="0">
                <a:solidFill>
                  <a:srgbClr val="0808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endParaRPr lang="ko-KR" altLang="en-US" sz="1050" dirty="0">
              <a:solidFill>
                <a:srgbClr val="080800"/>
              </a:solidFill>
              <a:latin typeface="Tahoma" panose="020B0604030504040204" pitchFamily="34" charset="0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8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33363" y="44450"/>
            <a:ext cx="8677275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FF5E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9-2-2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에서의 예외 발생 및 처리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프로그램은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Account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클래스에서 출금액이 음수이거나 잔액보다 클 때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발생시키고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탐지하고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 호출된다고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항상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발생하는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것은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아님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출금액을 음수 또는 잔액보다 큰 금액으로 입력한 후 프로그램의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실행결과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확인하라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try-catch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제거한 후 어떠한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 발생하는지 확인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발생과 예외 탐지 및 처리의 분리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대해 확실히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이해할 것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금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처리하는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deposit(int amount)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메소드를 입금액이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이하이면 입금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발생시키는 메소드로 작성하려 한다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금액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amount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주어지면 이를 잔고에 증가시키는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deposit(int amount)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예외발생 메소드로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2)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-1000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을 매개변수로 하여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deposit(-10000)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후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acc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 출력하라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호출 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try-catch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블록으로 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9.3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예외의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전파</a:t>
            </a:r>
            <a:endParaRPr kumimoji="1" lang="ko-KR" altLang="en-US" sz="40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3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27152" y="692696"/>
            <a:ext cx="8496300" cy="588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호출 시의 대처방안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1)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탐지하여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지금까지 살펴본 방법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try-catch-finally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통하여 가능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블록에서 던져진 예외객체 잡아 객체 참조변수에 저장하여 예외 처리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2)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전파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처리하지 않고서 자신을 호출하는 메소드로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전파</a:t>
            </a: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아주 간단하게 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시그니처에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throws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키워드와 전파할 예외의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종류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나타내는 예외객체의 클래스만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명시하면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java.lang.Integer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클래스의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parseInt()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호출에서의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가지 예외 처리 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parseInt()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주어진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문자열이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정수 문자들이면 정수로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변환하여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정수 값 반환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주어진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문자열이 정수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문자들이 아니면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NumberFormatException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9-3-1: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탐지하여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처리하는 예제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9-3-2,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9-3-3: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전파하는 예제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4624"/>
            <a:ext cx="8496300" cy="535980"/>
          </a:xfrm>
          <a:solidFill>
            <a:srgbClr val="CCFFCC"/>
          </a:solidFill>
          <a:ln>
            <a:solidFill>
              <a:srgbClr val="0099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예외의 직접적인 처리와 예외의 전파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27677"/>
              </p:ext>
            </p:extLst>
          </p:nvPr>
        </p:nvGraphicFramePr>
        <p:xfrm>
          <a:off x="1153556" y="5082974"/>
          <a:ext cx="7273925" cy="504825"/>
        </p:xfrm>
        <a:graphic>
          <a:graphicData uri="http://schemas.openxmlformats.org/drawingml/2006/table">
            <a:tbl>
              <a:tblPr/>
              <a:tblGrid>
                <a:gridCol w="7273925">
                  <a:extLst>
                    <a:ext uri="{9D8B030D-6E8A-4147-A177-3AD203B41FA5}">
                      <a16:colId xmlns:a16="http://schemas.microsoft.com/office/drawing/2014/main" val="395712562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sz="16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parseInt(String s) </a:t>
                      </a:r>
                      <a:r>
                        <a:rPr lang="en-US" sz="16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throws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NumberFormatException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</a:endParaRPr>
                    </a:p>
                  </a:txBody>
                  <a:tcPr marL="64780" marR="64780" marT="17934" marB="179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1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50825" y="563563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2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메소드 호출시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try-catch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블록으로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직접 예외 처리</a:t>
            </a:r>
            <a:endParaRPr kumimoji="1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50825" y="44450"/>
            <a:ext cx="8642350" cy="504825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algn="l" eaLnBrk="1" hangingPunct="1">
              <a:defRPr/>
            </a:pPr>
            <a:r>
              <a:rPr lang="en-US" altLang="ko-KR" sz="2400" b="0" dirty="0">
                <a:solidFill>
                  <a:srgbClr val="0000FF"/>
                </a:solidFill>
                <a:latin typeface="함초롬바탕"/>
              </a:rPr>
              <a:t>Ex9_3_1_ExceptionDirectHandling</a:t>
            </a:r>
            <a:endParaRPr kumimoji="1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6350" y="1003300"/>
            <a:ext cx="7056438" cy="5791329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lIns="0" rIns="0">
            <a:spAutoFit/>
          </a:bodyPr>
          <a:lstStyle/>
          <a:p>
            <a:pPr marL="108000" lvl="0" algn="just" eaLnBrk="0" fontAlgn="base" hangingPunct="0"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class </a:t>
            </a:r>
            <a:r>
              <a:rPr lang="en-US" altLang="ko-KR" sz="1600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Ex9_3_1_ExceptionParseInt_DirectHandling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inputStringConvertToInt()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String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SkScanner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getString(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\n\n o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정수 문자열 입력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&gt;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return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</a:p>
          <a:p>
            <a:pPr marL="108000" marR="0" lvl="0" indent="0" algn="just" defTabSz="914400" rtl="0" eaLnBrk="0" fontAlgn="base" latinLnBrk="1" hangingPunc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public static void main(String[] args) {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while(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true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문자열로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정수 입력하여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타입의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정수로 변환하는 메소드 호출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int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inputStringConvertToInt()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System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.out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printf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" *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입력된 문자열을 변환한 정수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 "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+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if (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-1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break;</a:t>
            </a:r>
          </a:p>
          <a:p>
            <a:pPr marL="108000" marR="0" lvl="0" indent="0" algn="just" defTabSz="914400" rtl="0" eaLnBrk="0" fontAlgn="base" latinLnBrk="1" hangingPunc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}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} 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 flipH="1">
            <a:off x="204788" y="1425575"/>
            <a:ext cx="998537" cy="936625"/>
          </a:xfrm>
          <a:prstGeom prst="wedgeRoundRectCallout">
            <a:avLst>
              <a:gd name="adj1" fmla="val -107957"/>
              <a:gd name="adj2" fmla="val 5928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try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예외발생 메소드 호출하며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직접 예외 탐지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74825" y="1851025"/>
            <a:ext cx="3013075" cy="715963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try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 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int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Integer.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parseInt(s) 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779713" y="2079625"/>
            <a:ext cx="1711325" cy="300038"/>
          </a:xfrm>
          <a:prstGeom prst="roundRect">
            <a:avLst>
              <a:gd name="adj" fmla="val 6551"/>
            </a:avLst>
          </a:prstGeom>
          <a:solidFill>
            <a:srgbClr val="DE53FF">
              <a:alpha val="14902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 flipH="1">
            <a:off x="4989513" y="1987629"/>
            <a:ext cx="1944465" cy="561856"/>
          </a:xfrm>
          <a:prstGeom prst="wedgeRoundRectCallout">
            <a:avLst>
              <a:gd name="adj1" fmla="val 74597"/>
              <a:gd name="adj2" fmla="val 838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Integer.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parseInt(s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):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NumberFormatException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발생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4825" y="2705100"/>
            <a:ext cx="6057900" cy="1082675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catch(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NumberFormatException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 {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 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.out.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println(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"\n  ???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"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e.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getMessage()   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return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-1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잘못된 입력에 대해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354" name="모서리가 둥근 사각형 설명선 11"/>
          <p:cNvSpPr>
            <a:spLocks noChangeArrowheads="1"/>
          </p:cNvSpPr>
          <p:nvPr/>
        </p:nvSpPr>
        <p:spPr bwMode="auto">
          <a:xfrm flipH="1">
            <a:off x="177800" y="3068638"/>
            <a:ext cx="1025525" cy="1358686"/>
          </a:xfrm>
          <a:prstGeom prst="wedgeRoundRectCallout">
            <a:avLst>
              <a:gd name="adj1" fmla="val -106000"/>
              <a:gd name="adj2" fmla="val -55079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Exception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또는 하위 클래스의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잡아 객체 참조변수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저장하여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016325" y="5786777"/>
          <a:ext cx="4768900" cy="989365"/>
        </p:xfrm>
        <a:graphic>
          <a:graphicData uri="http://schemas.openxmlformats.org/drawingml/2006/table">
            <a:tbl>
              <a:tblPr/>
              <a:tblGrid>
                <a:gridCol w="4768900">
                  <a:extLst>
                    <a:ext uri="{9D8B030D-6E8A-4147-A177-3AD203B41FA5}">
                      <a16:colId xmlns:a16="http://schemas.microsoft.com/office/drawing/2014/main" val="3834162934"/>
                    </a:ext>
                  </a:extLst>
                </a:gridCol>
              </a:tblGrid>
              <a:tr h="98936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정수 문자열을 입력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1234A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???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오류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input string: "1234A"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 입력된 문자열을 변환한 정수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-1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5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4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50825" y="647700"/>
            <a:ext cx="85344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처리하지 않고 자신을 호출한 메소드로 예외 전파 가능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 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-4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예외발생 메소드 호출하는 </a:t>
            </a:r>
            <a:r>
              <a:rPr kumimoji="1" lang="en-US" altLang="ko-KR" sz="1600" b="0" i="0" u="none" strike="noStrike" kern="1200" cap="none" spc="-4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inputStringConvertToInt() </a:t>
            </a:r>
            <a:r>
              <a:rPr kumimoji="1" lang="ko-KR" altLang="en-US" sz="1600" b="0" i="0" u="none" strike="noStrike" kern="1200" cap="none" spc="-4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메소드를 예외발생 메소드로 만듦</a:t>
            </a:r>
            <a:endParaRPr kumimoji="1" lang="en-US" altLang="ko-KR" sz="1600" b="0" i="0" u="none" strike="noStrike" kern="1200" cap="none" spc="-4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50825" y="44450"/>
            <a:ext cx="8642350" cy="504825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한양신명조" charset="-127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전파하기</a:t>
            </a:r>
            <a:r>
              <a:rPr kumimoji="1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정수를 정수로 변환</a:t>
            </a:r>
            <a:r>
              <a:rPr kumimoji="1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9-3-2)</a:t>
            </a:r>
            <a:endParaRPr kumimoji="1" lang="ko-KR" altLang="en-US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7596" y="1318589"/>
            <a:ext cx="7526337" cy="5429179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lIns="0" rIns="0">
            <a:spAutoFit/>
          </a:bodyPr>
          <a:lstStyle/>
          <a:p>
            <a:pPr marL="108000" lvl="0" algn="just" eaLnBrk="0" fontAlgn="base" hangingPunct="0"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class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lang="en-US" altLang="ko-KR" sz="1600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Ex9_3_2_ExceptionParseInt_Propagating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inputStringConvertToInt()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throws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NumberFormatException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+mn-cs"/>
              </a:rPr>
              <a:t>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String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SkScanner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getString(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\n\n o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정수 문자열 입력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&gt;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return n; 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}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public static void main(String[] args) {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while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true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try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  //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문자열로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정수 입력하여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타입의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정수로 변환하는 메소드 호출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int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inputStringConvertToInt()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 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System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.out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printf(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*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입력된 문자열을 변환한 정수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+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n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 if (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==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-1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break;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}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catch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NumberFormatException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e)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   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.out.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println(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"\n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변환 오류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" +  e.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getMessage()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}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}</a:t>
            </a:r>
          </a:p>
          <a:p>
            <a:pPr marL="108000" marR="0" lvl="0" indent="0" algn="just" defTabSz="914400" rtl="0" eaLnBrk="0" fontAlgn="base" latinLnBrk="1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}  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10982" y="2310776"/>
            <a:ext cx="3113501" cy="504825"/>
          </a:xfrm>
          <a:prstGeom prst="roundRect">
            <a:avLst>
              <a:gd name="adj" fmla="val 6551"/>
            </a:avLst>
          </a:prstGeom>
          <a:solidFill>
            <a:srgbClr val="00B0F0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tIns="216000" rIns="36000" anchor="ctr"/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 =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Integer.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parseInt(s)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75719" y="2353490"/>
            <a:ext cx="2087562" cy="366762"/>
          </a:xfrm>
          <a:prstGeom prst="roundRect">
            <a:avLst>
              <a:gd name="adj" fmla="val 6551"/>
            </a:avLst>
          </a:prstGeom>
          <a:solidFill>
            <a:srgbClr val="DE53FF">
              <a:alpha val="14902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5006942" y="2609005"/>
            <a:ext cx="1879699" cy="561856"/>
          </a:xfrm>
          <a:prstGeom prst="wedgeRoundRectCallout">
            <a:avLst>
              <a:gd name="adj1" fmla="val 68458"/>
              <a:gd name="adj2" fmla="val -4604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Integer.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parseInt(s):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NumberFormatException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발생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140812" y="1600444"/>
            <a:ext cx="998537" cy="936427"/>
          </a:xfrm>
          <a:prstGeom prst="wedgeRoundRectCallout">
            <a:avLst>
              <a:gd name="adj1" fmla="val -105341"/>
              <a:gd name="adj2" fmla="val 4204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예외발생 메소드 호출하며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처리 않고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전파함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66971" y="1601164"/>
            <a:ext cx="3384550" cy="328612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378" name="모서리가 둥근 사각형 설명선 10"/>
          <p:cNvSpPr>
            <a:spLocks noChangeArrowheads="1"/>
          </p:cNvSpPr>
          <p:nvPr/>
        </p:nvSpPr>
        <p:spPr bwMode="auto">
          <a:xfrm flipH="1">
            <a:off x="7349685" y="2353490"/>
            <a:ext cx="1224830" cy="561856"/>
          </a:xfrm>
          <a:prstGeom prst="wedgeRoundRectCallout">
            <a:avLst>
              <a:gd name="adj1" fmla="val -37547"/>
              <a:gd name="adj2" fmla="val -124855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전파하므로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  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2213E3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146200" y="4581128"/>
            <a:ext cx="1012581" cy="715089"/>
          </a:xfrm>
          <a:prstGeom prst="wedgeRoundRectCallout">
            <a:avLst>
              <a:gd name="adj1" fmla="val -104786"/>
              <a:gd name="adj2" fmla="val 5106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전파된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탐지하여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main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 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처리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63688" y="4014654"/>
            <a:ext cx="6859468" cy="2236845"/>
          </a:xfrm>
          <a:prstGeom prst="roundRect">
            <a:avLst>
              <a:gd name="adj" fmla="val 6551"/>
            </a:avLst>
          </a:prstGeom>
          <a:solidFill>
            <a:srgbClr val="00B0F0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tIns="216000" rIns="36000" anchor="ctr"/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6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836712"/>
            <a:ext cx="8640763" cy="44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예외 처리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(exception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도중에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비정상적인 상황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(error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더 이상 수행할 수 없는 심각한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처리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(exception handling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대비하여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체계적이며 융통성 있게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대처할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 있도록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                       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작성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예외 발생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탐지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및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처리의 특징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 위치와 예외 처리 위치 서로 다름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algn="just" eaLnBrk="1" fontAlgn="base" latinLnBrk="0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발생한 곳에서 예외 처리하면 </a:t>
            </a:r>
            <a:r>
              <a:rPr lang="ko-KR" altLang="en-US" sz="1600" dirty="0">
                <a:solidFill>
                  <a:srgbClr val="080800"/>
                </a:solidFill>
                <a:latin typeface="함초롬바탕"/>
                <a:ea typeface="함초롬바탕"/>
              </a:rPr>
              <a:t>처리방법 고정되어 융통성 </a:t>
            </a:r>
            <a:r>
              <a:rPr lang="ko-KR" altLang="en-US" sz="1600" dirty="0" smtClean="0">
                <a:solidFill>
                  <a:srgbClr val="080800"/>
                </a:solidFill>
                <a:latin typeface="함초롬바탕"/>
                <a:ea typeface="함초롬바탕"/>
              </a:rPr>
              <a:t>없어짐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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예외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발생한 곳에서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예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외 처리하지 않음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처리 메소드 호출한 곳에서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융통성 있게 예외 처리 할 수 있게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발생하면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 정보를 예외객체에 담아 호출한 메소드로 던짐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던져진 예외객체 잡아 처리하는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다소 이상한 처리 방법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예외발생 메소드 호출하면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반드시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예외 처리하도록 강제함 </a:t>
            </a:r>
            <a:endParaRPr kumimoji="1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625"/>
            <a:ext cx="8496300" cy="576064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ko-KR" altLang="en-US" sz="3200" b="0" dirty="0" smtClean="0">
                <a:solidFill>
                  <a:srgbClr val="0000FF"/>
                </a:solidFill>
                <a:latin typeface="한양신명조"/>
              </a:rPr>
              <a:t>예외 처리</a:t>
            </a:r>
            <a:r>
              <a:rPr lang="ko-KR" altLang="en-US" sz="3200" b="0" dirty="0" smtClean="0">
                <a:solidFill>
                  <a:srgbClr val="000000"/>
                </a:solidFill>
                <a:latin typeface="한양신명조"/>
              </a:rPr>
              <a:t> </a:t>
            </a:r>
            <a:endParaRPr lang="ko-KR" altLang="en-US" sz="3200" b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68145" y="589578"/>
            <a:ext cx="85344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처리하지 않고 자신을 호출한 메소드로 예외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전파 가능</a:t>
            </a:r>
          </a:p>
          <a:p>
            <a:pPr lvl="0" algn="just" fontAlgn="base" latinLnBrk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33"/>
              </a:buClr>
              <a:buSzTx/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 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예외발생 메소드 호출하는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main() </a:t>
            </a:r>
            <a:r>
              <a:rPr lang="ko-KR" altLang="en-US" sz="1600" b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메소드를 예외발생 메소드로 만듦</a:t>
            </a:r>
            <a:endParaRPr lang="en-US" altLang="ko-KR" sz="1600" b="0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50825" y="44450"/>
            <a:ext cx="8642350" cy="504825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JVM</a:t>
            </a:r>
            <a:r>
              <a:rPr kumimoji="1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한양신명조" charset="-127"/>
                <a:ea typeface="함초롬바탕"/>
                <a:cs typeface="함초롬바탕" panose="02030604000101010101" pitchFamily="18" charset="-127"/>
              </a:rPr>
              <a:t>으로 예외 </a:t>
            </a:r>
            <a:r>
              <a:rPr kumimoji="1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전파하기</a:t>
            </a:r>
            <a:r>
              <a:rPr kumimoji="1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정수를 정수로 변환</a:t>
            </a:r>
            <a:r>
              <a:rPr kumimoji="1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9-3-3)</a:t>
            </a:r>
            <a:endParaRPr kumimoji="1" lang="ko-KR" altLang="en-US" sz="23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40768"/>
            <a:ext cx="7526337" cy="4125745"/>
          </a:xfrm>
          <a:prstGeom prst="rect">
            <a:avLst/>
          </a:prstGeom>
          <a:solidFill>
            <a:srgbClr val="EBF1DE"/>
          </a:solidFill>
          <a:ln w="3175">
            <a:solidFill>
              <a:srgbClr val="0099FF"/>
            </a:solidFill>
          </a:ln>
        </p:spPr>
        <p:txBody>
          <a:bodyPr lIns="0" rIns="0">
            <a:spAutoFit/>
          </a:bodyPr>
          <a:lstStyle/>
          <a:p>
            <a:pPr marL="108000" lvl="0" algn="just" eaLnBrk="0" fontAlgn="base" hangingPunct="0"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class </a:t>
            </a:r>
            <a:r>
              <a:rPr lang="en-US" altLang="ko-KR" sz="1600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Ex9_3_3_ExceptionParseInt_PropagatingToJVM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inputStringConvertToInt()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throws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NumberFormatException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+mn-cs"/>
              </a:rPr>
              <a:t>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String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SkScanner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getString(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\n\n o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정수 문자열 입력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&gt;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return n;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}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50800" marR="0" lvl="0" indent="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public static void main(String[] arg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s) 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throws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NumberFormatException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while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true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</a:t>
            </a:r>
            <a:r>
              <a:rPr kumimoji="0" lang="en-US" altLang="ko-KR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int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inputStringConvertToInt()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 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if (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-1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  break;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System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.out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printf(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" *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입력된 문자열을 변환한 정수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 "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+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}</a:t>
            </a:r>
          </a:p>
          <a:p>
            <a:pPr marL="108000" marR="0" lvl="0" indent="0" algn="just" defTabSz="914400" rtl="0" eaLnBrk="0" fontAlgn="base" latinLnBrk="1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} 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18393" y="2202478"/>
            <a:ext cx="3111344" cy="421365"/>
          </a:xfrm>
          <a:prstGeom prst="roundRect">
            <a:avLst>
              <a:gd name="adj" fmla="val 6551"/>
            </a:avLst>
          </a:prstGeom>
          <a:solidFill>
            <a:srgbClr val="00B0F0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tIns="216000" rIns="36000" anchor="ctr"/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 =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Integer.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parseInt(s)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</a:t>
            </a: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12295" y="2249098"/>
            <a:ext cx="2036771" cy="300038"/>
          </a:xfrm>
          <a:prstGeom prst="roundRect">
            <a:avLst>
              <a:gd name="adj" fmla="val 6551"/>
            </a:avLst>
          </a:prstGeom>
          <a:solidFill>
            <a:srgbClr val="DE53FF">
              <a:alpha val="14902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56919" y="1623343"/>
            <a:ext cx="3384550" cy="328613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402" name="모서리가 둥근 사각형 설명선 10"/>
          <p:cNvSpPr>
            <a:spLocks noChangeArrowheads="1"/>
          </p:cNvSpPr>
          <p:nvPr/>
        </p:nvSpPr>
        <p:spPr bwMode="auto">
          <a:xfrm flipH="1">
            <a:off x="7756427" y="2118189"/>
            <a:ext cx="1260385" cy="561856"/>
          </a:xfrm>
          <a:prstGeom prst="wedgeRoundRectCallout">
            <a:avLst>
              <a:gd name="adj1" fmla="val 52165"/>
              <a:gd name="adj2" fmla="val -80163"/>
              <a:gd name="adj3" fmla="val 16667"/>
            </a:avLst>
          </a:prstGeom>
          <a:solidFill>
            <a:srgbClr val="FFDF79">
              <a:alpha val="80000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전파하여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2213E3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7238834" y="3832748"/>
            <a:ext cx="1775593" cy="740628"/>
          </a:xfrm>
          <a:prstGeom prst="wedgeRoundRectCallout">
            <a:avLst>
              <a:gd name="adj1" fmla="val 50324"/>
              <a:gd name="adj2" fmla="val -84040"/>
              <a:gd name="adj3" fmla="val 16667"/>
            </a:avLst>
          </a:prstGeom>
          <a:solidFill>
            <a:srgbClr val="FFE38B">
              <a:alpha val="80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전파하는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임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표시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main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메소드도 예외 전파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가능 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처리하지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않고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JVM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으로 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전파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53019" y="3254224"/>
            <a:ext cx="3313112" cy="330200"/>
          </a:xfrm>
          <a:prstGeom prst="roundRect">
            <a:avLst>
              <a:gd name="adj" fmla="val 6551"/>
            </a:avLst>
          </a:prstGeom>
          <a:solidFill>
            <a:srgbClr val="92D050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36162" y="3832748"/>
            <a:ext cx="2808287" cy="357188"/>
          </a:xfrm>
          <a:prstGeom prst="roundRect">
            <a:avLst>
              <a:gd name="adj" fmla="val 6551"/>
            </a:avLst>
          </a:prstGeom>
          <a:solidFill>
            <a:srgbClr val="00B0F0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tIns="216000" rIns="36000" anchor="ctr"/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5037257" y="3937350"/>
            <a:ext cx="1992032" cy="561856"/>
          </a:xfrm>
          <a:prstGeom prst="wedgeRoundRectCallout">
            <a:avLst>
              <a:gd name="adj1" fmla="val 64159"/>
              <a:gd name="adj2" fmla="val -4421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inputStringConvertToInt()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전파하여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예외 발생시키는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메소드 호출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4068319" y="2498595"/>
            <a:ext cx="1879699" cy="561856"/>
          </a:xfrm>
          <a:prstGeom prst="wedgeRoundRectCallout">
            <a:avLst>
              <a:gd name="adj1" fmla="val 67282"/>
              <a:gd name="adj2" fmla="val -5917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Integer.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parseInt(s):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NumberFormatException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발생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15043"/>
              </p:ext>
            </p:extLst>
          </p:nvPr>
        </p:nvGraphicFramePr>
        <p:xfrm>
          <a:off x="917649" y="5230115"/>
          <a:ext cx="8137599" cy="1566073"/>
        </p:xfrm>
        <a:graphic>
          <a:graphicData uri="http://schemas.openxmlformats.org/drawingml/2006/table">
            <a:tbl>
              <a:tblPr/>
              <a:tblGrid>
                <a:gridCol w="8137599">
                  <a:extLst>
                    <a:ext uri="{9D8B030D-6E8A-4147-A177-3AD203B41FA5}">
                      <a16:colId xmlns:a16="http://schemas.microsoft.com/office/drawing/2014/main" val="739067280"/>
                    </a:ext>
                  </a:extLst>
                </a:gridCol>
              </a:tblGrid>
              <a:tr h="15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정수 문자열 입력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1234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 in thread "main" </a:t>
                      </a:r>
                      <a:r>
                        <a:rPr lang="en-US" sz="1200" u="sng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java.lang.NumberFormatException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For input string: "1234A"</a:t>
                      </a:r>
                    </a:p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	at java.lang.NumberFormatException.forInputString(Unknown Source)</a:t>
                      </a:r>
                    </a:p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	at java.lang.Integer.parseInt(Unknown Source)</a:t>
                      </a:r>
                    </a:p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	at java.lang.Integer.parseInt(Unknown Source)</a:t>
                      </a:r>
                    </a:p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	at</a:t>
                      </a:r>
                      <a:r>
                        <a:rPr lang="en-US" sz="1200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ex9_3_java_exception_handling_propagation.Ex9_3_3_ExceptionParseInt_PropagatingToJVM.</a:t>
                      </a:r>
                    </a:p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inputStringConvertToInt(</a:t>
                      </a:r>
                      <a:r>
                        <a:rPr lang="en-US" sz="1200" u="sng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Ex9_3_3_ExceptionParseInt_PropagatingToJVM.java:30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	at ex9_3_java_exception_handling_propagation.Ex9_3_3_ExceptionParseInt_PropagatingToJVM.</a:t>
                      </a:r>
                    </a:p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main(</a:t>
                      </a:r>
                      <a:r>
                        <a:rPr lang="en-US" sz="1200" u="sng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Ex9_3_3_ExceptionParseInt_PropagatingToJVM.java:39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1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9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33363" y="44450"/>
            <a:ext cx="8677275" cy="1077218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9-3-1,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9-3-2,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9-3-3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07504" y="1196752"/>
            <a:ext cx="9162603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직접 처리 또는 전파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예외발생 메소드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parseInt(String s)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호출할 때의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처리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가지 보여줌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직접 처리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9-3-1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전파하고 전파된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메소드에서 직접 처리하기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9-3-2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전파하고 전파된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메소드에서 또다시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JVM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으로 전파하기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9-3-3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예외 전파하면 전파하는 메소드가 예외발생 메소드 되므로 이를 호출하는 메소드에서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반드시 예외 처리 해야함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직접 처리 또는 예외 전파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5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23850" y="579904"/>
            <a:ext cx="8496300" cy="495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메소드는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비정상적인 상황에서만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</a:t>
            </a: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발생이 가능한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그렇지만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호출시 직접 처리 또는 전파 중  하나 선택해야함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직접 처리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try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내에서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호출하고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블록에서 예외 클래스의 예외객체 잡아서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직접 처리하지 않고 자신을 호출한 상위 메소드로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전파하고 자신을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예외발생 메소드로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명시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직접 처리하지 않거나 </a:t>
            </a:r>
            <a:r>
              <a:rPr kumimoji="1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전파하지 않을 경우 컴파일 오류 발생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494705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예외의 직접 처리 또는 전파 중의 택일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81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8352928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9.4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Exception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사용자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정의 예외 클래스</a:t>
            </a:r>
            <a:endParaRPr kumimoji="1" lang="ko-KR" altLang="en-US" sz="40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2049"/>
          <p:cNvSpPr txBox="1">
            <a:spLocks noChangeArrowheads="1"/>
          </p:cNvSpPr>
          <p:nvPr/>
        </p:nvSpPr>
        <p:spPr bwMode="auto">
          <a:xfrm>
            <a:off x="684213" y="1484313"/>
            <a:ext cx="7716837" cy="1757362"/>
          </a:xfrm>
          <a:prstGeom prst="rect">
            <a:avLst/>
          </a:prstGeom>
          <a:solidFill>
            <a:srgbClr val="CCFFCC"/>
          </a:solidFill>
          <a:ln w="3175" algn="ctr">
            <a:solidFill>
              <a:srgbClr val="03EDE2"/>
            </a:solidFill>
            <a:round/>
            <a:headEnd/>
            <a:tailEnd/>
          </a:ln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Exception </a:t>
            </a:r>
            <a:r>
              <a:rPr kumimoji="1" lang="ko-KR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클래스와 </a:t>
            </a:r>
            <a:endParaRPr kumimoji="1" lang="en-US" altLang="ko-KR" sz="5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사용자 정의 예외 클래스</a:t>
            </a:r>
            <a:endParaRPr kumimoji="1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6530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669925"/>
            <a:ext cx="8496300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java.lang.Exception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위해 기본적으로 제공되는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발생할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상황이 되면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Exception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클래스의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예외객체 생성하고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관련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정보를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예외객체에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저장하여 던짐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Exception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클래스의 객체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생성자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Exception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객체에서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외 관련 정보 접근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발생하여 예외객체 생성되고 </a:t>
            </a:r>
            <a:r>
              <a:rPr kumimoji="1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관련 </a:t>
            </a:r>
            <a:r>
              <a:rPr kumimoji="1" lang="ko-KR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 저장된 </a:t>
            </a:r>
            <a:r>
              <a:rPr kumimoji="1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</a:t>
            </a:r>
            <a:r>
              <a:rPr kumimoji="1" lang="ko-KR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던져지면</a:t>
            </a:r>
            <a:endParaRPr kumimoji="1" lang="en-US" altLang="ko-KR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예외 </a:t>
            </a:r>
            <a:r>
              <a:rPr kumimoji="1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처리하는 메소드의 </a:t>
            </a:r>
            <a:r>
              <a:rPr kumimoji="1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catch </a:t>
            </a:r>
            <a:r>
              <a:rPr kumimoji="1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블록에서 던져진 </a:t>
            </a:r>
            <a:r>
              <a:rPr kumimoji="1" lang="ko-KR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예외객체 </a:t>
            </a:r>
            <a:r>
              <a:rPr kumimoji="1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잡아 </a:t>
            </a:r>
            <a:r>
              <a:rPr kumimoji="1" lang="ko-KR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처리</a:t>
            </a:r>
            <a:endParaRPr kumimoji="1" lang="en-US" altLang="ko-KR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이때 예외객체 </a:t>
            </a:r>
            <a:r>
              <a:rPr kumimoji="1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생성할 때 </a:t>
            </a:r>
            <a:r>
              <a:rPr kumimoji="1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저장한 </a:t>
            </a:r>
            <a:r>
              <a:rPr kumimoji="1" lang="ko-KR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정보는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Exception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클래스의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getMessage()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이용하여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접근</a:t>
            </a:r>
            <a:r>
              <a:rPr kumimoji="1" lang="ko-KR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endParaRPr kumimoji="1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494705"/>
          </a:xfrm>
          <a:solidFill>
            <a:srgbClr val="CCFFCC"/>
          </a:solidFill>
          <a:ln>
            <a:solidFill>
              <a:srgbClr val="0099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en-US" altLang="ko-KR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Exception </a:t>
            </a: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 클래스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17066"/>
              </p:ext>
            </p:extLst>
          </p:nvPr>
        </p:nvGraphicFramePr>
        <p:xfrm>
          <a:off x="1259632" y="2683565"/>
          <a:ext cx="7560518" cy="1222160"/>
        </p:xfrm>
        <a:graphic>
          <a:graphicData uri="http://schemas.openxmlformats.org/drawingml/2006/table">
            <a:tbl>
              <a:tblPr/>
              <a:tblGrid>
                <a:gridCol w="3208085">
                  <a:extLst>
                    <a:ext uri="{9D8B030D-6E8A-4147-A177-3AD203B41FA5}">
                      <a16:colId xmlns:a16="http://schemas.microsoft.com/office/drawing/2014/main" val="240378994"/>
                    </a:ext>
                  </a:extLst>
                </a:gridCol>
                <a:gridCol w="4352433">
                  <a:extLst>
                    <a:ext uri="{9D8B030D-6E8A-4147-A177-3AD203B41FA5}">
                      <a16:colId xmlns:a16="http://schemas.microsoft.com/office/drawing/2014/main" val="2117945627"/>
                    </a:ext>
                  </a:extLst>
                </a:gridCol>
              </a:tblGrid>
              <a:tr h="33453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객체 생성자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859"/>
                  </a:ext>
                </a:extLst>
              </a:tr>
              <a:tr h="32175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public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Exception()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Exception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객체 생성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513146"/>
                  </a:ext>
                </a:extLst>
              </a:tr>
              <a:tr h="56586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public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Exception(</a:t>
                      </a: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Message</a:t>
                      </a:r>
                      <a:r>
                        <a:rPr lang="en-US" sz="15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500" kern="0" spc="0" dirty="0">
                        <a:solidFill>
                          <a:srgbClr val="9900FF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Exception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객체 </a:t>
                      </a: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생성하며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message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</a:t>
                      </a:r>
                      <a:endParaRPr lang="en-US" altLang="ko-KR" sz="1500" kern="0" spc="-5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5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주어지는 </a:t>
                      </a:r>
                      <a:r>
                        <a:rPr lang="ko-KR" altLang="en-US" sz="15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관련정보를 객체 내에 저장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6139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93293"/>
              </p:ext>
            </p:extLst>
          </p:nvPr>
        </p:nvGraphicFramePr>
        <p:xfrm>
          <a:off x="1259632" y="6087734"/>
          <a:ext cx="7560519" cy="417821"/>
        </p:xfrm>
        <a:graphic>
          <a:graphicData uri="http://schemas.openxmlformats.org/drawingml/2006/table">
            <a:tbl>
              <a:tblPr/>
              <a:tblGrid>
                <a:gridCol w="3208085">
                  <a:extLst>
                    <a:ext uri="{9D8B030D-6E8A-4147-A177-3AD203B41FA5}">
                      <a16:colId xmlns:a16="http://schemas.microsoft.com/office/drawing/2014/main" val="1392640241"/>
                    </a:ext>
                  </a:extLst>
                </a:gridCol>
                <a:gridCol w="4352434">
                  <a:extLst>
                    <a:ext uri="{9D8B030D-6E8A-4147-A177-3AD203B41FA5}">
                      <a16:colId xmlns:a16="http://schemas.microsoft.com/office/drawing/2014/main" val="2252852616"/>
                    </a:ext>
                  </a:extLst>
                </a:gridCol>
              </a:tblGrid>
              <a:tr h="417821"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5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public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5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5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getMessage()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예외객체에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예외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관련정보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575" marR="28575" marT="28575" marB="2857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1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4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655638"/>
            <a:ext cx="8496300" cy="414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java.lang.Exception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이용한 예외 처리의 문제점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발생한 예외 종류가 명확히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표시되지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않음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여러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종류의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발생하고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이를 처리할 경우 예외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복잡하고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어려움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 정의 예외 클래스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Exception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이용하지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않고 별도의 예외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클래스로 예외 처리하게 함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사용자 정의 예외 클래스는 반드시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Exception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클래스의 하위 클래스이어야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사용자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정의 예외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사용하면 발생한 예외 종류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명확히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구분 가능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1)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제공되지 않는 예외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종류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필요할 때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다른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종류의 예외와 구별되는 예외가 예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외 처리에 도움이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될 때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여러 종류의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발생시켜 던질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 정의 예외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일반적인 형식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494705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사용자 정의</a:t>
            </a:r>
            <a:r>
              <a:rPr lang="en-US" altLang="ko-KR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 클래스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4461"/>
              </p:ext>
            </p:extLst>
          </p:nvPr>
        </p:nvGraphicFramePr>
        <p:xfrm>
          <a:off x="971550" y="4797425"/>
          <a:ext cx="7704906" cy="1986484"/>
        </p:xfrm>
        <a:graphic>
          <a:graphicData uri="http://schemas.openxmlformats.org/drawingml/2006/table">
            <a:tbl>
              <a:tblPr/>
              <a:tblGrid>
                <a:gridCol w="7704906">
                  <a:extLst>
                    <a:ext uri="{9D8B030D-6E8A-4147-A177-3AD203B41FA5}">
                      <a16:colId xmlns:a16="http://schemas.microsoft.com/office/drawing/2014/main" val="3063972565"/>
                    </a:ext>
                  </a:extLst>
                </a:gridCol>
              </a:tblGrid>
              <a:tr h="198596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XxxException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extends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XxxException</a:t>
                      </a:r>
                      <a:r>
                        <a:rPr lang="en-US" sz="16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매개변수 없는 객체 생성자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super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();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//    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상위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클래스인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객체 생성자 호출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XxxException(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message</a:t>
                      </a:r>
                      <a:r>
                        <a:rPr lang="en-US" sz="16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매개변수 있는 객체 생성자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super(message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  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상위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클래스인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객체 생성자 호출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65" marR="64765" marT="17882" marB="178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11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422275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Account </a:t>
            </a:r>
            <a:r>
              <a:rPr lang="ko-KR" altLang="en-US" sz="24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 처리를 위한 </a:t>
            </a: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AccountException </a:t>
            </a:r>
            <a:r>
              <a:rPr lang="ko-KR" altLang="en-US" sz="24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 클래스</a:t>
            </a:r>
            <a:endParaRPr lang="ko-KR" altLang="en-US" sz="1400" b="0" dirty="0" smtClean="0">
              <a:solidFill>
                <a:srgbClr val="0000FF"/>
              </a:solidFill>
              <a:latin typeface="한양신명조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32516"/>
              </p:ext>
            </p:extLst>
          </p:nvPr>
        </p:nvGraphicFramePr>
        <p:xfrm>
          <a:off x="1691680" y="548680"/>
          <a:ext cx="7271806" cy="6178565"/>
        </p:xfrm>
        <a:graphic>
          <a:graphicData uri="http://schemas.openxmlformats.org/drawingml/2006/table">
            <a:tbl>
              <a:tblPr/>
              <a:tblGrid>
                <a:gridCol w="1349407">
                  <a:extLst>
                    <a:ext uri="{9D8B030D-6E8A-4147-A177-3AD203B41FA5}">
                      <a16:colId xmlns:a16="http://schemas.microsoft.com/office/drawing/2014/main" val="200089601"/>
                    </a:ext>
                  </a:extLst>
                </a:gridCol>
                <a:gridCol w="5922399">
                  <a:extLst>
                    <a:ext uri="{9D8B030D-6E8A-4147-A177-3AD203B41FA5}">
                      <a16:colId xmlns:a16="http://schemas.microsoft.com/office/drawing/2014/main" val="3511335789"/>
                    </a:ext>
                  </a:extLst>
                </a:gridCol>
              </a:tblGrid>
              <a:tr h="2289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9-4-1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151" marR="28151" marT="7782" marB="77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예외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처리를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위한 새로운 예외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선언하기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151" marR="28151" marT="7782" marB="77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52299"/>
                  </a:ext>
                </a:extLst>
              </a:tr>
              <a:tr h="5949641">
                <a:tc gridSpan="2">
                  <a:txBody>
                    <a:bodyPr/>
                    <a:lstStyle/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AccountException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extends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public </a:t>
                      </a:r>
                      <a:r>
                        <a:rPr lang="en-US" sz="1400" b="1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AccountException</a:t>
                      </a:r>
                      <a:r>
                        <a:rPr 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super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r>
                        <a:rPr lang="en-US" sz="1400" b="1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AccountException</a:t>
                      </a:r>
                      <a:r>
                        <a:rPr 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msg</a:t>
                      </a:r>
                      <a:r>
                        <a:rPr 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super(msg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144000" marR="0" indent="0" algn="just" fontAlgn="base" latinLnBrk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static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nextAccountNo = 10001;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계좌번호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할당하기 위한 클래스 필드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int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accountNo;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String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ownername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balance;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계좌 번호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소유자이름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잔고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...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예외와 관련되지 않은 부분은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생략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...</a:t>
                      </a: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withdraw(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</a:t>
                      </a:r>
                      <a:r>
                        <a:rPr 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b="1" kern="0" spc="0" dirty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throws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AccountException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// 3)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클래스 명시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if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(amount &gt; 0 &amp;&amp; amount &lt;= balance)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balance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-= amount;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출금액이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크고 잔액 이하이면 출금 처리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else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if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(amount &lt;= 0)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출금액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이하이면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내용을 예외객체에 저장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예외객체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던짐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</a:t>
                      </a:r>
                      <a:r>
                        <a:rPr lang="en-US" sz="1400" b="1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throw </a:t>
                      </a:r>
                      <a:r>
                        <a:rPr lang="en-US" sz="1400" b="1" kern="0" spc="0" dirty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</a:t>
                      </a:r>
                      <a:r>
                        <a:rPr lang="en-US" sz="1400" b="1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AccountException</a:t>
                      </a:r>
                      <a:r>
                        <a:rPr 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("0</a:t>
                      </a:r>
                      <a:r>
                        <a:rPr lang="ko-KR" alt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작거나 같은 출금액</a:t>
                      </a:r>
                      <a:r>
                        <a:rPr lang="en-US" altLang="ko-KR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" + </a:t>
                      </a:r>
                      <a:r>
                        <a:rPr 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amount)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else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(amount &gt; balance)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출금액이 잔액 초과이면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내용을 예외객체에 저장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예외객체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던짐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</a:t>
                      </a:r>
                      <a:r>
                        <a:rPr lang="en-US" sz="1400" b="1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throw </a:t>
                      </a:r>
                      <a:r>
                        <a:rPr lang="en-US" sz="1400" b="1" kern="0" spc="0" dirty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</a:t>
                      </a:r>
                      <a:r>
                        <a:rPr lang="en-US" sz="1400" b="1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AccountException</a:t>
                      </a:r>
                      <a:r>
                        <a:rPr lang="en-US" sz="14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</a:t>
                      </a:r>
                      <a:r>
                        <a:rPr lang="ko-KR" altLang="en-US" sz="1400" kern="0" spc="-100" baseline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잔액 </a:t>
                      </a:r>
                      <a:r>
                        <a:rPr lang="en-US" altLang="ko-KR" sz="1400" kern="0" spc="-100" baseline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+ </a:t>
                      </a:r>
                      <a:r>
                        <a:rPr lang="en-US" sz="1400" kern="0" spc="-100" baseline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balance + "</a:t>
                      </a:r>
                      <a:r>
                        <a:rPr lang="ko-KR" altLang="en-US" sz="1400" kern="0" spc="-100" baseline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큰 출금액</a:t>
                      </a:r>
                      <a:r>
                        <a:rPr lang="en-US" altLang="ko-KR" sz="1400" kern="0" spc="-100" baseline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400" kern="0" spc="-100" baseline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“+ </a:t>
                      </a:r>
                      <a:r>
                        <a:rPr lang="en-US" sz="1400" kern="0" spc="-100" baseline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amount)</a:t>
                      </a:r>
                      <a:r>
                        <a:rPr lang="en-US" sz="1400" kern="0" spc="-10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-100" baseline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}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return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balance;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151" marR="28151" marT="7782" marB="77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68453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763061" y="823102"/>
            <a:ext cx="7129043" cy="1755409"/>
          </a:xfrm>
          <a:prstGeom prst="roundRect">
            <a:avLst>
              <a:gd name="adj" fmla="val 6551"/>
            </a:avLst>
          </a:prstGeom>
          <a:solidFill>
            <a:srgbClr val="FF0000">
              <a:alpha val="7843"/>
            </a:srgbClr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lIns="36000" tIns="216000" rIns="36000" anchor="ctr"/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995086" y="1719883"/>
            <a:ext cx="3672408" cy="675518"/>
          </a:xfrm>
          <a:prstGeom prst="roundRect">
            <a:avLst>
              <a:gd name="adj" fmla="val 6551"/>
            </a:avLst>
          </a:prstGeom>
          <a:solidFill>
            <a:srgbClr val="DE53FF">
              <a:alpha val="10196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 flipH="1">
            <a:off x="294363" y="1012986"/>
            <a:ext cx="1250186" cy="374571"/>
          </a:xfrm>
          <a:prstGeom prst="wedgeRoundRectCallout">
            <a:avLst>
              <a:gd name="adj1" fmla="val -67730"/>
              <a:gd name="adj2" fmla="val -3387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용자 정의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클래스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101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287539" y="2153336"/>
            <a:ext cx="1246655" cy="936427"/>
          </a:xfrm>
          <a:prstGeom prst="wedgeRoundRectCallout">
            <a:avLst>
              <a:gd name="adj1" fmla="val -86924"/>
              <a:gd name="adj2" fmla="val -4906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상위 </a:t>
            </a: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클래스 객체 생성자 호출하여 </a:t>
            </a: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msg</a:t>
            </a: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객체 내부에 </a:t>
            </a:r>
            <a:r>
              <a:rPr lang="ko-KR" altLang="en-US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저장하는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생성자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78710" y="1099082"/>
            <a:ext cx="3672408" cy="601725"/>
          </a:xfrm>
          <a:prstGeom prst="roundRect">
            <a:avLst>
              <a:gd name="adj" fmla="val 6551"/>
            </a:avLst>
          </a:prstGeom>
          <a:solidFill>
            <a:srgbClr val="DE53FF">
              <a:alpha val="14902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287539" y="1544548"/>
            <a:ext cx="1246655" cy="561856"/>
          </a:xfrm>
          <a:prstGeom prst="wedgeRoundRectCallout">
            <a:avLst>
              <a:gd name="adj1" fmla="val -86093"/>
              <a:gd name="adj2" fmla="val -5053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상위 클래스 객체 생성자 </a:t>
            </a:r>
            <a:r>
              <a:rPr lang="ko-KR" altLang="en-US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호출하는</a:t>
            </a:r>
            <a:endParaRPr lang="en-US" altLang="ko-KR" sz="11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</a:t>
            </a: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생성자</a:t>
            </a: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251519" y="4005064"/>
            <a:ext cx="1282673" cy="561856"/>
          </a:xfrm>
          <a:prstGeom prst="wedgeRoundRectCallout">
            <a:avLst>
              <a:gd name="adj1" fmla="val -86924"/>
              <a:gd name="adj2" fmla="val -4906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AccountException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예외 발생시키는 </a:t>
            </a:r>
            <a:endParaRPr lang="en-US" altLang="ko-KR" sz="11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메소드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78710" y="3637962"/>
            <a:ext cx="6841568" cy="2926441"/>
          </a:xfrm>
          <a:prstGeom prst="roundRect">
            <a:avLst>
              <a:gd name="adj" fmla="val 6551"/>
            </a:avLst>
          </a:prstGeom>
          <a:solidFill>
            <a:srgbClr val="DE53FF">
              <a:alpha val="10196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6"/>
            <a:ext cx="8496300" cy="493642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Account </a:t>
            </a:r>
            <a:r>
              <a:rPr lang="ko-KR" altLang="en-US" sz="24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 처리를 위한 </a:t>
            </a: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AccountException </a:t>
            </a:r>
            <a:r>
              <a:rPr lang="ko-KR" altLang="en-US" sz="24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 클래스</a:t>
            </a:r>
            <a:endParaRPr lang="ko-KR" altLang="en-US" sz="1400" b="0" dirty="0" smtClean="0">
              <a:solidFill>
                <a:srgbClr val="0000FF"/>
              </a:solidFill>
              <a:latin typeface="한양신명조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59424"/>
              </p:ext>
            </p:extLst>
          </p:nvPr>
        </p:nvGraphicFramePr>
        <p:xfrm>
          <a:off x="323850" y="692696"/>
          <a:ext cx="8496300" cy="5760169"/>
        </p:xfrm>
        <a:graphic>
          <a:graphicData uri="http://schemas.openxmlformats.org/drawingml/2006/table">
            <a:tbl>
              <a:tblPr/>
              <a:tblGrid>
                <a:gridCol w="1576631">
                  <a:extLst>
                    <a:ext uri="{9D8B030D-6E8A-4147-A177-3AD203B41FA5}">
                      <a16:colId xmlns:a16="http://schemas.microsoft.com/office/drawing/2014/main" val="200089601"/>
                    </a:ext>
                  </a:extLst>
                </a:gridCol>
                <a:gridCol w="6919669">
                  <a:extLst>
                    <a:ext uri="{9D8B030D-6E8A-4147-A177-3AD203B41FA5}">
                      <a16:colId xmlns:a16="http://schemas.microsoft.com/office/drawing/2014/main" val="3511335789"/>
                    </a:ext>
                  </a:extLst>
                </a:gridCol>
              </a:tblGrid>
              <a:tr h="261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9-4-1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149" marR="28149" marT="7781" marB="7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예외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처리를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위한 새로운 예외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선언하기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149" marR="28149" marT="7781" marB="7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52299"/>
                  </a:ext>
                </a:extLst>
              </a:tr>
              <a:tr h="5498656">
                <a:tc gridSpan="2">
                  <a:txBody>
                    <a:bodyPr/>
                    <a:lstStyle/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AccountExceptionWithdraw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main(String[] args) 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Account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 = new Account("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계좌 생성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초기 잔고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 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//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여기에서 잔고보다 큰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입력하여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발생시킴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int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SkScanner.getInt("\n o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출금할 금액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"); 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//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예외 처리 방법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try-catch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블록으로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예외객체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잡아 처리함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6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try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600" b="1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acc.withdraw(</a:t>
                      </a:r>
                      <a:r>
                        <a:rPr lang="en-US" sz="16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</a:t>
                      </a:r>
                      <a:r>
                        <a:rPr lang="en-US" sz="1600" b="1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r>
                        <a:rPr lang="en-US" sz="1600" b="1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발생하면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AccountException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던짐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acc.output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&lt;&lt; acc.withdraw(amount); &gt;&gt;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후의 김철수 계좌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");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6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catch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   </a:t>
                      </a:r>
                      <a:r>
                        <a:rPr lang="en-US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AccountException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  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던져진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AccountException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잡아 예외 처리함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System.out.println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???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예외객체의 예외 메시지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'" +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60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getMessage()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"'");</a:t>
                      </a: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acc.output(" * &lt;&lt; catch(AccountException e) &gt;&gt;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후의 김철수 계좌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");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}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440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149" marR="28149" marT="7781" marB="7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6845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06981"/>
              </p:ext>
            </p:extLst>
          </p:nvPr>
        </p:nvGraphicFramePr>
        <p:xfrm>
          <a:off x="3653483" y="5948809"/>
          <a:ext cx="5328592" cy="721614"/>
        </p:xfrm>
        <a:graphic>
          <a:graphicData uri="http://schemas.openxmlformats.org/drawingml/2006/table">
            <a:tbl>
              <a:tblPr/>
              <a:tblGrid>
                <a:gridCol w="5328592">
                  <a:extLst>
                    <a:ext uri="{9D8B030D-6E8A-4147-A177-3AD203B41FA5}">
                      <a16:colId xmlns:a16="http://schemas.microsoft.com/office/drawing/2014/main" val="3475328881"/>
                    </a:ext>
                  </a:extLst>
                </a:gridCol>
              </a:tblGrid>
              <a:tr h="67487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o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출금할 금액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1000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???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메시지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'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잔액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큰 출금액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1000'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*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 계좌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계좌번호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10001,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잔액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 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51258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11560" y="3302431"/>
            <a:ext cx="8064896" cy="1130083"/>
          </a:xfrm>
          <a:prstGeom prst="roundRect">
            <a:avLst>
              <a:gd name="adj" fmla="val 6551"/>
            </a:avLst>
          </a:prstGeom>
          <a:solidFill>
            <a:srgbClr val="DE53FF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475235"/>
            <a:ext cx="8064896" cy="1256016"/>
          </a:xfrm>
          <a:prstGeom prst="roundRect">
            <a:avLst>
              <a:gd name="adj" fmla="val 6551"/>
            </a:avLst>
          </a:prstGeom>
          <a:solidFill>
            <a:srgbClr val="DE53FF">
              <a:alpha val="14902"/>
            </a:srgbClr>
          </a:solidFill>
          <a:ln w="3175" cap="flat" cmpd="sng" algn="ctr">
            <a:solidFill>
              <a:srgbClr val="008000"/>
            </a:solidFill>
            <a:prstDash val="solid"/>
          </a:ln>
          <a:effectLst/>
        </p:spPr>
        <p:txBody>
          <a:bodyPr lIns="36000" r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/>
                <a:cs typeface="함초롬바탕" pitchFamily="18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0828" y="4541293"/>
            <a:ext cx="2177827" cy="269135"/>
          </a:xfrm>
          <a:prstGeom prst="roundRect">
            <a:avLst>
              <a:gd name="adj" fmla="val 6551"/>
            </a:avLst>
          </a:prstGeom>
          <a:solidFill>
            <a:srgbClr val="00B0F0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</a:ln>
          <a:effectLst/>
        </p:spPr>
        <p:txBody>
          <a:bodyPr lIns="36000" tIns="216000" rIns="36000" anchor="ctr"/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3605189"/>
            <a:ext cx="2376264" cy="269135"/>
          </a:xfrm>
          <a:prstGeom prst="roundRect">
            <a:avLst>
              <a:gd name="adj" fmla="val 6551"/>
            </a:avLst>
          </a:prstGeom>
          <a:solidFill>
            <a:srgbClr val="00B0F0">
              <a:alpha val="14902"/>
            </a:srgbClr>
          </a:solidFill>
          <a:ln w="3175" cap="flat" cmpd="sng" algn="ctr">
            <a:solidFill>
              <a:srgbClr val="CC00FF"/>
            </a:solidFill>
            <a:prstDash val="solid"/>
          </a:ln>
          <a:effectLst/>
        </p:spPr>
        <p:txBody>
          <a:bodyPr lIns="36000" tIns="216000" rIns="36000" anchor="ctr"/>
          <a:lstStyle/>
          <a:p>
            <a:pPr marL="10800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0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33363" y="44450"/>
            <a:ext cx="8677275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9-4-1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325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Account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예외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위한 새로운 예외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선언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Account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클래스에서 출금할 때 출금액이 음수이거나 잔액보다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크면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AccountException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발생시킴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AccountException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Exception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하위 클래스로 선언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굴림" panose="020B0600000101010101" pitchFamily="50" charset="-127"/>
                <a:cs typeface="+mn-c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AccountException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클래스에 상위 클래스의 객체 생성자 호출하는 객체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생성자만 작성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블록에서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AccountException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예외객체 잡아 처리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출금액을 음수 또는 잔액보다 큰 금액으로 입력한 후 프로그램의 실행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처리의 필요성과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초보적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대처방법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9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9.5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제공하는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1" lang="ko-KR" altLang="en-US" sz="40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1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74762" y="658964"/>
            <a:ext cx="8568308" cy="627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제공하는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프로그램에서 자주 발생하는 예외적인 상황에 대해서는 자동적으로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발생시키며 이를  탐지하여 처리할 수 있는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방법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제공 </a:t>
            </a: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시스템에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의해 자동적으로 </a:t>
            </a:r>
            <a:r>
              <a:rPr lang="ko-KR" altLang="en-US" sz="1600" b="0" kern="0" dirty="0">
                <a:solidFill>
                  <a:srgbClr val="000000"/>
                </a:solidFill>
                <a:latin typeface="함초롬바탕"/>
                <a:ea typeface="함초롬바탕"/>
              </a:rPr>
              <a:t>발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생하며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프로그래머가 발생시키지 못함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  <a:endParaRPr kumimoji="1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제공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클래스의 종류 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Throwable</a:t>
            </a: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위한 최상위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예외객체는 모두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Throwable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하위 클래스의 객체</a:t>
            </a: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▪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Error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및 하위 클래스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비정상적 상황에서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발생하는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오류를 위한 클래스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예외 처리 하지 않아도 되는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unchecked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클래스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▪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Exception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및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RunTimeException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제외한 하위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일반적인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잡아 처리해야할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예외를 위한 클래스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반드시 예외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처리해야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하는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checked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예외 클래스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RunTimeException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및 하위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J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가상 기계의 정상적인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실행중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발생할 수 있는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예외를 위한 클래스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예외 처리 하지 않아도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되는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unchecked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예외 클래스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518271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en-US" altLang="ko-KR" sz="3200" b="0" dirty="0">
                <a:solidFill>
                  <a:srgbClr val="0000FF"/>
                </a:solidFill>
                <a:latin typeface="함초롬바탕" panose="02030604000101010101" pitchFamily="18" charset="-127"/>
              </a:rPr>
              <a:t>Java</a:t>
            </a:r>
            <a:r>
              <a:rPr lang="ko-KR" altLang="en-US" sz="3200" b="0" dirty="0">
                <a:solidFill>
                  <a:srgbClr val="0000FF"/>
                </a:solidFill>
                <a:latin typeface="함초롬바탕" panose="02030604000101010101" pitchFamily="18" charset="-127"/>
              </a:rPr>
              <a:t>에서 제공하는 </a:t>
            </a: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 클래스의 종류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944" y="1844824"/>
            <a:ext cx="4968552" cy="3024336"/>
            <a:chOff x="4141011" y="1988841"/>
            <a:chExt cx="4895485" cy="2826292"/>
          </a:xfrm>
          <a:solidFill>
            <a:srgbClr val="C2FFF0"/>
          </a:solidFill>
        </p:grpSpPr>
        <p:sp>
          <p:nvSpPr>
            <p:cNvPr id="22" name="TextBox 21"/>
            <p:cNvSpPr txBox="1"/>
            <p:nvPr/>
          </p:nvSpPr>
          <p:spPr>
            <a:xfrm>
              <a:off x="4141011" y="1988841"/>
              <a:ext cx="4895485" cy="2826292"/>
            </a:xfrm>
            <a:prstGeom prst="rect">
              <a:avLst/>
            </a:prstGeom>
            <a:grpFill/>
            <a:ln w="3175">
              <a:solidFill>
                <a:srgbClr val="0099FF"/>
              </a:solidFill>
            </a:ln>
          </p:spPr>
          <p:txBody>
            <a:bodyPr wrap="square" lIns="0" rIns="0">
              <a:spAutoFit/>
            </a:bodyPr>
            <a:lstStyle/>
            <a:p>
              <a:pPr marL="108000" marR="0" lvl="0" indent="0" algn="just" defTabSz="914400" rtl="0" eaLnBrk="0" fontAlgn="base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모서리가 둥근 직사각형 10"/>
            <p:cNvSpPr>
              <a:spLocks noChangeArrowheads="1"/>
            </p:cNvSpPr>
            <p:nvPr/>
          </p:nvSpPr>
          <p:spPr bwMode="auto">
            <a:xfrm>
              <a:off x="5534273" y="2645507"/>
              <a:ext cx="1336620" cy="260311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Throwable 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" name="모서리가 둥근 직사각형 10"/>
            <p:cNvSpPr>
              <a:spLocks noChangeArrowheads="1"/>
            </p:cNvSpPr>
            <p:nvPr/>
          </p:nvSpPr>
          <p:spPr bwMode="auto">
            <a:xfrm>
              <a:off x="6381198" y="3150829"/>
              <a:ext cx="1336620" cy="260311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Exception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7" idx="0"/>
            </p:cNvCxnSpPr>
            <p:nvPr/>
          </p:nvCxnSpPr>
          <p:spPr>
            <a:xfrm>
              <a:off x="6202583" y="2408146"/>
              <a:ext cx="0" cy="237361"/>
            </a:xfrm>
            <a:prstGeom prst="straightConnector1">
              <a:avLst/>
            </a:prstGeom>
            <a:grpFill/>
            <a:ln w="22225">
              <a:solidFill>
                <a:srgbClr val="CC00FF">
                  <a:alpha val="50196"/>
                </a:srgb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0"/>
            <p:cNvSpPr>
              <a:spLocks noChangeArrowheads="1"/>
            </p:cNvSpPr>
            <p:nvPr/>
          </p:nvSpPr>
          <p:spPr bwMode="auto">
            <a:xfrm>
              <a:off x="7145585" y="3686257"/>
              <a:ext cx="1789025" cy="260311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t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RunTimeException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모서리가 둥근 직사각형 10"/>
            <p:cNvSpPr>
              <a:spLocks noChangeArrowheads="1"/>
            </p:cNvSpPr>
            <p:nvPr/>
          </p:nvSpPr>
          <p:spPr bwMode="auto">
            <a:xfrm>
              <a:off x="5534273" y="2140185"/>
              <a:ext cx="1336620" cy="260311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Object</a:t>
              </a: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모서리가 둥근 직사각형 11"/>
            <p:cNvSpPr>
              <a:spLocks noChangeArrowheads="1"/>
            </p:cNvSpPr>
            <p:nvPr/>
          </p:nvSpPr>
          <p:spPr bwMode="auto">
            <a:xfrm>
              <a:off x="4697313" y="3152922"/>
              <a:ext cx="1336620" cy="260311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t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Error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3" name="직선 화살표 연결선 12"/>
            <p:cNvCxnSpPr>
              <a:stCxn id="7" idx="2"/>
              <a:endCxn id="12" idx="0"/>
            </p:cNvCxnSpPr>
            <p:nvPr/>
          </p:nvCxnSpPr>
          <p:spPr>
            <a:xfrm flipH="1">
              <a:off x="5365623" y="2905819"/>
              <a:ext cx="836960" cy="247104"/>
            </a:xfrm>
            <a:prstGeom prst="straightConnector1">
              <a:avLst/>
            </a:prstGeom>
            <a:grpFill/>
            <a:ln w="22225">
              <a:solidFill>
                <a:srgbClr val="CC00FF">
                  <a:alpha val="50196"/>
                </a:srgb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7" idx="2"/>
              <a:endCxn id="8" idx="0"/>
            </p:cNvCxnSpPr>
            <p:nvPr/>
          </p:nvCxnSpPr>
          <p:spPr>
            <a:xfrm>
              <a:off x="6202583" y="2905819"/>
              <a:ext cx="846925" cy="245011"/>
            </a:xfrm>
            <a:prstGeom prst="straightConnector1">
              <a:avLst/>
            </a:prstGeom>
            <a:grpFill/>
            <a:ln w="22225">
              <a:solidFill>
                <a:srgbClr val="CC00FF">
                  <a:alpha val="50196"/>
                </a:srgb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2"/>
              <a:endCxn id="10" idx="0"/>
            </p:cNvCxnSpPr>
            <p:nvPr/>
          </p:nvCxnSpPr>
          <p:spPr>
            <a:xfrm>
              <a:off x="7049509" y="3411141"/>
              <a:ext cx="990589" cy="275116"/>
            </a:xfrm>
            <a:prstGeom prst="straightConnector1">
              <a:avLst/>
            </a:prstGeom>
            <a:grpFill/>
            <a:ln w="22225">
              <a:solidFill>
                <a:srgbClr val="CC00FF">
                  <a:alpha val="50196"/>
                </a:srgb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0"/>
            <p:cNvSpPr>
              <a:spLocks noChangeArrowheads="1"/>
            </p:cNvSpPr>
            <p:nvPr/>
          </p:nvSpPr>
          <p:spPr bwMode="auto">
            <a:xfrm>
              <a:off x="4211960" y="3681028"/>
              <a:ext cx="1336620" cy="260311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t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하위 클래스들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7" name="직선 화살표 연결선 16"/>
            <p:cNvCxnSpPr>
              <a:stCxn id="12" idx="2"/>
              <a:endCxn id="16" idx="0"/>
            </p:cNvCxnSpPr>
            <p:nvPr/>
          </p:nvCxnSpPr>
          <p:spPr>
            <a:xfrm flipH="1">
              <a:off x="4880270" y="3413234"/>
              <a:ext cx="485353" cy="267794"/>
            </a:xfrm>
            <a:prstGeom prst="straightConnector1">
              <a:avLst/>
            </a:prstGeom>
            <a:grpFill/>
            <a:ln w="22225">
              <a:solidFill>
                <a:srgbClr val="CC00FF">
                  <a:alpha val="50196"/>
                </a:srgb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0"/>
            <p:cNvSpPr>
              <a:spLocks noChangeArrowheads="1"/>
            </p:cNvSpPr>
            <p:nvPr/>
          </p:nvSpPr>
          <p:spPr bwMode="auto">
            <a:xfrm>
              <a:off x="5712888" y="3681028"/>
              <a:ext cx="1336620" cy="260311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하위 클래스들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stCxn id="8" idx="2"/>
              <a:endCxn id="18" idx="0"/>
            </p:cNvCxnSpPr>
            <p:nvPr/>
          </p:nvCxnSpPr>
          <p:spPr>
            <a:xfrm flipH="1">
              <a:off x="6381198" y="3411141"/>
              <a:ext cx="668310" cy="269887"/>
            </a:xfrm>
            <a:prstGeom prst="straightConnector1">
              <a:avLst/>
            </a:prstGeom>
            <a:grpFill/>
            <a:ln w="22225">
              <a:solidFill>
                <a:srgbClr val="CC00FF">
                  <a:alpha val="50196"/>
                </a:srgb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0"/>
            <p:cNvSpPr>
              <a:spLocks noChangeArrowheads="1"/>
            </p:cNvSpPr>
            <p:nvPr/>
          </p:nvSpPr>
          <p:spPr bwMode="auto">
            <a:xfrm>
              <a:off x="7378052" y="4229169"/>
              <a:ext cx="1336620" cy="260311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t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하위 클래스들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1" name="직선 화살표 연결선 20"/>
            <p:cNvCxnSpPr>
              <a:stCxn id="10" idx="2"/>
              <a:endCxn id="20" idx="0"/>
            </p:cNvCxnSpPr>
            <p:nvPr/>
          </p:nvCxnSpPr>
          <p:spPr>
            <a:xfrm>
              <a:off x="8040098" y="3946568"/>
              <a:ext cx="6264" cy="282601"/>
            </a:xfrm>
            <a:prstGeom prst="straightConnector1">
              <a:avLst/>
            </a:prstGeom>
            <a:grpFill/>
            <a:ln w="22225">
              <a:solidFill>
                <a:srgbClr val="CC00FF">
                  <a:alpha val="50196"/>
                </a:srgb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10"/>
            <p:cNvSpPr>
              <a:spLocks noChangeArrowheads="1"/>
            </p:cNvSpPr>
            <p:nvPr/>
          </p:nvSpPr>
          <p:spPr bwMode="auto">
            <a:xfrm>
              <a:off x="4310750" y="4453454"/>
              <a:ext cx="1631111" cy="268730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tIns="0" b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unchecked </a:t>
              </a: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예외</a:t>
              </a: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모서리가 둥근 직사각형 10"/>
            <p:cNvSpPr>
              <a:spLocks noChangeArrowheads="1"/>
            </p:cNvSpPr>
            <p:nvPr/>
          </p:nvSpPr>
          <p:spPr bwMode="auto">
            <a:xfrm>
              <a:off x="4310750" y="4155933"/>
              <a:ext cx="1637831" cy="260311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10196"/>
              </a:srgbClr>
            </a:solidFill>
            <a:ln w="3175" algn="ctr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tIns="0" bIns="0">
              <a:no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checked </a:t>
              </a: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예외</a:t>
              </a: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6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494705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시스템 예외 발생시키고 이를 처리</a:t>
            </a:r>
            <a:r>
              <a:rPr lang="en-US" altLang="ko-KR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(</a:t>
            </a: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예제 </a:t>
            </a:r>
            <a:r>
              <a:rPr lang="en-US" altLang="ko-KR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9-5-1)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21202"/>
              </p:ext>
            </p:extLst>
          </p:nvPr>
        </p:nvGraphicFramePr>
        <p:xfrm>
          <a:off x="323850" y="765175"/>
          <a:ext cx="8496300" cy="4953000"/>
        </p:xfrm>
        <a:graphic>
          <a:graphicData uri="http://schemas.openxmlformats.org/drawingml/2006/table">
            <a:tbl>
              <a:tblPr/>
              <a:tblGrid>
                <a:gridCol w="1367830">
                  <a:extLst>
                    <a:ext uri="{9D8B030D-6E8A-4147-A177-3AD203B41FA5}">
                      <a16:colId xmlns:a16="http://schemas.microsoft.com/office/drawing/2014/main" val="773746879"/>
                    </a:ext>
                  </a:extLst>
                </a:gridCol>
                <a:gridCol w="7128470">
                  <a:extLst>
                    <a:ext uri="{9D8B030D-6E8A-4147-A177-3AD203B41FA5}">
                      <a16:colId xmlns:a16="http://schemas.microsoft.com/office/drawing/2014/main" val="718385626"/>
                    </a:ext>
                  </a:extLst>
                </a:gridCol>
              </a:tblGrid>
              <a:tr h="288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9-5-1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155" marR="57155" marT="15803" marB="1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발생시킨 시스템 예외 처리하기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155" marR="57155" marT="15803" marB="1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476597"/>
                  </a:ext>
                </a:extLst>
              </a:tr>
              <a:tr h="466494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6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Ex9_5_1_StandardExceptionHandling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main(String[] args)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int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= 7, j;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6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try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i / 0;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상황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나누면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ArithmeticException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자동적으로 발생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en-US" sz="16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catch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ArithmeticException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e) 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System.out.println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나누기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[]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arr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new int[10];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en-US" sz="16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try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  <a:defRPr/>
                      </a:pP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arr[20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= 4;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상황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arr[20]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접근하면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ArrayIndexOutOfBoundsException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발생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6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catch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ArrayIndexOutOfBoundsException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e) 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System.out.println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범위를 벗어난 배열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인덱스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155" marR="57155" marT="15803" marB="1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7097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95513" y="5384800"/>
          <a:ext cx="6624637" cy="665512"/>
        </p:xfrm>
        <a:graphic>
          <a:graphicData uri="http://schemas.openxmlformats.org/drawingml/2006/table">
            <a:tbl>
              <a:tblPr/>
              <a:tblGrid>
                <a:gridCol w="6624637">
                  <a:extLst>
                    <a:ext uri="{9D8B030D-6E8A-4147-A177-3AD203B41FA5}">
                      <a16:colId xmlns:a16="http://schemas.microsoft.com/office/drawing/2014/main" val="1328483481"/>
                    </a:ext>
                  </a:extLst>
                </a:gridCol>
              </a:tblGrid>
              <a:tr h="66516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나누기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오류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범위를 벗어난 배열 인덱스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154" marR="57154" marT="15764" marB="157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9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8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33363" y="44450"/>
            <a:ext cx="8677275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9-5-1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92696"/>
            <a:ext cx="88201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발생시킨 예외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이 프로그램은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으로 나누기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인덱스 범위 초과 예외 등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발생시키고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이를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프로그램의 실행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7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494705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시스템 예외 발생시키고 처리하지 않는 예제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88117"/>
              </p:ext>
            </p:extLst>
          </p:nvPr>
        </p:nvGraphicFramePr>
        <p:xfrm>
          <a:off x="323850" y="692696"/>
          <a:ext cx="8496300" cy="5927906"/>
        </p:xfrm>
        <a:graphic>
          <a:graphicData uri="http://schemas.openxmlformats.org/drawingml/2006/table">
            <a:tbl>
              <a:tblPr/>
              <a:tblGrid>
                <a:gridCol w="1367830">
                  <a:extLst>
                    <a:ext uri="{9D8B030D-6E8A-4147-A177-3AD203B41FA5}">
                      <a16:colId xmlns:a16="http://schemas.microsoft.com/office/drawing/2014/main" val="773746879"/>
                    </a:ext>
                  </a:extLst>
                </a:gridCol>
                <a:gridCol w="7128470">
                  <a:extLst>
                    <a:ext uri="{9D8B030D-6E8A-4147-A177-3AD203B41FA5}">
                      <a16:colId xmlns:a16="http://schemas.microsoft.com/office/drawing/2014/main" val="718385626"/>
                    </a:ext>
                  </a:extLst>
                </a:gridCol>
              </a:tblGrid>
              <a:tr h="2879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9-5-2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155" marR="57155" marT="15798" marB="157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발생시킨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예외 처리하지 않기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155" marR="57155" marT="15798" marB="157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476597"/>
                  </a:ext>
                </a:extLst>
              </a:tr>
              <a:tr h="563973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Ex9_5_2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나누기 예외 발생시키는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6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evokeArithmeticException()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int i = 7, j;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 = i / 0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인덱스 범위 초과 예외 발생시키는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6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evokeArrayIndexOutOfBoundsException()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[]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arr = new int[10];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arr[20] = 4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발생시키는 메소드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호출하는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6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evoke2Exceptions()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evokeArithmeticException()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evokeArrayIndexOutOfBoundsException()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600" kern="0" spc="0" dirty="0" smtClean="0">
                          <a:solidFill>
                            <a:srgbClr val="00CC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main(String[] args)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60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evoke2Exceptions()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7155" marR="57155" marT="15798" marB="157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7097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01740"/>
              </p:ext>
            </p:extLst>
          </p:nvPr>
        </p:nvGraphicFramePr>
        <p:xfrm>
          <a:off x="4572000" y="5637759"/>
          <a:ext cx="4248150" cy="1095375"/>
        </p:xfrm>
        <a:graphic>
          <a:graphicData uri="http://schemas.openxmlformats.org/drawingml/2006/table">
            <a:tbl>
              <a:tblPr/>
              <a:tblGrid>
                <a:gridCol w="4248150">
                  <a:extLst>
                    <a:ext uri="{9D8B030D-6E8A-4147-A177-3AD203B41FA5}">
                      <a16:colId xmlns:a16="http://schemas.microsoft.com/office/drawing/2014/main" val="715022533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java.lang.ArithmeticException: / by zero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at Ex9_5_2.evokeArithmeticException(Ex9_5_2.java:5)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at Ex9_5_2.evoke2Exceptions(Ex9_5_2.java:14)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at Ex9_5_2.main(Ex9_5_2.java:19)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1940" algn="l"/>
                          <a:tab pos="508000" algn="l"/>
                          <a:tab pos="777240" algn="l"/>
                          <a:tab pos="1016000" algn="l"/>
                          <a:tab pos="126492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 in thread "main"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97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4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33363" y="44450"/>
            <a:ext cx="8677275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9-5-2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발생시킨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처리하지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않기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이 프로그램은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으로 나누기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인덱스 범위 초과 예외 등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제공 예외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발생시키지만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처리하지는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않음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예외 발생했지만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이를 처리하지 않으면 최종적으로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가상기계가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이를 처리하고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종료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프로그램의 실행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5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3850" y="620688"/>
            <a:ext cx="8496300" cy="63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비정상적인 상황의 발생과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중요하지만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프로그래머에게는 아주 귀찮은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일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에서는 체계적이며 융통성 있는 예외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할 수 있는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기법 제공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예외의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발생과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분리시켜 하나의 예외에 대해 프로그램마다 다른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가능하게 함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발생한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메소드에서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예외객체 던지고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처리하는 메소드에서 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이를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잡아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처리하는</a:t>
            </a:r>
            <a:r>
              <a:rPr kumimoji="1" lang="ko-KR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기법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처음에는 약간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생소하게 보일 수도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있으나 일단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그러한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방식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이해하면 별 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것이 아님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별것이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아닌 것은 당연한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것이고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당연한 것은 어려울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것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전혀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없음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처음에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생소하게 보이는 여러 </a:t>
            </a:r>
            <a:r>
              <a:rPr lang="ko-KR" altLang="en-US" sz="1800" b="0" kern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기법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 많이 포함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오버라이딩 메소드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결정하는 방법도 겉으로는 드러나 있지 않지만 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CC99"/>
              </a:buClr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Java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실행시간 </a:t>
            </a:r>
            <a:r>
              <a:rPr lang="ko-KR" altLang="en-US" sz="1800" b="0" kern="0" dirty="0">
                <a:solidFill>
                  <a:srgbClr val="000000"/>
                </a:solidFill>
                <a:latin typeface="함초롬바탕"/>
                <a:ea typeface="함초롬바탕"/>
              </a:rPr>
              <a:t>시스템인 </a:t>
            </a:r>
            <a:r>
              <a:rPr lang="en-US" altLang="ko-KR" sz="1800" b="0" kern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JVM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알아서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결정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처리도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예외객체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던지면 다른 메소드에서 이를 잡아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처리에서 기억해야 할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것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</a:t>
            </a:r>
            <a:r>
              <a:rPr lang="ko-KR" altLang="en-US" sz="1800" b="0" kern="0" dirty="0">
                <a:solidFill>
                  <a:srgbClr val="000000"/>
                </a:solidFill>
                <a:latin typeface="함초롬바탕"/>
                <a:ea typeface="함초롬바탕"/>
              </a:rPr>
              <a:t>한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처리하지 않고 전파시킬 수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있음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종류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구별하기 위해 사용자 정의 예외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선언</a:t>
            </a:r>
            <a:r>
              <a:rPr kumimoji="1" lang="ko-KR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가능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제공하는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예외는 자동적으로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발생하며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이를 잡아 처리할 수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있음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494705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맺으면서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0571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764704"/>
            <a:ext cx="8496300" cy="4893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dirty="0">
                <a:solidFill>
                  <a:srgbClr val="00CC99"/>
                </a:solidFill>
                <a:latin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dirty="0">
                <a:solidFill>
                  <a:srgbClr val="66FFFF"/>
                </a:solidFill>
                <a:latin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다음 문장의 옳고 그름을 판단하라</a:t>
            </a:r>
            <a:r>
              <a:rPr kumimoji="1" lang="en-US" altLang="ko-KR" sz="16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 </a:t>
            </a:r>
            <a:r>
              <a:rPr kumimoji="1" lang="ko-KR" altLang="en-US" sz="16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또한 잘못된 경우 이를 올바르게 고쳐라</a:t>
            </a:r>
            <a:r>
              <a:rPr kumimoji="1" lang="en-US" altLang="ko-KR" sz="16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1) Java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의 예외 처리란 프로그램의 실행중 발생하는 비정상적인 상황에 대해 다양하게 대처할 수 있게 하는 방법이다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2) Java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에서 예외가 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생하면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반드시 발생한 곳에서 예외가 처리되어야 한다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3) Java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에서 예외가 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생하는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곳과 예외가 처리되는 곳은 다르다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예외가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발생한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곳에서 예외객체를 생성하여 던지면 처리하는 곳에서 이를 잡아 처리한다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4)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예외객체는 발생한 예외의 종류와 예외 관련 정보를 예외를 처리하는 곳으로 보내기 위해서 반드시 필요하다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5) catch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블록에서 던져진 예외객체를 클래스 타입별로 구분하여 잡을 수 있다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잡혀진 예외객체를 참조하는 객체 참조변수를 이용하여 예외 처리를 할 수 있다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6) finally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블록은 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try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블록이 수행된 후 반드시 수행해야할 작업을 명시하며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예외가 발생하든 발생하지 않든 수행된다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7)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예외가 발생한 곳에서 예외를 처리하는 것이 훨씬 좋은 방법이다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8)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예외발생 메소드를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호출한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메소드에서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예외를 처리할 수도 있고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처리하지 않고 자신을 호출한 메소드로 예외를 전파시킬 수도 있는데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둘 중 하나는 반드시 해야 한다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9)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예외객체는 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Exception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클래스 또는 이의 하위 클래스의 객체이어야 한다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</a:p>
          <a:p>
            <a:pPr marL="504000" lvl="0" indent="-216000" algn="just" eaLnBrk="0" fontAlgn="base" hangingPunct="0">
              <a:lnSpc>
                <a:spcPct val="130000"/>
              </a:lnSpc>
              <a:buClr>
                <a:srgbClr val="00CC99"/>
              </a:buClr>
              <a:buSzPct val="85000"/>
              <a:tabLst>
                <a:tab pos="281940" algn="l"/>
                <a:tab pos="508000" algn="l"/>
                <a:tab pos="777240" algn="l"/>
                <a:tab pos="1016000" algn="l"/>
                <a:tab pos="126492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10) Java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가상 기계가 자동적으로 </a:t>
            </a:r>
            <a:r>
              <a:rPr kumimoji="1" lang="ko-KR" altLang="en-US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발생시키는 예외는 프로그래머가 처리할 수 없다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/>
                <a:cs typeface="함초롬바탕" panose="02030604000101010101" pitchFamily="18" charset="-127"/>
              </a:rPr>
              <a:t>.</a:t>
            </a:r>
            <a:endParaRPr kumimoji="1" lang="ko-KR" altLang="en-US" sz="1400" kern="0" dirty="0">
              <a:solidFill>
                <a:srgbClr val="000000"/>
              </a:solidFill>
              <a:latin typeface="함초롬바탕"/>
              <a:cs typeface="함초롬바탕" panose="02030604000101010101" pitchFamily="18" charset="-127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494705"/>
          </a:xfrm>
          <a:solidFill>
            <a:srgbClr val="CCFFCC"/>
          </a:solidFill>
          <a:ln>
            <a:solidFill>
              <a:srgbClr val="0099FF"/>
            </a:solidFill>
            <a:miter lim="800000"/>
            <a:headEnd/>
            <a:tailEnd/>
          </a:ln>
        </p:spPr>
        <p:txBody>
          <a:bodyPr/>
          <a:lstStyle/>
          <a:p>
            <a:pPr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ko-KR" altLang="en-US" sz="24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연습문제</a:t>
            </a:r>
            <a:endParaRPr lang="ko-KR" altLang="en-US" sz="1400" b="0" dirty="0" smtClean="0">
              <a:solidFill>
                <a:srgbClr val="0000FF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883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23850" y="688975"/>
            <a:ext cx="84963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anose="05020102010507070707" pitchFamily="18" charset="2"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다음의 예외 처리 프로그램에서 잘못된 것을 지적하고 올바르게 고쳐라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3975"/>
            <a:ext cx="8496300" cy="466725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</a:pP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연습문제</a:t>
            </a:r>
            <a:endParaRPr lang="ko-KR" altLang="en-US" sz="1800" b="0" dirty="0" smtClean="0">
              <a:solidFill>
                <a:srgbClr val="0000FF"/>
              </a:solidFill>
              <a:latin typeface="한양신명조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98692"/>
              </p:ext>
            </p:extLst>
          </p:nvPr>
        </p:nvGraphicFramePr>
        <p:xfrm>
          <a:off x="827584" y="1196752"/>
          <a:ext cx="6102350" cy="5256212"/>
        </p:xfrm>
        <a:graphic>
          <a:graphicData uri="http://schemas.openxmlformats.org/drawingml/2006/table">
            <a:tbl>
              <a:tblPr/>
              <a:tblGrid>
                <a:gridCol w="6102350">
                  <a:extLst>
                    <a:ext uri="{9D8B030D-6E8A-4147-A177-3AD203B41FA5}">
                      <a16:colId xmlns:a16="http://schemas.microsoft.com/office/drawing/2014/main" val="4086387931"/>
                    </a:ext>
                  </a:extLst>
                </a:gridCol>
              </a:tblGrid>
              <a:tr h="5256212">
                <a:tc>
                  <a:txBody>
                    <a:bodyPr/>
                    <a:lstStyle>
                      <a:lvl1pPr marL="63500" latinLnBrk="1">
                        <a:lnSpc>
                          <a:spcPct val="110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 2" panose="05020102010507070707" pitchFamily="18" charset="2"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  <a:defRPr kumimoji="1" sz="2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spcBef>
                          <a:spcPct val="25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int n;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void f(int n) {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if (n&gt;100) {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A exception = new A();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cast exception;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}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else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this.n = n;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Amain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public static void main(String[] args) {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A a = new A();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try {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a.f(105);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}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catch(A e) {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System.out.println("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예외가 발생함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.");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}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}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6527463" algn="l"/>
                          <a:tab pos="-16019463" algn="l"/>
                          <a:tab pos="-15511463" algn="l"/>
                          <a:tab pos="-15003463" algn="l"/>
                          <a:tab pos="-14495463" algn="l"/>
                          <a:tab pos="-13987463" algn="l"/>
                          <a:tab pos="-13479463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5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/>
          </p:cNvSpPr>
          <p:nvPr>
            <p:ph type="title"/>
          </p:nvPr>
        </p:nvSpPr>
        <p:spPr>
          <a:xfrm>
            <a:off x="360363" y="36513"/>
            <a:ext cx="8423275" cy="539750"/>
          </a:xfrm>
          <a:solidFill>
            <a:srgbClr val="CCFFCC"/>
          </a:solidFill>
          <a:ln w="3175" cap="flat" algn="ctr">
            <a:solidFill>
              <a:srgbClr val="03EDE2"/>
            </a:solidFill>
            <a:round/>
            <a:headEnd/>
            <a:tailEnd/>
          </a:ln>
        </p:spPr>
        <p:txBody>
          <a:bodyPr lIns="91403" tIns="45702" rIns="91403" bIns="45702"/>
          <a:lstStyle/>
          <a:p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본인의 </a:t>
            </a:r>
            <a:r>
              <a:rPr lang="en-US" altLang="ko-KR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Java </a:t>
            </a: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수준</a:t>
            </a:r>
            <a:r>
              <a:rPr lang="en-US" altLang="ko-KR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확인하기</a:t>
            </a:r>
          </a:p>
        </p:txBody>
      </p:sp>
      <p:sp>
        <p:nvSpPr>
          <p:cNvPr id="75779" name="직사각형 106502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5780" name="직사각형 106503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5781" name="직사각형 106504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5782" name="직사각형 106505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5783" name="직사각형 106506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5784" name="직사각형 106507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5785" name="직사각형 106508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5786" name="직사각형 106509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42294"/>
              </p:ext>
            </p:extLst>
          </p:nvPr>
        </p:nvGraphicFramePr>
        <p:xfrm>
          <a:off x="209550" y="765175"/>
          <a:ext cx="8723313" cy="5545138"/>
        </p:xfrm>
        <a:graphic>
          <a:graphicData uri="http://schemas.openxmlformats.org/drawingml/2006/table">
            <a:tbl>
              <a:tblPr/>
              <a:tblGrid>
                <a:gridCol w="872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513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ko-KR" sz="2000" b="1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▪ </a:t>
                      </a: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나의 오늘 현재 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Java </a:t>
                      </a: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프로그래밍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수준은  다음과 같다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.</a:t>
                      </a:r>
                      <a:endParaRPr lang="en-US" altLang="ko-KR" sz="900" b="1" dirty="0" smtClean="0">
                        <a:solidFill>
                          <a:srgbClr val="000000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  <a:sym typeface="Wingdings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필요한 변수 선언하고 변수에 값 저장하거나 입력할 수 있으며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변수 값 출력할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중요한 연산자 이해하고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상수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 호출 등을 이용하여 수식 구성할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3: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if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문을 이용하여 조건별로 나누어 필요한 수식과 문장을 작성하고 결과 </a:t>
                      </a:r>
                      <a:r>
                        <a:rPr lang="ko-KR" altLang="en-US" sz="1400" b="0" i="0" kern="12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구할 수 있다</a:t>
                      </a:r>
                      <a:r>
                        <a:rPr lang="en-US" altLang="ko-KR" sz="1400" b="0" i="0" kern="12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4: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while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문을 이용한 프로그램을 읽어보면 수행되는 과정이 이해가 되고 작성도 가능하다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4: for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문을 이용하는 기본적인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프로그램 작성할 수 있다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5: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여러 데이터를 한꺼번에 저장하는 배열변수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선언할 수 있으며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배열 원소에 값을 저장하고 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저장된 값 활용할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수준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6: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여러 문장으로 작성된 프로그램을 기능으로 대체한 대체 메소드로 작성하고 이를 호출할 수 있다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7: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매개변수를 갖는 통합 메소드 작성하고 이를 반복적으로 호출할 수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있다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호출되면 처리된 결과를 반환값으로 전달하는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반환값이 있는 메소드 작성이 가능하다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9: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객체를 생성하기 위하여 객체 생성자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메소드를 활용하는 클래스 작성할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보다 구체적인 객체를 생성하기 위하여 상위 클래스를 확장한 하위 클래스 작성할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필요시 인터페이스를 작성하고 인터페이스를 구현하는 클래스를 작성할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예외 발생하는 메소드를 작성하고 예외발생 메소드 호출 시 예외 처리를 할 수 있으며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필요시 예외 클래스를 작성할 수 작성할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.(   )</a:t>
                      </a:r>
                      <a:endParaRPr lang="en-US" altLang="ko-KR" sz="1400" b="0" i="0" kern="1200" dirty="0" smtClean="0">
                        <a:solidFill>
                          <a:srgbClr val="000000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1" marR="64771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793" name="Rectangle 1"/>
          <p:cNvSpPr>
            <a:spLocks noChangeArrowheads="1"/>
          </p:cNvSpPr>
          <p:nvPr/>
        </p:nvSpPr>
        <p:spPr bwMode="auto">
          <a:xfrm>
            <a:off x="141288" y="1243013"/>
            <a:ext cx="8824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2" rIns="91403" bIns="45702" anchor="ctr"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70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23850" y="708025"/>
            <a:ext cx="8640763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예외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E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수행하는 도중에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발생하는 여러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비정상적인 상황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대표적 비정상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상황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808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808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필드값으로 </a:t>
            </a:r>
            <a:r>
              <a:rPr lang="ko-KR" altLang="en-US" sz="1600" b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음수 </a:t>
            </a:r>
            <a:r>
              <a:rPr lang="ko-KR" altLang="en-US" sz="1600" b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값 </a:t>
            </a:r>
            <a:r>
              <a:rPr lang="ko-KR" altLang="en-US" sz="1600" b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저장하려는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경우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필드값은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크거나 같아야 함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필드에 음수 저장하면 잘못된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저장됨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대학생의 학년 필드에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1, 2, 3, 4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저장하려는 경우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대학생의 학년 필드는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값이어야 함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대학생의 학년 필드에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1, 2, 3, 4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이외 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저장하면 잘못된 학년이 저장됨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은행 계좌에서 잔고보다 많은 금액 출금하려는 경우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은행 계좌에서 출금 금액은 잔고보다 작거나 같아야 함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은행 계좌에서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잔고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초과하는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금액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출금하지 못하도록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조치해야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참조변수가 참조하는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없으면서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객체의 필드나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접근하는 경우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참조변수에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저장되어야 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참조할 수 있음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참조변수에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저장하지 않고서 객체 필드나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접근하면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배열의 인덱스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초과하는 원소 접근하는 경우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배열의 원소 접근은 인덱스 범위 내에서만 가능함</a:t>
            </a: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배열의 인덱스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초과하는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접근하면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0829"/>
            <a:ext cx="8496300" cy="527851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3200" b="0" dirty="0" smtClean="0">
                <a:solidFill>
                  <a:srgbClr val="0000FF"/>
                </a:solidFill>
                <a:latin typeface="함초롬바탕" panose="02030604000101010101" pitchFamily="18" charset="-127"/>
              </a:rPr>
              <a:t>예외 처리의 필요성과 초보적 대처방법</a:t>
            </a:r>
            <a:endParaRPr lang="ko-KR" altLang="en-US" sz="1600" b="0" dirty="0" smtClean="0">
              <a:solidFill>
                <a:srgbClr val="0000FF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2182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23850" y="708025"/>
            <a:ext cx="8640763" cy="552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음수 나이 저장하려는 예외 상황에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초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보적 대처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음수 나이 그대로 저장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무시하고 예외 처리하지 않으므로 잘못된 값 저장됨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②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음수 나이 저장하지 않고 무시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잘못된 나이 저장하지 않음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음수 나이 저장하지 않고 발생한 예외 상황에 대한 메시지 출력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발생한 곳에서 예외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고지하는 예외 처리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음수 나이면 저장하지 않고 발생한 예외 상황을 예외 나타내는 필드에 저장하여 예외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 알림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예외를 다른 곳에서 확인하고 처리할 수 있도록 함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예외 상황에 대처 방법의 문제점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방법 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②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상황 발생이 사용자에게 고지되지 않고 내부적으로 마무리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방법 ③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메시지 출력하여 사용자에게 고지하므로 사용자가 예외 발생 확인 가능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그러나 예외 발생한 곳에서 예외 처리 완결되므로 예외 처리가 제한적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방법 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발생한 곳에서 예외 직접 처리하지 않음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다른 곳에서 예외 발생 확인하고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0988" algn="l"/>
                <a:tab pos="508000" algn="l"/>
                <a:tab pos="776288" algn="l"/>
                <a:tab pos="1016000" algn="l"/>
                <a:tab pos="126365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예외 처리해야 함</a:t>
            </a: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624"/>
            <a:ext cx="8496300" cy="535980"/>
          </a:xfr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3200" b="0" dirty="0" smtClean="0">
                <a:solidFill>
                  <a:srgbClr val="0000FF"/>
                </a:solidFill>
              </a:rPr>
              <a:t>나이 필드에 음수 값 저장 시 초보적 대처방법</a:t>
            </a:r>
          </a:p>
        </p:txBody>
      </p:sp>
    </p:spTree>
    <p:extLst>
      <p:ext uri="{BB962C8B-B14F-4D97-AF65-F5344CB8AC3E}">
        <p14:creationId xmlns:p14="http://schemas.microsoft.com/office/powerpoint/2010/main" val="20543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88639"/>
              </p:ext>
            </p:extLst>
          </p:nvPr>
        </p:nvGraphicFramePr>
        <p:xfrm>
          <a:off x="1043608" y="620688"/>
          <a:ext cx="7306269" cy="6128769"/>
        </p:xfrm>
        <a:graphic>
          <a:graphicData uri="http://schemas.openxmlformats.org/drawingml/2006/table">
            <a:tbl>
              <a:tblPr/>
              <a:tblGrid>
                <a:gridCol w="1293530">
                  <a:extLst>
                    <a:ext uri="{9D8B030D-6E8A-4147-A177-3AD203B41FA5}">
                      <a16:colId xmlns:a16="http://schemas.microsoft.com/office/drawing/2014/main" val="994882893"/>
                    </a:ext>
                  </a:extLst>
                </a:gridCol>
                <a:gridCol w="6012739">
                  <a:extLst>
                    <a:ext uri="{9D8B030D-6E8A-4147-A177-3AD203B41FA5}">
                      <a16:colId xmlns:a16="http://schemas.microsoft.com/office/drawing/2014/main" val="107207821"/>
                    </a:ext>
                  </a:extLst>
                </a:gridCol>
              </a:tblGrid>
              <a:tr h="247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9-1-1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146" marR="14146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음수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저장하려 할 때의 초보적 예외 대처방법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146" marR="14146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37707"/>
                  </a:ext>
                </a:extLst>
              </a:tr>
              <a:tr h="5801196">
                <a:tc gridSpan="2"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339933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ex9_1_novice_exception_handlinge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exceptionMsg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// </a:t>
                      </a:r>
                      <a:r>
                        <a:rPr lang="ko-KR" alt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발생하면 예외 메시지 저장하는 필드</a:t>
                      </a:r>
                      <a:endParaRPr lang="en-US" altLang="ko-KR" sz="12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 smtClean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String name; int age;                 //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 저장하는 필드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defTabSz="914400" rtl="0" eaLnBrk="1" fontAlgn="base" latinLnBrk="1" hangingPunct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Person(String name, int age) {   //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 주어지면 객체의 필드값으로 저장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this.name = name; this.age = age; 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baseline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setAge1(int age)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 //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대처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음수 나이 그대로 저장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처리하지 않음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this.age = age;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잘못된 나이도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필드에 저장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 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defTabSz="914400" rtl="0" eaLnBrk="1" fontAlgn="base" latinLnBrk="1" hangingPunct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baseline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setAge2(int age)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 //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대처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음수 나이 저장하지 않음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잘못된 나이 저장 않고 예외 처리 완료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(age &gt;= 0)            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정상적인 나이 저장인 경우에만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this.age = age;    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 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필드에 저장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 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baseline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setAge3(int age)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 //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대처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음수 나이 저장하지 않고 발생한 예외 상황에 대한 메시지 출력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if (age &gt;= 0)     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정상적인 나이이면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this.age = age;          //     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나이를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필드에 저장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defTabSz="914400" rtl="0" eaLnBrk="1" fontAlgn="base" latinLnBrk="1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else                 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잘못된 나이면 저장 않고 오류 메시지 출력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System.out.println("\n !!! setAge3()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오류 발생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잘못된 음수 나이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"+age+"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저장“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defTabSz="914400" rtl="0" eaLnBrk="1" fontAlgn="base" latinLnBrk="1" hangingPunct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 setAge4(int age)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 //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대처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음수 나이 저장하지 않고 예외 상황을 예외 메시지 필드에 저장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if (age &gt;= 0) {             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정상적인 나이이면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this.age = age;           //    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나이를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필드에 저장 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exceptionMsg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null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//    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없으므로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exceptionMsg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null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}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else                                // 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잘못된 나이이면 나이 저장 않고 예외 메시지 필드에 예외 메시지 저장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exceptionMsg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잘못된 음수 나이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+ age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ko-KR" altLang="en-US" sz="12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146" marR="14146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875"/>
                  </a:ext>
                </a:extLst>
              </a:tr>
            </a:tbl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61950" y="38100"/>
            <a:ext cx="8496300" cy="510579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</a:rPr>
              <a:t>나이 필드에 음수 값 저장 시 초보적 대처방법</a:t>
            </a:r>
            <a:endParaRPr kumimoji="1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64813"/>
              </p:ext>
            </p:extLst>
          </p:nvPr>
        </p:nvGraphicFramePr>
        <p:xfrm>
          <a:off x="468313" y="539750"/>
          <a:ext cx="8281987" cy="6208713"/>
        </p:xfrm>
        <a:graphic>
          <a:graphicData uri="http://schemas.openxmlformats.org/drawingml/2006/table">
            <a:tbl>
              <a:tblPr/>
              <a:tblGrid>
                <a:gridCol w="1465640">
                  <a:extLst>
                    <a:ext uri="{9D8B030D-6E8A-4147-A177-3AD203B41FA5}">
                      <a16:colId xmlns:a16="http://schemas.microsoft.com/office/drawing/2014/main" val="994882893"/>
                    </a:ext>
                  </a:extLst>
                </a:gridCol>
                <a:gridCol w="6816347">
                  <a:extLst>
                    <a:ext uri="{9D8B030D-6E8A-4147-A177-3AD203B41FA5}">
                      <a16:colId xmlns:a16="http://schemas.microsoft.com/office/drawing/2014/main" val="107207821"/>
                    </a:ext>
                  </a:extLst>
                </a:gridCol>
              </a:tblGrid>
              <a:tr h="257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9-1-1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147" marR="14147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저장하려 할 때의 초보적 예외 대처방법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147" marR="14147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37707"/>
                  </a:ext>
                </a:extLst>
              </a:tr>
              <a:tr h="5951137">
                <a:tc gridSpan="2"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public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toString()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  //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객체의 필드명과 필드값을 문자열로 구성하여 반환하는 메소드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return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:" + this.name + ",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:" + this.age 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defTabSz="914400" rtl="0" eaLnBrk="1" fontAlgn="base" latinLnBrk="1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void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output(String msg)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 // output():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객체의 필드명과 필드값 출력하는 메소드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System.out.println(msg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 this.toString());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Ex9_1_1_ExceptionInSetAgeMethod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main(String[] args) {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Person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 = new Person("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23); // 23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세의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 있음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defTabSz="914400" rtl="0" eaLnBrk="1" fontAlgn="base" latinLnBrk="1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int 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SkScanner.getInt("\n o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김철수의 새로운 나이 입력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//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음수 나이 입력하여 의도적 예외 발생시킴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p.setAge1(23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r>
                        <a:rPr lang="en-US" altLang="ko-KR" sz="12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p.setAge1(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</a:t>
                      </a:r>
                      <a:r>
                        <a:rPr lang="en-US" altLang="ko-KR" sz="12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  <a:endParaRPr lang="ko-KR" altLang="en-US" sz="1200" kern="0" spc="0" dirty="0">
                        <a:solidFill>
                          <a:srgbClr val="9900FF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p.output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&lt;&lt; p.setAge1(" + age + "); &gt;&gt;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후의 김철수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p.setAge2(23</a:t>
                      </a:r>
                      <a:r>
                        <a:rPr lang="en-US" altLang="ko-KR" sz="12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p.setAge2(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</a:t>
                      </a:r>
                      <a:r>
                        <a:rPr lang="en-US" altLang="ko-KR" sz="12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  <a:endParaRPr lang="ko-KR" altLang="en-US" sz="1200" kern="0" spc="0" dirty="0">
                        <a:solidFill>
                          <a:srgbClr val="9900FF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p.output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&lt;&lt; p.setAge2(" + age + "); &gt;&gt;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후의 김철수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p.setAge3(23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r>
                        <a:rPr lang="en-US" altLang="ko-KR" sz="12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p.setAge3(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</a:t>
                      </a:r>
                      <a:r>
                        <a:rPr lang="en-US" altLang="ko-KR" sz="12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r>
                        <a:rPr lang="en-US" altLang="ko-KR" sz="1200" kern="0" spc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setAge3()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내에서 오류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처리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완료함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p.output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&lt;&lt; p.setAge3(" + age + ")); &gt;&gt;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후의 김철수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p.setAge4(23</a:t>
                      </a:r>
                      <a:r>
                        <a:rPr lang="en-US" altLang="ko-KR" sz="12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p.setAge4(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</a:t>
                      </a:r>
                      <a:r>
                        <a:rPr lang="en-US" altLang="ko-KR" sz="1200" kern="0" spc="0" dirty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</a:t>
                      </a:r>
                      <a:r>
                        <a:rPr lang="en-US" altLang="ko-KR" sz="1200" kern="0" spc="0" dirty="0" smtClean="0">
                          <a:solidFill>
                            <a:srgbClr val="99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setAge4()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오류 발생하면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전달됨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p.output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&lt;&lt; p.setAge4(" + age + ")); &gt;&gt;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후의 김철수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2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setAge4()</a:t>
                      </a:r>
                      <a:r>
                        <a:rPr lang="ko-KR" altLang="en-US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발생한 오류 처리 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setAge4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예외 발생하면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exceptionMsg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필드에 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                                               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메시지 저장하여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null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아니므로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발생 여부 확인하여 예외 처리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if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p.exceptionMsg != nul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l)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exceptionMsg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null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아니면 예외 발생한 것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38100" marR="0" indent="0" algn="just" fontAlgn="base" latinLnBrk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!!! setAge4(" + age + ") </a:t>
                      </a:r>
                      <a:r>
                        <a:rPr lang="ko-KR" altLang="en-US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호출했을 때 오류 발생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" 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p.exceptionMsg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정보 출력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14147" marR="14147" marT="3911" marB="3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875"/>
                  </a:ext>
                </a:extLst>
              </a:tr>
            </a:tbl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61950" y="38100"/>
            <a:ext cx="8496300" cy="438150"/>
          </a:xfrm>
          <a:prstGeom prst="rect">
            <a:avLst/>
          </a:prstGeom>
          <a:solidFill>
            <a:srgbClr val="CCFFCC"/>
          </a:solidFill>
          <a:ln w="3175">
            <a:solidFill>
              <a:srgbClr val="6FF5EF"/>
            </a:solidFill>
            <a:miter lim="800000"/>
            <a:headEnd/>
            <a:tailEnd/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</a:rPr>
              <a:t>나이 필드에 음수 값 저장 시 초보적 대처방법</a:t>
            </a:r>
            <a:endParaRPr kumimoji="1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9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2.xml><?xml version="1.0" encoding="utf-8"?>
<a:theme xmlns:a="http://schemas.openxmlformats.org/drawingml/2006/main" name="5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0" fontAlgn="base" latinLnBrk="0" hangingPunct="0">
          <a:lnSpc>
            <a:spcPct val="7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한양신명조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0" fontAlgn="base" latinLnBrk="0" hangingPunct="0">
          <a:lnSpc>
            <a:spcPct val="7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한양신명조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사용자 지정 1">
      <a:majorFont>
        <a:latin typeface="굴림"/>
        <a:ea typeface="함초롬바탕"/>
        <a:cs typeface=""/>
      </a:majorFont>
      <a:minorFont>
        <a:latin typeface="굴림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50800">
          <a:solidFill>
            <a:srgbClr val="33CC33"/>
          </a:solidFill>
          <a:miter lim="800000"/>
          <a:headEnd/>
          <a:tailEnd/>
        </a:ln>
      </a:spPr>
      <a:bodyPr wrap="none" lIns="92075" tIns="46038" rIns="92075" bIns="46038" anchor="ctr"/>
      <a:lstStyle>
        <a:defPPr algn="ctr">
          <a:defRPr>
            <a:solidFill>
              <a:schemeClr val="bg2"/>
            </a:solidFill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5975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5.xml><?xml version="1.0" encoding="utf-8"?>
<a:theme xmlns:a="http://schemas.openxmlformats.org/drawingml/2006/main" name="6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93675</TotalTime>
  <Words>8797</Words>
  <Application>Microsoft Office PowerPoint</Application>
  <PresentationFormat>화면 슬라이드 쇼(4:3)</PresentationFormat>
  <Paragraphs>1242</Paragraphs>
  <Slides>59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59</vt:i4>
      </vt:variant>
    </vt:vector>
  </HeadingPairs>
  <TitlesOfParts>
    <vt:vector size="75" baseType="lpstr">
      <vt:lpstr>고딕</vt:lpstr>
      <vt:lpstr>굴림</vt:lpstr>
      <vt:lpstr>맑은 고딕</vt:lpstr>
      <vt:lpstr>한양신명조</vt:lpstr>
      <vt:lpstr>함초롬바탕</vt:lpstr>
      <vt:lpstr>Arial</vt:lpstr>
      <vt:lpstr>Tahoma</vt:lpstr>
      <vt:lpstr>Times New Roman</vt:lpstr>
      <vt:lpstr>Wingdings</vt:lpstr>
      <vt:lpstr>Wingdings 2</vt:lpstr>
      <vt:lpstr>Office 테마</vt:lpstr>
      <vt:lpstr>5_기본 디자인</vt:lpstr>
      <vt:lpstr>대나무</vt:lpstr>
      <vt:lpstr>7_Office 테마</vt:lpstr>
      <vt:lpstr>6_기본 디자인</vt:lpstr>
      <vt:lpstr>8_Office 테마</vt:lpstr>
      <vt:lpstr>PowerPoint 프레젠테이션</vt:lpstr>
      <vt:lpstr>PowerPoint 프레젠테이션</vt:lpstr>
      <vt:lpstr>PowerPoint 프레젠테이션</vt:lpstr>
      <vt:lpstr>예외 처리 </vt:lpstr>
      <vt:lpstr>PowerPoint 프레젠테이션</vt:lpstr>
      <vt:lpstr>예외 처리의 필요성과 초보적 대처방법</vt:lpstr>
      <vt:lpstr>나이 필드에 음수 값 저장 시 초보적 대처방법</vt:lpstr>
      <vt:lpstr>PowerPoint 프레젠테이션</vt:lpstr>
      <vt:lpstr>PowerPoint 프레젠테이션</vt:lpstr>
      <vt:lpstr>PowerPoint 프레젠테이션</vt:lpstr>
      <vt:lpstr>PowerPoint 프레젠테이션</vt:lpstr>
      <vt:lpstr>계좌에서 출금할 경우의 예외 처리</vt:lpstr>
      <vt:lpstr>PowerPoint 프레젠테이션</vt:lpstr>
      <vt:lpstr>PowerPoint 프레젠테이션</vt:lpstr>
      <vt:lpstr>PowerPoint 프레젠테이션</vt:lpstr>
      <vt:lpstr>PowerPoint 프레젠테이션</vt:lpstr>
      <vt:lpstr>Java에서의 예외 처리 </vt:lpstr>
      <vt:lpstr>PowerPoint 프레젠테이션</vt:lpstr>
      <vt:lpstr>PowerPoint 프레젠테이션</vt:lpstr>
      <vt:lpstr>PowerPoint 프레젠테이션</vt:lpstr>
      <vt:lpstr>예외 발생시키기와 예외 탐지 및 처리 </vt:lpstr>
      <vt:lpstr>PowerPoint 프레젠테이션</vt:lpstr>
      <vt:lpstr>예외발생 메소드 </vt:lpstr>
      <vt:lpstr>예외발생 메소드 </vt:lpstr>
      <vt:lpstr>PowerPoint 프레젠테이션</vt:lpstr>
      <vt:lpstr>예외객체 </vt:lpstr>
      <vt:lpstr>예외객체 던지기 및 시그니처에 클래스 명시 </vt:lpstr>
      <vt:lpstr>PowerPoint 프레젠테이션</vt:lpstr>
      <vt:lpstr>예외발생 메소드 호출 및 예외 처리 </vt:lpstr>
      <vt:lpstr>try-catch-finally 블록의 형식</vt:lpstr>
      <vt:lpstr>PowerPoint 프레젠테이션</vt:lpstr>
      <vt:lpstr>catch 블록의 작동방식</vt:lpstr>
      <vt:lpstr>PowerPoint 프레젠테이션</vt:lpstr>
      <vt:lpstr>PowerPoint 프레젠테이션</vt:lpstr>
      <vt:lpstr>PowerPoint 프레젠테이션</vt:lpstr>
      <vt:lpstr>PowerPoint 프레젠테이션</vt:lpstr>
      <vt:lpstr>예외의 직접적인 처리와 예외의 전파</vt:lpstr>
      <vt:lpstr>PowerPoint 프레젠테이션</vt:lpstr>
      <vt:lpstr>PowerPoint 프레젠테이션</vt:lpstr>
      <vt:lpstr>PowerPoint 프레젠테이션</vt:lpstr>
      <vt:lpstr>PowerPoint 프레젠테이션</vt:lpstr>
      <vt:lpstr>예외의 직접 처리 또는 전파 중의 택일</vt:lpstr>
      <vt:lpstr>PowerPoint 프레젠테이션</vt:lpstr>
      <vt:lpstr>PowerPoint 프레젠테이션</vt:lpstr>
      <vt:lpstr>Exception 예외 클래스</vt:lpstr>
      <vt:lpstr>사용자 정의 예외 클래스</vt:lpstr>
      <vt:lpstr>Account 예외 처리를 위한 AccountException 예외 클래스</vt:lpstr>
      <vt:lpstr>Account 예외 처리를 위한 AccountException 예외 클래스</vt:lpstr>
      <vt:lpstr>PowerPoint 프레젠테이션</vt:lpstr>
      <vt:lpstr>PowerPoint 프레젠테이션</vt:lpstr>
      <vt:lpstr>Java에서 제공하는 예외 클래스의 종류</vt:lpstr>
      <vt:lpstr>시스템 예외 발생시키고 이를 처리(예제 9-5-1)</vt:lpstr>
      <vt:lpstr>PowerPoint 프레젠테이션</vt:lpstr>
      <vt:lpstr>시스템 예외 발생시키고 처리하지 않는 예제</vt:lpstr>
      <vt:lpstr>PowerPoint 프레젠테이션</vt:lpstr>
      <vt:lpstr>맺으면서</vt:lpstr>
      <vt:lpstr>연습문제</vt:lpstr>
      <vt:lpstr>연습문제</vt:lpstr>
      <vt:lpstr>본인의 Java 수준 확인하기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</dc:creator>
  <cp:lastModifiedBy>skk</cp:lastModifiedBy>
  <cp:revision>1261</cp:revision>
  <dcterms:created xsi:type="dcterms:W3CDTF">2016-05-27T10:27:22Z</dcterms:created>
  <dcterms:modified xsi:type="dcterms:W3CDTF">2020-10-30T03:35:37Z</dcterms:modified>
</cp:coreProperties>
</file>