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6" r:id="rId2"/>
    <p:sldMasterId id="2147483794" r:id="rId3"/>
    <p:sldMasterId id="2147483930" r:id="rId4"/>
  </p:sldMasterIdLst>
  <p:notesMasterIdLst>
    <p:notesMasterId r:id="rId79"/>
  </p:notesMasterIdLst>
  <p:sldIdLst>
    <p:sldId id="1144" r:id="rId5"/>
    <p:sldId id="1145" r:id="rId6"/>
    <p:sldId id="1146" r:id="rId7"/>
    <p:sldId id="1147" r:id="rId8"/>
    <p:sldId id="1266" r:id="rId9"/>
    <p:sldId id="1149" r:id="rId10"/>
    <p:sldId id="1150" r:id="rId11"/>
    <p:sldId id="1151" r:id="rId12"/>
    <p:sldId id="1152" r:id="rId13"/>
    <p:sldId id="1153" r:id="rId14"/>
    <p:sldId id="1154" r:id="rId15"/>
    <p:sldId id="1155" r:id="rId16"/>
    <p:sldId id="1156" r:id="rId17"/>
    <p:sldId id="1157" r:id="rId18"/>
    <p:sldId id="1158" r:id="rId19"/>
    <p:sldId id="1159" r:id="rId20"/>
    <p:sldId id="1160" r:id="rId21"/>
    <p:sldId id="1161" r:id="rId22"/>
    <p:sldId id="1162" r:id="rId23"/>
    <p:sldId id="1267" r:id="rId24"/>
    <p:sldId id="1164" r:id="rId25"/>
    <p:sldId id="1165" r:id="rId26"/>
    <p:sldId id="1166" r:id="rId27"/>
    <p:sldId id="1167" r:id="rId28"/>
    <p:sldId id="1168" r:id="rId29"/>
    <p:sldId id="1169" r:id="rId30"/>
    <p:sldId id="1273" r:id="rId31"/>
    <p:sldId id="1274" r:id="rId32"/>
    <p:sldId id="1268" r:id="rId33"/>
    <p:sldId id="1171" r:id="rId34"/>
    <p:sldId id="1172" r:id="rId35"/>
    <p:sldId id="1173" r:id="rId36"/>
    <p:sldId id="1174" r:id="rId37"/>
    <p:sldId id="1175" r:id="rId38"/>
    <p:sldId id="1176" r:id="rId39"/>
    <p:sldId id="1177" r:id="rId40"/>
    <p:sldId id="1178" r:id="rId41"/>
    <p:sldId id="1179" r:id="rId42"/>
    <p:sldId id="1180" r:id="rId43"/>
    <p:sldId id="1181" r:id="rId44"/>
    <p:sldId id="1182" r:id="rId45"/>
    <p:sldId id="1183" r:id="rId46"/>
    <p:sldId id="1184" r:id="rId47"/>
    <p:sldId id="1185" r:id="rId48"/>
    <p:sldId id="1186" r:id="rId49"/>
    <p:sldId id="1187" r:id="rId50"/>
    <p:sldId id="1269" r:id="rId51"/>
    <p:sldId id="1270" r:id="rId52"/>
    <p:sldId id="1190" r:id="rId53"/>
    <p:sldId id="1191" r:id="rId54"/>
    <p:sldId id="1192" r:id="rId55"/>
    <p:sldId id="1193" r:id="rId56"/>
    <p:sldId id="1194" r:id="rId57"/>
    <p:sldId id="1195" r:id="rId58"/>
    <p:sldId id="1196" r:id="rId59"/>
    <p:sldId id="1197" r:id="rId60"/>
    <p:sldId id="1198" r:id="rId61"/>
    <p:sldId id="1199" r:id="rId62"/>
    <p:sldId id="1200" r:id="rId63"/>
    <p:sldId id="1201" r:id="rId64"/>
    <p:sldId id="1202" r:id="rId65"/>
    <p:sldId id="1203" r:id="rId66"/>
    <p:sldId id="1271" r:id="rId67"/>
    <p:sldId id="1205" r:id="rId68"/>
    <p:sldId id="1206" r:id="rId69"/>
    <p:sldId id="1207" r:id="rId70"/>
    <p:sldId id="1208" r:id="rId71"/>
    <p:sldId id="1209" r:id="rId72"/>
    <p:sldId id="1216" r:id="rId73"/>
    <p:sldId id="1210" r:id="rId74"/>
    <p:sldId id="1211" r:id="rId75"/>
    <p:sldId id="1212" r:id="rId76"/>
    <p:sldId id="1214" r:id="rId77"/>
    <p:sldId id="1215" r:id="rId7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E53FF"/>
    <a:srgbClr val="FFE89F"/>
    <a:srgbClr val="FFE181"/>
    <a:srgbClr val="FFEBAB"/>
    <a:srgbClr val="009900"/>
    <a:srgbClr val="FFEAA7"/>
    <a:srgbClr val="CCFFFF"/>
    <a:srgbClr val="FFF3FF"/>
    <a:srgbClr val="F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7463" autoAdjust="0"/>
  </p:normalViewPr>
  <p:slideViewPr>
    <p:cSldViewPr>
      <p:cViewPr varScale="1">
        <p:scale>
          <a:sx n="164" d="100"/>
          <a:sy n="164" d="100"/>
        </p:scale>
        <p:origin x="162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320FD-2D45-43FB-879B-8577E10AB1B4}" type="datetimeFigureOut">
              <a:rPr lang="ko-KR" altLang="en-US" smtClean="0"/>
              <a:pPr/>
              <a:t>2020-05-28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DC564-9A5A-4FDD-A407-393539DCF9F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88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649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007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216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719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8253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786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951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9749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4599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5366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92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003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7365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485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554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98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200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568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2965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9823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8166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836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5949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446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1789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2794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3000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7488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DC564-9A5A-4FDD-A407-393539DCF9F5}" type="slidenum">
              <a:rPr lang="ko-KR" altLang="en-US" smtClean="0"/>
              <a:pPr/>
              <a:t>74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592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562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443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612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41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855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24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2020-05-28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90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2020-05-28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59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2020-05-28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966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0EDBD-1C2D-4C1E-B459-B60219FAB484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 userDrawn="1"/>
        </p:nvSpPr>
        <p:spPr bwMode="auto">
          <a:xfrm>
            <a:off x="220676" y="44624"/>
            <a:ext cx="8671803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rgbClr val="00CC99">
                <a:lumMod val="60000"/>
                <a:lumOff val="40000"/>
              </a:srgbClr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159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0EDBD-1C2D-4C1E-B459-B60219FAB484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657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0EDBD-1C2D-4C1E-B459-B60219FAB484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 userDrawn="1"/>
        </p:nvSpPr>
        <p:spPr bwMode="auto">
          <a:xfrm>
            <a:off x="220676" y="44624"/>
            <a:ext cx="8671803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rgbClr val="00CC99">
                <a:lumMod val="60000"/>
                <a:lumOff val="40000"/>
              </a:srgbClr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23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0EDBD-1C2D-4C1E-B459-B60219FAB484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481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0EDBD-1C2D-4C1E-B459-B60219FAB484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50379" y="36680"/>
            <a:ext cx="8643242" cy="562074"/>
          </a:xfrm>
          <a:prstGeom prst="rect">
            <a:avLst/>
          </a:prstGeom>
          <a:solidFill>
            <a:srgbClr val="CCFFCC"/>
          </a:solidFill>
          <a:ln>
            <a:solidFill>
              <a:srgbClr val="66FFFF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31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59999E-9448-4981-8480-74FEC8C847B3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 userDrawn="1"/>
        </p:nvSpPr>
        <p:spPr bwMode="auto">
          <a:xfrm>
            <a:off x="220676" y="44624"/>
            <a:ext cx="8671803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rgbClr val="00CC99">
                <a:lumMod val="60000"/>
                <a:lumOff val="40000"/>
              </a:srgbClr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239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0EDBD-1C2D-4C1E-B459-B60219FAB484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271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0EDBD-1C2D-4C1E-B459-B60219FAB484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661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2020-05-28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8102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0EDBD-1C2D-4C1E-B459-B60219FAB484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5673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0EDBD-1C2D-4C1E-B459-B60219FAB484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893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0EDBD-1C2D-4C1E-B459-B60219FAB484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3406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0EDBD-1C2D-4C1E-B459-B60219FAB484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484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70" y="1600190"/>
            <a:ext cx="4038333" cy="2195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7894" y="1600190"/>
            <a:ext cx="4038333" cy="2195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998" y="3984193"/>
            <a:ext cx="4038333" cy="2195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6722" y="3984193"/>
            <a:ext cx="4038333" cy="2195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64" y="6248350"/>
            <a:ext cx="1905213" cy="457189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64" tIns="46781" rIns="89964" bIns="46781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fld id="{D8D7A7C4-C82A-4D21-9AB0-F0C5A1D3EF09}" type="datetime1"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/>
                <a:ea typeface="굴림"/>
                <a:cs typeface="+mn-cs"/>
                <a:sym typeface="Wingding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5/28/2020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  <a:sym typeface="Wingding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508" y="6248350"/>
            <a:ext cx="2895942" cy="457189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64" tIns="46781" rIns="89964" bIns="46781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  <a:sym typeface="Wingding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882" y="6248350"/>
            <a:ext cx="1905213" cy="457189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64" tIns="46781" rIns="89964" bIns="46781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/>
                <a:ea typeface="굴림"/>
                <a:cs typeface="+mn-cs"/>
                <a:sym typeface="Wingding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79179561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9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3561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0975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7457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00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2020-05-28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7059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130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8490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2316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6397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3724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81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41" y="1599459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87" y="1599459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70" y="3982376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415" y="3982376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7A7C4-C82A-4D21-9AB0-F0C5A1D3EF09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2CD3B-FDDF-4998-970C-76E6E0BEC6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6537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8067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4177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92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2020-05-28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8340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4427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450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3639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5439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02731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0405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566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544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41" y="1599459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87" y="1599459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70" y="3982376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415" y="3982376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7A7C4-C82A-4D21-9AB0-F0C5A1D3EF09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2CD3B-FDDF-4998-970C-76E6E0BEC6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4753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4000" y="44624"/>
            <a:ext cx="8496000" cy="504825"/>
          </a:xfrm>
          <a:solidFill>
            <a:srgbClr val="CCFFCC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59999E-9448-4981-8480-74FEC8C847B3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9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2020-05-28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8779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59999E-9448-4981-8480-74FEC8C847B3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26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2020-05-28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59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2020-05-28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13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2020-05-28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62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2020-05-28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94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FFFF"/>
            </a:gs>
            <a:gs pos="50000">
              <a:srgbClr val="F0FFFF"/>
            </a:gs>
            <a:gs pos="100000">
              <a:srgbClr val="CC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832F3-B231-4685-B2E0-D1C447454392}" type="datetimeFigureOut">
              <a:rPr lang="ko-KR" altLang="en-US" smtClean="0"/>
              <a:pPr/>
              <a:t>2020-05-28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86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FFFF"/>
            </a:gs>
            <a:gs pos="50000">
              <a:srgbClr val="F0FFFF"/>
            </a:gs>
            <a:gs pos="100000">
              <a:srgbClr val="CC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0EDBD-1C2D-4C1E-B459-B60219FAB484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95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FFFF"/>
            </a:gs>
            <a:gs pos="50000">
              <a:srgbClr val="F0FFFF"/>
            </a:gs>
            <a:gs pos="100000">
              <a:srgbClr val="CC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3528" y="21328"/>
            <a:ext cx="8496944" cy="527352"/>
          </a:xfrm>
          <a:prstGeom prst="rect">
            <a:avLst/>
          </a:prstGeom>
          <a:solidFill>
            <a:srgbClr val="CCFFCC"/>
          </a:solidFill>
          <a:ln w="3175">
            <a:solidFill>
              <a:srgbClr val="03EDE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528" y="6926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ko-KR" sz="1800" dirty="0" smtClean="0">
                <a:solidFill>
                  <a:srgbClr val="00CC99"/>
                </a:solidFill>
                <a:latin typeface="함초롬바탕"/>
                <a:ea typeface="함초롬바탕"/>
              </a:rPr>
              <a:t>⊙ </a:t>
            </a:r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   </a:t>
            </a:r>
            <a:r>
              <a:rPr lang="ko-KR" altLang="en-US" sz="1800" b="0" dirty="0" smtClean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lang="ko-KR" altLang="en-US" sz="18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lvl="0"/>
            <a:r>
              <a:rPr lang="ko-KR" altLang="en-US" sz="18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  </a:t>
            </a:r>
            <a:r>
              <a:rPr lang="en-US" altLang="ko-KR" sz="18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• </a:t>
            </a:r>
            <a:r>
              <a:rPr lang="ko-KR" altLang="en-US" dirty="0" smtClean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03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3200" kern="1200">
          <a:solidFill>
            <a:srgbClr val="0033CC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FFFF"/>
            </a:gs>
            <a:gs pos="50000">
              <a:srgbClr val="F0FFFF"/>
            </a:gs>
            <a:gs pos="100000">
              <a:srgbClr val="CC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88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3994" y="2708920"/>
            <a:ext cx="581601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"/>
                <a:ea typeface="함초롬바탕"/>
                <a:cs typeface="+mn-cs"/>
                <a:sym typeface="Wingdings"/>
              </a:rPr>
              <a:t>컬렉션 클래스와 </a:t>
            </a:r>
            <a:endParaRPr kumimoji="0" lang="en-US" altLang="ko-KR" sz="6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굴림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"/>
                <a:ea typeface="함초롬바탕"/>
                <a:cs typeface="+mn-cs"/>
                <a:sym typeface="Wingdings"/>
              </a:rPr>
              <a:t>제네릭 </a:t>
            </a:r>
            <a:r>
              <a:rPr kumimoji="0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"/>
                <a:ea typeface="함초롬바탕"/>
                <a:cs typeface="+mn-cs"/>
                <a:sym typeface="Wingdings"/>
              </a:rPr>
              <a:t>클래스</a:t>
            </a:r>
            <a:endParaRPr kumimoji="0" lang="ko-KR" altLang="ko-KR" sz="6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굴림"/>
              <a:ea typeface="함초롬바탕"/>
              <a:cs typeface="+mn-cs"/>
              <a:sym typeface="Wingdings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0" y="1124744"/>
            <a:ext cx="5686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</a:t>
            </a:r>
            <a:r>
              <a:rPr kumimoji="1" lang="en-US" altLang="ko-KR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11</a:t>
            </a:r>
            <a:r>
              <a:rPr kumimoji="1" lang="ko-KR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</a:t>
            </a:r>
            <a:endParaRPr kumimoji="1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76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584775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11-1-2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1925" y="628650"/>
            <a:ext cx="8820150" cy="559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실행하여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결과 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발생시키지 않지만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5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String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중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개만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저장되고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저장되지 않음 확인할 것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인한 문제가 무엇인지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생각할 것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실습과제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정수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10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저장하는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생성하여  배열변수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ints[]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 저장하라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static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 MAXINTS = 10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;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     //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 가능한 최대 원소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나타내는 변수</a:t>
            </a: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static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int[] ints = new int[MAXINTS];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// int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 저장할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static int cntInts = 0;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    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//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원소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나타내는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2)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 변수에 원소 저장하는 클래스 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작성하라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static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void addInt(int n)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//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ints[]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 끝에 저장하는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                                        //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 원소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개수가 최대 원소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개수와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같으면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 않음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3)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main()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addInt()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11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번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호출한 후 저장 값들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출력하고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MAXINTS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와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cntInts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553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dirty="0">
                <a:solidFill>
                  <a:srgbClr val="0000FF"/>
                </a:solidFill>
              </a:rPr>
              <a:t>배열에서의 인덱스 범위 초과 예외 </a:t>
            </a:r>
            <a:r>
              <a:rPr lang="ko-KR" altLang="en-US" dirty="0" smtClean="0">
                <a:solidFill>
                  <a:srgbClr val="0000FF"/>
                </a:solidFill>
              </a:rPr>
              <a:t>대처방안 </a:t>
            </a:r>
            <a:r>
              <a:rPr lang="en-US" altLang="ko-KR" dirty="0" smtClean="0">
                <a:solidFill>
                  <a:srgbClr val="0000FF"/>
                </a:solidFill>
              </a:rPr>
              <a:t>(2)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8762" y="600214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바람직한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방안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: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가용공간이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있으면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저장하고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없으면 배열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공간 추가로 확보하여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기존 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배열원소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모두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복사한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후 새로운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원소 저장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46794" y="1212928"/>
          <a:ext cx="8136904" cy="5600448"/>
        </p:xfrm>
        <a:graphic>
          <a:graphicData uri="http://schemas.openxmlformats.org/drawingml/2006/table">
            <a:tbl>
              <a:tblPr/>
              <a:tblGrid>
                <a:gridCol w="1173682">
                  <a:extLst>
                    <a:ext uri="{9D8B030D-6E8A-4147-A177-3AD203B41FA5}">
                      <a16:colId xmlns:a16="http://schemas.microsoft.com/office/drawing/2014/main" val="3468309166"/>
                    </a:ext>
                  </a:extLst>
                </a:gridCol>
                <a:gridCol w="6963222">
                  <a:extLst>
                    <a:ext uri="{9D8B030D-6E8A-4147-A177-3AD203B41FA5}">
                      <a16:colId xmlns:a16="http://schemas.microsoft.com/office/drawing/2014/main" val="3647557366"/>
                    </a:ext>
                  </a:extLst>
                </a:gridCol>
              </a:tblGrid>
              <a:tr h="2950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11-1-3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255" marR="40255" marT="11129" marB="111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저장된 원소 개수 검사하여 초과하면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가용공간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확보하기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255" marR="40255" marT="11129" marB="111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406236"/>
                  </a:ext>
                </a:extLst>
              </a:tr>
              <a:tr h="5305378">
                <a:tc grid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 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Ex11_1_3_StringsMgmt_ExtendArrayIfOutOfBounds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static 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MAXSTRINGS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sz="20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                              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 가능한 최대 원소 개수 나타내는 변수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static 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String[]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sz="14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 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String[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MAXSTRINGS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배열 객체 생성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static 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cntStrings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0;                                        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배열변수에 저장된 원소개수 나타내는 변수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altLang="ko-KR" sz="7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문자열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배열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strings[]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저장하는 메소드 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static void 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addString(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  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if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cntStrings &gt;= MAXSTRINGS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{                      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 저장할 공간이 없으면     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</a:t>
                      </a:r>
                      <a:r>
                        <a:rPr lang="ko-KR" alt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maxNew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MAXSTRINGS * 2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               //     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 최대 개수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배의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String[]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stringsNew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sz="14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String[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maxNew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//     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저장공간 확보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ko-KR" altLang="en-US" sz="105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copyStrings(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stringsNew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             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새로운 공간에 기존 원소들 복사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 = stringsNew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                                //  strings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 새로운 공간 참조하게 함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MAXSTRINGS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maxNew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                          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최대 원소 개수 변경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altLang="ko-KR" sz="105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이제 원소 저장할 공간 항상 있게 되므로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cntStrings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++] =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                              // 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strings[]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저장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 개수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증가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altLang="ko-KR" sz="8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//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배열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src[]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모든 원소들을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배열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dest[]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복사하는 메소드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static void 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copyStrings(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String[]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src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String[]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dest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for (int i = 0; i &lt; src.length; i++)                        // src[]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원소 개수만큼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dest[i] = src[i];                                               //    src[]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원소를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dest[]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원소로 저장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</a:p>
                  </a:txBody>
                  <a:tcPr marL="40255" marR="40255" marT="11129" marB="111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011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073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162607" y="3573016"/>
            <a:ext cx="8864109" cy="3168353"/>
          </a:xfrm>
          <a:prstGeom prst="rect">
            <a:avLst/>
          </a:prstGeom>
          <a:solidFill>
            <a:srgbClr val="A8F6F2">
              <a:alpha val="80000"/>
            </a:srgbClr>
          </a:solidFill>
          <a:ln w="3175">
            <a:solidFill>
              <a:sysClr val="windowText" lastClr="000000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dirty="0">
                <a:solidFill>
                  <a:srgbClr val="0000FF"/>
                </a:solidFill>
              </a:rPr>
              <a:t>배열에서의 인덱스 범위 초과 예외 </a:t>
            </a:r>
            <a:r>
              <a:rPr lang="ko-KR" altLang="en-US" dirty="0" smtClean="0">
                <a:solidFill>
                  <a:srgbClr val="0000FF"/>
                </a:solidFill>
              </a:rPr>
              <a:t>대처방안 </a:t>
            </a:r>
            <a:r>
              <a:rPr lang="en-US" altLang="ko-KR" dirty="0" smtClean="0">
                <a:solidFill>
                  <a:srgbClr val="0000FF"/>
                </a:solidFill>
              </a:rPr>
              <a:t>(2)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232517"/>
              </p:ext>
            </p:extLst>
          </p:nvPr>
        </p:nvGraphicFramePr>
        <p:xfrm>
          <a:off x="516462" y="645366"/>
          <a:ext cx="8134922" cy="2768909"/>
        </p:xfrm>
        <a:graphic>
          <a:graphicData uri="http://schemas.openxmlformats.org/drawingml/2006/table">
            <a:tbl>
              <a:tblPr/>
              <a:tblGrid>
                <a:gridCol w="1171700">
                  <a:extLst>
                    <a:ext uri="{9D8B030D-6E8A-4147-A177-3AD203B41FA5}">
                      <a16:colId xmlns:a16="http://schemas.microsoft.com/office/drawing/2014/main" val="3468309166"/>
                    </a:ext>
                  </a:extLst>
                </a:gridCol>
                <a:gridCol w="6963222">
                  <a:extLst>
                    <a:ext uri="{9D8B030D-6E8A-4147-A177-3AD203B41FA5}">
                      <a16:colId xmlns:a16="http://schemas.microsoft.com/office/drawing/2014/main" val="3647557366"/>
                    </a:ext>
                  </a:extLst>
                </a:gridCol>
              </a:tblGrid>
              <a:tr h="2637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11-1-3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255" marR="40255" marT="11129" marB="111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저장된 원소 개수 검사하여 초과하면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가용공간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확보하기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255" marR="40255" marT="11129" marB="111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406236"/>
                  </a:ext>
                </a:extLst>
              </a:tr>
              <a:tr h="2505187">
                <a:tc grid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public static void main(String[] args) { 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addString(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홍길동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    addString(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박문수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    addString(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이몽룡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addString(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성춘향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    addString(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심청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for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(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: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               // strings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배열의 모든 원소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대해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</a:t>
                      </a:r>
                      <a:r>
                        <a:rPr lang="en-US" sz="14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if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(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!=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null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                            //    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null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 아니면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System.out.println(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+ " ");  //      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출력  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System.out.println("\n* MAXSTRINGS = " +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MAXSTRINGS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+ ", cntStrings = " +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cntStrings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}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</a:p>
                  </a:txBody>
                  <a:tcPr marL="40255" marR="40255" marT="11129" marB="111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011767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335877" y="2984737"/>
          <a:ext cx="5328270" cy="448978"/>
        </p:xfrm>
        <a:graphic>
          <a:graphicData uri="http://schemas.openxmlformats.org/drawingml/2006/table">
            <a:tbl>
              <a:tblPr/>
              <a:tblGrid>
                <a:gridCol w="5328270">
                  <a:extLst>
                    <a:ext uri="{9D8B030D-6E8A-4147-A177-3AD203B41FA5}">
                      <a16:colId xmlns:a16="http://schemas.microsoft.com/office/drawing/2014/main" val="2680935803"/>
                    </a:ext>
                  </a:extLst>
                </a:gridCol>
              </a:tblGrid>
              <a:tr h="24389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홍길동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박문수 이몽룡 성춘향 심청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*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MAXSTRINGS = 6, cntStrings = 5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0255" marR="40255" marT="11129" marB="111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957684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67544" y="3746606"/>
            <a:ext cx="1656184" cy="2400318"/>
          </a:xfrm>
          <a:prstGeom prst="rect">
            <a:avLst/>
          </a:prstGeom>
          <a:solidFill>
            <a:srgbClr val="D9FBF9">
              <a:alpha val="89804"/>
            </a:srgbClr>
          </a:solidFill>
          <a:ln w="3175">
            <a:solidFill>
              <a:sysClr val="windowText" lastClr="000000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0339" y="4391333"/>
            <a:ext cx="1278224" cy="1467558"/>
          </a:xfrm>
          <a:prstGeom prst="rect">
            <a:avLst/>
          </a:prstGeom>
          <a:solidFill>
            <a:srgbClr val="ED7D31">
              <a:lumMod val="20000"/>
              <a:lumOff val="80000"/>
              <a:alpha val="89804"/>
            </a:srgbClr>
          </a:solidFill>
          <a:ln w="3175">
            <a:solidFill>
              <a:sysClr val="windowText" lastClr="000000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864194" y="4856413"/>
          <a:ext cx="850513" cy="685800"/>
        </p:xfrm>
        <a:graphic>
          <a:graphicData uri="http://schemas.openxmlformats.org/drawingml/2006/table">
            <a:tbl>
              <a:tblPr firstRow="1" bandRow="1"/>
              <a:tblGrid>
                <a:gridCol w="216024">
                  <a:extLst>
                    <a:ext uri="{9D8B030D-6E8A-4147-A177-3AD203B41FA5}">
                      <a16:colId xmlns:a16="http://schemas.microsoft.com/office/drawing/2014/main" val="3788621802"/>
                    </a:ext>
                  </a:extLst>
                </a:gridCol>
                <a:gridCol w="634489">
                  <a:extLst>
                    <a:ext uri="{9D8B030D-6E8A-4147-A177-3AD203B41FA5}">
                      <a16:colId xmlns:a16="http://schemas.microsoft.com/office/drawing/2014/main" val="360460274"/>
                    </a:ext>
                  </a:extLst>
                </a:gridCol>
              </a:tblGrid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96513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박문수</a:t>
                      </a:r>
                      <a:r>
                        <a:rPr lang="en-US" altLang="ko-KR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900" b="0" kern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595859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이몽룡</a:t>
                      </a: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22207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187593" y="5559660"/>
            <a:ext cx="475102" cy="246221"/>
          </a:xfrm>
          <a:prstGeom prst="rect">
            <a:avLst/>
          </a:prstGeom>
          <a:solidFill>
            <a:srgbClr val="D3FCBC"/>
          </a:solidFill>
          <a:ln w="3175"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pPr marL="381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성춘향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1778" y="4509493"/>
            <a:ext cx="1083870" cy="274828"/>
          </a:xfrm>
          <a:prstGeom prst="rect">
            <a:avLst/>
          </a:prstGeom>
          <a:solidFill>
            <a:srgbClr val="10DAC2">
              <a:alpha val="34902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54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String[] </a:t>
            </a:r>
            <a:r>
              <a:rPr kumimoji="0" lang="ko-KR" altLang="en-US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배열객체</a:t>
            </a:r>
            <a:endParaRPr kumimoji="0" lang="ko-KR" altLang="en-US" sz="1100" b="0" i="0" u="none" strike="noStrike" kern="0" cap="none" spc="-10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0339" y="3922726"/>
            <a:ext cx="771508" cy="293183"/>
          </a:xfrm>
          <a:prstGeom prst="rect">
            <a:avLst/>
          </a:prstGeom>
          <a:solidFill>
            <a:srgbClr val="50EEE6">
              <a:alpha val="69804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36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strings</a:t>
            </a:r>
            <a:endParaRPr kumimoji="0" lang="ko-KR" altLang="en-US" sz="120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72245" y="3924419"/>
            <a:ext cx="424284" cy="291490"/>
          </a:xfrm>
          <a:prstGeom prst="rect">
            <a:avLst/>
          </a:prstGeom>
          <a:solidFill>
            <a:srgbClr val="D3FCBC">
              <a:alpha val="69804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36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659548" y="4061830"/>
            <a:ext cx="0" cy="309642"/>
          </a:xfrm>
          <a:prstGeom prst="straightConnector1">
            <a:avLst/>
          </a:prstGeom>
          <a:noFill/>
          <a:ln w="6350" cap="flat" cmpd="sng" algn="ctr">
            <a:solidFill>
              <a:srgbClr val="0000FF"/>
            </a:solidFill>
            <a:prstDash val="solid"/>
            <a:miter lim="800000"/>
            <a:headEnd type="oval"/>
            <a:tailEnd type="triangle"/>
          </a:ln>
          <a:effectLst/>
        </p:spPr>
      </p:cxnSp>
      <p:cxnSp>
        <p:nvCxnSpPr>
          <p:cNvPr id="21" name="직선 화살표 연결선 20"/>
          <p:cNvCxnSpPr>
            <a:stCxn id="16" idx="1"/>
          </p:cNvCxnSpPr>
          <p:nvPr/>
        </p:nvCxnSpPr>
        <p:spPr>
          <a:xfrm flipH="1">
            <a:off x="1507526" y="5682771"/>
            <a:ext cx="68006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67545" y="6192377"/>
            <a:ext cx="1656184" cy="246221"/>
          </a:xfrm>
          <a:prstGeom prst="rect">
            <a:avLst/>
          </a:prstGeom>
          <a:solidFill>
            <a:srgbClr val="EBF1DE"/>
          </a:solidFill>
          <a:ln w="3175"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pPr marL="381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strings[3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 =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성춘향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98281" y="3670129"/>
            <a:ext cx="3177235" cy="2476795"/>
          </a:xfrm>
          <a:prstGeom prst="rect">
            <a:avLst/>
          </a:prstGeom>
          <a:solidFill>
            <a:srgbClr val="D9FBF9">
              <a:alpha val="89804"/>
            </a:srgbClr>
          </a:solidFill>
          <a:ln w="3175">
            <a:solidFill>
              <a:sysClr val="windowText" lastClr="000000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20396" y="4215213"/>
            <a:ext cx="1278224" cy="1467558"/>
          </a:xfrm>
          <a:prstGeom prst="rect">
            <a:avLst/>
          </a:prstGeom>
          <a:solidFill>
            <a:srgbClr val="ED7D31">
              <a:lumMod val="20000"/>
              <a:lumOff val="80000"/>
              <a:alpha val="89804"/>
            </a:srgbClr>
          </a:solidFill>
          <a:ln w="3175">
            <a:solidFill>
              <a:sysClr val="windowText" lastClr="000000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3234251" y="4680293"/>
          <a:ext cx="850513" cy="685800"/>
        </p:xfrm>
        <a:graphic>
          <a:graphicData uri="http://schemas.openxmlformats.org/drawingml/2006/table">
            <a:tbl>
              <a:tblPr firstRow="1" bandRow="1"/>
              <a:tblGrid>
                <a:gridCol w="216024">
                  <a:extLst>
                    <a:ext uri="{9D8B030D-6E8A-4147-A177-3AD203B41FA5}">
                      <a16:colId xmlns:a16="http://schemas.microsoft.com/office/drawing/2014/main" val="3788621802"/>
                    </a:ext>
                  </a:extLst>
                </a:gridCol>
                <a:gridCol w="634489">
                  <a:extLst>
                    <a:ext uri="{9D8B030D-6E8A-4147-A177-3AD203B41FA5}">
                      <a16:colId xmlns:a16="http://schemas.microsoft.com/office/drawing/2014/main" val="360460274"/>
                    </a:ext>
                  </a:extLst>
                </a:gridCol>
              </a:tblGrid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96513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박문수</a:t>
                      </a:r>
                      <a:r>
                        <a:rPr lang="en-US" altLang="ko-KR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900" b="0" kern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595859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이몽룡</a:t>
                      </a: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22207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8452802" y="5322358"/>
            <a:ext cx="485744" cy="246221"/>
          </a:xfrm>
          <a:prstGeom prst="rect">
            <a:avLst/>
          </a:prstGeom>
          <a:solidFill>
            <a:srgbClr val="D3FCBC"/>
          </a:solidFill>
          <a:ln w="3175"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pPr marL="381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성춘향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01835" y="4333373"/>
            <a:ext cx="1083870" cy="274828"/>
          </a:xfrm>
          <a:prstGeom prst="rect">
            <a:avLst/>
          </a:prstGeom>
          <a:solidFill>
            <a:srgbClr val="10DAC2">
              <a:alpha val="34902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54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String[] </a:t>
            </a:r>
            <a:r>
              <a:rPr kumimoji="0" lang="ko-KR" altLang="en-US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배열객체</a:t>
            </a:r>
            <a:endParaRPr kumimoji="0" lang="ko-KR" altLang="en-US" sz="1100" b="0" i="0" u="none" strike="noStrike" kern="0" cap="none" spc="-10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20396" y="3746606"/>
            <a:ext cx="771508" cy="293183"/>
          </a:xfrm>
          <a:prstGeom prst="rect">
            <a:avLst/>
          </a:prstGeom>
          <a:solidFill>
            <a:srgbClr val="50EEE6">
              <a:alpha val="69804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36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strings</a:t>
            </a:r>
            <a:endParaRPr kumimoji="0" lang="ko-KR" altLang="en-US" sz="120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42302" y="3748299"/>
            <a:ext cx="424284" cy="291490"/>
          </a:xfrm>
          <a:prstGeom prst="rect">
            <a:avLst/>
          </a:prstGeom>
          <a:solidFill>
            <a:srgbClr val="D3FCBC">
              <a:alpha val="69804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36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4029605" y="3885710"/>
            <a:ext cx="0" cy="309642"/>
          </a:xfrm>
          <a:prstGeom prst="straightConnector1">
            <a:avLst/>
          </a:prstGeom>
          <a:noFill/>
          <a:ln w="6350" cap="flat" cmpd="sng" algn="ctr">
            <a:solidFill>
              <a:srgbClr val="0000FF"/>
            </a:solidFill>
            <a:prstDash val="solid"/>
            <a:miter lim="800000"/>
            <a:headEnd type="oval"/>
            <a:tailEnd type="triangle"/>
          </a:ln>
          <a:effectLst/>
        </p:spPr>
      </p:cxnSp>
      <p:sp>
        <p:nvSpPr>
          <p:cNvPr id="35" name="직사각형 34"/>
          <p:cNvSpPr/>
          <p:nvPr/>
        </p:nvSpPr>
        <p:spPr>
          <a:xfrm>
            <a:off x="4594662" y="4171478"/>
            <a:ext cx="1278224" cy="1910048"/>
          </a:xfrm>
          <a:prstGeom prst="rect">
            <a:avLst/>
          </a:prstGeom>
          <a:solidFill>
            <a:srgbClr val="ED7D31">
              <a:lumMod val="20000"/>
              <a:lumOff val="80000"/>
              <a:alpha val="89804"/>
            </a:srgbClr>
          </a:solidFill>
          <a:ln w="3175">
            <a:solidFill>
              <a:sysClr val="windowText" lastClr="000000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4808517" y="4636558"/>
          <a:ext cx="850513" cy="685800"/>
        </p:xfrm>
        <a:graphic>
          <a:graphicData uri="http://schemas.openxmlformats.org/drawingml/2006/table">
            <a:tbl>
              <a:tblPr firstRow="1" bandRow="1"/>
              <a:tblGrid>
                <a:gridCol w="216024">
                  <a:extLst>
                    <a:ext uri="{9D8B030D-6E8A-4147-A177-3AD203B41FA5}">
                      <a16:colId xmlns:a16="http://schemas.microsoft.com/office/drawing/2014/main" val="3788621802"/>
                    </a:ext>
                  </a:extLst>
                </a:gridCol>
                <a:gridCol w="634489">
                  <a:extLst>
                    <a:ext uri="{9D8B030D-6E8A-4147-A177-3AD203B41FA5}">
                      <a16:colId xmlns:a16="http://schemas.microsoft.com/office/drawing/2014/main" val="360460274"/>
                    </a:ext>
                  </a:extLst>
                </a:gridCol>
              </a:tblGrid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96513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박문수</a:t>
                      </a:r>
                      <a:r>
                        <a:rPr lang="en-US" altLang="ko-KR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900" b="0" kern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595859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이몽룡</a:t>
                      </a: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22207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4676101" y="4289638"/>
            <a:ext cx="1083870" cy="274828"/>
          </a:xfrm>
          <a:prstGeom prst="rect">
            <a:avLst/>
          </a:prstGeom>
          <a:solidFill>
            <a:srgbClr val="10DAC2">
              <a:alpha val="34902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54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String[] </a:t>
            </a:r>
            <a:r>
              <a:rPr kumimoji="0" lang="ko-KR" altLang="en-US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배열객체</a:t>
            </a:r>
            <a:endParaRPr kumimoji="0" lang="ko-KR" altLang="en-US" sz="1100" b="0" i="0" u="none" strike="noStrike" kern="0" cap="none" spc="-10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8693" y="3746606"/>
            <a:ext cx="891908" cy="293183"/>
          </a:xfrm>
          <a:prstGeom prst="rect">
            <a:avLst/>
          </a:prstGeom>
          <a:solidFill>
            <a:srgbClr val="50EEE6">
              <a:alpha val="69804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36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StringsNew</a:t>
            </a:r>
            <a:endParaRPr kumimoji="0" lang="ko-KR" altLang="en-US" sz="120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570220" y="3748299"/>
            <a:ext cx="294662" cy="291490"/>
          </a:xfrm>
          <a:prstGeom prst="rect">
            <a:avLst/>
          </a:prstGeom>
          <a:solidFill>
            <a:srgbClr val="D3FCBC">
              <a:alpha val="69804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36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5721985" y="3911756"/>
            <a:ext cx="1" cy="262604"/>
          </a:xfrm>
          <a:prstGeom prst="straightConnector1">
            <a:avLst/>
          </a:prstGeom>
          <a:noFill/>
          <a:ln w="6350" cap="flat" cmpd="sng" algn="ctr">
            <a:solidFill>
              <a:srgbClr val="0000FF"/>
            </a:solidFill>
            <a:prstDash val="solid"/>
            <a:miter lim="800000"/>
            <a:headEnd type="oval"/>
            <a:tailEnd type="triangle"/>
          </a:ln>
          <a:effectLst/>
        </p:spPr>
      </p:cxnSp>
      <p:sp>
        <p:nvSpPr>
          <p:cNvPr id="43" name="직사각형 42"/>
          <p:cNvSpPr/>
          <p:nvPr/>
        </p:nvSpPr>
        <p:spPr>
          <a:xfrm>
            <a:off x="3381501" y="6199686"/>
            <a:ext cx="2210794" cy="400110"/>
          </a:xfrm>
          <a:prstGeom prst="rect">
            <a:avLst/>
          </a:prstGeom>
          <a:solidFill>
            <a:srgbClr val="EBF1DE"/>
          </a:solidFill>
          <a:ln w="3175"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pPr marL="381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성춘향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공간 없으면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 공간의  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81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배열객체 생성해 기존 원소들 복사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808516" y="5318506"/>
          <a:ext cx="850513" cy="685800"/>
        </p:xfrm>
        <a:graphic>
          <a:graphicData uri="http://schemas.openxmlformats.org/drawingml/2006/table">
            <a:tbl>
              <a:tblPr firstRow="1" bandRow="1"/>
              <a:tblGrid>
                <a:gridCol w="216024">
                  <a:extLst>
                    <a:ext uri="{9D8B030D-6E8A-4147-A177-3AD203B41FA5}">
                      <a16:colId xmlns:a16="http://schemas.microsoft.com/office/drawing/2014/main" val="730500701"/>
                    </a:ext>
                  </a:extLst>
                </a:gridCol>
                <a:gridCol w="634489">
                  <a:extLst>
                    <a:ext uri="{9D8B030D-6E8A-4147-A177-3AD203B41FA5}">
                      <a16:colId xmlns:a16="http://schemas.microsoft.com/office/drawing/2014/main" val="4042996590"/>
                    </a:ext>
                  </a:extLst>
                </a:gridCol>
              </a:tblGrid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30230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900" b="0" kern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570626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10011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6665165" y="3670129"/>
            <a:ext cx="1654484" cy="2476795"/>
          </a:xfrm>
          <a:prstGeom prst="rect">
            <a:avLst/>
          </a:prstGeom>
          <a:solidFill>
            <a:srgbClr val="D9FBF9">
              <a:alpha val="89804"/>
            </a:srgbClr>
          </a:solidFill>
          <a:ln w="3175">
            <a:solidFill>
              <a:sysClr val="windowText" lastClr="000000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847960" y="3746606"/>
            <a:ext cx="771508" cy="293183"/>
          </a:xfrm>
          <a:prstGeom prst="rect">
            <a:avLst/>
          </a:prstGeom>
          <a:solidFill>
            <a:srgbClr val="50EEE6">
              <a:alpha val="69804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36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strings</a:t>
            </a:r>
            <a:endParaRPr kumimoji="0" lang="ko-KR" altLang="en-US" sz="120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69866" y="3748299"/>
            <a:ext cx="424284" cy="291490"/>
          </a:xfrm>
          <a:prstGeom prst="rect">
            <a:avLst/>
          </a:prstGeom>
          <a:solidFill>
            <a:srgbClr val="D3FCBC">
              <a:alpha val="69804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36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7857169" y="3885710"/>
            <a:ext cx="18588" cy="285768"/>
          </a:xfrm>
          <a:prstGeom prst="straightConnector1">
            <a:avLst/>
          </a:prstGeom>
          <a:noFill/>
          <a:ln w="6350" cap="flat" cmpd="sng" algn="ctr">
            <a:solidFill>
              <a:srgbClr val="0000FF"/>
            </a:solidFill>
            <a:prstDash val="solid"/>
            <a:miter lim="800000"/>
            <a:headEnd type="oval"/>
            <a:tailEnd type="triangle"/>
          </a:ln>
          <a:effectLst/>
        </p:spPr>
      </p:cxnSp>
      <p:sp>
        <p:nvSpPr>
          <p:cNvPr id="55" name="직사각형 54"/>
          <p:cNvSpPr/>
          <p:nvPr/>
        </p:nvSpPr>
        <p:spPr>
          <a:xfrm>
            <a:off x="6843563" y="4171478"/>
            <a:ext cx="1278224" cy="1910048"/>
          </a:xfrm>
          <a:prstGeom prst="rect">
            <a:avLst/>
          </a:prstGeom>
          <a:solidFill>
            <a:srgbClr val="ED7D31">
              <a:lumMod val="20000"/>
              <a:lumOff val="80000"/>
              <a:alpha val="89804"/>
            </a:srgbClr>
          </a:solidFill>
          <a:ln w="3175">
            <a:solidFill>
              <a:sysClr val="windowText" lastClr="000000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7057418" y="4636558"/>
          <a:ext cx="850513" cy="685800"/>
        </p:xfrm>
        <a:graphic>
          <a:graphicData uri="http://schemas.openxmlformats.org/drawingml/2006/table">
            <a:tbl>
              <a:tblPr firstRow="1" bandRow="1"/>
              <a:tblGrid>
                <a:gridCol w="216024">
                  <a:extLst>
                    <a:ext uri="{9D8B030D-6E8A-4147-A177-3AD203B41FA5}">
                      <a16:colId xmlns:a16="http://schemas.microsoft.com/office/drawing/2014/main" val="3788621802"/>
                    </a:ext>
                  </a:extLst>
                </a:gridCol>
                <a:gridCol w="634489">
                  <a:extLst>
                    <a:ext uri="{9D8B030D-6E8A-4147-A177-3AD203B41FA5}">
                      <a16:colId xmlns:a16="http://schemas.microsoft.com/office/drawing/2014/main" val="360460274"/>
                    </a:ext>
                  </a:extLst>
                </a:gridCol>
              </a:tblGrid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96513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박문수</a:t>
                      </a:r>
                      <a:r>
                        <a:rPr lang="en-US" altLang="ko-KR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900" b="0" kern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595859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이몽룡</a:t>
                      </a: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22207"/>
                  </a:ext>
                </a:extLst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6925002" y="4289638"/>
            <a:ext cx="1083870" cy="274828"/>
          </a:xfrm>
          <a:prstGeom prst="rect">
            <a:avLst/>
          </a:prstGeom>
          <a:solidFill>
            <a:srgbClr val="10DAC2">
              <a:alpha val="34902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54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String[] </a:t>
            </a:r>
            <a:r>
              <a:rPr kumimoji="0" lang="ko-KR" altLang="en-US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배열객체</a:t>
            </a:r>
            <a:endParaRPr kumimoji="0" lang="ko-KR" altLang="en-US" sz="1100" b="0" i="0" u="none" strike="noStrike" kern="0" cap="none" spc="-10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620450" y="6190519"/>
            <a:ext cx="1743914" cy="400110"/>
          </a:xfrm>
          <a:prstGeom prst="rect">
            <a:avLst/>
          </a:prstGeom>
          <a:solidFill>
            <a:srgbClr val="EBF1DE"/>
          </a:solidFill>
          <a:ln w="3175"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pPr marL="381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strings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새로운 배열객체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81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참조하게 한 후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성춘향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/>
          </p:nvPr>
        </p:nvGraphicFramePr>
        <p:xfrm>
          <a:off x="7057418" y="5318890"/>
          <a:ext cx="850513" cy="685800"/>
        </p:xfrm>
        <a:graphic>
          <a:graphicData uri="http://schemas.openxmlformats.org/drawingml/2006/table">
            <a:tbl>
              <a:tblPr firstRow="1" bandRow="1"/>
              <a:tblGrid>
                <a:gridCol w="216024">
                  <a:extLst>
                    <a:ext uri="{9D8B030D-6E8A-4147-A177-3AD203B41FA5}">
                      <a16:colId xmlns:a16="http://schemas.microsoft.com/office/drawing/2014/main" val="730500701"/>
                    </a:ext>
                  </a:extLst>
                </a:gridCol>
                <a:gridCol w="634489">
                  <a:extLst>
                    <a:ext uri="{9D8B030D-6E8A-4147-A177-3AD203B41FA5}">
                      <a16:colId xmlns:a16="http://schemas.microsoft.com/office/drawing/2014/main" val="4042996590"/>
                    </a:ext>
                  </a:extLst>
                </a:gridCol>
              </a:tblGrid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성춘향 </a:t>
                      </a: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30230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900" b="0" kern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570626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10011"/>
                  </a:ext>
                </a:extLst>
              </a:tr>
            </a:tbl>
          </a:graphicData>
        </a:graphic>
      </p:graphicFrame>
      <p:cxnSp>
        <p:nvCxnSpPr>
          <p:cNvPr id="33" name="직선 화살표 연결선 32"/>
          <p:cNvCxnSpPr/>
          <p:nvPr/>
        </p:nvCxnSpPr>
        <p:spPr>
          <a:xfrm flipH="1">
            <a:off x="7875757" y="5431037"/>
            <a:ext cx="582627" cy="52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4084072" y="4798652"/>
            <a:ext cx="74778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4084072" y="5023193"/>
            <a:ext cx="74778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4084072" y="5228946"/>
            <a:ext cx="74778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12" name="오른쪽 화살표 106511"/>
          <p:cNvSpPr/>
          <p:nvPr/>
        </p:nvSpPr>
        <p:spPr>
          <a:xfrm>
            <a:off x="2322788" y="4781059"/>
            <a:ext cx="377087" cy="261065"/>
          </a:xfrm>
          <a:prstGeom prst="rightArrow">
            <a:avLst/>
          </a:prstGeom>
          <a:solidFill>
            <a:srgbClr val="01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오른쪽 화살표 83"/>
          <p:cNvSpPr/>
          <p:nvPr/>
        </p:nvSpPr>
        <p:spPr>
          <a:xfrm>
            <a:off x="6160729" y="4791308"/>
            <a:ext cx="377087" cy="261065"/>
          </a:xfrm>
          <a:prstGeom prst="rightArrow">
            <a:avLst/>
          </a:prstGeom>
          <a:solidFill>
            <a:srgbClr val="01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044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584775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11-1-3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1925" y="628650"/>
            <a:ext cx="882015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실행하여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결과 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발생시키지는 않으며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5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개의 문자열이 모두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저장됨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확실히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가능한 최대 원소 개수가 변경된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것 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en-US" altLang="ko-KR" sz="700" b="0" i="0" u="none" strike="noStrike" kern="1200" cap="none" spc="0" normalizeH="0" baseline="0" noProof="0" dirty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실습과제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정수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10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저장하는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생성하여  배열변수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ints[]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 저장하라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static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 MAXINTS = 10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;   //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 가능한 최대 원소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나타내는 변수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static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int[] ints = new int[MAXINTS];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// int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 저장할 배열변수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static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 cntInts = 0;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//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배열변수에 저장된 원소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나타내는 변수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2) ints[]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 여러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정수 저장하도록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다음의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작성하라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static void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addInt(int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// n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ints[]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 끝에 저장하는 메소드로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저장된 원소 개수가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                                      //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최대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원소 개수와 같으면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추가 저장공간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확보한 후 기존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                                      //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원소들 복사하여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ints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 참조하게 하고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static void copyInts(int[] src, int[] dest)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// int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src[]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 원소들을 모두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                                                              // dest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[]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 복사하는 메소드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3) main()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addInt()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11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번 호출한 후 저장된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값들 출력하고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MAXINTS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와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cntInts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56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en-US" altLang="ko-KR" dirty="0">
                <a:solidFill>
                  <a:srgbClr val="0000FF"/>
                </a:solidFill>
              </a:rPr>
              <a:t>Vector </a:t>
            </a:r>
            <a:r>
              <a:rPr lang="ko-KR" altLang="en-US" dirty="0" smtClean="0">
                <a:solidFill>
                  <a:srgbClr val="0000FF"/>
                </a:solidFill>
              </a:rPr>
              <a:t>클래스 </a:t>
            </a:r>
            <a:r>
              <a:rPr lang="ko-KR" altLang="en-US" dirty="0">
                <a:solidFill>
                  <a:srgbClr val="0000FF"/>
                </a:solidFill>
              </a:rPr>
              <a:t>이용한 여러 </a:t>
            </a:r>
            <a:r>
              <a:rPr lang="ko-KR" altLang="en-US" dirty="0" smtClean="0">
                <a:solidFill>
                  <a:srgbClr val="0000FF"/>
                </a:solidFill>
              </a:rPr>
              <a:t>원소 </a:t>
            </a:r>
            <a:r>
              <a:rPr lang="ko-KR" altLang="en-US" dirty="0">
                <a:solidFill>
                  <a:srgbClr val="0000FF"/>
                </a:solidFill>
              </a:rPr>
              <a:t>관리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8762" y="600214"/>
            <a:ext cx="8424936" cy="272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java.util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패키지의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컬렉션 지원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배열에 여러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데이터들 저장하고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관리할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때 부담 있음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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컬렉션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지원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클래스는 여러 데이터 저장 및 관리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용이하게 함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가장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대표적인 클래스가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java.util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패키지의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Vector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Vector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모든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종류의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객체들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저장하고 검색할 수 있는 편리한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기능 제공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Vector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이용하면 배열보다 편리하게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원소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저장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검색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관리 가능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생성자와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860188" y="3209751"/>
          <a:ext cx="7956375" cy="3512820"/>
        </p:xfrm>
        <a:graphic>
          <a:graphicData uri="http://schemas.openxmlformats.org/drawingml/2006/table">
            <a:tbl>
              <a:tblPr/>
              <a:tblGrid>
                <a:gridCol w="3063740">
                  <a:extLst>
                    <a:ext uri="{9D8B030D-6E8A-4147-A177-3AD203B41FA5}">
                      <a16:colId xmlns:a16="http://schemas.microsoft.com/office/drawing/2014/main" val="4280060222"/>
                    </a:ext>
                  </a:extLst>
                </a:gridCol>
                <a:gridCol w="4892635">
                  <a:extLst>
                    <a:ext uri="{9D8B030D-6E8A-4147-A177-3AD203B41FA5}">
                      <a16:colId xmlns:a16="http://schemas.microsoft.com/office/drawing/2014/main" val="3074187833"/>
                    </a:ext>
                  </a:extLst>
                </a:gridCol>
              </a:tblGrid>
              <a:tr h="234696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생성자 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89937"/>
                  </a:ext>
                </a:extLst>
              </a:tr>
              <a:tr h="336296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</a:t>
                      </a:r>
                      <a:r>
                        <a:rPr lang="en-US" sz="13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Vector&lt;E&gt;()</a:t>
                      </a:r>
                      <a:endParaRPr lang="en-US" sz="1300" kern="0" spc="0" dirty="0">
                        <a:solidFill>
                          <a:srgbClr val="CC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처음에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 </a:t>
                      </a:r>
                      <a:r>
                        <a:rPr lang="ko-KR" altLang="en-US" sz="13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객체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z="1300" b="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</a:t>
                      </a:r>
                      <a:r>
                        <a:rPr lang="ko-KR" altLang="en-US" sz="13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저장할 수 있는 빈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 </a:t>
                      </a:r>
                      <a:r>
                        <a:rPr lang="ko-KR" altLang="en-US" sz="13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</a:t>
                      </a:r>
                      <a:endParaRPr lang="ko-KR" altLang="en-US" sz="1300" b="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032020"/>
                  </a:ext>
                </a:extLst>
              </a:tr>
              <a:tr h="336296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</a:t>
                      </a:r>
                      <a:r>
                        <a:rPr lang="en-US" sz="13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Vector&lt;E&gt;(int initialCapacity)</a:t>
                      </a:r>
                      <a:endParaRPr lang="en-US" sz="1300" kern="0" spc="0" dirty="0">
                        <a:solidFill>
                          <a:srgbClr val="CC00FF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처음에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initialCapacity</a:t>
                      </a:r>
                      <a:r>
                        <a:rPr lang="ko-KR" altLang="en-US" sz="13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개의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 </a:t>
                      </a:r>
                      <a:r>
                        <a:rPr lang="ko-KR" altLang="en-US" sz="13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객체 저장할 수 있는 빈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 </a:t>
                      </a:r>
                      <a:r>
                        <a:rPr lang="ko-KR" altLang="en-US" sz="13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</a:t>
                      </a:r>
                      <a:endParaRPr lang="ko-KR" altLang="en-US" sz="1300" b="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37350"/>
                  </a:ext>
                </a:extLst>
              </a:tr>
              <a:tr h="234696">
                <a:tc gridSpan="2"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58294"/>
                  </a:ext>
                </a:extLst>
              </a:tr>
              <a:tr h="257937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</a:t>
                      </a:r>
                      <a:r>
                        <a:rPr lang="en-US" sz="13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boolean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3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add(E element)</a:t>
                      </a:r>
                      <a:endParaRPr lang="en-US" sz="1300" kern="0" spc="0" dirty="0">
                        <a:solidFill>
                          <a:srgbClr val="CC00FF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</a:t>
                      </a:r>
                      <a:r>
                        <a:rPr lang="ko-KR" altLang="en-US" sz="130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끝에 원소 </a:t>
                      </a: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element</a:t>
                      </a:r>
                      <a:r>
                        <a:rPr lang="ko-KR" altLang="en-US" sz="130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추가</a:t>
                      </a:r>
                      <a:endParaRPr lang="ko-KR" altLang="en-US" sz="13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083682"/>
                  </a:ext>
                </a:extLst>
              </a:tr>
              <a:tr h="342773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</a:t>
                      </a:r>
                      <a:r>
                        <a:rPr lang="en-US" sz="13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void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3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add(int index, E element) </a:t>
                      </a:r>
                      <a:endParaRPr lang="en-US" sz="1300" kern="0" spc="0" dirty="0">
                        <a:solidFill>
                          <a:srgbClr val="CC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위치 </a:t>
                      </a: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index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원소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element 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추가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그 </a:t>
                      </a:r>
                      <a:r>
                        <a:rPr lang="ko-KR" altLang="en-US" sz="130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위치 부터의 원소들 뒤로 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하나씩 이동시킴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3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80794"/>
                  </a:ext>
                </a:extLst>
              </a:tr>
              <a:tr h="472567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</a:t>
                      </a:r>
                      <a:r>
                        <a:rPr lang="en-US" sz="13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3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remove(int index)</a:t>
                      </a:r>
                      <a:endParaRPr lang="en-US" sz="1300" kern="0" spc="0" dirty="0">
                        <a:solidFill>
                          <a:srgbClr val="CC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index 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위치의 </a:t>
                      </a:r>
                      <a:r>
                        <a:rPr lang="ko-KR" altLang="en-US" sz="130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 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삭제하고 삭제된 원소 반환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그 위치 </a:t>
                      </a:r>
                      <a:r>
                        <a:rPr lang="ko-KR" altLang="en-US" sz="130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다음 부터의 원소들 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앞으로 하나씩 이동시킴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3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50368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</a:t>
                      </a:r>
                      <a:r>
                        <a:rPr lang="en-US" sz="13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E </a:t>
                      </a:r>
                      <a:r>
                        <a:rPr lang="en-US" sz="13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get(int index) </a:t>
                      </a:r>
                      <a:endParaRPr lang="en-US" sz="1300" kern="0" spc="0" dirty="0">
                        <a:solidFill>
                          <a:srgbClr val="CC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index 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위치의 원소 </a:t>
                      </a:r>
                      <a:r>
                        <a:rPr lang="ko-KR" altLang="en-US" sz="130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반환</a:t>
                      </a:r>
                      <a:endParaRPr lang="ko-KR" altLang="en-US" sz="13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213931"/>
                  </a:ext>
                </a:extLst>
              </a:tr>
              <a:tr h="298958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</a:t>
                      </a:r>
                      <a:r>
                        <a:rPr lang="en-US" sz="13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 </a:t>
                      </a:r>
                      <a:r>
                        <a:rPr lang="en-US" sz="13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set(int index, E element)</a:t>
                      </a:r>
                      <a:endParaRPr lang="en-US" sz="1300" kern="0" spc="0" dirty="0">
                        <a:solidFill>
                          <a:srgbClr val="CC00FF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index 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위치의 원소를 원소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element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 대체하여 저장하고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대체 전의 원소 반환</a:t>
                      </a:r>
                      <a:endParaRPr lang="ko-KR" altLang="en-US" sz="13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85670"/>
                  </a:ext>
                </a:extLst>
              </a:tr>
              <a:tr h="228473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</a:t>
                      </a:r>
                      <a:r>
                        <a:rPr lang="en-US" sz="13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int </a:t>
                      </a:r>
                      <a:r>
                        <a:rPr lang="en-US" sz="13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size()</a:t>
                      </a:r>
                      <a:endParaRPr lang="en-US" sz="1300" kern="0" spc="0" dirty="0">
                        <a:solidFill>
                          <a:srgbClr val="CC00FF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저장된 원소 개수 반환</a:t>
                      </a:r>
                      <a:endParaRPr lang="ko-KR" altLang="en-US" sz="13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154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666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en-US" altLang="ko-KR" dirty="0">
                <a:solidFill>
                  <a:srgbClr val="0000FF"/>
                </a:solidFill>
              </a:rPr>
              <a:t>Vector </a:t>
            </a:r>
            <a:r>
              <a:rPr lang="ko-KR" altLang="en-US" dirty="0" smtClean="0">
                <a:solidFill>
                  <a:srgbClr val="0000FF"/>
                </a:solidFill>
              </a:rPr>
              <a:t>클래스 </a:t>
            </a:r>
            <a:r>
              <a:rPr lang="ko-KR" altLang="en-US" dirty="0">
                <a:solidFill>
                  <a:srgbClr val="0000FF"/>
                </a:solidFill>
              </a:rPr>
              <a:t>이용한 여러 </a:t>
            </a:r>
            <a:r>
              <a:rPr lang="ko-KR" altLang="en-US" dirty="0" smtClean="0">
                <a:solidFill>
                  <a:srgbClr val="0000FF"/>
                </a:solidFill>
              </a:rPr>
              <a:t>원소 </a:t>
            </a:r>
            <a:r>
              <a:rPr lang="ko-KR" altLang="en-US" dirty="0">
                <a:solidFill>
                  <a:srgbClr val="0000FF"/>
                </a:solidFill>
              </a:rPr>
              <a:t>관리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8762" y="600214"/>
            <a:ext cx="8424936" cy="5057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원소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저장하는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Vector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클래스의 객체 생성 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Vector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클래스는 제네릭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Vector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객체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생성하거나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Vector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참조변수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선언할 때 원소로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저장할 객체의 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클래스를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&lt;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와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&gt;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사이에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명시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문자열들 저장하는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Vector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객체 생성하는 코드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Vector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는 자체적으로 원소 저장할 공간 관리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저장할 원소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최대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크기 설정할 필요 없음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더 많은 원소가 저장될 필요가 있으면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저장공간 추가로 확보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▪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Vector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생성된 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ector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객체 참조변수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strings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Vector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객체 참조하는 모습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059563" y="2807186"/>
          <a:ext cx="7812098" cy="607164"/>
        </p:xfrm>
        <a:graphic>
          <a:graphicData uri="http://schemas.openxmlformats.org/drawingml/2006/table">
            <a:tbl>
              <a:tblPr/>
              <a:tblGrid>
                <a:gridCol w="7812098">
                  <a:extLst>
                    <a:ext uri="{9D8B030D-6E8A-4147-A177-3AD203B41FA5}">
                      <a16:colId xmlns:a16="http://schemas.microsoft.com/office/drawing/2014/main" val="1420427372"/>
                    </a:ext>
                  </a:extLst>
                </a:gridCol>
              </a:tblGrid>
              <a:tr h="607164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문자열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저장하는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생성하여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 참조하게 함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Vector&lt;String&gt; </a:t>
                      </a:r>
                      <a:r>
                        <a:rPr lang="en-US" sz="16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</a:t>
                      </a:r>
                      <a:r>
                        <a:rPr lang="en-US" sz="1600" b="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Vector&lt;String&gt;();</a:t>
                      </a: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&lt;String&gt;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은 원소 클래스 표시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871358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>
          <a:xfrm>
            <a:off x="5377626" y="3645024"/>
            <a:ext cx="3383279" cy="3097530"/>
          </a:xfrm>
          <a:prstGeom prst="rect">
            <a:avLst/>
          </a:prstGeom>
          <a:solidFill>
            <a:srgbClr val="D9FBF9">
              <a:alpha val="89804"/>
            </a:srgbClr>
          </a:solidFill>
          <a:ln w="3175">
            <a:solidFill>
              <a:sysClr val="windowText" lastClr="000000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08103" y="4277484"/>
            <a:ext cx="1801191" cy="2354580"/>
          </a:xfrm>
          <a:prstGeom prst="rect">
            <a:avLst/>
          </a:prstGeom>
          <a:solidFill>
            <a:srgbClr val="ED7D31">
              <a:lumMod val="20000"/>
              <a:lumOff val="80000"/>
              <a:alpha val="89804"/>
            </a:srgbClr>
          </a:solidFill>
          <a:ln w="3175">
            <a:solidFill>
              <a:sysClr val="windowText" lastClr="000000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609913" y="4678542"/>
            <a:ext cx="1589371" cy="505000"/>
          </a:xfrm>
          <a:prstGeom prst="rect">
            <a:avLst/>
          </a:prstGeom>
          <a:solidFill>
            <a:srgbClr val="F7EA89">
              <a:alpha val="80000"/>
            </a:srgbClr>
          </a:solidFill>
          <a:ln w="3175">
            <a:solidFill>
              <a:sysClr val="windowText" lastClr="000000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76456" y="4277484"/>
            <a:ext cx="1278224" cy="1691640"/>
          </a:xfrm>
          <a:prstGeom prst="rect">
            <a:avLst/>
          </a:prstGeom>
          <a:solidFill>
            <a:srgbClr val="ED7D31">
              <a:lumMod val="20000"/>
              <a:lumOff val="80000"/>
              <a:alpha val="89804"/>
            </a:srgbClr>
          </a:solidFill>
          <a:ln w="3175">
            <a:solidFill>
              <a:sysClr val="windowText" lastClr="000000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7590311" y="4742928"/>
          <a:ext cx="850513" cy="1143000"/>
        </p:xfrm>
        <a:graphic>
          <a:graphicData uri="http://schemas.openxmlformats.org/drawingml/2006/table">
            <a:tbl>
              <a:tblPr firstRow="1" bandRow="1"/>
              <a:tblGrid>
                <a:gridCol w="216024">
                  <a:extLst>
                    <a:ext uri="{9D8B030D-6E8A-4147-A177-3AD203B41FA5}">
                      <a16:colId xmlns:a16="http://schemas.microsoft.com/office/drawing/2014/main" val="3788621802"/>
                    </a:ext>
                  </a:extLst>
                </a:gridCol>
                <a:gridCol w="634489">
                  <a:extLst>
                    <a:ext uri="{9D8B030D-6E8A-4147-A177-3AD203B41FA5}">
                      <a16:colId xmlns:a16="http://schemas.microsoft.com/office/drawing/2014/main" val="360460274"/>
                    </a:ext>
                  </a:extLst>
                </a:gridCol>
              </a:tblGrid>
              <a:tr h="16431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함초롬바탕"/>
                          <a:cs typeface="+mn-cs"/>
                        </a:rPr>
                        <a:t>null</a:t>
                      </a:r>
                      <a:endParaRPr lang="ko-KR" altLang="en-US" sz="900" b="0" kern="1200" dirty="0">
                        <a:solidFill>
                          <a:srgbClr val="0000FF"/>
                        </a:solidFill>
                        <a:latin typeface="+mn-ea"/>
                        <a:ea typeface="함초롬바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96513"/>
                  </a:ext>
                </a:extLst>
              </a:tr>
              <a:tr h="2056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함초롬바탕"/>
                          <a:cs typeface="+mn-cs"/>
                        </a:rPr>
                        <a:t>null</a:t>
                      </a:r>
                      <a:endParaRPr lang="ko-KR" altLang="en-US" sz="900" b="0" kern="1200" dirty="0">
                        <a:solidFill>
                          <a:srgbClr val="0000FF"/>
                        </a:solidFill>
                        <a:latin typeface="+mn-ea"/>
                        <a:ea typeface="함초롬바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595859"/>
                  </a:ext>
                </a:extLst>
              </a:tr>
              <a:tr h="2056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함초롬바탕"/>
                          <a:cs typeface="+mn-cs"/>
                        </a:rPr>
                        <a:t>null</a:t>
                      </a:r>
                      <a:endParaRPr lang="ko-KR" altLang="en-US" sz="900" b="0" kern="1200" dirty="0">
                        <a:solidFill>
                          <a:srgbClr val="0000FF"/>
                        </a:solidFill>
                        <a:latin typeface="+mn-ea"/>
                        <a:ea typeface="함초롬바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22207"/>
                  </a:ext>
                </a:extLst>
              </a:tr>
              <a:tr h="2056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endParaRPr lang="ko-KR" altLang="en-US" sz="8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121811"/>
                  </a:ext>
                </a:extLst>
              </a:tr>
              <a:tr h="2056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900" b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810817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7457895" y="4396580"/>
            <a:ext cx="1083870" cy="275010"/>
          </a:xfrm>
          <a:prstGeom prst="rect">
            <a:avLst/>
          </a:prstGeom>
          <a:solidFill>
            <a:srgbClr val="10DAC2">
              <a:alpha val="34902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54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String[] </a:t>
            </a:r>
            <a:r>
              <a:rPr kumimoji="0" lang="ko-KR" altLang="en-US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배열객체</a:t>
            </a:r>
            <a:endParaRPr kumimoji="0" lang="ko-KR" altLang="en-US" sz="1100" b="0" i="0" u="none" strike="noStrike" kern="0" cap="none" spc="-10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385494" y="6056064"/>
            <a:ext cx="1278224" cy="576000"/>
          </a:xfrm>
          <a:prstGeom prst="rect">
            <a:avLst/>
          </a:prstGeom>
          <a:solidFill>
            <a:srgbClr val="EBF1DE"/>
          </a:solidFill>
          <a:ln w="3175">
            <a:solidFill>
              <a:sysClr val="windowText" lastClr="000000"/>
            </a:solidFill>
          </a:ln>
        </p:spPr>
        <p:txBody>
          <a:bodyPr wrap="square" lIns="0" r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-6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   </a:t>
            </a: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String[]</a:t>
            </a: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 elementData</a:t>
            </a:r>
            <a:r>
              <a:rPr kumimoji="0" lang="ko-KR" altLang="en-US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endParaRPr kumimoji="0" lang="en-US" altLang="ko-KR" sz="1000" b="0" i="0" u="none" strike="noStrike" kern="0" cap="none" spc="-6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          </a:t>
            </a: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= </a:t>
            </a: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new</a:t>
            </a: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String[10]</a:t>
            </a: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kumimoji="0" lang="ko-KR" altLang="en-US" sz="1000" b="0" i="0" u="none" strike="noStrike" kern="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내부적으로</a:t>
            </a: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000" b="0" i="0" u="none" strike="noStrike" kern="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수행</a:t>
            </a: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) </a:t>
            </a:r>
            <a:endParaRPr kumimoji="0" lang="ko-KR" altLang="en-US" sz="1100" b="0" i="0" u="none" strike="noStrike" kern="0" cap="none" spc="-6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913281" y="4345593"/>
            <a:ext cx="1022303" cy="276391"/>
          </a:xfrm>
          <a:prstGeom prst="rect">
            <a:avLst/>
          </a:prstGeom>
          <a:solidFill>
            <a:srgbClr val="10DAC2">
              <a:alpha val="34902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54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Vector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객체</a:t>
            </a:r>
            <a:endParaRPr kumimoji="0" lang="ko-KR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69091" y="4729410"/>
            <a:ext cx="200389" cy="405522"/>
          </a:xfrm>
          <a:prstGeom prst="rect">
            <a:avLst/>
          </a:prstGeom>
          <a:solidFill>
            <a:srgbClr val="50EEE6">
              <a:alpha val="89804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36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필</a:t>
            </a:r>
            <a:endParaRPr kumimoji="0" lang="en-US" altLang="ko-KR" sz="105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드</a:t>
            </a:r>
            <a:endParaRPr kumimoji="0" lang="ko-KR" alt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13281" y="4729409"/>
            <a:ext cx="812923" cy="183683"/>
          </a:xfrm>
          <a:prstGeom prst="rect">
            <a:avLst/>
          </a:prstGeom>
          <a:solidFill>
            <a:srgbClr val="50EEE6">
              <a:alpha val="80000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elementCount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17272" y="4943139"/>
            <a:ext cx="813858" cy="192006"/>
          </a:xfrm>
          <a:prstGeom prst="rect">
            <a:avLst/>
          </a:prstGeom>
          <a:solidFill>
            <a:srgbClr val="50EEE6">
              <a:alpha val="80000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144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elementData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72726" y="4729409"/>
            <a:ext cx="367643" cy="183683"/>
          </a:xfrm>
          <a:prstGeom prst="rect">
            <a:avLst/>
          </a:prstGeom>
          <a:solidFill>
            <a:srgbClr val="D3FCBC">
              <a:alpha val="69804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144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-6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0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777652" y="4944217"/>
            <a:ext cx="367642" cy="190849"/>
          </a:xfrm>
          <a:prstGeom prst="rect">
            <a:avLst/>
          </a:prstGeom>
          <a:solidFill>
            <a:srgbClr val="D3FCBC">
              <a:alpha val="69804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-6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612345" y="5227332"/>
            <a:ext cx="1589371" cy="1357101"/>
          </a:xfrm>
          <a:prstGeom prst="rect">
            <a:avLst/>
          </a:prstGeom>
          <a:solidFill>
            <a:srgbClr val="F7EA89">
              <a:alpha val="80000"/>
            </a:srgbClr>
          </a:solidFill>
          <a:ln w="3175">
            <a:solidFill>
              <a:sysClr val="windowText" lastClr="000000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 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667106" y="5625241"/>
            <a:ext cx="200388" cy="623793"/>
          </a:xfrm>
          <a:prstGeom prst="rect">
            <a:avLst/>
          </a:prstGeom>
          <a:solidFill>
            <a:srgbClr val="FF00FF">
              <a:alpha val="20000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72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메</a:t>
            </a:r>
            <a:endParaRPr kumimoji="0" lang="en-US" altLang="ko-KR" sz="1050" b="0" i="0" u="none" strike="noStrike" kern="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소</a:t>
            </a:r>
            <a:endParaRPr kumimoji="0" lang="en-US" altLang="ko-KR" sz="1050" b="0" i="0" u="none" strike="noStrike" kern="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드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913281" y="5280395"/>
            <a:ext cx="1223751" cy="179118"/>
          </a:xfrm>
          <a:prstGeom prst="rect">
            <a:avLst/>
          </a:prstGeom>
          <a:solidFill>
            <a:srgbClr val="E98BFF">
              <a:alpha val="50196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Vector&lt;E&gt;()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910678" y="5501462"/>
            <a:ext cx="1226354" cy="173153"/>
          </a:xfrm>
          <a:prstGeom prst="rect">
            <a:avLst/>
          </a:prstGeom>
          <a:solidFill>
            <a:srgbClr val="E98BFF">
              <a:alpha val="50196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add(E e)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910676" y="5711767"/>
            <a:ext cx="1226356" cy="179366"/>
          </a:xfrm>
          <a:prstGeom prst="rect">
            <a:avLst/>
          </a:prstGeom>
          <a:solidFill>
            <a:srgbClr val="E98BFF">
              <a:alpha val="50196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add(int index, E e)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10208" y="5934923"/>
            <a:ext cx="1227291" cy="184535"/>
          </a:xfrm>
          <a:prstGeom prst="rect">
            <a:avLst/>
          </a:prstGeom>
          <a:solidFill>
            <a:srgbClr val="E98BFF">
              <a:alpha val="50196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get(int index)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910676" y="6156425"/>
            <a:ext cx="1226356" cy="174312"/>
          </a:xfrm>
          <a:prstGeom prst="rect">
            <a:avLst/>
          </a:prstGeom>
          <a:solidFill>
            <a:srgbClr val="E98BFF">
              <a:alpha val="50196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set(int index, E e)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911874" y="6366443"/>
            <a:ext cx="1227291" cy="174470"/>
          </a:xfrm>
          <a:prstGeom prst="rect">
            <a:avLst/>
          </a:prstGeom>
          <a:solidFill>
            <a:srgbClr val="E98BFF">
              <a:alpha val="50196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size()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 flipV="1">
            <a:off x="6963905" y="5038732"/>
            <a:ext cx="619314" cy="1451"/>
          </a:xfrm>
          <a:prstGeom prst="straightConnector1">
            <a:avLst/>
          </a:prstGeom>
          <a:noFill/>
          <a:ln w="6350" cap="flat" cmpd="sng" algn="ctr">
            <a:solidFill>
              <a:srgbClr val="0000FF"/>
            </a:solidFill>
            <a:prstDash val="solid"/>
            <a:miter lim="800000"/>
            <a:headEnd type="oval"/>
            <a:tailEnd type="triangle"/>
          </a:ln>
          <a:effectLst/>
        </p:spPr>
      </p:cxnSp>
      <p:sp>
        <p:nvSpPr>
          <p:cNvPr id="87" name="직사각형 86"/>
          <p:cNvSpPr/>
          <p:nvPr/>
        </p:nvSpPr>
        <p:spPr>
          <a:xfrm>
            <a:off x="5619437" y="3761402"/>
            <a:ext cx="1060701" cy="293377"/>
          </a:xfrm>
          <a:prstGeom prst="rect">
            <a:avLst/>
          </a:prstGeom>
          <a:solidFill>
            <a:srgbClr val="50EEE6">
              <a:alpha val="69804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36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strings</a:t>
            </a:r>
            <a:endParaRPr kumimoji="0" lang="ko-KR" altLang="en-US" sz="120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730536" y="3763096"/>
            <a:ext cx="424284" cy="291683"/>
          </a:xfrm>
          <a:prstGeom prst="rect">
            <a:avLst/>
          </a:prstGeom>
          <a:solidFill>
            <a:srgbClr val="D3FCBC">
              <a:alpha val="69804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36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6942676" y="3902543"/>
            <a:ext cx="0" cy="374941"/>
          </a:xfrm>
          <a:prstGeom prst="straightConnector1">
            <a:avLst/>
          </a:prstGeom>
          <a:noFill/>
          <a:ln w="6350" cap="flat" cmpd="sng" algn="ctr">
            <a:solidFill>
              <a:srgbClr val="0000FF"/>
            </a:solidFill>
            <a:prstDash val="solid"/>
            <a:miter lim="800000"/>
            <a:headEnd type="oval"/>
            <a:tailEnd type="triangle"/>
          </a:ln>
          <a:effectLst/>
        </p:spPr>
      </p:cxnSp>
      <p:graphicFrame>
        <p:nvGraphicFramePr>
          <p:cNvPr id="90" name="표 89"/>
          <p:cNvGraphicFramePr>
            <a:graphicFrameLocks noGrp="1"/>
          </p:cNvGraphicFramePr>
          <p:nvPr>
            <p:extLst/>
          </p:nvPr>
        </p:nvGraphicFramePr>
        <p:xfrm>
          <a:off x="1059563" y="1779204"/>
          <a:ext cx="7812098" cy="607164"/>
        </p:xfrm>
        <a:graphic>
          <a:graphicData uri="http://schemas.openxmlformats.org/drawingml/2006/table">
            <a:tbl>
              <a:tblPr/>
              <a:tblGrid>
                <a:gridCol w="7812098">
                  <a:extLst>
                    <a:ext uri="{9D8B030D-6E8A-4147-A177-3AD203B41FA5}">
                      <a16:colId xmlns:a16="http://schemas.microsoft.com/office/drawing/2014/main" val="1420427372"/>
                    </a:ext>
                  </a:extLst>
                </a:gridCol>
              </a:tblGrid>
              <a:tr h="607164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저장하는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생성하여 </a:t>
                      </a:r>
                      <a:r>
                        <a:rPr 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v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참조하게 함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Vector&lt; E &gt; </a:t>
                      </a:r>
                      <a:r>
                        <a:rPr lang="en-US" sz="16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</a:t>
                      </a:r>
                      <a:r>
                        <a:rPr lang="en-US" sz="16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</a:t>
                      </a:r>
                      <a:r>
                        <a:rPr lang="en-US" sz="1600" b="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Vector&lt; E &gt;();</a:t>
                      </a:r>
                      <a:r>
                        <a:rPr 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함초롬바탕" panose="02030604000101010101" pitchFamily="18" charset="-127"/>
                        </a:rPr>
                        <a:t>  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&lt; E &gt;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은 원소 클래스 표시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871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667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314160" y="4058809"/>
            <a:ext cx="4524646" cy="2311392"/>
          </a:xfrm>
          <a:prstGeom prst="rect">
            <a:avLst/>
          </a:prstGeom>
          <a:solidFill>
            <a:srgbClr val="D9FBF9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477879" y="4244874"/>
            <a:ext cx="1151376" cy="1631894"/>
          </a:xfrm>
          <a:prstGeom prst="rect">
            <a:avLst/>
          </a:prstGeom>
          <a:solidFill>
            <a:schemeClr val="accent2">
              <a:lumMod val="20000"/>
              <a:lumOff val="80000"/>
              <a:alpha val="89804"/>
            </a:schemeClr>
          </a:solidFill>
          <a:ln w="3175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7267" y="4632574"/>
            <a:ext cx="402219" cy="230832"/>
          </a:xfrm>
          <a:prstGeom prst="rect">
            <a:avLst/>
          </a:prstGeom>
          <a:solidFill>
            <a:srgbClr val="D3FCBC"/>
          </a:solidFill>
          <a:ln w="3175"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pPr marL="381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홍길동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en-US" altLang="ko-KR" dirty="0">
                <a:solidFill>
                  <a:srgbClr val="0000FF"/>
                </a:solidFill>
              </a:rPr>
              <a:t>Vector </a:t>
            </a:r>
            <a:r>
              <a:rPr lang="ko-KR" altLang="en-US" dirty="0" smtClean="0">
                <a:solidFill>
                  <a:srgbClr val="0000FF"/>
                </a:solidFill>
              </a:rPr>
              <a:t>클래스 </a:t>
            </a:r>
            <a:r>
              <a:rPr lang="ko-KR" altLang="en-US" dirty="0">
                <a:solidFill>
                  <a:srgbClr val="0000FF"/>
                </a:solidFill>
              </a:rPr>
              <a:t>이용한 여러 </a:t>
            </a:r>
            <a:r>
              <a:rPr lang="ko-KR" altLang="en-US" dirty="0" smtClean="0">
                <a:solidFill>
                  <a:srgbClr val="0000FF"/>
                </a:solidFill>
              </a:rPr>
              <a:t>원소 </a:t>
            </a:r>
            <a:r>
              <a:rPr lang="ko-KR" altLang="en-US" dirty="0">
                <a:solidFill>
                  <a:srgbClr val="0000FF"/>
                </a:solidFill>
              </a:rPr>
              <a:t>관리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8762" y="600214"/>
            <a:ext cx="8424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Vector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객체에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원소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저장하는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▪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문자열 저장 과정 및 저장 후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strings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참조하는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Vector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객체의 내부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모습 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741730" y="1748917"/>
          <a:ext cx="8078741" cy="1392174"/>
        </p:xfrm>
        <a:graphic>
          <a:graphicData uri="http://schemas.openxmlformats.org/drawingml/2006/table">
            <a:tbl>
              <a:tblPr/>
              <a:tblGrid>
                <a:gridCol w="8078741">
                  <a:extLst>
                    <a:ext uri="{9D8B030D-6E8A-4147-A177-3AD203B41FA5}">
                      <a16:colId xmlns:a16="http://schemas.microsoft.com/office/drawing/2014/main" val="2130197465"/>
                    </a:ext>
                  </a:extLst>
                </a:gridCol>
              </a:tblGrid>
              <a:tr h="1142929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문자열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저장하는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Vector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객체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생성하여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strings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 참조하게 함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Vector&lt;String&gt;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= </a:t>
                      </a:r>
                      <a:r>
                        <a:rPr lang="en-US" altLang="ko-KR" sz="140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new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Vector&lt;String&gt;();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&lt;String&gt;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은 원소 클래스 표시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strings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add</a:t>
                      </a:r>
                      <a:r>
                        <a:rPr lang="en-US" altLang="ko-KR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박문수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);         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문자열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박문수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를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strings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끝에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추가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인덱스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위치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  <a:defRPr/>
                      </a:pP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strings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add(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이몽룡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); 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400" b="0" kern="0" spc="0" baseline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문자열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홍길동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을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strings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끝에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추가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인덱스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위치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strings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add(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</a:t>
                      </a:r>
                      <a:r>
                        <a:rPr lang="en-US" altLang="ko-KR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홍길동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); 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문자열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이몽룡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을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strings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위치에 추가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인덱스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부터 하나씩 </a:t>
                      </a: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                                  //</a:t>
                      </a:r>
                      <a:r>
                        <a:rPr lang="en-US" altLang="ko-KR" sz="14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뒤로 이동 후 인덱스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위치에 저장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박문수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이몽룡 뒤로 이동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 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39369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732650" y="939845"/>
          <a:ext cx="8037203" cy="711327"/>
        </p:xfrm>
        <a:graphic>
          <a:graphicData uri="http://schemas.openxmlformats.org/drawingml/2006/table">
            <a:tbl>
              <a:tblPr/>
              <a:tblGrid>
                <a:gridCol w="3094864">
                  <a:extLst>
                    <a:ext uri="{9D8B030D-6E8A-4147-A177-3AD203B41FA5}">
                      <a16:colId xmlns:a16="http://schemas.microsoft.com/office/drawing/2014/main" val="1306538417"/>
                    </a:ext>
                  </a:extLst>
                </a:gridCol>
                <a:gridCol w="4942339">
                  <a:extLst>
                    <a:ext uri="{9D8B030D-6E8A-4147-A177-3AD203B41FA5}">
                      <a16:colId xmlns:a16="http://schemas.microsoft.com/office/drawing/2014/main" val="3219091422"/>
                    </a:ext>
                  </a:extLst>
                </a:gridCol>
              </a:tblGrid>
              <a:tr h="257937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</a:t>
                      </a:r>
                      <a:r>
                        <a:rPr lang="en-US" sz="13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boolean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3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add(E element)</a:t>
                      </a:r>
                      <a:endParaRPr lang="en-US" sz="1300" kern="0" spc="0" dirty="0">
                        <a:solidFill>
                          <a:srgbClr val="CC00FF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</a:t>
                      </a:r>
                      <a:r>
                        <a:rPr lang="ko-KR" altLang="en-US" sz="130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끝에 원소 </a:t>
                      </a: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element</a:t>
                      </a:r>
                      <a:r>
                        <a:rPr lang="ko-KR" altLang="en-US" sz="130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추가</a:t>
                      </a:r>
                      <a:endParaRPr lang="ko-KR" altLang="en-US" sz="13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7514"/>
                  </a:ext>
                </a:extLst>
              </a:tr>
              <a:tr h="342773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</a:t>
                      </a:r>
                      <a:r>
                        <a:rPr lang="en-US" sz="13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void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3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add(int index, E element) </a:t>
                      </a:r>
                      <a:endParaRPr lang="en-US" sz="1300" kern="0" spc="0" dirty="0">
                        <a:solidFill>
                          <a:srgbClr val="CC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</a:t>
                      </a:r>
                      <a:r>
                        <a:rPr lang="ko-KR" altLang="en-US" sz="130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위치 </a:t>
                      </a: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index</a:t>
                      </a:r>
                      <a:r>
                        <a:rPr lang="ko-KR" altLang="en-US" sz="130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element </a:t>
                      </a:r>
                      <a:r>
                        <a:rPr lang="ko-KR" altLang="en-US" sz="130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추가</a:t>
                      </a:r>
                      <a:endParaRPr lang="en-US" altLang="ko-KR" sz="1300" kern="0" spc="-5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30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위치 </a:t>
                      </a: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index</a:t>
                      </a:r>
                      <a:r>
                        <a:rPr lang="ko-KR" altLang="en-US" sz="130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부터의 원소들 뒤로 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하나씩 이동시킴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3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9075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32487" y="4218928"/>
            <a:ext cx="1151530" cy="1642675"/>
          </a:xfrm>
          <a:prstGeom prst="rect">
            <a:avLst/>
          </a:prstGeom>
          <a:solidFill>
            <a:schemeClr val="accent2">
              <a:lumMod val="20000"/>
              <a:lumOff val="80000"/>
              <a:alpha val="89804"/>
            </a:schemeClr>
          </a:solidFill>
          <a:ln w="3175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678933" y="4602636"/>
          <a:ext cx="850513" cy="1143000"/>
        </p:xfrm>
        <a:graphic>
          <a:graphicData uri="http://schemas.openxmlformats.org/drawingml/2006/table">
            <a:tbl>
              <a:tblPr firstRow="1" bandRow="1"/>
              <a:tblGrid>
                <a:gridCol w="216024">
                  <a:extLst>
                    <a:ext uri="{9D8B030D-6E8A-4147-A177-3AD203B41FA5}">
                      <a16:colId xmlns:a16="http://schemas.microsoft.com/office/drawing/2014/main" val="3788621802"/>
                    </a:ext>
                  </a:extLst>
                </a:gridCol>
                <a:gridCol w="634489">
                  <a:extLst>
                    <a:ext uri="{9D8B030D-6E8A-4147-A177-3AD203B41FA5}">
                      <a16:colId xmlns:a16="http://schemas.microsoft.com/office/drawing/2014/main" val="360460274"/>
                    </a:ext>
                  </a:extLst>
                </a:gridCol>
              </a:tblGrid>
              <a:tr h="16431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박문수</a:t>
                      </a:r>
                      <a:endParaRPr lang="ko-KR" altLang="en-US" sz="900" b="1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96513"/>
                  </a:ext>
                </a:extLst>
              </a:tr>
              <a:tr h="2056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595859"/>
                  </a:ext>
                </a:extLst>
              </a:tr>
              <a:tr h="2056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endParaRPr lang="ko-KR" altLang="en-US" sz="9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22207"/>
                  </a:ext>
                </a:extLst>
              </a:tr>
              <a:tr h="2056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endParaRPr lang="ko-KR" altLang="en-US" sz="9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121811"/>
                  </a:ext>
                </a:extLst>
              </a:tr>
              <a:tr h="2056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81081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017943" y="4232563"/>
            <a:ext cx="1151376" cy="1629040"/>
          </a:xfrm>
          <a:prstGeom prst="rect">
            <a:avLst/>
          </a:prstGeom>
          <a:solidFill>
            <a:schemeClr val="accent2">
              <a:lumMod val="20000"/>
              <a:lumOff val="80000"/>
              <a:alpha val="89804"/>
            </a:schemeClr>
          </a:solidFill>
          <a:ln w="3175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2170256" y="4608770"/>
          <a:ext cx="850513" cy="1143000"/>
        </p:xfrm>
        <a:graphic>
          <a:graphicData uri="http://schemas.openxmlformats.org/drawingml/2006/table">
            <a:tbl>
              <a:tblPr firstRow="1" bandRow="1"/>
              <a:tblGrid>
                <a:gridCol w="216024">
                  <a:extLst>
                    <a:ext uri="{9D8B030D-6E8A-4147-A177-3AD203B41FA5}">
                      <a16:colId xmlns:a16="http://schemas.microsoft.com/office/drawing/2014/main" val="3788621802"/>
                    </a:ext>
                  </a:extLst>
                </a:gridCol>
                <a:gridCol w="634489">
                  <a:extLst>
                    <a:ext uri="{9D8B030D-6E8A-4147-A177-3AD203B41FA5}">
                      <a16:colId xmlns:a16="http://schemas.microsoft.com/office/drawing/2014/main" val="360460274"/>
                    </a:ext>
                  </a:extLst>
                </a:gridCol>
              </a:tblGrid>
              <a:tr h="16431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박문수</a:t>
                      </a:r>
                      <a:endParaRPr lang="ko-KR" altLang="en-US" sz="9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96513"/>
                  </a:ext>
                </a:extLst>
              </a:tr>
              <a:tr h="2056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이몽룡</a:t>
                      </a:r>
                      <a:r>
                        <a:rPr lang="en-US" altLang="ko-KR" sz="900" b="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900" b="0" dirty="0" smtClean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595859"/>
                  </a:ext>
                </a:extLst>
              </a:tr>
              <a:tr h="2056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endParaRPr lang="ko-KR" altLang="en-US" sz="9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22207"/>
                  </a:ext>
                </a:extLst>
              </a:tr>
              <a:tr h="2056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endParaRPr lang="ko-KR" altLang="en-US" sz="9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121811"/>
                  </a:ext>
                </a:extLst>
              </a:tr>
              <a:tr h="2056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810817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3659883" y="4643005"/>
          <a:ext cx="850513" cy="1143000"/>
        </p:xfrm>
        <a:graphic>
          <a:graphicData uri="http://schemas.openxmlformats.org/drawingml/2006/table">
            <a:tbl>
              <a:tblPr firstRow="1" bandRow="1"/>
              <a:tblGrid>
                <a:gridCol w="216024">
                  <a:extLst>
                    <a:ext uri="{9D8B030D-6E8A-4147-A177-3AD203B41FA5}">
                      <a16:colId xmlns:a16="http://schemas.microsoft.com/office/drawing/2014/main" val="3788621802"/>
                    </a:ext>
                  </a:extLst>
                </a:gridCol>
                <a:gridCol w="634489">
                  <a:extLst>
                    <a:ext uri="{9D8B030D-6E8A-4147-A177-3AD203B41FA5}">
                      <a16:colId xmlns:a16="http://schemas.microsoft.com/office/drawing/2014/main" val="360460274"/>
                    </a:ext>
                  </a:extLst>
                </a:gridCol>
              </a:tblGrid>
              <a:tr h="16431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ko-KR" altLang="en-US" sz="900" b="1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96513"/>
                  </a:ext>
                </a:extLst>
              </a:tr>
              <a:tr h="2056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박문수</a:t>
                      </a: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595859"/>
                  </a:ext>
                </a:extLst>
              </a:tr>
              <a:tr h="2056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이몽룡</a:t>
                      </a:r>
                      <a:endParaRPr lang="ko-KR" altLang="en-US" sz="9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22207"/>
                  </a:ext>
                </a:extLst>
              </a:tr>
              <a:tr h="2056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endParaRPr lang="ko-KR" altLang="en-US" sz="9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121811"/>
                  </a:ext>
                </a:extLst>
              </a:tr>
              <a:tr h="2056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81081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897476" y="5949686"/>
            <a:ext cx="1343837" cy="246221"/>
          </a:xfrm>
          <a:prstGeom prst="rect">
            <a:avLst/>
          </a:prstGeom>
          <a:solidFill>
            <a:srgbClr val="EBF1DE"/>
          </a:solidFill>
          <a:ln w="3175"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strings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add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이몽룡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); 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5544" y="5935599"/>
            <a:ext cx="1347786" cy="246222"/>
          </a:xfrm>
          <a:prstGeom prst="rect">
            <a:avLst/>
          </a:prstGeom>
          <a:solidFill>
            <a:srgbClr val="EBF1DE"/>
          </a:solidFill>
          <a:ln w="3175"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trings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dd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박문수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); 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17077" y="5949686"/>
            <a:ext cx="1289750" cy="246221"/>
          </a:xfrm>
          <a:prstGeom prst="rect">
            <a:avLst/>
          </a:prstGeom>
          <a:solidFill>
            <a:srgbClr val="EBF1DE"/>
          </a:solidFill>
          <a:ln w="3175"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-6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strings</a:t>
            </a:r>
            <a:r>
              <a:rPr kumimoji="0" lang="en-US" altLang="ko-KR" sz="1000" b="0" i="0" u="none" strike="noStrike" kern="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kumimoji="0" lang="en-US" altLang="ko-KR" sz="1000" b="0" i="0" u="none" strike="noStrike" kern="0" cap="none" spc="-6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add(</a:t>
            </a:r>
            <a:r>
              <a:rPr kumimoji="0" lang="en-US" altLang="ko-KR" sz="1000" b="0" i="0" u="none" strike="noStrike" kern="0" cap="none" spc="-6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r>
              <a:rPr kumimoji="0" lang="en-US" altLang="ko-KR" sz="1000" b="0" i="0" u="none" strike="noStrike" kern="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kumimoji="0" lang="en-US" altLang="ko-KR" sz="1000" b="0" i="0" u="none" strike="noStrike" kern="0" cap="none" spc="-6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000" b="0" i="0" u="none" strike="noStrike" kern="0" cap="none" spc="-6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ko-KR" altLang="en-US" sz="1000" b="0" i="0" u="none" strike="noStrike" kern="0" cap="none" spc="-6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홍길동</a:t>
            </a:r>
            <a:r>
              <a:rPr kumimoji="0" lang="en-US" altLang="ko-KR" sz="1000" b="0" i="0" u="none" strike="noStrike" kern="0" cap="none" spc="-6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en-US" altLang="ko-KR" sz="1000" b="0" i="0" u="none" strike="noStrike" kern="0" cap="none" spc="-6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); </a:t>
            </a:r>
            <a:endParaRPr kumimoji="0" lang="ko-KR" altLang="en-US" sz="11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화살표 연결선 7"/>
          <p:cNvCxnSpPr>
            <a:endCxn id="27" idx="1"/>
          </p:cNvCxnSpPr>
          <p:nvPr/>
        </p:nvCxnSpPr>
        <p:spPr>
          <a:xfrm>
            <a:off x="3090477" y="4948667"/>
            <a:ext cx="569406" cy="26583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104154" y="4729577"/>
            <a:ext cx="574328" cy="2113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47" idx="1"/>
          </p:cNvCxnSpPr>
          <p:nvPr/>
        </p:nvCxnSpPr>
        <p:spPr>
          <a:xfrm flipH="1">
            <a:off x="4495487" y="4747990"/>
            <a:ext cx="401780" cy="17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597284" y="4305644"/>
            <a:ext cx="1022303" cy="234372"/>
          </a:xfrm>
          <a:prstGeom prst="rect">
            <a:avLst/>
          </a:prstGeom>
          <a:solidFill>
            <a:srgbClr val="10DAC2">
              <a:alpha val="34902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36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String[] </a:t>
            </a:r>
            <a:r>
              <a:rPr kumimoji="0" lang="ko-KR" altLang="en-US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배열객체</a:t>
            </a:r>
            <a:endParaRPr kumimoji="0" lang="ko-KR" altLang="en-US" sz="1100" b="0" i="0" u="none" strike="noStrike" kern="0" cap="none" spc="-10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076062" y="4320646"/>
            <a:ext cx="1022303" cy="234372"/>
          </a:xfrm>
          <a:prstGeom prst="rect">
            <a:avLst/>
          </a:prstGeom>
          <a:solidFill>
            <a:srgbClr val="10DAC2">
              <a:alpha val="34902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36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String[] </a:t>
            </a:r>
            <a:r>
              <a:rPr kumimoji="0" lang="ko-KR" altLang="en-US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배열객체</a:t>
            </a:r>
            <a:endParaRPr kumimoji="0" lang="ko-KR" altLang="en-US" sz="1100" b="0" i="0" u="none" strike="noStrike" kern="0" cap="none" spc="-10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542416" y="4345136"/>
            <a:ext cx="1022303" cy="234372"/>
          </a:xfrm>
          <a:prstGeom prst="rect">
            <a:avLst/>
          </a:prstGeom>
          <a:solidFill>
            <a:srgbClr val="10DAC2">
              <a:alpha val="34902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36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String[] </a:t>
            </a:r>
            <a:r>
              <a:rPr kumimoji="0" lang="ko-KR" altLang="en-US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배열객체</a:t>
            </a:r>
            <a:endParaRPr kumimoji="0" lang="ko-KR" altLang="en-US" sz="1100" b="0" i="0" u="none" strike="noStrike" kern="0" cap="none" spc="-10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415245" y="3744947"/>
            <a:ext cx="3381923" cy="2952329"/>
          </a:xfrm>
          <a:prstGeom prst="rect">
            <a:avLst/>
          </a:prstGeom>
          <a:solidFill>
            <a:srgbClr val="D9FBF9">
              <a:alpha val="89804"/>
            </a:srgbClr>
          </a:solidFill>
          <a:ln w="3175">
            <a:solidFill>
              <a:sysClr val="windowText" lastClr="000000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500867" y="4277987"/>
            <a:ext cx="1824990" cy="2354580"/>
          </a:xfrm>
          <a:prstGeom prst="rect">
            <a:avLst/>
          </a:prstGeom>
          <a:solidFill>
            <a:srgbClr val="ED7D31">
              <a:lumMod val="20000"/>
              <a:lumOff val="80000"/>
              <a:alpha val="89804"/>
            </a:srgbClr>
          </a:solidFill>
          <a:ln w="3175">
            <a:solidFill>
              <a:sysClr val="windowText" lastClr="000000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609908" y="4673556"/>
            <a:ext cx="1589371" cy="505000"/>
          </a:xfrm>
          <a:prstGeom prst="rect">
            <a:avLst/>
          </a:prstGeom>
          <a:solidFill>
            <a:srgbClr val="F7EA89">
              <a:alpha val="80000"/>
            </a:srgbClr>
          </a:solidFill>
          <a:ln w="3175">
            <a:solidFill>
              <a:sysClr val="windowText" lastClr="000000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414075" y="4270819"/>
            <a:ext cx="1278224" cy="1691640"/>
          </a:xfrm>
          <a:prstGeom prst="rect">
            <a:avLst/>
          </a:prstGeom>
          <a:solidFill>
            <a:srgbClr val="ED7D31">
              <a:lumMod val="20000"/>
              <a:lumOff val="80000"/>
              <a:alpha val="89804"/>
            </a:srgbClr>
          </a:solidFill>
          <a:ln w="3175">
            <a:solidFill>
              <a:sysClr val="windowText" lastClr="000000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91" name="표 90"/>
          <p:cNvGraphicFramePr>
            <a:graphicFrameLocks noGrp="1"/>
          </p:cNvGraphicFramePr>
          <p:nvPr>
            <p:extLst/>
          </p:nvPr>
        </p:nvGraphicFramePr>
        <p:xfrm>
          <a:off x="7627930" y="4736263"/>
          <a:ext cx="850513" cy="1143000"/>
        </p:xfrm>
        <a:graphic>
          <a:graphicData uri="http://schemas.openxmlformats.org/drawingml/2006/table">
            <a:tbl>
              <a:tblPr firstRow="1" bandRow="1"/>
              <a:tblGrid>
                <a:gridCol w="216024">
                  <a:extLst>
                    <a:ext uri="{9D8B030D-6E8A-4147-A177-3AD203B41FA5}">
                      <a16:colId xmlns:a16="http://schemas.microsoft.com/office/drawing/2014/main" val="3788621802"/>
                    </a:ext>
                  </a:extLst>
                </a:gridCol>
                <a:gridCol w="634489">
                  <a:extLst>
                    <a:ext uri="{9D8B030D-6E8A-4147-A177-3AD203B41FA5}">
                      <a16:colId xmlns:a16="http://schemas.microsoft.com/office/drawing/2014/main" val="360460274"/>
                    </a:ext>
                  </a:extLst>
                </a:gridCol>
              </a:tblGrid>
              <a:tr h="16431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ko-KR" altLang="en-US" sz="9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96513"/>
                  </a:ext>
                </a:extLst>
              </a:tr>
              <a:tr h="2056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박문수</a:t>
                      </a: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595859"/>
                  </a:ext>
                </a:extLst>
              </a:tr>
              <a:tr h="2056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이몽룡</a:t>
                      </a:r>
                      <a:endParaRPr lang="ko-KR" altLang="en-US" sz="9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22207"/>
                  </a:ext>
                </a:extLst>
              </a:tr>
              <a:tr h="2056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endParaRPr lang="ko-KR" altLang="en-US" sz="8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121811"/>
                  </a:ext>
                </a:extLst>
              </a:tr>
              <a:tr h="2056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900" b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810817"/>
                  </a:ext>
                </a:extLst>
              </a:tr>
            </a:tbl>
          </a:graphicData>
        </a:graphic>
      </p:graphicFrame>
      <p:sp>
        <p:nvSpPr>
          <p:cNvPr id="92" name="직사각형 91"/>
          <p:cNvSpPr/>
          <p:nvPr/>
        </p:nvSpPr>
        <p:spPr>
          <a:xfrm>
            <a:off x="7495514" y="4389915"/>
            <a:ext cx="1083870" cy="275010"/>
          </a:xfrm>
          <a:prstGeom prst="rect">
            <a:avLst/>
          </a:prstGeom>
          <a:solidFill>
            <a:srgbClr val="10DAC2">
              <a:alpha val="34902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54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String[] </a:t>
            </a:r>
            <a:r>
              <a:rPr kumimoji="0" lang="ko-KR" altLang="en-US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배열객체</a:t>
            </a:r>
            <a:endParaRPr kumimoji="0" lang="ko-KR" altLang="en-US" sz="1100" b="0" i="0" u="none" strike="noStrike" kern="0" cap="none" spc="-10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423113" y="6049399"/>
            <a:ext cx="1278224" cy="576000"/>
          </a:xfrm>
          <a:prstGeom prst="rect">
            <a:avLst/>
          </a:prstGeom>
          <a:solidFill>
            <a:srgbClr val="EBF1DE"/>
          </a:solidFill>
          <a:ln w="3175">
            <a:solidFill>
              <a:sysClr val="windowText" lastClr="000000"/>
            </a:solidFill>
          </a:ln>
        </p:spPr>
        <p:txBody>
          <a:bodyPr wrap="square" lIns="0" r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-6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   </a:t>
            </a: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String[]</a:t>
            </a: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 elementData</a:t>
            </a:r>
            <a:r>
              <a:rPr kumimoji="0" lang="ko-KR" altLang="en-US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endParaRPr kumimoji="0" lang="en-US" altLang="ko-KR" sz="1000" b="0" i="0" u="none" strike="noStrike" kern="0" cap="none" spc="-6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          </a:t>
            </a: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= </a:t>
            </a: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new</a:t>
            </a: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String[10]</a:t>
            </a: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kumimoji="0" lang="ko-KR" altLang="en-US" sz="1000" b="0" i="0" u="none" strike="noStrike" kern="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내부적으로</a:t>
            </a: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000" b="0" i="0" u="none" strike="noStrike" kern="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수행</a:t>
            </a: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) </a:t>
            </a:r>
            <a:endParaRPr kumimoji="0" lang="ko-KR" altLang="en-US" sz="1100" b="0" i="0" u="none" strike="noStrike" kern="0" cap="none" spc="-6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913276" y="4340607"/>
            <a:ext cx="1022303" cy="276391"/>
          </a:xfrm>
          <a:prstGeom prst="rect">
            <a:avLst/>
          </a:prstGeom>
          <a:solidFill>
            <a:srgbClr val="10DAC2">
              <a:alpha val="34902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54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Vector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객체</a:t>
            </a:r>
            <a:endParaRPr kumimoji="0" lang="ko-KR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669086" y="4724424"/>
            <a:ext cx="200389" cy="405522"/>
          </a:xfrm>
          <a:prstGeom prst="rect">
            <a:avLst/>
          </a:prstGeom>
          <a:solidFill>
            <a:srgbClr val="50EEE6">
              <a:alpha val="89804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36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필</a:t>
            </a:r>
            <a:endParaRPr kumimoji="0" lang="en-US" altLang="ko-KR" sz="105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드</a:t>
            </a:r>
            <a:endParaRPr kumimoji="0" lang="ko-KR" alt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913276" y="4724423"/>
            <a:ext cx="812923" cy="183683"/>
          </a:xfrm>
          <a:prstGeom prst="rect">
            <a:avLst/>
          </a:prstGeom>
          <a:solidFill>
            <a:srgbClr val="50EEE6">
              <a:alpha val="80000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elementCount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917267" y="4938153"/>
            <a:ext cx="813858" cy="192006"/>
          </a:xfrm>
          <a:prstGeom prst="rect">
            <a:avLst/>
          </a:prstGeom>
          <a:solidFill>
            <a:srgbClr val="50EEE6">
              <a:alpha val="80000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144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elementData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772721" y="4724423"/>
            <a:ext cx="367643" cy="183683"/>
          </a:xfrm>
          <a:prstGeom prst="rect">
            <a:avLst/>
          </a:prstGeom>
          <a:solidFill>
            <a:srgbClr val="D3FCBC">
              <a:alpha val="69804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144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-6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3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777647" y="4939231"/>
            <a:ext cx="367642" cy="190849"/>
          </a:xfrm>
          <a:prstGeom prst="rect">
            <a:avLst/>
          </a:prstGeom>
          <a:solidFill>
            <a:srgbClr val="D3FCBC">
              <a:alpha val="69804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-6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612340" y="5222346"/>
            <a:ext cx="1589371" cy="1357101"/>
          </a:xfrm>
          <a:prstGeom prst="rect">
            <a:avLst/>
          </a:prstGeom>
          <a:solidFill>
            <a:srgbClr val="F7EA89">
              <a:alpha val="80000"/>
            </a:srgbClr>
          </a:solidFill>
          <a:ln w="3175">
            <a:solidFill>
              <a:sysClr val="windowText" lastClr="000000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 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667101" y="5620255"/>
            <a:ext cx="200388" cy="623793"/>
          </a:xfrm>
          <a:prstGeom prst="rect">
            <a:avLst/>
          </a:prstGeom>
          <a:solidFill>
            <a:srgbClr val="FF00FF">
              <a:alpha val="20000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72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메</a:t>
            </a:r>
            <a:endParaRPr kumimoji="0" lang="en-US" altLang="ko-KR" sz="1050" b="0" i="0" u="none" strike="noStrike" kern="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소</a:t>
            </a:r>
            <a:endParaRPr kumimoji="0" lang="en-US" altLang="ko-KR" sz="1050" b="0" i="0" u="none" strike="noStrike" kern="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드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913276" y="5275409"/>
            <a:ext cx="1223751" cy="179118"/>
          </a:xfrm>
          <a:prstGeom prst="rect">
            <a:avLst/>
          </a:prstGeom>
          <a:solidFill>
            <a:srgbClr val="E98BFF">
              <a:alpha val="50196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Vector&lt;E&gt;()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910673" y="5496476"/>
            <a:ext cx="1226354" cy="173153"/>
          </a:xfrm>
          <a:prstGeom prst="rect">
            <a:avLst/>
          </a:prstGeom>
          <a:solidFill>
            <a:srgbClr val="E98BFF">
              <a:alpha val="50196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add(E e)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910671" y="5706781"/>
            <a:ext cx="1226356" cy="179366"/>
          </a:xfrm>
          <a:prstGeom prst="rect">
            <a:avLst/>
          </a:prstGeom>
          <a:solidFill>
            <a:srgbClr val="E98BFF">
              <a:alpha val="50196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add(int index, E e)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910203" y="5929937"/>
            <a:ext cx="1227291" cy="184535"/>
          </a:xfrm>
          <a:prstGeom prst="rect">
            <a:avLst/>
          </a:prstGeom>
          <a:solidFill>
            <a:srgbClr val="E98BFF">
              <a:alpha val="50196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get(int index)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910671" y="6151439"/>
            <a:ext cx="1226356" cy="174312"/>
          </a:xfrm>
          <a:prstGeom prst="rect">
            <a:avLst/>
          </a:prstGeom>
          <a:solidFill>
            <a:srgbClr val="E98BFF">
              <a:alpha val="50196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set(int index, E e)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911869" y="6361457"/>
            <a:ext cx="1227291" cy="174470"/>
          </a:xfrm>
          <a:prstGeom prst="rect">
            <a:avLst/>
          </a:prstGeom>
          <a:solidFill>
            <a:srgbClr val="E98BFF">
              <a:alpha val="50196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-6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size()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8" name="직선 화살표 연결선 107"/>
          <p:cNvCxnSpPr/>
          <p:nvPr/>
        </p:nvCxnSpPr>
        <p:spPr>
          <a:xfrm flipV="1">
            <a:off x="6961468" y="5021713"/>
            <a:ext cx="666462" cy="18553"/>
          </a:xfrm>
          <a:prstGeom prst="straightConnector1">
            <a:avLst/>
          </a:prstGeom>
          <a:noFill/>
          <a:ln w="6350" cap="flat" cmpd="sng" algn="ctr">
            <a:solidFill>
              <a:srgbClr val="0000FF"/>
            </a:solidFill>
            <a:prstDash val="solid"/>
            <a:miter lim="800000"/>
            <a:headEnd type="oval"/>
            <a:tailEnd type="triangle"/>
          </a:ln>
          <a:effectLst/>
        </p:spPr>
      </p:cxnSp>
      <p:sp>
        <p:nvSpPr>
          <p:cNvPr id="109" name="직사각형 108"/>
          <p:cNvSpPr/>
          <p:nvPr/>
        </p:nvSpPr>
        <p:spPr>
          <a:xfrm>
            <a:off x="5710214" y="3821879"/>
            <a:ext cx="1060701" cy="293377"/>
          </a:xfrm>
          <a:prstGeom prst="rect">
            <a:avLst/>
          </a:prstGeom>
          <a:solidFill>
            <a:srgbClr val="50EEE6">
              <a:alpha val="69804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36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strings</a:t>
            </a:r>
            <a:endParaRPr kumimoji="0" lang="ko-KR" altLang="en-US" sz="120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821313" y="3823573"/>
            <a:ext cx="424284" cy="291683"/>
          </a:xfrm>
          <a:prstGeom prst="rect">
            <a:avLst/>
          </a:prstGeom>
          <a:solidFill>
            <a:srgbClr val="D3FCBC">
              <a:alpha val="69804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36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1" name="직선 화살표 연결선 110"/>
          <p:cNvCxnSpPr/>
          <p:nvPr/>
        </p:nvCxnSpPr>
        <p:spPr>
          <a:xfrm>
            <a:off x="7008616" y="3960972"/>
            <a:ext cx="0" cy="309847"/>
          </a:xfrm>
          <a:prstGeom prst="straightConnector1">
            <a:avLst/>
          </a:prstGeom>
          <a:noFill/>
          <a:ln w="6350" cap="flat" cmpd="sng" algn="ctr">
            <a:solidFill>
              <a:srgbClr val="0000FF"/>
            </a:solidFill>
            <a:prstDash val="solid"/>
            <a:miter lim="800000"/>
            <a:headEnd type="oval"/>
            <a:tailEnd type="triangle"/>
          </a:ln>
          <a:effectLst/>
        </p:spPr>
      </p:cxnSp>
      <p:cxnSp>
        <p:nvCxnSpPr>
          <p:cNvPr id="57" name="직선 연결선 56"/>
          <p:cNvCxnSpPr/>
          <p:nvPr/>
        </p:nvCxnSpPr>
        <p:spPr>
          <a:xfrm flipH="1">
            <a:off x="1836000" y="4071206"/>
            <a:ext cx="3665" cy="22989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319200" y="4071206"/>
            <a:ext cx="11959" cy="22989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472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8631494" y="3530454"/>
            <a:ext cx="353894" cy="246221"/>
          </a:xfrm>
          <a:prstGeom prst="rect">
            <a:avLst/>
          </a:prstGeom>
          <a:solidFill>
            <a:srgbClr val="D3FCBC"/>
          </a:solidFill>
          <a:ln w="3175"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pPr marL="381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심청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76256" y="593611"/>
            <a:ext cx="1511935" cy="6232700"/>
          </a:xfrm>
          <a:prstGeom prst="rect">
            <a:avLst/>
          </a:prstGeom>
          <a:solidFill>
            <a:srgbClr val="D9FBF9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en-US" altLang="ko-KR" dirty="0">
                <a:solidFill>
                  <a:srgbClr val="0000FF"/>
                </a:solidFill>
              </a:rPr>
              <a:t>Vector </a:t>
            </a:r>
            <a:r>
              <a:rPr lang="ko-KR" altLang="en-US" dirty="0" smtClean="0">
                <a:solidFill>
                  <a:srgbClr val="0000FF"/>
                </a:solidFill>
              </a:rPr>
              <a:t>클래스 </a:t>
            </a:r>
            <a:r>
              <a:rPr lang="ko-KR" altLang="en-US" dirty="0">
                <a:solidFill>
                  <a:srgbClr val="0000FF"/>
                </a:solidFill>
              </a:rPr>
              <a:t>이용한 여러 </a:t>
            </a:r>
            <a:r>
              <a:rPr lang="ko-KR" altLang="en-US" dirty="0" smtClean="0">
                <a:solidFill>
                  <a:srgbClr val="0000FF"/>
                </a:solidFill>
              </a:rPr>
              <a:t>원소 </a:t>
            </a:r>
            <a:r>
              <a:rPr lang="ko-KR" altLang="en-US" dirty="0">
                <a:solidFill>
                  <a:srgbClr val="0000FF"/>
                </a:solidFill>
              </a:rPr>
              <a:t>관리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284734" y="557359"/>
            <a:ext cx="8677734" cy="5475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Vector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클래스의 중요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get(int index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)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set(int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index, E element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)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remove(int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index)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size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()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46682" y="1179393"/>
          <a:ext cx="6098126" cy="320040"/>
        </p:xfrm>
        <a:graphic>
          <a:graphicData uri="http://schemas.openxmlformats.org/drawingml/2006/table">
            <a:tbl>
              <a:tblPr/>
              <a:tblGrid>
                <a:gridCol w="2097227">
                  <a:extLst>
                    <a:ext uri="{9D8B030D-6E8A-4147-A177-3AD203B41FA5}">
                      <a16:colId xmlns:a16="http://schemas.microsoft.com/office/drawing/2014/main" val="3064977998"/>
                    </a:ext>
                  </a:extLst>
                </a:gridCol>
                <a:gridCol w="4000899">
                  <a:extLst>
                    <a:ext uri="{9D8B030D-6E8A-4147-A177-3AD203B41FA5}">
                      <a16:colId xmlns:a16="http://schemas.microsoft.com/office/drawing/2014/main" val="98292909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</a:t>
                      </a:r>
                      <a:r>
                        <a:rPr lang="en-US" sz="13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E </a:t>
                      </a:r>
                      <a:r>
                        <a:rPr lang="en-US" sz="13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get(int index) </a:t>
                      </a:r>
                      <a:endParaRPr lang="en-US" sz="1300" kern="0" spc="0" dirty="0">
                        <a:solidFill>
                          <a:srgbClr val="CC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index 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위치의 원소 </a:t>
                      </a:r>
                      <a:r>
                        <a:rPr lang="ko-KR" altLang="en-US" sz="130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반환</a:t>
                      </a:r>
                      <a:endParaRPr lang="ko-KR" altLang="en-US" sz="13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871368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645543" y="4261829"/>
          <a:ext cx="6093635" cy="475772"/>
        </p:xfrm>
        <a:graphic>
          <a:graphicData uri="http://schemas.openxmlformats.org/drawingml/2006/table">
            <a:tbl>
              <a:tblPr/>
              <a:tblGrid>
                <a:gridCol w="2142547">
                  <a:extLst>
                    <a:ext uri="{9D8B030D-6E8A-4147-A177-3AD203B41FA5}">
                      <a16:colId xmlns:a16="http://schemas.microsoft.com/office/drawing/2014/main" val="628729082"/>
                    </a:ext>
                  </a:extLst>
                </a:gridCol>
                <a:gridCol w="3951088">
                  <a:extLst>
                    <a:ext uri="{9D8B030D-6E8A-4147-A177-3AD203B41FA5}">
                      <a16:colId xmlns:a16="http://schemas.microsoft.com/office/drawing/2014/main" val="2666940140"/>
                    </a:ext>
                  </a:extLst>
                </a:gridCol>
              </a:tblGrid>
              <a:tr h="475772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3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</a:t>
                      </a:r>
                      <a:r>
                        <a:rPr lang="en-US" sz="1300" kern="0" spc="-30" baseline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</a:t>
                      </a:r>
                      <a:r>
                        <a:rPr lang="en-US" sz="1300" kern="0" spc="-3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300" kern="0" spc="-30" baseline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remove(int index)</a:t>
                      </a:r>
                      <a:endParaRPr lang="en-US" sz="1300" kern="0" spc="-30" baseline="0" dirty="0">
                        <a:solidFill>
                          <a:srgbClr val="CC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index 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위치의 </a:t>
                      </a:r>
                      <a:r>
                        <a:rPr lang="ko-KR" altLang="en-US" sz="130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 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삭제하고 삭제된 원소 반환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그 위치 </a:t>
                      </a:r>
                      <a:r>
                        <a:rPr lang="ko-KR" altLang="en-US" sz="130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다음 부터의 원소들 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앞으로 하나씩 이동시킴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3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48087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53745" y="2653936"/>
          <a:ext cx="6093635" cy="453390"/>
        </p:xfrm>
        <a:graphic>
          <a:graphicData uri="http://schemas.openxmlformats.org/drawingml/2006/table">
            <a:tbl>
              <a:tblPr/>
              <a:tblGrid>
                <a:gridCol w="2694119">
                  <a:extLst>
                    <a:ext uri="{9D8B030D-6E8A-4147-A177-3AD203B41FA5}">
                      <a16:colId xmlns:a16="http://schemas.microsoft.com/office/drawing/2014/main" val="1321275061"/>
                    </a:ext>
                  </a:extLst>
                </a:gridCol>
                <a:gridCol w="3399516">
                  <a:extLst>
                    <a:ext uri="{9D8B030D-6E8A-4147-A177-3AD203B41FA5}">
                      <a16:colId xmlns:a16="http://schemas.microsoft.com/office/drawing/2014/main" val="2137935202"/>
                    </a:ext>
                  </a:extLst>
                </a:gridCol>
              </a:tblGrid>
              <a:tr h="298958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</a:t>
                      </a:r>
                      <a:r>
                        <a:rPr lang="en-US" sz="13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 </a:t>
                      </a:r>
                      <a:r>
                        <a:rPr lang="en-US" sz="13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set(int index, E element)</a:t>
                      </a:r>
                      <a:endParaRPr lang="en-US" sz="1300" kern="0" spc="0" dirty="0">
                        <a:solidFill>
                          <a:srgbClr val="CC00FF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index 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위치의 원소를 원소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element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 대체하여 저장하고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대체 전의 원소 반환</a:t>
                      </a:r>
                      <a:endParaRPr lang="ko-KR" altLang="en-US" sz="13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27386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53215" y="5916448"/>
          <a:ext cx="6098125" cy="255270"/>
        </p:xfrm>
        <a:graphic>
          <a:graphicData uri="http://schemas.openxmlformats.org/drawingml/2006/table">
            <a:tbl>
              <a:tblPr/>
              <a:tblGrid>
                <a:gridCol w="1803990">
                  <a:extLst>
                    <a:ext uri="{9D8B030D-6E8A-4147-A177-3AD203B41FA5}">
                      <a16:colId xmlns:a16="http://schemas.microsoft.com/office/drawing/2014/main" val="252152586"/>
                    </a:ext>
                  </a:extLst>
                </a:gridCol>
                <a:gridCol w="4294135">
                  <a:extLst>
                    <a:ext uri="{9D8B030D-6E8A-4147-A177-3AD203B41FA5}">
                      <a16:colId xmlns:a16="http://schemas.microsoft.com/office/drawing/2014/main" val="2666495647"/>
                    </a:ext>
                  </a:extLst>
                </a:gridCol>
              </a:tblGrid>
              <a:tr h="228473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</a:t>
                      </a:r>
                      <a:r>
                        <a:rPr lang="en-US" sz="13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int </a:t>
                      </a:r>
                      <a:r>
                        <a:rPr lang="en-US" sz="13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size()</a:t>
                      </a:r>
                      <a:endParaRPr lang="en-US" sz="1300" kern="0" spc="0" dirty="0">
                        <a:solidFill>
                          <a:srgbClr val="CC00FF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저장된 원소 개수 반환</a:t>
                      </a:r>
                      <a:endParaRPr lang="ko-KR" altLang="en-US" sz="13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362675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653215" y="1549615"/>
          <a:ext cx="6091593" cy="675669"/>
        </p:xfrm>
        <a:graphic>
          <a:graphicData uri="http://schemas.openxmlformats.org/drawingml/2006/table">
            <a:tbl>
              <a:tblPr/>
              <a:tblGrid>
                <a:gridCol w="6091593">
                  <a:extLst>
                    <a:ext uri="{9D8B030D-6E8A-4147-A177-3AD203B41FA5}">
                      <a16:colId xmlns:a16="http://schemas.microsoft.com/office/drawing/2014/main" val="2130197465"/>
                    </a:ext>
                  </a:extLst>
                </a:gridCol>
              </a:tblGrid>
              <a:tr h="675669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3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Vector&lt;String</a:t>
                      </a:r>
                      <a:r>
                        <a:rPr lang="en-US" altLang="ko-KR" sz="13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&gt; </a:t>
                      </a:r>
                      <a:r>
                        <a:rPr lang="en-US" altLang="ko-KR" sz="13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strings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= </a:t>
                      </a:r>
                      <a:r>
                        <a:rPr lang="en-US" altLang="ko-KR" sz="130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new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3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Vector&lt;String&gt;(); 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strings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3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add(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박문수</a:t>
                      </a:r>
                      <a:r>
                        <a:rPr lang="en-US" altLang="ko-KR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);   </a:t>
                      </a:r>
                      <a:r>
                        <a:rPr lang="en-US" altLang="ko-KR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strings</a:t>
                      </a:r>
                      <a:r>
                        <a:rPr lang="en-US" altLang="ko-KR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add</a:t>
                      </a:r>
                      <a:r>
                        <a:rPr lang="en-US" altLang="ko-KR" sz="13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이몽룡</a:t>
                      </a:r>
                      <a:r>
                        <a:rPr lang="en-US" altLang="ko-KR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);   </a:t>
                      </a:r>
                      <a:r>
                        <a:rPr lang="en-US" altLang="ko-KR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strings</a:t>
                      </a:r>
                      <a:r>
                        <a:rPr lang="en-US" altLang="ko-KR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add(</a:t>
                      </a:r>
                      <a:r>
                        <a:rPr lang="en-US" altLang="ko-KR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</a:t>
                      </a:r>
                      <a:r>
                        <a:rPr lang="en-US" altLang="ko-KR" sz="13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홍길동</a:t>
                      </a:r>
                      <a:r>
                        <a:rPr lang="en-US" altLang="ko-KR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); </a:t>
                      </a:r>
                    </a:p>
                    <a:p>
                      <a:pPr marL="6350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  <a:defRPr/>
                      </a:pPr>
                      <a:r>
                        <a:rPr lang="en-US" altLang="ko-KR" sz="13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</a:t>
                      </a:r>
                      <a:r>
                        <a:rPr lang="ko-KR" altLang="en-US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name1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= </a:t>
                      </a:r>
                      <a:r>
                        <a:rPr lang="en-US" altLang="ko-KR" sz="13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strings.</a:t>
                      </a:r>
                      <a:r>
                        <a:rPr lang="en-US" altLang="ko-KR" sz="1300" b="1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get(</a:t>
                      </a:r>
                      <a:r>
                        <a:rPr lang="en-US" altLang="ko-KR" sz="13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</a:t>
                      </a:r>
                      <a:r>
                        <a:rPr lang="en-US" altLang="ko-KR" sz="1300" b="1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     </a:t>
                      </a:r>
                      <a:r>
                        <a:rPr lang="en-US" altLang="ko-KR" sz="13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</a:t>
                      </a:r>
                      <a:r>
                        <a:rPr lang="ko-KR" altLang="en-US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name2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= </a:t>
                      </a:r>
                      <a:r>
                        <a:rPr lang="en-US" altLang="ko-KR" sz="13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strings.</a:t>
                      </a:r>
                      <a:r>
                        <a:rPr lang="en-US" altLang="ko-KR" sz="1300" b="1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get(</a:t>
                      </a:r>
                      <a:r>
                        <a:rPr lang="en-US" altLang="ko-KR" sz="13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r>
                        <a:rPr lang="en-US" altLang="ko-KR" sz="1300" b="1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);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39369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660969" y="3158495"/>
          <a:ext cx="6093636" cy="675669"/>
        </p:xfrm>
        <a:graphic>
          <a:graphicData uri="http://schemas.openxmlformats.org/drawingml/2006/table">
            <a:tbl>
              <a:tblPr/>
              <a:tblGrid>
                <a:gridCol w="6093636">
                  <a:extLst>
                    <a:ext uri="{9D8B030D-6E8A-4147-A177-3AD203B41FA5}">
                      <a16:colId xmlns:a16="http://schemas.microsoft.com/office/drawing/2014/main" val="2130197465"/>
                    </a:ext>
                  </a:extLst>
                </a:gridCol>
              </a:tblGrid>
              <a:tr h="675669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3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Vector&lt;String</a:t>
                      </a:r>
                      <a:r>
                        <a:rPr lang="en-US" altLang="ko-KR" sz="13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&gt; </a:t>
                      </a:r>
                      <a:r>
                        <a:rPr lang="en-US" altLang="ko-KR" sz="13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strings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= </a:t>
                      </a:r>
                      <a:r>
                        <a:rPr lang="en-US" altLang="ko-KR" sz="130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new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3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Vector&lt;String&gt;(); 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strings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3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add(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박문수</a:t>
                      </a:r>
                      <a:r>
                        <a:rPr lang="en-US" altLang="ko-KR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3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strings</a:t>
                      </a:r>
                      <a:r>
                        <a:rPr lang="en-US" altLang="ko-KR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add</a:t>
                      </a:r>
                      <a:r>
                        <a:rPr lang="en-US" altLang="ko-KR" sz="13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이몽룡</a:t>
                      </a:r>
                      <a:r>
                        <a:rPr lang="en-US" altLang="ko-KR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3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300" b="0" kern="0" spc="0" baseline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</a:t>
                      </a:r>
                      <a:r>
                        <a:rPr lang="en-US" altLang="ko-KR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strings</a:t>
                      </a:r>
                      <a:r>
                        <a:rPr lang="en-US" altLang="ko-KR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add(</a:t>
                      </a:r>
                      <a:r>
                        <a:rPr lang="en-US" altLang="ko-KR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</a:t>
                      </a:r>
                      <a:r>
                        <a:rPr lang="en-US" altLang="ko-KR" sz="13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홍길동</a:t>
                      </a:r>
                      <a:r>
                        <a:rPr lang="en-US" altLang="ko-KR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3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</a:p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strings.</a:t>
                      </a:r>
                      <a:r>
                        <a:rPr lang="en-US" altLang="ko-KR" sz="1300" b="1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set(</a:t>
                      </a:r>
                      <a:r>
                        <a:rPr lang="en-US" altLang="ko-KR" sz="13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1, </a:t>
                      </a:r>
                      <a:r>
                        <a:rPr lang="en-US" altLang="ko-KR" sz="13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3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심청</a:t>
                      </a:r>
                      <a:r>
                        <a:rPr lang="en-US" altLang="ko-KR" sz="13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300" b="1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300" b="1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endParaRPr lang="en-US" altLang="ko-KR" sz="1300" b="1" kern="0" spc="0" dirty="0">
                        <a:solidFill>
                          <a:schemeClr val="tx1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39369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656479" y="4783804"/>
          <a:ext cx="6098126" cy="709422"/>
        </p:xfrm>
        <a:graphic>
          <a:graphicData uri="http://schemas.openxmlformats.org/drawingml/2006/table">
            <a:tbl>
              <a:tblPr/>
              <a:tblGrid>
                <a:gridCol w="6098126">
                  <a:extLst>
                    <a:ext uri="{9D8B030D-6E8A-4147-A177-3AD203B41FA5}">
                      <a16:colId xmlns:a16="http://schemas.microsoft.com/office/drawing/2014/main" val="2130197465"/>
                    </a:ext>
                  </a:extLst>
                </a:gridCol>
              </a:tblGrid>
              <a:tr h="675669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3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Vector&lt;String</a:t>
                      </a:r>
                      <a:r>
                        <a:rPr lang="en-US" altLang="ko-KR" sz="13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&gt; </a:t>
                      </a:r>
                      <a:r>
                        <a:rPr lang="en-US" altLang="ko-KR" sz="13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strings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= </a:t>
                      </a:r>
                      <a:r>
                        <a:rPr lang="en-US" altLang="ko-KR" sz="130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new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3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Vector&lt;String&gt;(); 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strings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3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add(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박문수</a:t>
                      </a:r>
                      <a:r>
                        <a:rPr lang="en-US" altLang="ko-KR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3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strings</a:t>
                      </a:r>
                      <a:r>
                        <a:rPr lang="en-US" altLang="ko-KR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add</a:t>
                      </a:r>
                      <a:r>
                        <a:rPr lang="en-US" altLang="ko-KR" sz="13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이몽룡</a:t>
                      </a:r>
                      <a:r>
                        <a:rPr lang="en-US" altLang="ko-KR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3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300" b="0" kern="0" spc="0" baseline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</a:t>
                      </a:r>
                      <a:r>
                        <a:rPr lang="en-US" altLang="ko-KR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strings</a:t>
                      </a:r>
                      <a:r>
                        <a:rPr lang="en-US" altLang="ko-KR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add(</a:t>
                      </a:r>
                      <a:r>
                        <a:rPr lang="en-US" altLang="ko-KR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</a:t>
                      </a:r>
                      <a:r>
                        <a:rPr lang="en-US" altLang="ko-KR" sz="13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홍길동</a:t>
                      </a:r>
                      <a:r>
                        <a:rPr lang="en-US" altLang="ko-KR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3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</a:p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strings.</a:t>
                      </a:r>
                      <a:r>
                        <a:rPr lang="en-US" altLang="ko-KR" sz="1300" b="1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remove(</a:t>
                      </a:r>
                      <a:r>
                        <a:rPr lang="en-US" altLang="ko-KR" sz="13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en-US" altLang="ko-KR" sz="1300" b="1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300" b="1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endParaRPr lang="en-US" altLang="ko-KR" sz="1300" b="1" kern="0" spc="0" dirty="0">
                        <a:solidFill>
                          <a:schemeClr val="tx1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39369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6986986" y="657577"/>
            <a:ext cx="1296144" cy="1711539"/>
          </a:xfrm>
          <a:prstGeom prst="rect">
            <a:avLst/>
          </a:prstGeom>
          <a:solidFill>
            <a:schemeClr val="accent2">
              <a:lumMod val="20000"/>
              <a:lumOff val="80000"/>
              <a:alpha val="89804"/>
            </a:schemeClr>
          </a:solidFill>
          <a:ln w="3175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7227878" y="1056131"/>
          <a:ext cx="850513" cy="1242390"/>
        </p:xfrm>
        <a:graphic>
          <a:graphicData uri="http://schemas.openxmlformats.org/drawingml/2006/table">
            <a:tbl>
              <a:tblPr firstRow="1" bandRow="1"/>
              <a:tblGrid>
                <a:gridCol w="216024">
                  <a:extLst>
                    <a:ext uri="{9D8B030D-6E8A-4147-A177-3AD203B41FA5}">
                      <a16:colId xmlns:a16="http://schemas.microsoft.com/office/drawing/2014/main" val="3788621802"/>
                    </a:ext>
                  </a:extLst>
                </a:gridCol>
                <a:gridCol w="634489">
                  <a:extLst>
                    <a:ext uri="{9D8B030D-6E8A-4147-A177-3AD203B41FA5}">
                      <a16:colId xmlns:a16="http://schemas.microsoft.com/office/drawing/2014/main" val="360460274"/>
                    </a:ext>
                  </a:extLst>
                </a:gridCol>
              </a:tblGrid>
              <a:tr h="2484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ko-KR" altLang="en-US" sz="9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96513"/>
                  </a:ext>
                </a:extLst>
              </a:tr>
              <a:tr h="2484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박문수</a:t>
                      </a: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595859"/>
                  </a:ext>
                </a:extLst>
              </a:tr>
              <a:tr h="2484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이몽룡</a:t>
                      </a:r>
                      <a:endParaRPr lang="ko-KR" altLang="en-US" sz="9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22207"/>
                  </a:ext>
                </a:extLst>
              </a:tr>
              <a:tr h="2484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endParaRPr lang="ko-KR" altLang="en-US" sz="9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121811"/>
                  </a:ext>
                </a:extLst>
              </a:tr>
              <a:tr h="2484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810817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018517" y="4450069"/>
            <a:ext cx="1255695" cy="276999"/>
          </a:xfrm>
          <a:prstGeom prst="rect">
            <a:avLst/>
          </a:prstGeom>
          <a:solidFill>
            <a:srgbClr val="EBF1DE"/>
          </a:solidFill>
          <a:ln w="3175"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pPr marL="3810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-10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strings.</a:t>
            </a:r>
            <a:r>
              <a:rPr kumimoji="0" lang="en-US" altLang="ko-KR" sz="1200" b="1" i="0" u="none" strike="noStrike" kern="0" cap="none" spc="-100" normalizeH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</a:rPr>
              <a:t>set(</a:t>
            </a:r>
            <a:r>
              <a:rPr kumimoji="0" lang="en-US" altLang="ko-KR" sz="1200" b="1" i="0" u="none" strike="noStrike" kern="0" cap="none" spc="-10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kumimoji="0" lang="en-US" altLang="ko-KR" sz="1200" b="1" i="0" u="none" strike="noStrike" kern="0" cap="none" spc="-10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kumimoji="0" lang="en-US" altLang="ko-KR" sz="1200" b="1" i="0" u="none" strike="noStrike" kern="0" cap="none" spc="-10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ko-KR" altLang="en-US" sz="1200" b="0" i="0" u="none" strike="noStrike" kern="0" cap="none" spc="-10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</a:rPr>
              <a:t>심청</a:t>
            </a:r>
            <a:r>
              <a:rPr kumimoji="0" lang="en-US" altLang="ko-KR" sz="1200" b="0" i="0" u="none" strike="noStrike" kern="0" cap="none" spc="-10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en-US" altLang="ko-KR" sz="1200" b="0" i="0" u="none" strike="noStrike" kern="0" cap="none" spc="-100" normalizeH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kumimoji="0" lang="en-US" altLang="ko-KR" sz="1200" b="0" i="0" u="none" strike="noStrike" kern="0" cap="none" spc="-10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</a:rPr>
              <a:t>;</a:t>
            </a:r>
            <a:endParaRPr kumimoji="0" lang="en-US" altLang="ko-KR" sz="1200" b="0" i="0" u="none" strike="noStrike" kern="0" cap="none" spc="-10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87893" y="2780013"/>
            <a:ext cx="1296144" cy="1638155"/>
          </a:xfrm>
          <a:prstGeom prst="rect">
            <a:avLst/>
          </a:prstGeom>
          <a:solidFill>
            <a:schemeClr val="accent2">
              <a:lumMod val="20000"/>
              <a:lumOff val="80000"/>
              <a:alpha val="89804"/>
            </a:schemeClr>
          </a:solidFill>
          <a:ln w="3175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7212907" y="3183413"/>
          <a:ext cx="850513" cy="1143000"/>
        </p:xfrm>
        <a:graphic>
          <a:graphicData uri="http://schemas.openxmlformats.org/drawingml/2006/table">
            <a:tbl>
              <a:tblPr firstRow="1" bandRow="1"/>
              <a:tblGrid>
                <a:gridCol w="216024">
                  <a:extLst>
                    <a:ext uri="{9D8B030D-6E8A-4147-A177-3AD203B41FA5}">
                      <a16:colId xmlns:a16="http://schemas.microsoft.com/office/drawing/2014/main" val="3788621802"/>
                    </a:ext>
                  </a:extLst>
                </a:gridCol>
                <a:gridCol w="634489">
                  <a:extLst>
                    <a:ext uri="{9D8B030D-6E8A-4147-A177-3AD203B41FA5}">
                      <a16:colId xmlns:a16="http://schemas.microsoft.com/office/drawing/2014/main" val="360460274"/>
                    </a:ext>
                  </a:extLst>
                </a:gridCol>
              </a:tblGrid>
              <a:tr h="16431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ko-KR" altLang="en-US" sz="9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96513"/>
                  </a:ext>
                </a:extLst>
              </a:tr>
              <a:tr h="2056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심청</a:t>
                      </a:r>
                      <a:r>
                        <a:rPr lang="en-US" altLang="ko-KR" sz="900" b="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900" b="0" dirty="0" smtClean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595859"/>
                  </a:ext>
                </a:extLst>
              </a:tr>
              <a:tr h="2056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이몽룡</a:t>
                      </a:r>
                      <a:endParaRPr lang="ko-KR" altLang="en-US" sz="9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22207"/>
                  </a:ext>
                </a:extLst>
              </a:tr>
              <a:tr h="2056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endParaRPr lang="ko-KR" altLang="en-US" sz="9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121811"/>
                  </a:ext>
                </a:extLst>
              </a:tr>
              <a:tr h="2056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810817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040854" y="6501386"/>
            <a:ext cx="1199088" cy="276999"/>
          </a:xfrm>
          <a:prstGeom prst="rect">
            <a:avLst/>
          </a:prstGeom>
          <a:solidFill>
            <a:srgbClr val="EBF1DE"/>
          </a:solidFill>
          <a:ln w="3175"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pPr marL="381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-10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strings.</a:t>
            </a:r>
            <a:r>
              <a:rPr kumimoji="0" lang="en-US" altLang="ko-KR" sz="1200" b="1" i="0" u="none" strike="noStrike" kern="0" cap="none" spc="-100" normalizeH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</a:rPr>
              <a:t>remove(</a:t>
            </a:r>
            <a:r>
              <a:rPr kumimoji="0" lang="en-US" altLang="ko-KR" sz="1200" b="1" i="0" u="none" strike="noStrike" kern="0" cap="none" spc="-10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kumimoji="0" lang="en-US" altLang="ko-KR" sz="1200" b="1" i="0" u="none" strike="noStrike" kern="0" cap="none" spc="-100" normalizeH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kumimoji="0" lang="en-US" altLang="ko-KR" sz="1200" b="1" i="0" u="none" strike="noStrike" kern="0" cap="none" spc="-10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</a:rPr>
              <a:t>;</a:t>
            </a:r>
            <a:endParaRPr kumimoji="0" lang="en-US" altLang="ko-KR" sz="1200" b="1" i="0" u="none" strike="noStrike" kern="0" cap="none" spc="-10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85902" y="4835791"/>
            <a:ext cx="1296144" cy="1630012"/>
          </a:xfrm>
          <a:prstGeom prst="rect">
            <a:avLst/>
          </a:prstGeom>
          <a:solidFill>
            <a:schemeClr val="accent2">
              <a:lumMod val="20000"/>
              <a:lumOff val="80000"/>
              <a:alpha val="89804"/>
            </a:schemeClr>
          </a:solidFill>
          <a:ln w="3175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7226794" y="5234344"/>
          <a:ext cx="850513" cy="1143000"/>
        </p:xfrm>
        <a:graphic>
          <a:graphicData uri="http://schemas.openxmlformats.org/drawingml/2006/table">
            <a:tbl>
              <a:tblPr firstRow="1" bandRow="1"/>
              <a:tblGrid>
                <a:gridCol w="216024">
                  <a:extLst>
                    <a:ext uri="{9D8B030D-6E8A-4147-A177-3AD203B41FA5}">
                      <a16:colId xmlns:a16="http://schemas.microsoft.com/office/drawing/2014/main" val="3788621802"/>
                    </a:ext>
                  </a:extLst>
                </a:gridCol>
                <a:gridCol w="634489">
                  <a:extLst>
                    <a:ext uri="{9D8B030D-6E8A-4147-A177-3AD203B41FA5}">
                      <a16:colId xmlns:a16="http://schemas.microsoft.com/office/drawing/2014/main" val="360460274"/>
                    </a:ext>
                  </a:extLst>
                </a:gridCol>
              </a:tblGrid>
              <a:tr h="16431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ko-KR" altLang="en-US" sz="9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96513"/>
                  </a:ext>
                </a:extLst>
              </a:tr>
              <a:tr h="2056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+mn-cs"/>
                        </a:rPr>
                        <a:t>이몽룡</a:t>
                      </a:r>
                      <a:endParaRPr lang="ko-KR" altLang="en-US" sz="900" b="1" kern="1200" dirty="0">
                        <a:solidFill>
                          <a:srgbClr val="3333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595859"/>
                  </a:ext>
                </a:extLst>
              </a:tr>
              <a:tr h="2056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endParaRPr lang="ko-KR" altLang="en-US" sz="9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22207"/>
                  </a:ext>
                </a:extLst>
              </a:tr>
              <a:tr h="2056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endParaRPr lang="ko-KR" altLang="en-US" sz="9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121811"/>
                  </a:ext>
                </a:extLst>
              </a:tr>
              <a:tr h="2056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810817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653214" y="6206906"/>
          <a:ext cx="6098126" cy="325319"/>
        </p:xfrm>
        <a:graphic>
          <a:graphicData uri="http://schemas.openxmlformats.org/drawingml/2006/table">
            <a:tbl>
              <a:tblPr/>
              <a:tblGrid>
                <a:gridCol w="6098126">
                  <a:extLst>
                    <a:ext uri="{9D8B030D-6E8A-4147-A177-3AD203B41FA5}">
                      <a16:colId xmlns:a16="http://schemas.microsoft.com/office/drawing/2014/main" val="2130197465"/>
                    </a:ext>
                  </a:extLst>
                </a:gridCol>
              </a:tblGrid>
              <a:tr h="325319">
                <a:tc>
                  <a:txBody>
                    <a:bodyPr/>
                    <a:lstStyle/>
                    <a:p>
                      <a:pPr marL="63500" marR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  <a:defRPr/>
                      </a:pPr>
                      <a:r>
                        <a:rPr lang="en-US" altLang="ko-KR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</a:t>
                      </a:r>
                      <a:r>
                        <a:rPr lang="ko-KR" altLang="en-US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cnt</a:t>
                      </a:r>
                      <a:r>
                        <a:rPr lang="en-US" altLang="ko-KR" sz="14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= </a:t>
                      </a:r>
                      <a:r>
                        <a:rPr lang="en-US" altLang="ko-KR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strings.</a:t>
                      </a:r>
                      <a:r>
                        <a:rPr lang="en-US" altLang="ko-KR" sz="1400" b="1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size()</a:t>
                      </a:r>
                      <a:r>
                        <a:rPr lang="en-US" altLang="ko-KR" sz="1400" b="1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   </a:t>
                      </a:r>
                      <a:r>
                        <a:rPr lang="en-US" altLang="ko-KR" sz="14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size()</a:t>
                      </a:r>
                      <a:r>
                        <a:rPr lang="ko-KR" altLang="en-US" sz="14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는 </a:t>
                      </a:r>
                      <a:r>
                        <a:rPr lang="en-US" altLang="ko-KR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en-US" altLang="ko-KR" sz="14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반환</a:t>
                      </a:r>
                      <a:endParaRPr lang="en-US" altLang="ko-KR" sz="1400" b="0" kern="0" spc="0" dirty="0" smtClean="0">
                        <a:solidFill>
                          <a:schemeClr val="tx1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39369"/>
                  </a:ext>
                </a:extLst>
              </a:tr>
            </a:tbl>
          </a:graphicData>
        </a:graphic>
      </p:graphicFrame>
      <p:cxnSp>
        <p:nvCxnSpPr>
          <p:cNvPr id="37" name="직선 화살표 연결선 36"/>
          <p:cNvCxnSpPr/>
          <p:nvPr/>
        </p:nvCxnSpPr>
        <p:spPr>
          <a:xfrm flipV="1">
            <a:off x="8063420" y="1394322"/>
            <a:ext cx="456219" cy="146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043971" y="2405870"/>
            <a:ext cx="1195971" cy="261610"/>
          </a:xfrm>
          <a:prstGeom prst="rect">
            <a:avLst/>
          </a:prstGeom>
          <a:solidFill>
            <a:srgbClr val="EBF1DE"/>
          </a:solidFill>
          <a:ln w="3175"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pPr marL="381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strings.</a:t>
            </a: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get(</a:t>
            </a: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); 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</a:endParaRPr>
          </a:p>
        </p:txBody>
      </p:sp>
      <p:cxnSp>
        <p:nvCxnSpPr>
          <p:cNvPr id="42" name="직선 화살표 연결선 41"/>
          <p:cNvCxnSpPr>
            <a:stCxn id="54" idx="1"/>
          </p:cNvCxnSpPr>
          <p:nvPr/>
        </p:nvCxnSpPr>
        <p:spPr>
          <a:xfrm flipH="1" flipV="1">
            <a:off x="8007519" y="3550313"/>
            <a:ext cx="623975" cy="1032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13316" y="5469005"/>
            <a:ext cx="353894" cy="246221"/>
          </a:xfrm>
          <a:prstGeom prst="rect">
            <a:avLst/>
          </a:prstGeom>
          <a:solidFill>
            <a:srgbClr val="D3FCBC"/>
          </a:solidFill>
          <a:ln w="3175"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pPr marL="381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심청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537834" y="1271017"/>
            <a:ext cx="475102" cy="246221"/>
          </a:xfrm>
          <a:prstGeom prst="rect">
            <a:avLst/>
          </a:prstGeom>
          <a:solidFill>
            <a:srgbClr val="D3FCBC"/>
          </a:solidFill>
          <a:ln w="3175"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pPr marL="381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박문수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8085501" y="5592115"/>
            <a:ext cx="542045" cy="110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141981" y="743338"/>
            <a:ext cx="1022303" cy="254752"/>
          </a:xfrm>
          <a:prstGeom prst="rect">
            <a:avLst/>
          </a:prstGeom>
          <a:solidFill>
            <a:srgbClr val="10DAC2">
              <a:alpha val="34902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36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String[] </a:t>
            </a:r>
            <a:r>
              <a:rPr kumimoji="0" lang="ko-KR" altLang="en-US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배열객체</a:t>
            </a:r>
            <a:endParaRPr kumimoji="0" lang="ko-KR" altLang="en-US" sz="1100" b="0" i="0" u="none" strike="noStrike" kern="0" cap="none" spc="-10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24813" y="2864528"/>
            <a:ext cx="1022303" cy="234372"/>
          </a:xfrm>
          <a:prstGeom prst="rect">
            <a:avLst/>
          </a:prstGeom>
          <a:solidFill>
            <a:srgbClr val="10DAC2">
              <a:alpha val="34902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36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String[] </a:t>
            </a:r>
            <a:r>
              <a:rPr kumimoji="0" lang="ko-KR" altLang="en-US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배열객체</a:t>
            </a:r>
            <a:endParaRPr kumimoji="0" lang="ko-KR" altLang="en-US" sz="1100" b="0" i="0" u="none" strike="noStrike" kern="0" cap="none" spc="-10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20576" y="4918719"/>
            <a:ext cx="1022303" cy="234372"/>
          </a:xfrm>
          <a:prstGeom prst="rect">
            <a:avLst/>
          </a:prstGeom>
          <a:solidFill>
            <a:srgbClr val="10DAC2">
              <a:alpha val="34902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36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String[] </a:t>
            </a:r>
            <a:r>
              <a:rPr kumimoji="0" lang="ko-KR" altLang="en-US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배열객체</a:t>
            </a:r>
            <a:endParaRPr kumimoji="0" lang="ko-KR" altLang="en-US" sz="1100" b="0" i="0" u="none" strike="noStrike" kern="0" cap="none" spc="-10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8063420" y="3235585"/>
            <a:ext cx="485297" cy="2334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8566912" y="3112279"/>
            <a:ext cx="475102" cy="246221"/>
          </a:xfrm>
          <a:prstGeom prst="rect">
            <a:avLst/>
          </a:prstGeom>
          <a:solidFill>
            <a:srgbClr val="D3FCBC"/>
          </a:solidFill>
          <a:ln w="3175"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pPr marL="381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박문수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489728" y="5696849"/>
            <a:ext cx="483191" cy="205200"/>
          </a:xfrm>
          <a:prstGeom prst="rect">
            <a:avLst/>
          </a:prstGeom>
          <a:solidFill>
            <a:srgbClr val="D3FCBC"/>
          </a:solidFill>
          <a:ln w="3175">
            <a:solidFill>
              <a:schemeClr val="tx1"/>
            </a:solidFill>
            <a:prstDash val="dash"/>
          </a:ln>
        </p:spPr>
        <p:txBody>
          <a:bodyPr wrap="square" lIns="0" rIns="0">
            <a:spAutoFit/>
          </a:bodyPr>
          <a:lstStyle/>
          <a:p>
            <a:pPr marL="381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이몽룡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원호 16"/>
          <p:cNvSpPr/>
          <p:nvPr/>
        </p:nvSpPr>
        <p:spPr>
          <a:xfrm rot="11218724">
            <a:off x="7462027" y="5571014"/>
            <a:ext cx="225153" cy="274142"/>
          </a:xfrm>
          <a:prstGeom prst="arc">
            <a:avLst>
              <a:gd name="adj1" fmla="val 17953529"/>
              <a:gd name="adj2" fmla="val 4954312"/>
            </a:avLst>
          </a:prstGeom>
          <a:ln w="9525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6891638" y="2718000"/>
            <a:ext cx="14965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876256" y="4766400"/>
            <a:ext cx="14965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981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en-US" altLang="ko-KR" dirty="0">
                <a:solidFill>
                  <a:srgbClr val="0000FF"/>
                </a:solidFill>
              </a:rPr>
              <a:t>Vector </a:t>
            </a:r>
            <a:r>
              <a:rPr lang="ko-KR" altLang="en-US" dirty="0" smtClean="0">
                <a:solidFill>
                  <a:srgbClr val="0000FF"/>
                </a:solidFill>
              </a:rPr>
              <a:t>클래스 </a:t>
            </a:r>
            <a:r>
              <a:rPr lang="ko-KR" altLang="en-US" dirty="0">
                <a:solidFill>
                  <a:srgbClr val="0000FF"/>
                </a:solidFill>
              </a:rPr>
              <a:t>이용한 여러 </a:t>
            </a:r>
            <a:r>
              <a:rPr lang="ko-KR" altLang="en-US" dirty="0" smtClean="0">
                <a:solidFill>
                  <a:srgbClr val="0000FF"/>
                </a:solidFill>
              </a:rPr>
              <a:t>원소 </a:t>
            </a:r>
            <a:r>
              <a:rPr lang="ko-KR" altLang="en-US" dirty="0">
                <a:solidFill>
                  <a:srgbClr val="0000FF"/>
                </a:solidFill>
              </a:rPr>
              <a:t>관리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8762" y="600214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Vector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이용한 인덱스 범위 초과 예외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방지하기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89556"/>
              </p:ext>
            </p:extLst>
          </p:nvPr>
        </p:nvGraphicFramePr>
        <p:xfrm>
          <a:off x="755576" y="1130432"/>
          <a:ext cx="8028121" cy="5145818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3927838962"/>
                    </a:ext>
                  </a:extLst>
                </a:gridCol>
                <a:gridCol w="6299929">
                  <a:extLst>
                    <a:ext uri="{9D8B030D-6E8A-4147-A177-3AD203B41FA5}">
                      <a16:colId xmlns:a16="http://schemas.microsoft.com/office/drawing/2014/main" val="3230288987"/>
                    </a:ext>
                  </a:extLst>
                </a:gridCol>
              </a:tblGrid>
              <a:tr h="3668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11-1-4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객체에 문자열들 저장 및 저장된 객체들 출력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668236"/>
                  </a:ext>
                </a:extLst>
              </a:tr>
              <a:tr h="4779018">
                <a:tc grid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package ex11_1_need_for_collection; </a:t>
                      </a: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</a:t>
                      </a:r>
                      <a:r>
                        <a:rPr lang="en-US" sz="1400" b="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Ex11_1_4_StringsMgmt_AddingGettingStringsToVector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 </a:t>
                      </a: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public static void main(String[] args) {   </a:t>
                      </a: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문자열 저장하는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생성하여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 참조하게 함</a:t>
                      </a: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   &lt;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String&gt;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은 원소 클래스 표시 </a:t>
                      </a: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Vector&lt;String&gt;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</a:t>
                      </a:r>
                      <a:r>
                        <a:rPr lang="en-US" sz="14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Vector&lt;String&gt;(); </a:t>
                      </a: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add("</a:t>
                      </a:r>
                      <a:r>
                        <a:rPr lang="ko-KR" alt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홍길동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   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add("</a:t>
                      </a:r>
                      <a:r>
                        <a:rPr lang="ko-KR" alt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박문수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    </a:t>
                      </a: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add("</a:t>
                      </a:r>
                      <a:r>
                        <a:rPr lang="ko-KR" alt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이몽룡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   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add("</a:t>
                      </a:r>
                      <a:r>
                        <a:rPr lang="ko-KR" alt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성춘향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</a:t>
                      </a: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add("</a:t>
                      </a:r>
                      <a:r>
                        <a:rPr lang="ko-KR" alt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심청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</a:t>
                      </a: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for (int i = 0; i &lt;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size();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i++) {  // strings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저장된 원소 개수만큼</a:t>
                      </a: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 s =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.get(i)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            //   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인덱스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원소 구하여</a:t>
                      </a: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System.out.println(s + " ");            //    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출력 </a:t>
                      </a: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   </a:t>
                      </a: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}</a:t>
                      </a: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 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40937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355976" y="6211675"/>
          <a:ext cx="4427721" cy="363845"/>
        </p:xfrm>
        <a:graphic>
          <a:graphicData uri="http://schemas.openxmlformats.org/drawingml/2006/table">
            <a:tbl>
              <a:tblPr/>
              <a:tblGrid>
                <a:gridCol w="4427721">
                  <a:extLst>
                    <a:ext uri="{9D8B030D-6E8A-4147-A177-3AD203B41FA5}">
                      <a16:colId xmlns:a16="http://schemas.microsoft.com/office/drawing/2014/main" val="4094772677"/>
                    </a:ext>
                  </a:extLst>
                </a:gridCol>
              </a:tblGrid>
              <a:tr h="363845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홍길동 박문수 이몽룡 성춘향 심청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438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282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584775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11-1-4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33933" y="552731"/>
            <a:ext cx="8820150" cy="594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실행하여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결과 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strings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명의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이름 추가하도록 프로그램 변경하여 결과 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Vector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이용한 데이터 관리가 배열 이용한 데이터 관리 보다 훨씬 편리한가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?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실습과제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main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메소드에 다음과 같이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Integer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저장하는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Vector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생성하여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참조변수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ints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 저장하라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Vector&lt;Integer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&gt;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ints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= new Vector&lt;Integer&gt;(); </a:t>
            </a: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다음의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for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 이용하여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ints.add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10001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번 호출한 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(add()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매개변수는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Integer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객체이지만 자동 박싱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이루어 지므로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정수도 가능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for ( int i = 0;  i &lt; 10001; i++) </a:t>
            </a: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     ints.add(i);</a:t>
            </a: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3)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다음의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for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 이용하여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ints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 저장된 원소들 출력하라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nn-NO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 for </a:t>
            </a:r>
            <a:r>
              <a:rPr kumimoji="0" lang="nn-NO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 int i = 0;  i &lt; ints.size(); i++)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</a:t>
            </a:r>
            <a:r>
              <a:rPr kumimoji="0" lang="nn-NO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</a:t>
            </a:r>
            <a:r>
              <a:rPr kumimoji="0" lang="nn-NO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System.out.println(ints.get(i) + " ");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4)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capacity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Vector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최대 저장 개수 반환한다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최대 저장 개수 출력하여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확인하라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초기 최대 저장 개수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10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개에서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배씩 늘어난 결과로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10 * 1024 = 10240)</a:t>
            </a:r>
          </a:p>
        </p:txBody>
      </p:sp>
    </p:spTree>
    <p:extLst>
      <p:ext uri="{BB962C8B-B14F-4D97-AF65-F5344CB8AC3E}">
        <p14:creationId xmlns:p14="http://schemas.microsoft.com/office/powerpoint/2010/main" val="42871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776288" y="715963"/>
            <a:ext cx="7589837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11560" y="980728"/>
            <a:ext cx="7957678" cy="4032448"/>
          </a:xfrm>
          <a:prstGeom prst="rect">
            <a:avLst/>
          </a:prstGeom>
          <a:solidFill>
            <a:srgbClr val="C0F1A5">
              <a:alpha val="60000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 장의 내용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t>  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1080000" marR="0" lvl="2" indent="-342900" algn="l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40446" y="2132856"/>
            <a:ext cx="69127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11.1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컬렉션 지원 클래스의 필요성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11.2 Vector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클래스를 이용한 프로그래밍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11.3 Collection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인터페이스와 컬렉션 지원 클래스 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11.4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제네릭 클래스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2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836712"/>
            <a:ext cx="7920880" cy="2310467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en-US" altLang="ko-KR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11.2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en-US" altLang="ko-KR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Vector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클래스를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이용한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프로그래밍</a:t>
            </a:r>
            <a:endParaRPr kumimoji="1" lang="ko-KR" altLang="en-US" sz="4000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845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dirty="0">
                <a:solidFill>
                  <a:srgbClr val="0000FF"/>
                </a:solidFill>
              </a:rPr>
              <a:t>배열과 </a:t>
            </a:r>
            <a:r>
              <a:rPr lang="en-US" altLang="ko-KR" dirty="0" smtClean="0">
                <a:solidFill>
                  <a:srgbClr val="0000FF"/>
                </a:solidFill>
              </a:rPr>
              <a:t>Vector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비교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8763" y="576000"/>
            <a:ext cx="8424936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배열과 비교했을 때의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Vector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장점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원소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다루는 작업에서 배열과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Vector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의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비교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766758"/>
              </p:ext>
            </p:extLst>
          </p:nvPr>
        </p:nvGraphicFramePr>
        <p:xfrm>
          <a:off x="682573" y="1035690"/>
          <a:ext cx="8100131" cy="1961261"/>
        </p:xfrm>
        <a:graphic>
          <a:graphicData uri="http://schemas.openxmlformats.org/drawingml/2006/table">
            <a:tbl>
              <a:tblPr/>
              <a:tblGrid>
                <a:gridCol w="8100131">
                  <a:extLst>
                    <a:ext uri="{9D8B030D-6E8A-4147-A177-3AD203B41FA5}">
                      <a16:colId xmlns:a16="http://schemas.microsoft.com/office/drawing/2014/main" val="1927005089"/>
                    </a:ext>
                  </a:extLst>
                </a:gridCol>
              </a:tblGrid>
              <a:tr h="1961261">
                <a:tc>
                  <a:txBody>
                    <a:bodyPr/>
                    <a:lstStyle/>
                    <a:p>
                      <a:pPr marL="63500" marR="0" indent="-1800000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① </a:t>
                      </a: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 </a:t>
                      </a:r>
                      <a:r>
                        <a:rPr lang="ko-KR" altLang="en-US" sz="16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클래스는 저장공간 자동적으로 관리하며</a:t>
                      </a: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6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필요시 </a:t>
                      </a:r>
                      <a:r>
                        <a:rPr lang="ko-KR" alt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추가 저장공간 확보한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후</a:t>
                      </a:r>
                      <a:endParaRPr lang="en-US" altLang="ko-KR" sz="1600" kern="0" spc="0" dirty="0" smtClean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-1800000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ko-KR" alt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데이터 저장할 수 있게 함</a:t>
                      </a:r>
                    </a:p>
                    <a:p>
                      <a:pPr marL="63500" marR="0" indent="-1800000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② </a:t>
                      </a: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 </a:t>
                      </a:r>
                      <a:r>
                        <a:rPr lang="ko-KR" altLang="en-US" sz="16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클래스는 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size() </a:t>
                      </a:r>
                      <a:r>
                        <a:rPr lang="ko-KR" alt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 </a:t>
                      </a:r>
                      <a:r>
                        <a:rPr lang="ko-KR" altLang="en-US" sz="16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이용하여 저장된 원소 개수 구할 수 있음</a:t>
                      </a:r>
                    </a:p>
                    <a:p>
                      <a:pPr marL="63500" marR="0" indent="-1800000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③ </a:t>
                      </a: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 </a:t>
                      </a:r>
                      <a:r>
                        <a:rPr lang="ko-KR" altLang="en-US" sz="16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클래스에 여러 원소가 저장된 상태에서 임의 위치에 원소 삽입할 수 있으며</a:t>
                      </a: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</a:t>
                      </a:r>
                    </a:p>
                    <a:p>
                      <a:pPr marL="63500" marR="0" indent="-1800000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</a:t>
                      </a:r>
                      <a:r>
                        <a:rPr lang="ko-KR" alt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삽입된 위치부터 원소들</a:t>
                      </a:r>
                      <a:r>
                        <a:rPr lang="ko-KR" altLang="en-US" sz="1600" kern="0" spc="0" baseline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이동이 자동적으로 이루어짐 </a:t>
                      </a:r>
                    </a:p>
                    <a:p>
                      <a:pPr marL="63500" marR="0" indent="-1800000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⓸ </a:t>
                      </a: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 </a:t>
                      </a:r>
                      <a:r>
                        <a:rPr lang="ko-KR" altLang="en-US" sz="16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클래스에 여러 원소가 저장된 상태에서 임의 위치 원소 삭제할 수 있으며</a:t>
                      </a: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</a:t>
                      </a:r>
                    </a:p>
                    <a:p>
                      <a:pPr marL="63500" marR="0" indent="-1800000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</a:t>
                      </a:r>
                      <a:r>
                        <a:rPr lang="ko-KR" alt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삭제된 위치 뒤의 원소들 이동이 자동적으로 이루어짐 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524523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689982"/>
              </p:ext>
            </p:extLst>
          </p:nvPr>
        </p:nvGraphicFramePr>
        <p:xfrm>
          <a:off x="682573" y="3533974"/>
          <a:ext cx="8209907" cy="3053588"/>
        </p:xfrm>
        <a:graphic>
          <a:graphicData uri="http://schemas.openxmlformats.org/drawingml/2006/table">
            <a:tbl>
              <a:tblPr/>
              <a:tblGrid>
                <a:gridCol w="1314718">
                  <a:extLst>
                    <a:ext uri="{9D8B030D-6E8A-4147-A177-3AD203B41FA5}">
                      <a16:colId xmlns:a16="http://schemas.microsoft.com/office/drawing/2014/main" val="1864907223"/>
                    </a:ext>
                  </a:extLst>
                </a:gridCol>
                <a:gridCol w="3150774">
                  <a:extLst>
                    <a:ext uri="{9D8B030D-6E8A-4147-A177-3AD203B41FA5}">
                      <a16:colId xmlns:a16="http://schemas.microsoft.com/office/drawing/2014/main" val="4256409835"/>
                    </a:ext>
                  </a:extLst>
                </a:gridCol>
                <a:gridCol w="3744415">
                  <a:extLst>
                    <a:ext uri="{9D8B030D-6E8A-4147-A177-3AD203B41FA5}">
                      <a16:colId xmlns:a16="http://schemas.microsoft.com/office/drawing/2014/main" val="2557898689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5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작업 </a:t>
                      </a:r>
                      <a:endParaRPr lang="ko-KR" altLang="en-US" sz="135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5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배열</a:t>
                      </a:r>
                      <a:endParaRPr lang="ko-KR" altLang="en-US" sz="135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</a:t>
                      </a:r>
                      <a:endParaRPr lang="en-US" sz="135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990525"/>
                  </a:ext>
                </a:extLst>
              </a:tr>
              <a:tr h="34505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 타입 및 최대 저장 </a:t>
                      </a:r>
                      <a:r>
                        <a:rPr lang="ko-KR" altLang="en-US" sz="135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개수 명시</a:t>
                      </a:r>
                      <a:endParaRPr lang="ko-KR" altLang="en-US" sz="13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배열변수 선언시 저장 가능한 원소 타입과 최대 원소 개수 명시해야 함</a:t>
                      </a:r>
                      <a:endParaRPr lang="ko-KR" altLang="en-US" sz="13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 </a:t>
                      </a:r>
                      <a:r>
                        <a:rPr lang="ko-KR" altLang="en-US" sz="13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참조변수 선언시 저장 가능 최대 원소 개수 명시할 필요 없음</a:t>
                      </a:r>
                      <a:endParaRPr lang="ko-KR" altLang="en-US" sz="13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048027"/>
                  </a:ext>
                </a:extLst>
              </a:tr>
              <a:tr h="29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String[] strings = new String[10];</a:t>
                      </a:r>
                      <a:endParaRPr lang="en-US" sz="1350" kern="0" spc="0" dirty="0">
                        <a:solidFill>
                          <a:srgbClr val="0000FF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kern="0" spc="-80" baseline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Vector&lt;String&gt; strings = </a:t>
                      </a:r>
                      <a:r>
                        <a:rPr lang="en-US" sz="1350" kern="0" spc="-80" baseline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 </a:t>
                      </a:r>
                      <a:r>
                        <a:rPr lang="en-US" sz="1350" kern="0" spc="-80" baseline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Vector&lt;String&gt;();</a:t>
                      </a:r>
                      <a:endParaRPr lang="en-US" sz="1350" kern="0" spc="-80" baseline="0" dirty="0">
                        <a:solidFill>
                          <a:srgbClr val="0000FF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800458"/>
                  </a:ext>
                </a:extLst>
              </a:tr>
              <a:tr h="44780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 저장 및 원소 개수 관리하기</a:t>
                      </a:r>
                      <a:endParaRPr lang="ko-KR" altLang="en-US" sz="13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50" kern="0" spc="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 </a:t>
                      </a:r>
                      <a:r>
                        <a:rPr lang="ko-KR" altLang="en-US" sz="135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</a:t>
                      </a:r>
                      <a:r>
                        <a:rPr lang="en-US" altLang="ko-KR" sz="135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35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저장개수 관리</a:t>
                      </a:r>
                      <a:r>
                        <a:rPr lang="en-US" altLang="ko-KR" sz="135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35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초과 </a:t>
                      </a:r>
                      <a:r>
                        <a:rPr lang="ko-KR" altLang="en-US" sz="1350" kern="0" spc="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 </a:t>
                      </a:r>
                      <a:r>
                        <a:rPr lang="ko-KR" altLang="en-US" sz="135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 </a:t>
                      </a:r>
                      <a:r>
                        <a:rPr lang="ko-KR" altLang="en-US" sz="1350" kern="0" spc="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대처하는 메소드 작성해야 함</a:t>
                      </a:r>
                      <a:endParaRPr lang="ko-KR" altLang="en-US" sz="1350" kern="0" spc="0" baseline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50" kern="0" spc="-10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 저장 메소드 자체적으로 제공</a:t>
                      </a:r>
                      <a:r>
                        <a:rPr lang="en-US" altLang="ko-KR" sz="1350" kern="0" spc="-10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350" kern="0" spc="-10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 원소 개수 자동 관리하며</a:t>
                      </a:r>
                      <a:r>
                        <a:rPr lang="en-US" altLang="ko-KR" sz="1350" kern="0" spc="-10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350" kern="0" spc="-10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내부적으로 원소 저장공간 확장</a:t>
                      </a:r>
                      <a:endParaRPr lang="ko-KR" altLang="en-US" sz="1350" kern="0" spc="-100" baseline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001369"/>
                  </a:ext>
                </a:extLst>
              </a:tr>
              <a:tr h="12021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cntStrings = 0;</a:t>
                      </a:r>
                      <a:endParaRPr lang="en-US" sz="1350" kern="0" spc="0" dirty="0">
                        <a:solidFill>
                          <a:srgbClr val="0000FF"/>
                        </a:solidFill>
                        <a:effectLst/>
                        <a:latin typeface="한양신명조"/>
                      </a:endParaRPr>
                    </a:p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5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static</a:t>
                      </a:r>
                      <a:r>
                        <a:rPr lang="ko-KR" altLang="en-US" sz="135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35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void </a:t>
                      </a:r>
                      <a:r>
                        <a:rPr 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add(String s) {</a:t>
                      </a:r>
                      <a:endParaRPr lang="en-US" sz="1350" kern="0" spc="0" dirty="0">
                        <a:solidFill>
                          <a:srgbClr val="0000FF"/>
                        </a:solidFill>
                        <a:effectLst/>
                        <a:latin typeface="한양신명조"/>
                      </a:endParaRPr>
                    </a:p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if </a:t>
                      </a:r>
                      <a:r>
                        <a:rPr 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(cntStrings == strings.length)</a:t>
                      </a:r>
                      <a:endParaRPr lang="en-US" sz="1350" kern="0" spc="0" dirty="0">
                        <a:solidFill>
                          <a:srgbClr val="0000FF"/>
                        </a:solidFill>
                        <a:effectLst/>
                        <a:latin typeface="한양신명조"/>
                      </a:endParaRPr>
                    </a:p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takeSomeAction</a:t>
                      </a:r>
                      <a:r>
                        <a:rPr lang="en-US" sz="135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();</a:t>
                      </a:r>
                      <a:endParaRPr lang="en-US" sz="1350" kern="0" spc="0" dirty="0">
                        <a:solidFill>
                          <a:srgbClr val="CC00FF"/>
                        </a:solidFill>
                        <a:effectLst/>
                        <a:latin typeface="한양신명조"/>
                      </a:endParaRPr>
                    </a:p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strings[cntStrings</a:t>
                      </a:r>
                      <a:r>
                        <a:rPr 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++] = s;</a:t>
                      </a:r>
                      <a:endParaRPr lang="en-US" sz="1350" kern="0" spc="0" dirty="0">
                        <a:solidFill>
                          <a:srgbClr val="0000FF"/>
                        </a:solidFill>
                        <a:effectLst/>
                        <a:latin typeface="한양신명조"/>
                      </a:endParaRPr>
                    </a:p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en-US" sz="1350" kern="0" spc="0" dirty="0">
                        <a:solidFill>
                          <a:srgbClr val="0000FF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5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[ </a:t>
                      </a:r>
                      <a:r>
                        <a:rPr lang="ko-KR" altLang="en-US" sz="135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원소 저장 메소드 있음 </a:t>
                      </a:r>
                      <a:r>
                        <a:rPr lang="en-US" altLang="ko-KR" sz="135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]</a:t>
                      </a:r>
                      <a:endParaRPr lang="ko-KR" altLang="en-US" sz="13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624051"/>
                  </a:ext>
                </a:extLst>
              </a:tr>
              <a:tr h="257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add("</a:t>
                      </a:r>
                      <a:r>
                        <a:rPr lang="ko-KR" alt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홍길동</a:t>
                      </a:r>
                      <a:r>
                        <a:rPr lang="en-US" altLang="ko-KR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</a:t>
                      </a:r>
                      <a:endParaRPr lang="ko-KR" altLang="en-US" sz="1350" kern="0" spc="0" dirty="0">
                        <a:solidFill>
                          <a:srgbClr val="0000FF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strings.add("</a:t>
                      </a:r>
                      <a:r>
                        <a:rPr lang="ko-KR" alt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홍길동</a:t>
                      </a:r>
                      <a:r>
                        <a:rPr lang="en-US" altLang="ko-KR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</a:t>
                      </a:r>
                      <a:endParaRPr lang="ko-KR" altLang="en-US" sz="1350" kern="0" spc="0" dirty="0">
                        <a:solidFill>
                          <a:srgbClr val="0000FF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651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397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dirty="0">
                <a:solidFill>
                  <a:srgbClr val="0000FF"/>
                </a:solidFill>
              </a:rPr>
              <a:t>배열과 </a:t>
            </a:r>
            <a:r>
              <a:rPr lang="en-US" altLang="ko-KR" dirty="0">
                <a:solidFill>
                  <a:srgbClr val="0000FF"/>
                </a:solidFill>
              </a:rPr>
              <a:t>Vector</a:t>
            </a:r>
            <a:r>
              <a:rPr lang="ko-KR" altLang="en-US" dirty="0">
                <a:solidFill>
                  <a:srgbClr val="0000FF"/>
                </a:solidFill>
              </a:rPr>
              <a:t>의 비교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8763" y="572323"/>
            <a:ext cx="8424936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원소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다루는 작업에서 배열과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Vector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의 비교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307371"/>
              </p:ext>
            </p:extLst>
          </p:nvPr>
        </p:nvGraphicFramePr>
        <p:xfrm>
          <a:off x="479738" y="1024755"/>
          <a:ext cx="8316155" cy="5683932"/>
        </p:xfrm>
        <a:graphic>
          <a:graphicData uri="http://schemas.openxmlformats.org/drawingml/2006/table">
            <a:tbl>
              <a:tblPr/>
              <a:tblGrid>
                <a:gridCol w="1003187">
                  <a:extLst>
                    <a:ext uri="{9D8B030D-6E8A-4147-A177-3AD203B41FA5}">
                      <a16:colId xmlns:a16="http://schemas.microsoft.com/office/drawing/2014/main" val="2943590706"/>
                    </a:ext>
                  </a:extLst>
                </a:gridCol>
                <a:gridCol w="3809155">
                  <a:extLst>
                    <a:ext uri="{9D8B030D-6E8A-4147-A177-3AD203B41FA5}">
                      <a16:colId xmlns:a16="http://schemas.microsoft.com/office/drawing/2014/main" val="3433516402"/>
                    </a:ext>
                  </a:extLst>
                </a:gridCol>
                <a:gridCol w="3503813">
                  <a:extLst>
                    <a:ext uri="{9D8B030D-6E8A-4147-A177-3AD203B41FA5}">
                      <a16:colId xmlns:a16="http://schemas.microsoft.com/office/drawing/2014/main" val="2137439672"/>
                    </a:ext>
                  </a:extLst>
                </a:gridCol>
              </a:tblGrid>
              <a:tr h="1949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5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작업 </a:t>
                      </a:r>
                      <a:endParaRPr lang="ko-KR" altLang="en-US" sz="135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3736" marR="23736" marT="23736" marB="2373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5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배열</a:t>
                      </a:r>
                      <a:endParaRPr lang="ko-KR" altLang="en-US" sz="135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3736" marR="23736" marT="23736" marB="2373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</a:t>
                      </a:r>
                      <a:endParaRPr lang="en-US" sz="135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3736" marR="23736" marT="23736" marB="2373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3079"/>
                  </a:ext>
                </a:extLst>
              </a:tr>
              <a:tr h="49180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저장된 원소 개수 구하기</a:t>
                      </a:r>
                      <a:endParaRPr lang="ko-KR" altLang="en-US" sz="13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3736" marR="23736" marT="23736" marB="2373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프로그래머가 저장 원소 </a:t>
                      </a:r>
                      <a:r>
                        <a:rPr lang="ko-KR" altLang="en-US" sz="135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개수 </a:t>
                      </a:r>
                      <a:r>
                        <a:rPr lang="ko-KR" altLang="en-US" sz="13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관리해야 하고 저장된 개수 구하는 메소드 작성해야 함</a:t>
                      </a:r>
                      <a:endParaRPr lang="ko-KR" altLang="en-US" sz="13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3736" marR="23736" marT="23736" marB="2373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</a:t>
                      </a:r>
                      <a:r>
                        <a:rPr lang="ko-KR" altLang="en-US" sz="13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 저장 원소 </a:t>
                      </a:r>
                      <a:r>
                        <a:rPr lang="ko-KR" altLang="en-US" sz="135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개수 관리</a:t>
                      </a:r>
                      <a:r>
                        <a:rPr lang="en-US" altLang="ko-KR" sz="135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altLang="ko-KR" sz="13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size() </a:t>
                      </a:r>
                      <a:r>
                        <a:rPr lang="ko-KR" altLang="en-US" sz="13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 이용하여 저장된 원소 </a:t>
                      </a:r>
                      <a:r>
                        <a:rPr lang="ko-KR" altLang="en-US" sz="135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개수 </a:t>
                      </a:r>
                      <a:r>
                        <a:rPr lang="ko-KR" altLang="en-US" sz="13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구할 수 있음 </a:t>
                      </a:r>
                      <a:endParaRPr lang="ko-KR" altLang="en-US" sz="13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3736" marR="23736" marT="23736" marB="2373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315151"/>
                  </a:ext>
                </a:extLst>
              </a:tr>
              <a:tr h="4918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5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static</a:t>
                      </a:r>
                      <a:r>
                        <a:rPr lang="ko-KR" altLang="en-US" sz="135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35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</a:t>
                      </a:r>
                      <a:r>
                        <a:rPr 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size() {</a:t>
                      </a:r>
                      <a:endParaRPr lang="en-US" sz="135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return </a:t>
                      </a:r>
                      <a:r>
                        <a:rPr 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cntStrings;</a:t>
                      </a:r>
                      <a:endParaRPr lang="en-US" sz="135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en-US" sz="135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3736" marR="23736" marT="23736" marB="2373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5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</a:rPr>
                        <a:t>[ </a:t>
                      </a:r>
                      <a:r>
                        <a:rPr lang="ko-KR" altLang="en-US" sz="135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</a:rPr>
                        <a:t>저장 원소 개수 구하는 메소드 있음</a:t>
                      </a:r>
                      <a:r>
                        <a:rPr lang="en-US" altLang="ko-KR" sz="135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</a:rPr>
                        <a:t>  </a:t>
                      </a:r>
                      <a:r>
                        <a:rPr lang="en-US" altLang="ko-KR" sz="135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</a:rPr>
                        <a:t>]</a:t>
                      </a:r>
                      <a:endParaRPr lang="ko-KR" altLang="en-US" sz="135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3736" marR="23736" marT="23736" marB="2373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845338"/>
                  </a:ext>
                </a:extLst>
              </a:tr>
              <a:tr h="195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no = size();</a:t>
                      </a:r>
                      <a:endParaRPr lang="en-US" sz="135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3736" marR="23736" marT="23736" marB="2373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no = strings.size();</a:t>
                      </a:r>
                      <a:endParaRPr lang="en-US" sz="135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3736" marR="23736" marT="23736" marB="2373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182026"/>
                  </a:ext>
                </a:extLst>
              </a:tr>
              <a:tr h="49180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중간에 원소 삽입</a:t>
                      </a:r>
                      <a:endParaRPr lang="ko-KR" altLang="en-US" sz="13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3736" marR="23736" marT="23736" marB="2373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삽입되는 위치부터의 </a:t>
                      </a:r>
                      <a:r>
                        <a:rPr lang="ko-KR" altLang="en-US" sz="135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원소들 </a:t>
                      </a:r>
                      <a:r>
                        <a:rPr lang="ko-KR" altLang="en-US" sz="13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뒤로 이동한 후 저장하고 원소 개수 증가하는 메소드 작성해야 함</a:t>
                      </a:r>
                      <a:endParaRPr lang="ko-KR" altLang="en-US" sz="13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3736" marR="23736" marT="23736" marB="2373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주어진 위치 </a:t>
                      </a:r>
                      <a:r>
                        <a:rPr lang="en-US" altLang="ko-KR" sz="13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</a:t>
                      </a:r>
                      <a:r>
                        <a:rPr lang="ko-KR" altLang="en-US" sz="13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원소 삽입하는 </a:t>
                      </a:r>
                      <a:r>
                        <a:rPr lang="en-US" altLang="ko-KR" sz="13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add(int n, Object o) </a:t>
                      </a:r>
                      <a:r>
                        <a:rPr lang="ko-KR" altLang="en-US" sz="13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 이용하여 처리 가능함</a:t>
                      </a:r>
                      <a:endParaRPr lang="ko-KR" altLang="en-US" sz="13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3736" marR="23736" marT="23736" marB="2373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76776"/>
                  </a:ext>
                </a:extLst>
              </a:tr>
              <a:tr h="9361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static void </a:t>
                      </a:r>
                      <a:r>
                        <a:rPr 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insertString(int n, String s) {</a:t>
                      </a:r>
                      <a:endParaRPr lang="en-US" sz="135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for </a:t>
                      </a:r>
                      <a:r>
                        <a:rPr 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(int i=cntStrings; i&gt;n; i--) </a:t>
                      </a:r>
                      <a:endParaRPr lang="en-US" sz="135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strings[i</a:t>
                      </a:r>
                      <a:r>
                        <a:rPr 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 = strings[i-1];</a:t>
                      </a:r>
                      <a:endParaRPr lang="en-US" sz="135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strings[n</a:t>
                      </a:r>
                      <a:r>
                        <a:rPr 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 = s;</a:t>
                      </a:r>
                      <a:endParaRPr lang="en-US" sz="135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cntStrings</a:t>
                      </a:r>
                      <a:r>
                        <a:rPr 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++;</a:t>
                      </a:r>
                      <a:endParaRPr lang="en-US" sz="135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en-US" sz="135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3736" marR="23736" marT="23736" marB="2373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5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</a:rPr>
                        <a:t>[ </a:t>
                      </a:r>
                      <a:r>
                        <a:rPr lang="ko-KR" altLang="en-US" sz="135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</a:rPr>
                        <a:t>중간에 삽입하면 뒤로 이동 후 삽입하는   </a:t>
                      </a:r>
                      <a:endParaRPr lang="en-US" altLang="ko-KR" sz="1350" kern="0" spc="0" dirty="0" smtClean="0">
                        <a:solidFill>
                          <a:srgbClr val="CC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5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</a:rPr>
                        <a:t>  </a:t>
                      </a:r>
                      <a:r>
                        <a:rPr lang="ko-KR" altLang="en-US" sz="135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</a:rPr>
                        <a:t>메소드 있음 </a:t>
                      </a:r>
                      <a:r>
                        <a:rPr lang="en-US" altLang="ko-KR" sz="135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</a:rPr>
                        <a:t>]</a:t>
                      </a:r>
                    </a:p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5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3736" marR="23736" marT="23736" marB="2373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756326"/>
                  </a:ext>
                </a:extLst>
              </a:tr>
              <a:tr h="195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add(0, "</a:t>
                      </a:r>
                      <a:r>
                        <a:rPr lang="ko-KR" alt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홍길동</a:t>
                      </a:r>
                      <a:r>
                        <a:rPr lang="en-US" altLang="ko-KR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</a:t>
                      </a:r>
                      <a:endParaRPr lang="ko-KR" altLang="en-US" sz="135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3736" marR="23736" marT="23736" marB="2373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strings.add(0, "</a:t>
                      </a:r>
                      <a:r>
                        <a:rPr lang="ko-KR" alt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홍길동</a:t>
                      </a:r>
                      <a:r>
                        <a:rPr lang="en-US" altLang="ko-KR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</a:t>
                      </a:r>
                      <a:endParaRPr lang="ko-KR" altLang="en-US" sz="135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3736" marR="23736" marT="23736" marB="2373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58053"/>
                  </a:ext>
                </a:extLst>
              </a:tr>
              <a:tr h="49180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중간의 원소 삭제</a:t>
                      </a:r>
                      <a:endParaRPr lang="ko-KR" altLang="en-US" sz="13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3736" marR="23736" marT="23736" marB="2373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삭제되는 위치 다음부터의 </a:t>
                      </a:r>
                      <a:r>
                        <a:rPr lang="ko-KR" altLang="en-US" sz="135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원소들 </a:t>
                      </a:r>
                      <a:r>
                        <a:rPr lang="ko-KR" altLang="en-US" sz="13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앞으로 이동한 후 저장 원소 개수 감소하는 메소드 작성해야 함</a:t>
                      </a:r>
                      <a:endParaRPr lang="ko-KR" altLang="en-US" sz="13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3736" marR="23736" marT="23736" marB="2373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주어진 위치의 원소 삭제하고 뒤의 원소들 이동시키는 </a:t>
                      </a:r>
                      <a:r>
                        <a:rPr lang="en-US" altLang="ko-KR" sz="13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remove(int n) </a:t>
                      </a:r>
                      <a:r>
                        <a:rPr lang="ko-KR" altLang="en-US" sz="13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 이용하여 처리 가능</a:t>
                      </a:r>
                      <a:endParaRPr lang="ko-KR" altLang="en-US" sz="13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3736" marR="23736" marT="23736" marB="2373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12951"/>
                  </a:ext>
                </a:extLst>
              </a:tr>
              <a:tr h="8408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5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static </a:t>
                      </a:r>
                      <a:r>
                        <a:rPr lang="en-US" sz="135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void </a:t>
                      </a:r>
                      <a:r>
                        <a:rPr 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removeString(int n) {</a:t>
                      </a:r>
                      <a:endParaRPr lang="en-US" sz="135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for </a:t>
                      </a:r>
                      <a:r>
                        <a:rPr 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(int i=n; i&lt;cntStrings-1; i++) </a:t>
                      </a:r>
                      <a:endParaRPr lang="en-US" sz="135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strings[i</a:t>
                      </a:r>
                      <a:r>
                        <a:rPr 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 = strings[i+1];</a:t>
                      </a:r>
                      <a:endParaRPr lang="en-US" sz="135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cntStrings-</a:t>
                      </a:r>
                      <a:r>
                        <a:rPr 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-;</a:t>
                      </a:r>
                      <a:endParaRPr lang="en-US" sz="135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en-US" sz="135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3736" marR="23736" marT="23736" marB="2373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5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</a:rPr>
                        <a:t>[ </a:t>
                      </a:r>
                      <a:r>
                        <a:rPr lang="ko-KR" altLang="en-US" sz="135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</a:rPr>
                        <a:t>중간에서 삭제하면 삭제 후 앞으로 이동시키는 </a:t>
                      </a:r>
                      <a:endParaRPr lang="en-US" altLang="ko-KR" sz="1350" kern="0" spc="0" dirty="0" smtClean="0">
                        <a:solidFill>
                          <a:srgbClr val="CC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5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</a:rPr>
                        <a:t>   </a:t>
                      </a:r>
                      <a:r>
                        <a:rPr lang="ko-KR" altLang="en-US" sz="135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</a:rPr>
                        <a:t>메소드 있음 </a:t>
                      </a:r>
                      <a:r>
                        <a:rPr lang="en-US" altLang="ko-KR" sz="135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</a:rPr>
                        <a:t>]</a:t>
                      </a:r>
                      <a:endParaRPr lang="ko-KR" altLang="en-US" sz="1350" kern="0" spc="0" dirty="0" smtClean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5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3736" marR="23736" marT="23736" marB="2373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379540"/>
                  </a:ext>
                </a:extLst>
              </a:tr>
              <a:tr h="195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remove(2);</a:t>
                      </a:r>
                      <a:endParaRPr lang="en-US" sz="135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3736" marR="23736" marT="23736" marB="2373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strings.remove(2);</a:t>
                      </a:r>
                      <a:endParaRPr lang="en-US" sz="135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3736" marR="23736" marT="23736" marB="2373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104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001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en-US" altLang="ko-KR" dirty="0">
                <a:solidFill>
                  <a:srgbClr val="0000FF"/>
                </a:solidFill>
              </a:rPr>
              <a:t>Vector </a:t>
            </a:r>
            <a:r>
              <a:rPr lang="ko-KR" altLang="en-US" dirty="0">
                <a:solidFill>
                  <a:srgbClr val="0000FF"/>
                </a:solidFill>
              </a:rPr>
              <a:t>클래스의 참조변수 선언과 객체 </a:t>
            </a:r>
            <a:r>
              <a:rPr lang="ko-KR" altLang="en-US" dirty="0" smtClean="0">
                <a:solidFill>
                  <a:srgbClr val="0000FF"/>
                </a:solidFill>
              </a:rPr>
              <a:t>생성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8760" y="576000"/>
            <a:ext cx="8424936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Vector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동일한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클래스의 여러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객체들을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원소로 저장하기 위한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저장할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원소들의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타입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명시하여야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함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Vector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객체에 저장될 원소의 최대 개수 명시할 필요 없음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Vector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객체 생성하여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Vector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변수에 저장하기 위한 코드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3990" y="2276872"/>
          <a:ext cx="7884107" cy="754885"/>
        </p:xfrm>
        <a:graphic>
          <a:graphicData uri="http://schemas.openxmlformats.org/drawingml/2006/table">
            <a:tbl>
              <a:tblPr/>
              <a:tblGrid>
                <a:gridCol w="7884107">
                  <a:extLst>
                    <a:ext uri="{9D8B030D-6E8A-4147-A177-3AD203B41FA5}">
                      <a16:colId xmlns:a16="http://schemas.microsoft.com/office/drawing/2014/main" val="1927005089"/>
                    </a:ext>
                  </a:extLst>
                </a:gridCol>
              </a:tblGrid>
              <a:tr h="754885">
                <a:tc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Vector&lt;</a:t>
                      </a:r>
                      <a:r>
                        <a:rPr lang="ko-KR" alt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원소타입</a:t>
                      </a: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 </a:t>
                      </a:r>
                      <a:r>
                        <a:rPr lang="ko-KR" alt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참조변수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</a:p>
                    <a:p>
                      <a:pPr marL="63500" marR="0" indent="0" algn="l" fontAlgn="base" latinLnBrk="0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참조변수 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</a:t>
                      </a:r>
                      <a:r>
                        <a:rPr lang="en-US" altLang="ko-KR" sz="16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altLang="ko-KR" sz="16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Vector&lt;</a:t>
                      </a:r>
                      <a:r>
                        <a:rPr lang="ko-KR" altLang="en-US" sz="16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원소타입</a:t>
                      </a:r>
                      <a:r>
                        <a:rPr lang="en-US" altLang="ko-KR" sz="16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&gt;(); </a:t>
                      </a:r>
                      <a:endParaRPr lang="en-US" altLang="ko-KR" sz="1600" kern="0" spc="0" dirty="0">
                        <a:solidFill>
                          <a:srgbClr val="CC00FF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52452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3991" y="3140968"/>
          <a:ext cx="7884107" cy="495722"/>
        </p:xfrm>
        <a:graphic>
          <a:graphicData uri="http://schemas.openxmlformats.org/drawingml/2006/table">
            <a:tbl>
              <a:tblPr/>
              <a:tblGrid>
                <a:gridCol w="7884107">
                  <a:extLst>
                    <a:ext uri="{9D8B030D-6E8A-4147-A177-3AD203B41FA5}">
                      <a16:colId xmlns:a16="http://schemas.microsoft.com/office/drawing/2014/main" val="3809715639"/>
                    </a:ext>
                  </a:extLst>
                </a:gridCol>
              </a:tblGrid>
              <a:tr h="495722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Vector&lt;</a:t>
                      </a:r>
                      <a:r>
                        <a:rPr lang="ko-KR" alt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원소타입</a:t>
                      </a: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 </a:t>
                      </a:r>
                      <a:r>
                        <a:rPr lang="ko-KR" alt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참조변수 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</a:t>
                      </a:r>
                      <a:r>
                        <a:rPr lang="en-US" altLang="ko-KR" sz="16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6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Vector&lt;</a:t>
                      </a:r>
                      <a:r>
                        <a:rPr lang="ko-KR" altLang="en-US" sz="16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원소타입</a:t>
                      </a:r>
                      <a:r>
                        <a:rPr lang="en-US" altLang="ko-KR" sz="16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&gt;(); </a:t>
                      </a:r>
                      <a:endParaRPr lang="en-US" sz="1600" kern="0" spc="0" dirty="0">
                        <a:solidFill>
                          <a:srgbClr val="CC00FF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71507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913990" y="4451684"/>
          <a:ext cx="7869705" cy="1680956"/>
        </p:xfrm>
        <a:graphic>
          <a:graphicData uri="http://schemas.openxmlformats.org/drawingml/2006/table">
            <a:tbl>
              <a:tblPr/>
              <a:tblGrid>
                <a:gridCol w="7869705">
                  <a:extLst>
                    <a:ext uri="{9D8B030D-6E8A-4147-A177-3AD203B41FA5}">
                      <a16:colId xmlns:a16="http://schemas.microsoft.com/office/drawing/2014/main" val="494783925"/>
                    </a:ext>
                  </a:extLst>
                </a:gridCol>
              </a:tblGrid>
              <a:tr h="1680956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문자열을 원소로 저장하는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생성하여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 참조하게 함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Vector&lt;String&gt;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 = </a:t>
                      </a:r>
                      <a:r>
                        <a:rPr lang="en-US" sz="160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Vector&lt;String&gt;(); </a:t>
                      </a:r>
                      <a:endParaRPr lang="en-US" sz="1600" kern="0" spc="0" dirty="0" smtClean="0">
                        <a:solidFill>
                          <a:srgbClr val="CC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객체를 원소로 저장하는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생성하여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persons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 참조하게 함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Vector&lt;Person&gt;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persons = </a:t>
                      </a:r>
                      <a:r>
                        <a:rPr lang="en-US" sz="160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Vector&lt;Person&gt;(); </a:t>
                      </a:r>
                      <a:endParaRPr lang="en-US" sz="1600" kern="0" spc="0" dirty="0">
                        <a:solidFill>
                          <a:srgbClr val="CC00FF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723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56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6012160" y="654112"/>
            <a:ext cx="3046689" cy="6154588"/>
          </a:xfrm>
          <a:prstGeom prst="rect">
            <a:avLst/>
          </a:prstGeom>
          <a:solidFill>
            <a:srgbClr val="D9FBF9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913422" y="5057427"/>
            <a:ext cx="1278224" cy="1690522"/>
          </a:xfrm>
          <a:prstGeom prst="rect">
            <a:avLst/>
          </a:prstGeom>
          <a:solidFill>
            <a:srgbClr val="ED7D31">
              <a:lumMod val="20000"/>
              <a:lumOff val="80000"/>
              <a:alpha val="89804"/>
            </a:srgbClr>
          </a:solidFill>
          <a:ln w="3175">
            <a:solidFill>
              <a:sysClr val="windowText" lastClr="000000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070430"/>
              </p:ext>
            </p:extLst>
          </p:nvPr>
        </p:nvGraphicFramePr>
        <p:xfrm>
          <a:off x="144656" y="654112"/>
          <a:ext cx="5789458" cy="6159264"/>
        </p:xfrm>
        <a:graphic>
          <a:graphicData uri="http://schemas.openxmlformats.org/drawingml/2006/table">
            <a:tbl>
              <a:tblPr/>
              <a:tblGrid>
                <a:gridCol w="1246825">
                  <a:extLst>
                    <a:ext uri="{9D8B030D-6E8A-4147-A177-3AD203B41FA5}">
                      <a16:colId xmlns:a16="http://schemas.microsoft.com/office/drawing/2014/main" val="1302974044"/>
                    </a:ext>
                  </a:extLst>
                </a:gridCol>
                <a:gridCol w="4542633">
                  <a:extLst>
                    <a:ext uri="{9D8B030D-6E8A-4147-A177-3AD203B41FA5}">
                      <a16:colId xmlns:a16="http://schemas.microsoft.com/office/drawing/2014/main" val="294615154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11-2-1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7898" marR="37898" marT="10478" marB="104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배열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이용하여 이름 크기순으로 저장하기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7898" marR="37898" marT="10478" marB="104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38356"/>
                  </a:ext>
                </a:extLst>
              </a:tr>
              <a:tr h="5799224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package ex11_2_store_strings_sorted;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</a:t>
                      </a:r>
                      <a:r>
                        <a:rPr lang="en-US" sz="14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Ex11_2_1_StoreStringsSorted_UsingArray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static int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MAXSTRINGS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10;     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 최대 원소 개수 변수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static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String[]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sz="14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String[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MAXSTRINGS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static int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cntStrings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0;            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저장된 원소 개수 변수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문자열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배열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strings[]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크기순으로 저장하는 메소드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static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void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addStringSorted(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   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int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pos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getPosToAdd(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 // s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크기순 저장 위치 탐색      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shiftBack(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pos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// pos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위치부터 뒤로 위치 이동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storeStringTo(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pos, s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// pos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위치에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저장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//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에서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크기순으로 저장할 위치 탐색하는 메소드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(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문자열들이 크기 순서대로 저장되어 있는 상태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sz="14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static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getPosToAdd(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int i;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for (i = 0; i &lt; cntStrings; i++)           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각 원소에 대해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if (strings[i].compareTo(s) &gt; 0)   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위치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원소가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보다 크면           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return i;                                  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그 위치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 위치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return i; 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</a:t>
                      </a:r>
                      <a:r>
                        <a:rPr lang="ko-KR" alt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없거나 마지막 위치에 저장될 경우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반환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4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static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void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shiftBack(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pos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400" kern="0" spc="0" baseline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 … }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4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static</a:t>
                      </a:r>
                      <a:r>
                        <a:rPr lang="ko-KR" altLang="en-US" sz="14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void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storeStringTo(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pos,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s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400" kern="0" spc="0" baseline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 … }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…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7898" marR="37898" marT="10478" marB="104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4064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6913422" y="1469791"/>
            <a:ext cx="1278224" cy="1690522"/>
          </a:xfrm>
          <a:prstGeom prst="rect">
            <a:avLst/>
          </a:prstGeom>
          <a:solidFill>
            <a:srgbClr val="ED7D31">
              <a:lumMod val="20000"/>
              <a:lumOff val="80000"/>
              <a:alpha val="89804"/>
            </a:srgbClr>
          </a:solidFill>
          <a:ln w="3175">
            <a:solidFill>
              <a:sysClr val="windowText" lastClr="000000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127277" y="1934871"/>
          <a:ext cx="850513" cy="1143000"/>
        </p:xfrm>
        <a:graphic>
          <a:graphicData uri="http://schemas.openxmlformats.org/drawingml/2006/table">
            <a:tbl>
              <a:tblPr firstRow="1" bandRow="1"/>
              <a:tblGrid>
                <a:gridCol w="216024">
                  <a:extLst>
                    <a:ext uri="{9D8B030D-6E8A-4147-A177-3AD203B41FA5}">
                      <a16:colId xmlns:a16="http://schemas.microsoft.com/office/drawing/2014/main" val="3788621802"/>
                    </a:ext>
                  </a:extLst>
                </a:gridCol>
                <a:gridCol w="634489">
                  <a:extLst>
                    <a:ext uri="{9D8B030D-6E8A-4147-A177-3AD203B41FA5}">
                      <a16:colId xmlns:a16="http://schemas.microsoft.com/office/drawing/2014/main" val="360460274"/>
                    </a:ext>
                  </a:extLst>
                </a:gridCol>
              </a:tblGrid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함초롬바탕"/>
                          <a:cs typeface="+mn-cs"/>
                        </a:rPr>
                        <a:t>박문수</a:t>
                      </a:r>
                      <a:r>
                        <a:rPr lang="en-US" altLang="ko-KR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함초롬바탕"/>
                          <a:cs typeface="+mn-cs"/>
                        </a:rPr>
                        <a:t> </a:t>
                      </a:r>
                      <a:endParaRPr lang="ko-KR" altLang="en-US" sz="900" b="0" kern="1200" dirty="0">
                        <a:solidFill>
                          <a:srgbClr val="0000FF"/>
                        </a:solidFill>
                        <a:latin typeface="+mn-ea"/>
                        <a:ea typeface="함초롬바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96513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함초롬바탕"/>
                          <a:cs typeface="+mn-cs"/>
                        </a:rPr>
                        <a:t>이몽룡</a:t>
                      </a:r>
                      <a:endParaRPr lang="ko-KR" altLang="en-US" sz="900" b="0" kern="1200" dirty="0">
                        <a:solidFill>
                          <a:srgbClr val="0000FF"/>
                        </a:solidFill>
                        <a:latin typeface="+mn-ea"/>
                        <a:ea typeface="함초롬바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595859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함초롬바탕"/>
                          <a:cs typeface="+mn-cs"/>
                        </a:rPr>
                        <a:t>홍길동</a:t>
                      </a:r>
                      <a:endParaRPr lang="ko-KR" altLang="en-US" sz="900" b="0" kern="1200" dirty="0">
                        <a:solidFill>
                          <a:srgbClr val="0000FF"/>
                        </a:solidFill>
                        <a:latin typeface="+mn-ea"/>
                        <a:ea typeface="함초롬바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22207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endParaRPr lang="ko-KR" altLang="en-US" sz="8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121811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900" b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810817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7402051" y="2194938"/>
            <a:ext cx="483191" cy="388800"/>
          </a:xfrm>
          <a:prstGeom prst="rect">
            <a:avLst/>
          </a:prstGeom>
          <a:solidFill>
            <a:srgbClr val="D3FCBC">
              <a:alpha val="10196"/>
            </a:srgbClr>
          </a:solidFill>
          <a:ln w="3175">
            <a:solidFill>
              <a:schemeClr val="tx1"/>
            </a:solidFill>
            <a:prstDash val="dash"/>
          </a:ln>
        </p:spPr>
        <p:txBody>
          <a:bodyPr wrap="square" lIns="0" rIns="0">
            <a:spAutoFit/>
          </a:bodyPr>
          <a:lstStyle/>
          <a:p>
            <a:pPr marL="381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381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12569" y="2191941"/>
            <a:ext cx="475102" cy="246221"/>
          </a:xfrm>
          <a:prstGeom prst="rect">
            <a:avLst/>
          </a:prstGeom>
          <a:solidFill>
            <a:srgbClr val="D3FCBC"/>
          </a:solidFill>
          <a:ln w="3175"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pPr marL="381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성춘향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dirty="0">
                <a:solidFill>
                  <a:srgbClr val="0000FF"/>
                </a:solidFill>
              </a:rPr>
              <a:t>배열 이용하여 크기순으로 이름 저장하기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4" name="직사각형 13"/>
          <p:cNvSpPr/>
          <p:nvPr/>
        </p:nvSpPr>
        <p:spPr>
          <a:xfrm>
            <a:off x="6994861" y="1587951"/>
            <a:ext cx="1083870" cy="274828"/>
          </a:xfrm>
          <a:prstGeom prst="rect">
            <a:avLst/>
          </a:prstGeom>
          <a:solidFill>
            <a:srgbClr val="10DAC2">
              <a:alpha val="34902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54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String[] </a:t>
            </a:r>
            <a:r>
              <a:rPr kumimoji="0" lang="ko-KR" altLang="en-US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배열객체</a:t>
            </a:r>
            <a:endParaRPr kumimoji="0" lang="ko-KR" altLang="en-US" sz="1100" b="0" i="0" u="none" strike="noStrike" kern="0" cap="none" spc="-10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04248" y="993133"/>
            <a:ext cx="1060701" cy="293183"/>
          </a:xfrm>
          <a:prstGeom prst="rect">
            <a:avLst/>
          </a:prstGeom>
          <a:solidFill>
            <a:srgbClr val="50EEE6">
              <a:alpha val="69804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36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strings</a:t>
            </a:r>
            <a:endParaRPr kumimoji="0" lang="ko-KR" altLang="en-US" sz="120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15347" y="994826"/>
            <a:ext cx="424284" cy="291490"/>
          </a:xfrm>
          <a:prstGeom prst="rect">
            <a:avLst/>
          </a:prstGeom>
          <a:solidFill>
            <a:srgbClr val="D3FCBC">
              <a:alpha val="69804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36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102650" y="1132237"/>
            <a:ext cx="0" cy="309642"/>
          </a:xfrm>
          <a:prstGeom prst="straightConnector1">
            <a:avLst/>
          </a:prstGeom>
          <a:noFill/>
          <a:ln w="6350" cap="flat" cmpd="sng" algn="ctr">
            <a:solidFill>
              <a:srgbClr val="0000FF"/>
            </a:solidFill>
            <a:prstDash val="solid"/>
            <a:miter lim="800000"/>
            <a:headEnd type="oval"/>
            <a:tailEnd type="triangle"/>
          </a:ln>
          <a:effectLst/>
        </p:spPr>
      </p:cxnSp>
      <p:cxnSp>
        <p:nvCxnSpPr>
          <p:cNvPr id="18" name="직선 화살표 연결선 17"/>
          <p:cNvCxnSpPr/>
          <p:nvPr/>
        </p:nvCxnSpPr>
        <p:spPr>
          <a:xfrm flipH="1">
            <a:off x="7977793" y="2315051"/>
            <a:ext cx="527525" cy="1128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505318" y="5744294"/>
            <a:ext cx="475102" cy="246221"/>
          </a:xfrm>
          <a:prstGeom prst="rect">
            <a:avLst/>
          </a:prstGeom>
          <a:solidFill>
            <a:srgbClr val="D3FCBC"/>
          </a:solidFill>
          <a:ln w="3175"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pPr marL="381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성춘향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13422" y="3287675"/>
            <a:ext cx="1278224" cy="1690522"/>
          </a:xfrm>
          <a:prstGeom prst="rect">
            <a:avLst/>
          </a:prstGeom>
          <a:solidFill>
            <a:srgbClr val="ED7D31">
              <a:lumMod val="20000"/>
              <a:lumOff val="80000"/>
              <a:alpha val="89804"/>
            </a:srgbClr>
          </a:solidFill>
          <a:ln w="3175">
            <a:solidFill>
              <a:sysClr val="windowText" lastClr="000000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7127277" y="3752755"/>
          <a:ext cx="850513" cy="1143000"/>
        </p:xfrm>
        <a:graphic>
          <a:graphicData uri="http://schemas.openxmlformats.org/drawingml/2006/table">
            <a:tbl>
              <a:tblPr firstRow="1" bandRow="1"/>
              <a:tblGrid>
                <a:gridCol w="216024">
                  <a:extLst>
                    <a:ext uri="{9D8B030D-6E8A-4147-A177-3AD203B41FA5}">
                      <a16:colId xmlns:a16="http://schemas.microsoft.com/office/drawing/2014/main" val="3788621802"/>
                    </a:ext>
                  </a:extLst>
                </a:gridCol>
                <a:gridCol w="634489">
                  <a:extLst>
                    <a:ext uri="{9D8B030D-6E8A-4147-A177-3AD203B41FA5}">
                      <a16:colId xmlns:a16="http://schemas.microsoft.com/office/drawing/2014/main" val="360460274"/>
                    </a:ext>
                  </a:extLst>
                </a:gridCol>
              </a:tblGrid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함초롬바탕"/>
                          <a:cs typeface="+mn-cs"/>
                        </a:rPr>
                        <a:t>박문수</a:t>
                      </a:r>
                      <a:r>
                        <a:rPr lang="en-US" altLang="ko-KR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함초롬바탕"/>
                          <a:cs typeface="+mn-cs"/>
                        </a:rPr>
                        <a:t> </a:t>
                      </a:r>
                      <a:endParaRPr lang="ko-KR" altLang="en-US" sz="900" b="0" kern="1200" dirty="0">
                        <a:solidFill>
                          <a:srgbClr val="0000FF"/>
                        </a:solidFill>
                        <a:latin typeface="+mn-ea"/>
                        <a:ea typeface="함초롬바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96513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endParaRPr lang="ko-KR" altLang="en-US" sz="900" b="0" kern="1200" dirty="0">
                        <a:solidFill>
                          <a:srgbClr val="0000FF"/>
                        </a:solidFill>
                        <a:latin typeface="+mn-ea"/>
                        <a:ea typeface="함초롬바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595859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함초롬바탕"/>
                          <a:cs typeface="+mn-cs"/>
                        </a:rPr>
                        <a:t>이몽룡</a:t>
                      </a: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22207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함초롬바탕"/>
                          <a:cs typeface="+mn-cs"/>
                        </a:rPr>
                        <a:t>홍길동</a:t>
                      </a:r>
                    </a:p>
                  </a:txBody>
                  <a:tcPr>
                    <a:lnL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121811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900" b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810817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6994861" y="3405835"/>
            <a:ext cx="1083870" cy="274828"/>
          </a:xfrm>
          <a:prstGeom prst="rect">
            <a:avLst/>
          </a:prstGeom>
          <a:solidFill>
            <a:srgbClr val="10DAC2">
              <a:alpha val="34902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54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String[] </a:t>
            </a:r>
            <a:r>
              <a:rPr kumimoji="0" lang="ko-KR" altLang="en-US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배열객체</a:t>
            </a:r>
            <a:endParaRPr kumimoji="0" lang="ko-KR" altLang="en-US" sz="1100" b="0" i="0" u="none" strike="noStrike" kern="0" cap="none" spc="-10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" name="직선 화살표 연결선 25"/>
          <p:cNvCxnSpPr>
            <a:stCxn id="22" idx="1"/>
          </p:cNvCxnSpPr>
          <p:nvPr/>
        </p:nvCxnSpPr>
        <p:spPr>
          <a:xfrm flipH="1">
            <a:off x="7977790" y="5867405"/>
            <a:ext cx="527528" cy="986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7127277" y="5522507"/>
          <a:ext cx="850513" cy="1143000"/>
        </p:xfrm>
        <a:graphic>
          <a:graphicData uri="http://schemas.openxmlformats.org/drawingml/2006/table">
            <a:tbl>
              <a:tblPr firstRow="1" bandRow="1"/>
              <a:tblGrid>
                <a:gridCol w="216024">
                  <a:extLst>
                    <a:ext uri="{9D8B030D-6E8A-4147-A177-3AD203B41FA5}">
                      <a16:colId xmlns:a16="http://schemas.microsoft.com/office/drawing/2014/main" val="3788621802"/>
                    </a:ext>
                  </a:extLst>
                </a:gridCol>
                <a:gridCol w="634489">
                  <a:extLst>
                    <a:ext uri="{9D8B030D-6E8A-4147-A177-3AD203B41FA5}">
                      <a16:colId xmlns:a16="http://schemas.microsoft.com/office/drawing/2014/main" val="360460274"/>
                    </a:ext>
                  </a:extLst>
                </a:gridCol>
              </a:tblGrid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함초롬바탕"/>
                          <a:cs typeface="+mn-cs"/>
                        </a:rPr>
                        <a:t>박문수</a:t>
                      </a:r>
                      <a:r>
                        <a:rPr lang="en-US" altLang="ko-KR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함초롬바탕"/>
                          <a:cs typeface="+mn-cs"/>
                        </a:rPr>
                        <a:t> </a:t>
                      </a:r>
                      <a:endParaRPr lang="ko-KR" altLang="en-US" sz="900" b="0" kern="1200" dirty="0">
                        <a:solidFill>
                          <a:srgbClr val="0000FF"/>
                        </a:solidFill>
                        <a:latin typeface="+mn-ea"/>
                        <a:ea typeface="함초롬바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96513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함초롬바탕"/>
                          <a:cs typeface="+mn-cs"/>
                        </a:rPr>
                        <a:t>성춘향</a:t>
                      </a:r>
                      <a:endParaRPr lang="ko-KR" altLang="en-US" sz="900" b="0" kern="1200" dirty="0">
                        <a:solidFill>
                          <a:srgbClr val="0000FF"/>
                        </a:solidFill>
                        <a:latin typeface="+mn-ea"/>
                        <a:ea typeface="함초롬바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595859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함초롬바탕"/>
                          <a:cs typeface="+mn-cs"/>
                        </a:rPr>
                        <a:t>이몽룡</a:t>
                      </a: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22207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함초롬바탕"/>
                          <a:cs typeface="+mn-cs"/>
                        </a:rPr>
                        <a:t>홍길동</a:t>
                      </a:r>
                    </a:p>
                  </a:txBody>
                  <a:tcPr>
                    <a:lnL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121811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900" b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810817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6994861" y="5175587"/>
            <a:ext cx="1083870" cy="274828"/>
          </a:xfrm>
          <a:prstGeom prst="rect">
            <a:avLst/>
          </a:prstGeom>
          <a:solidFill>
            <a:srgbClr val="10DAC2">
              <a:alpha val="34902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54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String[] </a:t>
            </a:r>
            <a:r>
              <a:rPr kumimoji="0" lang="ko-KR" altLang="en-US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배열객체</a:t>
            </a:r>
            <a:endParaRPr kumimoji="0" lang="ko-KR" altLang="en-US" sz="1100" b="0" i="0" u="none" strike="noStrike" kern="0" cap="none" spc="-10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07928" y="4237399"/>
            <a:ext cx="483191" cy="388800"/>
          </a:xfrm>
          <a:prstGeom prst="rect">
            <a:avLst/>
          </a:prstGeom>
          <a:solidFill>
            <a:srgbClr val="D3FCBC">
              <a:alpha val="10196"/>
            </a:srgbClr>
          </a:solidFill>
          <a:ln w="3175">
            <a:solidFill>
              <a:schemeClr val="tx1"/>
            </a:solidFill>
            <a:prstDash val="dash"/>
          </a:ln>
        </p:spPr>
        <p:txBody>
          <a:bodyPr wrap="square" lIns="0" rIns="0">
            <a:spAutoFit/>
          </a:bodyPr>
          <a:lstStyle/>
          <a:p>
            <a:pPr marL="381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381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55242" y="684716"/>
            <a:ext cx="2594581" cy="246221"/>
          </a:xfrm>
          <a:prstGeom prst="rect">
            <a:avLst/>
          </a:prstGeom>
          <a:solidFill>
            <a:srgbClr val="01FFFF"/>
          </a:solidFill>
          <a:ln w="3175"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pPr marL="381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[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박문수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이몽룡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홍길동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]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에 성춘향 추가 과정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064649" y="2257386"/>
            <a:ext cx="812540" cy="338554"/>
          </a:xfrm>
          <a:prstGeom prst="rect">
            <a:avLst/>
          </a:prstGeom>
          <a:solidFill>
            <a:srgbClr val="89FFFF"/>
          </a:solidFill>
          <a:ln w="3175"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pPr marL="381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저장 위치 탐색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: 1 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위치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64649" y="4068122"/>
            <a:ext cx="812540" cy="461665"/>
          </a:xfrm>
          <a:prstGeom prst="rect">
            <a:avLst/>
          </a:prstGeom>
          <a:solidFill>
            <a:srgbClr val="89FFFF"/>
          </a:solidFill>
          <a:ln w="3175"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pPr marL="381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1 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위치 부터  뒤로 이동하기</a:t>
            </a: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381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(shiftback())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64649" y="5794966"/>
            <a:ext cx="812540" cy="215444"/>
          </a:xfrm>
          <a:prstGeom prst="rect">
            <a:avLst/>
          </a:prstGeom>
          <a:solidFill>
            <a:srgbClr val="89FFFF"/>
          </a:solidFill>
          <a:ln w="3175"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pPr marL="381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1 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위치에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저장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원호 44"/>
          <p:cNvSpPr/>
          <p:nvPr/>
        </p:nvSpPr>
        <p:spPr>
          <a:xfrm rot="18812239">
            <a:off x="7765590" y="4064281"/>
            <a:ext cx="225004" cy="274142"/>
          </a:xfrm>
          <a:prstGeom prst="arc">
            <a:avLst>
              <a:gd name="adj1" fmla="val 17953529"/>
              <a:gd name="adj2" fmla="val 7921512"/>
            </a:avLst>
          </a:prstGeom>
          <a:ln w="9525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012160" y="3229200"/>
            <a:ext cx="304668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012160" y="5018400"/>
            <a:ext cx="304668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072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en-US" altLang="ko-KR" dirty="0">
                <a:solidFill>
                  <a:srgbClr val="0000FF"/>
                </a:solidFill>
              </a:rPr>
              <a:t>Vector </a:t>
            </a:r>
            <a:r>
              <a:rPr lang="ko-KR" altLang="en-US" dirty="0">
                <a:solidFill>
                  <a:srgbClr val="0000FF"/>
                </a:solidFill>
              </a:rPr>
              <a:t>이용하여 크기순으로 문자열 저장하기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246189"/>
              </p:ext>
            </p:extLst>
          </p:nvPr>
        </p:nvGraphicFramePr>
        <p:xfrm>
          <a:off x="485629" y="692696"/>
          <a:ext cx="8172139" cy="5904656"/>
        </p:xfrm>
        <a:graphic>
          <a:graphicData uri="http://schemas.openxmlformats.org/drawingml/2006/table">
            <a:tbl>
              <a:tblPr/>
              <a:tblGrid>
                <a:gridCol w="1759962">
                  <a:extLst>
                    <a:ext uri="{9D8B030D-6E8A-4147-A177-3AD203B41FA5}">
                      <a16:colId xmlns:a16="http://schemas.microsoft.com/office/drawing/2014/main" val="1302974044"/>
                    </a:ext>
                  </a:extLst>
                </a:gridCol>
                <a:gridCol w="6412177">
                  <a:extLst>
                    <a:ext uri="{9D8B030D-6E8A-4147-A177-3AD203B41FA5}">
                      <a16:colId xmlns:a16="http://schemas.microsoft.com/office/drawing/2014/main" val="2946151545"/>
                    </a:ext>
                  </a:extLst>
                </a:gridCol>
              </a:tblGrid>
              <a:tr h="2817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11-2-2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7898" marR="37898" marT="10478" marB="104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이용하여 이름 크기순으로 저장하기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7898" marR="37898" marT="10478" marB="104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38356"/>
                  </a:ext>
                </a:extLst>
              </a:tr>
              <a:tr h="5622938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package ex11_2_store_strings_sorted;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 smtClean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import java.util.Vector;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</a:t>
                      </a:r>
                      <a:r>
                        <a:rPr lang="en-US" sz="14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Ex11_2_2_StoreStringsSorted_UsingVector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문자열을 원소로 저장할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생성하여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 참조하게 함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static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Vector&lt;String&gt;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new 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Vector&lt;String&gt;()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문자열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크기순으로 저장하는 메소드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sz="14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static</a:t>
                      </a:r>
                      <a:r>
                        <a:rPr lang="en-US" sz="14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void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addStringSorted(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   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int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pos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getPosToAdd(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s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크기순 저장 위치 탐색하여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pos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저장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strings.add(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pos, s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               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strings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pos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위치에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저장함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sym typeface="Wingdings" panose="05000000000000000000" pitchFamily="2" charset="2"/>
                        </a:rPr>
                        <a:t>자동으로 뒤로 하나씩 이동</a:t>
                      </a:r>
                      <a:endParaRPr lang="ko-KR" altLang="en-US" sz="1400" kern="0" spc="0" dirty="0" smtClean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//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에서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크기순으로 저장할 위치 탐색하여 반환하는 메소드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(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문자열들이 크기 순서대로 저장되어 있음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sz="14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static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int 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getPosToAdd(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int i;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for (i = 0; i &lt; strings.size(); i++)                // strings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각 문자열 원소에 대해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if (strings.get(i).compareTo(s) &gt; 0)      //   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위치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 원소 크기가  처음으로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보다 크면  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return i;                                            //      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그 위치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 위치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return i;     // strings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원소 없거나 마지막에 저장될 경우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반환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// 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다른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 작성 불필요</a:t>
                      </a:r>
                      <a:endParaRPr lang="ko-KR" altLang="en-US" sz="1400" kern="0" spc="0" dirty="0">
                        <a:solidFill>
                          <a:srgbClr val="0000FF"/>
                        </a:solidFill>
                        <a:effectLst/>
                        <a:latin typeface="한양신명조"/>
                      </a:endParaRPr>
                    </a:p>
                  </a:txBody>
                  <a:tcPr marL="37898" marR="37898" marT="10478" marB="104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40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012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1077218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11-2-1, 11-2-2 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1925" y="1196752"/>
            <a:ext cx="882015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Vector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이용하여 크기 순서로 여러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경우의 장점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11-2-1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에서 작성해야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했던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shiftBack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(), storeStringTo()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작성할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필요 없음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그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이유는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Vector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add(int n, E element)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메소드가 배열에서의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shiftBack(),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storeStringTo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기능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제공하기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때문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11-2-1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과 예제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11-2-2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비교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바탕"/>
                <a:ea typeface="함초롬바탕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/>
                <a:ea typeface="함초롬바탕"/>
              </a:rPr>
              <a:t>  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 대신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Vector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사용하면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강건하면서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오류가 없는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쉽게 작성할 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있음 확인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2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실행하여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결과 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14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91631" y="26865"/>
            <a:ext cx="8748588" cy="523220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 lIns="72000">
            <a:spAutoFit/>
            <a:flatTx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(*)</a:t>
            </a:r>
            <a:r>
              <a:rPr kumimoji="0" lang="ko-KR" alt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Vector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이용하여 가다와 구매하다 행동 처리</a:t>
            </a:r>
            <a:endParaRPr kumimoji="0" lang="ko-KR" altLang="en-US" sz="2800" b="0" i="0" u="none" strike="noStrike" kern="1200" cap="none" spc="0" normalizeH="0" baseline="30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91631" y="604899"/>
            <a:ext cx="88201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6-3-8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가다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구매하다에 대한 보다 자세한 처리 위해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java.util.Vector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1" lang="en-US" altLang="ko-KR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Person </a:t>
            </a:r>
            <a:r>
              <a:rPr kumimoji="1" lang="ko-KR" altLang="en-US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책 구매하다 등의 행동에 대한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이력 관리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600" b="0" i="0" u="none" strike="noStrike" kern="1200" cap="none" spc="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개수 제한 없이 이력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관리하도록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goTo()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메소드와 </a:t>
            </a:r>
            <a:r>
              <a:rPr lang="en-US" altLang="ko-KR" sz="1600" dirty="0">
                <a:solidFill>
                  <a:srgbClr val="CC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buyBook()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</a:t>
            </a:r>
          </a:p>
          <a:p>
            <a:pPr lvl="0">
              <a:defRPr/>
            </a:pPr>
            <a:r>
              <a:rPr kumimoji="1" lang="en-US" altLang="ko-KR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600" b="0" i="0" u="none" strike="noStrike" kern="1200" cap="none" spc="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lang="en-US" altLang="ko-KR" sz="1600" dirty="0" err="1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addToPrevLocs</a:t>
            </a: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</a:t>
            </a:r>
            <a:r>
              <a:rPr lang="ko-KR" altLang="en-US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메소드와 </a:t>
            </a: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addToBooksBuying() </a:t>
            </a:r>
            <a:r>
              <a:rPr lang="ko-KR" altLang="en-US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메소드에서 </a:t>
            </a:r>
            <a:r>
              <a:rPr lang="en-US" altLang="ko-KR" sz="16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Vector</a:t>
            </a: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사용</a:t>
            </a: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en-US" altLang="ko-KR" sz="1600" b="0" i="0" u="none" strike="noStrike" kern="1200" cap="none" spc="1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1869" y="1950454"/>
            <a:ext cx="8039557" cy="4811574"/>
          </a:xfrm>
          <a:prstGeom prst="rect">
            <a:avLst/>
          </a:prstGeom>
          <a:solidFill>
            <a:srgbClr val="EBF1DE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Vector&lt;String&gt;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prevLocs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new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Vector&lt;String&gt;()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//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이전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위치들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저장하는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Vector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</a:t>
            </a:r>
          </a:p>
          <a:p>
            <a:pPr marL="0" marR="0" lvl="0" indent="0" algn="l" defTabSz="914400" rtl="0" eaLnBrk="1" fontAlgn="auto" latinLnBrk="1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void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goTo(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String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location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{      </a:t>
            </a:r>
          </a:p>
          <a:p>
            <a:pPr marL="0" marR="0" lvl="0" indent="0" algn="l" defTabSz="914400" rtl="0" eaLnBrk="1" fontAlgn="auto" latinLnBrk="1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this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addToPrevLocs(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this.currentLocation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//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현위치를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이전 위치에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추가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this.currentLocation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location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 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//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 위치를 주어진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location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변경</a:t>
            </a:r>
          </a:p>
          <a:p>
            <a:pPr marL="0" marR="0" lvl="0" indent="0" algn="l" defTabSz="914400" rtl="0" eaLnBrk="1" fontAlgn="auto" latinLnBrk="1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void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addToPrevLocs(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String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location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{ </a:t>
            </a:r>
          </a:p>
          <a:p>
            <a:pPr marL="0" marR="0" lvl="0" indent="0" algn="l" defTabSz="914400" rtl="0" eaLnBrk="1" fontAlgn="auto" latinLnBrk="1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if 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location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null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return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this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prevLocs.add(location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);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이전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위치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저장하는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Vector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prevLocs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loc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추가</a:t>
            </a:r>
          </a:p>
          <a:p>
            <a:pPr marL="0" marR="0" lvl="0" indent="0" algn="l" defTabSz="914400" rtl="0" eaLnBrk="1" fontAlgn="auto" latinLnBrk="1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String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prevLocsToString()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String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locs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"[ "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cnt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this.prevLocs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size()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</a:p>
          <a:p>
            <a:pPr marL="0" marR="0" lvl="0" indent="0" algn="l" defTabSz="914400" rtl="0" eaLnBrk="1" fontAlgn="auto" latinLnBrk="1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for(</a:t>
            </a:r>
            <a:r>
              <a:rPr kumimoji="0" lang="nn-NO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</a:t>
            </a:r>
            <a:r>
              <a:rPr kumimoji="0" lang="nn-NO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nn-NO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kumimoji="0" lang="nn-NO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nn-NO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</a:t>
            </a:r>
            <a:r>
              <a:rPr kumimoji="0" lang="nn-NO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nn-NO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0; i </a:t>
            </a:r>
            <a:r>
              <a:rPr kumimoji="0" lang="nn-NO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</a:t>
            </a:r>
            <a:r>
              <a:rPr kumimoji="0" lang="nn-NO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nn-NO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cnt; i</a:t>
            </a:r>
            <a:r>
              <a:rPr kumimoji="0" lang="nn-NO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++</a:t>
            </a:r>
            <a:r>
              <a:rPr kumimoji="0" lang="nn-NO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locs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this.prevLocs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get(i)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//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get(i)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위치의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원소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구하는 메소는</a:t>
            </a:r>
          </a:p>
          <a:p>
            <a:pPr marL="0" marR="0" lvl="0" indent="0" algn="l" defTabSz="914400" rtl="0" eaLnBrk="1" fontAlgn="auto" latinLnBrk="1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((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cnt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", "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""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);</a:t>
            </a:r>
          </a:p>
          <a:p>
            <a:pPr marL="0" marR="0" lvl="0" indent="0" algn="l" defTabSz="914400" rtl="0" eaLnBrk="1" fontAlgn="auto" latinLnBrk="1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</a:p>
          <a:p>
            <a:pPr marL="0" marR="0" lvl="0" indent="0" algn="l" defTabSz="914400" rtl="0" eaLnBrk="1" fontAlgn="auto" latinLnBrk="1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return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locs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 ]"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72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91631" y="26865"/>
            <a:ext cx="8748588" cy="584775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 lIns="72000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(*)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6-3-8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91631" y="611064"/>
            <a:ext cx="8820150" cy="569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java.util.Vector </a:t>
            </a:r>
            <a:r>
              <a:rPr kumimoji="0" lang="ko-KR" altLang="en-US" sz="1600" b="0" i="0" u="none" strike="noStrike" kern="1200" cap="none" spc="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이용하여 여러 데이터 저장하기</a:t>
            </a:r>
            <a:endParaRPr kumimoji="0" lang="en-US" altLang="ko-KR" sz="1600" b="0" i="0" u="none" strike="noStrike" kern="1200" cap="none" spc="10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클래스를 배울 때 개략적으로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살펴본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Vector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이용하여 이전 주소들과 구매한 책들 저장하기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1" lang="en-US" altLang="ko-KR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Person </a:t>
            </a:r>
            <a:r>
              <a:rPr kumimoji="1" lang="ko-KR" altLang="en-US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addToPrevLocs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(),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addToBooksBuying()</a:t>
            </a:r>
            <a:r>
              <a:rPr kumimoji="1" lang="en-US" altLang="ko-KR" sz="1600" b="0" i="0" u="none" strike="noStrike" kern="1200" cap="none" spc="1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600" b="0" i="0" u="none" strike="noStrike" kern="1200" cap="none" spc="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파악</a:t>
            </a:r>
            <a:r>
              <a:rPr kumimoji="1" lang="en-US" altLang="ko-KR" sz="1600" b="0" i="0" u="none" strike="noStrike" kern="1200" cap="none" spc="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600" b="0" i="0" u="none" strike="noStrike" kern="1200" cap="none" spc="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1" lang="en-US" altLang="ko-KR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1" lang="ko-KR" altLang="en-US" sz="1600" b="0" i="0" u="none" strike="noStrike" kern="1200" cap="none" spc="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 프로그램은 </a:t>
            </a:r>
            <a:r>
              <a:rPr kumimoji="1" lang="en-US" altLang="ko-KR" sz="1600" b="0" i="0" u="none" strike="noStrike" kern="1200" cap="none" spc="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java.util.Vector</a:t>
            </a:r>
            <a:r>
              <a:rPr kumimoji="1" lang="en-US" altLang="ko-KR" sz="1600" b="0" i="0" u="none" strike="noStrike" kern="1200" cap="none" spc="1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600" b="0" i="0" u="none" strike="noStrike" kern="1200" cap="none" spc="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사용하여 여러 이전 주소와 구매한 책들 </a:t>
            </a:r>
            <a:endParaRPr kumimoji="1" lang="en-US" altLang="ko-KR" sz="1600" b="0" i="0" u="none" strike="noStrike" kern="1200" cap="none" spc="1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600" b="0" i="0" u="none" strike="noStrike" kern="1200" cap="none" spc="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1" lang="ko-KR" altLang="en-US" sz="1600" b="0" i="0" u="none" strike="noStrike" kern="1200" cap="none" spc="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편리하게 저장하고 검색</a:t>
            </a:r>
            <a:endParaRPr kumimoji="1" lang="en-US" altLang="ko-KR" sz="1600" b="0" i="0" u="none" strike="noStrike" kern="1200" cap="none" spc="1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1" lang="en-US" altLang="ko-KR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1" lang="en-US" altLang="ko-KR" sz="160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java.util.Vector </a:t>
            </a:r>
            <a:r>
              <a:rPr kumimoji="1" lang="ko-KR" altLang="en-US" sz="1600" b="0" i="0" u="none" strike="noStrike" kern="1200" cap="none" spc="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클래스는</a:t>
            </a:r>
            <a:r>
              <a:rPr kumimoji="1" lang="en-US" altLang="ko-KR" sz="1600" b="0" i="0" u="none" strike="noStrike" kern="1200" cap="none" spc="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Java</a:t>
            </a:r>
            <a:r>
              <a:rPr kumimoji="1" lang="ko-KR" altLang="en-US" sz="1600" b="0" i="0" u="none" strike="noStrike" kern="1200" cap="none" spc="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배열만큼 많이 사용하는 클래스이므로 지금 단계에서</a:t>
            </a:r>
            <a:endParaRPr kumimoji="1" lang="en-US" altLang="ko-KR" sz="1600" b="0" i="0" u="none" strike="noStrike" kern="1200" cap="none" spc="1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spc="1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600" b="0" i="0" u="none" strike="noStrike" kern="1200" cap="none" spc="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1" lang="ko-KR" altLang="en-US" sz="1600" b="0" i="0" u="none" strike="noStrike" kern="1200" cap="none" spc="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확실히 사용법 익힐 것</a:t>
            </a:r>
            <a:endParaRPr kumimoji="1" lang="en-US" altLang="ko-KR" sz="1600" b="0" i="0" u="none" strike="noStrike" kern="1200" cap="none" spc="1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en-US" altLang="ko-KR" sz="1050" b="0" i="0" u="none" strike="noStrike" kern="1200" cap="none" spc="1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본인의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가상적인 이동하기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돈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벌기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책 구매하기 등을  다음 예를 참고하여 자연스러운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한국어 문장으로 작성하라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2) 1)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작성한 내용 나타내고 본인 정보 출력하는 코드를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main()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메소드에 추가 작성하라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55576" y="4365104"/>
            <a:ext cx="7992442" cy="1092607"/>
          </a:xfrm>
          <a:prstGeom prst="rect">
            <a:avLst/>
          </a:prstGeom>
          <a:solidFill>
            <a:srgbClr val="00FFFF">
              <a:alpha val="50196"/>
            </a:srgb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세 홍길동은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아르바이트하여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5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만원 벌었다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아침에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학교로 갔다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학교에서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18314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강의실로 갔다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교보문고 홈페이지에서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리차드 바크의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갈매기의 꿈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현문사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11500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구매했으며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또 다른 책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…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구매했다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5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836712"/>
            <a:ext cx="7920880" cy="2310467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en-US" altLang="ko-KR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11.3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en-US" altLang="ko-KR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Collection </a:t>
            </a: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인터페이스와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컬렉션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지원 클래스</a:t>
            </a:r>
            <a:endParaRPr kumimoji="1" lang="ko-KR" altLang="en-US" sz="4000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54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776288" y="715963"/>
            <a:ext cx="7589837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21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800670"/>
              </p:ext>
            </p:extLst>
          </p:nvPr>
        </p:nvGraphicFramePr>
        <p:xfrm>
          <a:off x="584164" y="1052736"/>
          <a:ext cx="8020284" cy="4248472"/>
        </p:xfrm>
        <a:graphic>
          <a:graphicData uri="http://schemas.openxmlformats.org/drawingml/2006/table">
            <a:tbl>
              <a:tblPr/>
              <a:tblGrid>
                <a:gridCol w="1110963">
                  <a:extLst>
                    <a:ext uri="{9D8B030D-6E8A-4147-A177-3AD203B41FA5}">
                      <a16:colId xmlns:a16="http://schemas.microsoft.com/office/drawing/2014/main" val="1485883088"/>
                    </a:ext>
                  </a:extLst>
                </a:gridCol>
                <a:gridCol w="6909321">
                  <a:extLst>
                    <a:ext uri="{9D8B030D-6E8A-4147-A177-3AD203B41FA5}">
                      <a16:colId xmlns:a16="http://schemas.microsoft.com/office/drawing/2014/main" val="2413518104"/>
                    </a:ext>
                  </a:extLst>
                </a:gridCol>
              </a:tblGrid>
              <a:tr h="4248472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학습</a:t>
                      </a:r>
                      <a:endParaRPr kumimoji="0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목표</a:t>
                      </a:r>
                      <a:r>
                        <a:rPr kumimoji="0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</a:rPr>
                        <a:t> 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15900" indent="-611188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indent="-864000" fontAlgn="base" latinLnBrk="1">
                        <a:lnSpc>
                          <a:spcPct val="150000"/>
                        </a:lnSpc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 </a:t>
                      </a:r>
                      <a:r>
                        <a:rPr kumimoji="1" lang="ko-KR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여러 데이터를 표현하고 처리하는 기본적인 방법을 이해한다</a:t>
                      </a: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</a:p>
                    <a:p>
                      <a:pPr indent="-864000" fontAlgn="base" latinLnBrk="1">
                        <a:lnSpc>
                          <a:spcPct val="150000"/>
                        </a:lnSpc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 </a:t>
                      </a:r>
                      <a:r>
                        <a:rPr kumimoji="1" lang="ko-KR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배열에서 원소 개수를 초과하는 경우에 대한 처리방법을 익힌다</a:t>
                      </a: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</a:p>
                    <a:p>
                      <a:pPr indent="-864000" fontAlgn="base" latinLnBrk="1">
                        <a:lnSpc>
                          <a:spcPct val="150000"/>
                        </a:lnSpc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 </a:t>
                      </a: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Vector </a:t>
                      </a:r>
                      <a:r>
                        <a:rPr kumimoji="1" lang="ko-KR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클래스를 이용하여 여러 데이터를 관리하는 방법을 </a:t>
                      </a:r>
                      <a:endParaRPr kumimoji="1" lang="en-US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indent="-864000" fontAlgn="base" latinLnBrk="1">
                        <a:lnSpc>
                          <a:spcPct val="150000"/>
                        </a:lnSpc>
                      </a:pP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</a:t>
                      </a:r>
                      <a:r>
                        <a:rPr kumimoji="1" lang="ko-KR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익힌다</a:t>
                      </a: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</a:p>
                    <a:p>
                      <a:pPr indent="-864000" fontAlgn="base" latinLnBrk="1">
                        <a:lnSpc>
                          <a:spcPct val="150000"/>
                        </a:lnSpc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 </a:t>
                      </a: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Collection </a:t>
                      </a:r>
                      <a:r>
                        <a:rPr kumimoji="1" lang="ko-KR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인터페이스의 하위 클래스인 </a:t>
                      </a: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Vector, ArrayList </a:t>
                      </a:r>
                      <a:r>
                        <a:rPr kumimoji="1" lang="ko-KR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등  </a:t>
                      </a:r>
                      <a:endParaRPr kumimoji="1" lang="en-US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indent="-864000" fontAlgn="base" latinLnBrk="1">
                        <a:lnSpc>
                          <a:spcPct val="150000"/>
                        </a:lnSpc>
                      </a:pP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</a:t>
                      </a:r>
                      <a:r>
                        <a:rPr kumimoji="1" lang="ko-KR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컬렉션 지원 클래스를 이용하여 여러 객체를 편리하게 다루는 </a:t>
                      </a:r>
                      <a:endParaRPr kumimoji="1" lang="en-US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indent="-864000" fontAlgn="base" latinLnBrk="1">
                        <a:lnSpc>
                          <a:spcPct val="150000"/>
                        </a:lnSpc>
                      </a:pP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</a:t>
                      </a:r>
                      <a:r>
                        <a:rPr kumimoji="1" lang="ko-KR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방법을 익힌다</a:t>
                      </a: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 </a:t>
                      </a:r>
                    </a:p>
                    <a:p>
                      <a:pPr indent="-864000" fontAlgn="base" latinLnBrk="1">
                        <a:lnSpc>
                          <a:spcPct val="150000"/>
                        </a:lnSpc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 </a:t>
                      </a:r>
                      <a:r>
                        <a:rPr kumimoji="1" lang="ko-KR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타입 매개변수를 이용한 제네릭 클래스의 필요성을 이해한다</a:t>
                      </a: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</a:p>
                    <a:p>
                      <a:pPr indent="-864000" fontAlgn="base" latinLnBrk="1">
                        <a:lnSpc>
                          <a:spcPct val="150000"/>
                        </a:lnSpc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 </a:t>
                      </a:r>
                      <a:r>
                        <a:rPr kumimoji="1" lang="ko-KR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제네릭 클래스를 작성하는 능력을 배양하고 활용능력을 습득한다</a:t>
                      </a: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6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786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52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dirty="0">
                <a:solidFill>
                  <a:srgbClr val="0000FF"/>
                </a:solidFill>
              </a:rPr>
              <a:t>컬렉션 지원 클래스</a:t>
            </a: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70990" y="572600"/>
            <a:ext cx="8424936" cy="5720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</a:rPr>
              <a:t>⊙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배열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고정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크기의 배열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원소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갖는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배열객체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생성한 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그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개수 만큼만의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원소들 저장 가능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배열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중간에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원소 삽입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삭제 불편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</a:rPr>
              <a:t>⊙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배열 문제점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배열객체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생성할 때 미리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최대 저장 가능한 원소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개수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명시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해야 함</a:t>
            </a:r>
          </a:p>
          <a:p>
            <a:pPr marL="0" marR="0" lvl="0" indent="0" algn="just" defTabSz="914400" rtl="0" eaLnBrk="1" fontAlgn="base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 ∙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최대 저장개수의 예측이 어려운 경우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충분히 큰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개수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결정해야 함</a:t>
            </a:r>
          </a:p>
          <a:p>
            <a:pPr marL="0" marR="0" lvl="0" indent="0" algn="just" defTabSz="914400" rtl="0" eaLnBrk="1" fontAlgn="base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 ∙실제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저장되는 원소가 적을 경우 대부분의 할당된 공간이 낭비될 수 있음</a:t>
            </a:r>
          </a:p>
          <a:p>
            <a:pPr marL="0" marR="0" lvl="0" indent="0" algn="just" defTabSz="914400" rtl="0" eaLnBrk="1" fontAlgn="base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저장되는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원소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개수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별도로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관리해야 함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삽입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삭제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등을 위한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별도의 메소드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작성해야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</a:rPr>
              <a:t>⊙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컬렉션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지원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클래스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배열의 문제점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해결하기 위해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제공되는 클래스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Vector, ArrayList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, HashSet, TreeSet, LinkedList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등의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클래스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컬렉션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지원 클래스들은 모두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Collection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인터페이스의 하위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클래스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∙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Collection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인터페이스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: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가변 크기의 여러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원소들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저장하고 다루기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위해 필요한 기본적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                            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메소드 선언하는 인터페이스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57936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dirty="0">
                <a:solidFill>
                  <a:srgbClr val="0000FF"/>
                </a:solidFill>
              </a:rPr>
              <a:t>컬렉션 지원 클래스</a:t>
            </a: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251520" y="574328"/>
            <a:ext cx="8772407" cy="6324808"/>
          </a:xfrm>
          <a:prstGeom prst="rect">
            <a:avLst/>
          </a:prstGeom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</a:rPr>
              <a:t>⊙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Collection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인터페이스와 하위 인터페이스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하위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클래스들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</a:rPr>
              <a:t>⊙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</a:rPr>
              <a:t>컬렉션 지원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</a:rPr>
              <a:t>클래스들의 유형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리스트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(list)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유형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∙저장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위치가 있으며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중복 허용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∙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Vector, ArrayList, LinkedList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, Vector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클래스의 하위 클래스인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Stack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∙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Collection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인터페이스와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List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인터페이스 등 상위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인터페이스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구현하는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클래스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집합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(set)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유형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∙저장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위치가 없으며 중복 허용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않음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∙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HashSet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, TreeSet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클래스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∙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Collection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인터페이스와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Set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인터페이스 등 상위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인터페이스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구현하는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클래스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95388" y="34572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79712" y="1112656"/>
            <a:ext cx="5688632" cy="2520280"/>
          </a:xfrm>
          <a:prstGeom prst="rect">
            <a:avLst/>
          </a:prstGeom>
          <a:solidFill>
            <a:srgbClr val="9DFDFB">
              <a:alpha val="80000"/>
            </a:srgbClr>
          </a:solidFill>
          <a:ln w="3175">
            <a:solidFill>
              <a:schemeClr val="tx1"/>
            </a:solidFill>
          </a:ln>
        </p:spPr>
        <p:txBody>
          <a:bodyPr wrap="square" lIns="0" tIns="54000" rIns="0">
            <a:noAutofit/>
          </a:bodyPr>
          <a:lstStyle/>
          <a:p>
            <a:pPr marL="7200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39477" y="1248313"/>
            <a:ext cx="936346" cy="709535"/>
          </a:xfrm>
          <a:prstGeom prst="rect">
            <a:avLst/>
          </a:prstGeom>
          <a:solidFill>
            <a:srgbClr val="9DFDFB">
              <a:alpha val="80000"/>
            </a:srgbClr>
          </a:solidFill>
          <a:ln w="3175">
            <a:solidFill>
              <a:srgbClr val="0000FF"/>
            </a:solidFill>
          </a:ln>
        </p:spPr>
        <p:txBody>
          <a:bodyPr wrap="square" lIns="0" tIns="54000" rIns="0">
            <a:noAutofit/>
          </a:bodyPr>
          <a:lstStyle/>
          <a:p>
            <a:pPr marL="7200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</p:txBody>
      </p:sp>
      <p:sp>
        <p:nvSpPr>
          <p:cNvPr id="16" name="모서리가 둥근 직사각형 15"/>
          <p:cNvSpPr>
            <a:spLocks noChangeArrowheads="1"/>
          </p:cNvSpPr>
          <p:nvPr/>
        </p:nvSpPr>
        <p:spPr bwMode="auto">
          <a:xfrm>
            <a:off x="3920563" y="1466725"/>
            <a:ext cx="804744" cy="259458"/>
          </a:xfrm>
          <a:prstGeom prst="roundRect">
            <a:avLst>
              <a:gd name="adj" fmla="val 0"/>
            </a:avLst>
          </a:prstGeom>
          <a:solidFill>
            <a:srgbClr val="FC647A">
              <a:alpha val="20000"/>
            </a:srgbClr>
          </a:solidFill>
          <a:ln w="317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0" tIns="46800" r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Collection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" name="모서리가 둥근 직사각형 16"/>
          <p:cNvSpPr>
            <a:spLocks noChangeArrowheads="1"/>
          </p:cNvSpPr>
          <p:nvPr/>
        </p:nvSpPr>
        <p:spPr bwMode="auto">
          <a:xfrm>
            <a:off x="4263689" y="2106098"/>
            <a:ext cx="804744" cy="259458"/>
          </a:xfrm>
          <a:prstGeom prst="roundRect">
            <a:avLst>
              <a:gd name="adj" fmla="val 0"/>
            </a:avLst>
          </a:prstGeom>
          <a:solidFill>
            <a:srgbClr val="FC647A">
              <a:alpha val="20000"/>
            </a:srgbClr>
          </a:solidFill>
          <a:ln w="317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0" tIns="46800" r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List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" name="모서리가 둥근 직사각형 17"/>
          <p:cNvSpPr>
            <a:spLocks noChangeArrowheads="1"/>
          </p:cNvSpPr>
          <p:nvPr/>
        </p:nvSpPr>
        <p:spPr bwMode="auto">
          <a:xfrm>
            <a:off x="2569809" y="2106098"/>
            <a:ext cx="804744" cy="259458"/>
          </a:xfrm>
          <a:prstGeom prst="roundRect">
            <a:avLst>
              <a:gd name="adj" fmla="val 0"/>
            </a:avLst>
          </a:prstGeom>
          <a:solidFill>
            <a:srgbClr val="FC647A">
              <a:alpha val="20000"/>
            </a:srgbClr>
          </a:solidFill>
          <a:ln w="317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0" tIns="46800" r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Set</a:t>
            </a:r>
            <a:r>
              <a:rPr kumimoji="1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9" name="모서리가 둥근 직사각형 18"/>
          <p:cNvSpPr>
            <a:spLocks noChangeArrowheads="1"/>
          </p:cNvSpPr>
          <p:nvPr/>
        </p:nvSpPr>
        <p:spPr bwMode="auto">
          <a:xfrm>
            <a:off x="2201374" y="2661481"/>
            <a:ext cx="804744" cy="259458"/>
          </a:xfrm>
          <a:prstGeom prst="roundRect">
            <a:avLst>
              <a:gd name="adj" fmla="val 0"/>
            </a:avLst>
          </a:prstGeom>
          <a:solidFill>
            <a:srgbClr val="FC647A">
              <a:alpha val="20000"/>
            </a:srgbClr>
          </a:solidFill>
          <a:ln w="317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0" tIns="46800" r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SortedSet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0" name="모서리가 둥근 직사각형 19"/>
          <p:cNvSpPr>
            <a:spLocks noChangeArrowheads="1"/>
          </p:cNvSpPr>
          <p:nvPr/>
        </p:nvSpPr>
        <p:spPr bwMode="auto">
          <a:xfrm>
            <a:off x="5679186" y="2106096"/>
            <a:ext cx="804744" cy="246841"/>
          </a:xfrm>
          <a:prstGeom prst="roundRect">
            <a:avLst>
              <a:gd name="adj" fmla="val 0"/>
            </a:avLst>
          </a:prstGeom>
          <a:solidFill>
            <a:srgbClr val="FC647A">
              <a:alpha val="20000"/>
            </a:srgbClr>
          </a:solidFill>
          <a:ln w="317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0" tIns="46800" r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Queue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1" name="모서리가 둥근 직사각형 20"/>
          <p:cNvSpPr>
            <a:spLocks noChangeArrowheads="1"/>
          </p:cNvSpPr>
          <p:nvPr/>
        </p:nvSpPr>
        <p:spPr bwMode="auto">
          <a:xfrm>
            <a:off x="3115819" y="2661481"/>
            <a:ext cx="804744" cy="259458"/>
          </a:xfrm>
          <a:prstGeom prst="roundRect">
            <a:avLst>
              <a:gd name="adj" fmla="val 0"/>
            </a:avLst>
          </a:prstGeom>
          <a:solidFill>
            <a:srgbClr val="FC647A">
              <a:alpha val="20000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46800" r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HashSet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2" name="모서리가 둥근 직사각형 21"/>
          <p:cNvSpPr>
            <a:spLocks noChangeArrowheads="1"/>
          </p:cNvSpPr>
          <p:nvPr/>
        </p:nvSpPr>
        <p:spPr bwMode="auto">
          <a:xfrm>
            <a:off x="4114746" y="2661481"/>
            <a:ext cx="804744" cy="259458"/>
          </a:xfrm>
          <a:prstGeom prst="roundRect">
            <a:avLst>
              <a:gd name="adj" fmla="val 0"/>
            </a:avLst>
          </a:prstGeom>
          <a:solidFill>
            <a:srgbClr val="FC647A">
              <a:alpha val="20000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46800" r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Vector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3" name="모서리가 둥근 직사각형 22"/>
          <p:cNvSpPr>
            <a:spLocks noChangeArrowheads="1"/>
          </p:cNvSpPr>
          <p:nvPr/>
        </p:nvSpPr>
        <p:spPr bwMode="auto">
          <a:xfrm>
            <a:off x="4993132" y="2661481"/>
            <a:ext cx="804744" cy="259458"/>
          </a:xfrm>
          <a:prstGeom prst="roundRect">
            <a:avLst>
              <a:gd name="adj" fmla="val 0"/>
            </a:avLst>
          </a:prstGeom>
          <a:solidFill>
            <a:srgbClr val="FC647A">
              <a:alpha val="20000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46800" r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ArrayList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" name="모서리가 둥근 직사각형 23"/>
          <p:cNvSpPr>
            <a:spLocks noChangeArrowheads="1"/>
          </p:cNvSpPr>
          <p:nvPr/>
        </p:nvSpPr>
        <p:spPr bwMode="auto">
          <a:xfrm>
            <a:off x="5871518" y="2656396"/>
            <a:ext cx="804744" cy="258601"/>
          </a:xfrm>
          <a:prstGeom prst="roundRect">
            <a:avLst>
              <a:gd name="adj" fmla="val 0"/>
            </a:avLst>
          </a:prstGeom>
          <a:solidFill>
            <a:srgbClr val="FC647A">
              <a:alpha val="20000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46800" r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LinkedList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5" name="모서리가 둥근 직사각형 24"/>
          <p:cNvSpPr>
            <a:spLocks noChangeArrowheads="1"/>
          </p:cNvSpPr>
          <p:nvPr/>
        </p:nvSpPr>
        <p:spPr bwMode="auto">
          <a:xfrm>
            <a:off x="2201374" y="3192075"/>
            <a:ext cx="804744" cy="259458"/>
          </a:xfrm>
          <a:prstGeom prst="roundRect">
            <a:avLst>
              <a:gd name="adj" fmla="val 0"/>
            </a:avLst>
          </a:prstGeom>
          <a:solidFill>
            <a:srgbClr val="FC647A">
              <a:alpha val="20000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46800" r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TreeSet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6" name="모서리가 둥근 직사각형 25"/>
          <p:cNvSpPr>
            <a:spLocks noChangeArrowheads="1"/>
          </p:cNvSpPr>
          <p:nvPr/>
        </p:nvSpPr>
        <p:spPr bwMode="auto">
          <a:xfrm>
            <a:off x="4114746" y="3189103"/>
            <a:ext cx="804744" cy="259458"/>
          </a:xfrm>
          <a:prstGeom prst="roundRect">
            <a:avLst>
              <a:gd name="adj" fmla="val 0"/>
            </a:avLst>
          </a:prstGeom>
          <a:solidFill>
            <a:srgbClr val="FC647A">
              <a:alpha val="20000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46800" r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Stack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7" name="모서리가 둥근 직사각형 26"/>
          <p:cNvSpPr>
            <a:spLocks noChangeArrowheads="1"/>
          </p:cNvSpPr>
          <p:nvPr/>
        </p:nvSpPr>
        <p:spPr bwMode="auto">
          <a:xfrm>
            <a:off x="6597797" y="1310684"/>
            <a:ext cx="804744" cy="259458"/>
          </a:xfrm>
          <a:prstGeom prst="roundRect">
            <a:avLst>
              <a:gd name="adj" fmla="val 0"/>
            </a:avLst>
          </a:prstGeom>
          <a:solidFill>
            <a:srgbClr val="FC647A">
              <a:alpha val="20000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46800" r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8" name="모서리가 둥근 직사각형 27"/>
          <p:cNvSpPr>
            <a:spLocks noChangeArrowheads="1"/>
          </p:cNvSpPr>
          <p:nvPr/>
        </p:nvSpPr>
        <p:spPr bwMode="auto">
          <a:xfrm>
            <a:off x="6597797" y="1628992"/>
            <a:ext cx="804744" cy="259458"/>
          </a:xfrm>
          <a:prstGeom prst="roundRect">
            <a:avLst>
              <a:gd name="adj" fmla="val 0"/>
            </a:avLst>
          </a:prstGeom>
          <a:solidFill>
            <a:srgbClr val="FC647A">
              <a:alpha val="20000"/>
            </a:srgbClr>
          </a:solidFill>
          <a:ln w="317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0" tIns="46800" r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9" name="꺾인 연결선 28"/>
          <p:cNvCxnSpPr>
            <a:endCxn id="17" idx="0"/>
          </p:cNvCxnSpPr>
          <p:nvPr/>
        </p:nvCxnSpPr>
        <p:spPr>
          <a:xfrm rot="16200000" flipH="1">
            <a:off x="4310105" y="1750141"/>
            <a:ext cx="379915" cy="331998"/>
          </a:xfrm>
          <a:prstGeom prst="bentConnector3">
            <a:avLst>
              <a:gd name="adj1" fmla="val 4864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flipV="1">
            <a:off x="2972181" y="1912776"/>
            <a:ext cx="1361882" cy="193321"/>
          </a:xfrm>
          <a:prstGeom prst="bentConnector3">
            <a:avLst>
              <a:gd name="adj1" fmla="val -20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2" idx="0"/>
          </p:cNvCxnSpPr>
          <p:nvPr/>
        </p:nvCxnSpPr>
        <p:spPr>
          <a:xfrm rot="5400000" flipH="1" flipV="1">
            <a:off x="5242648" y="1805795"/>
            <a:ext cx="130156" cy="158121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21" idx="0"/>
          </p:cNvCxnSpPr>
          <p:nvPr/>
        </p:nvCxnSpPr>
        <p:spPr>
          <a:xfrm>
            <a:off x="3232938" y="2521069"/>
            <a:ext cx="285253" cy="14041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/>
          <p:nvPr/>
        </p:nvCxnSpPr>
        <p:spPr>
          <a:xfrm flipV="1">
            <a:off x="2603746" y="2521069"/>
            <a:ext cx="672550" cy="137870"/>
          </a:xfrm>
          <a:prstGeom prst="bentConnector3">
            <a:avLst>
              <a:gd name="adj1" fmla="val -2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098335" y="2532684"/>
            <a:ext cx="0" cy="12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186313" y="2352937"/>
            <a:ext cx="0" cy="303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4657329" y="1912776"/>
            <a:ext cx="15061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163507" y="1916258"/>
            <a:ext cx="0" cy="193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2" idx="2"/>
            <a:endCxn id="26" idx="0"/>
          </p:cNvCxnSpPr>
          <p:nvPr/>
        </p:nvCxnSpPr>
        <p:spPr>
          <a:xfrm>
            <a:off x="4517118" y="2920939"/>
            <a:ext cx="0" cy="26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9" idx="2"/>
            <a:endCxn id="25" idx="0"/>
          </p:cNvCxnSpPr>
          <p:nvPr/>
        </p:nvCxnSpPr>
        <p:spPr>
          <a:xfrm>
            <a:off x="2603746" y="2920939"/>
            <a:ext cx="0" cy="271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8" idx="2"/>
          </p:cNvCxnSpPr>
          <p:nvPr/>
        </p:nvCxnSpPr>
        <p:spPr>
          <a:xfrm>
            <a:off x="2972181" y="2365556"/>
            <a:ext cx="0" cy="155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666061" y="2365556"/>
            <a:ext cx="0" cy="165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53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dirty="0">
                <a:solidFill>
                  <a:srgbClr val="0000FF"/>
                </a:solidFill>
              </a:rPr>
              <a:t>리스트 유형의 컬렉션 </a:t>
            </a:r>
            <a:r>
              <a:rPr lang="ko-KR" altLang="en-US" dirty="0" smtClean="0">
                <a:solidFill>
                  <a:srgbClr val="0000FF"/>
                </a:solidFill>
              </a:rPr>
              <a:t>클래스</a:t>
            </a:r>
            <a:r>
              <a:rPr lang="en-US" altLang="ko-KR" dirty="0">
                <a:solidFill>
                  <a:srgbClr val="0000FF"/>
                </a:solidFill>
              </a:rPr>
              <a:t> : ArrayList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8763" y="603440"/>
            <a:ext cx="8424936" cy="4475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리스트 유형의 컬렉션 클래스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원소들을 특정한 위치에 저장할 수 있는 클래스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∙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동일한 원소 여러 번 저장할 수 있음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Vector, ArrayList, Stack, LinkedList</a:t>
            </a: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</a:rPr>
              <a:t>⊙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Vector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여러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원소를 특정한 위치에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저장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관리하기 위한 다양한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메소드 제공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특히 저장공간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부족하면 스스로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저장공간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확장할 수 있는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대표적인 컬렉션 지원 클래스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lvl="0" fontAlgn="base">
              <a:lnSpc>
                <a:spcPct val="120000"/>
              </a:lnSpc>
              <a:defRPr/>
            </a:pPr>
            <a:r>
              <a:rPr lang="ko-KR" altLang="en-US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∙이미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살펴봤음</a:t>
            </a:r>
            <a:endParaRPr lang="en-US" altLang="ko-KR" sz="1600" dirty="0" smtClean="0">
              <a:solidFill>
                <a:prstClr val="black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lvl="0" fontAlgn="base">
              <a:lnSpc>
                <a:spcPct val="120000"/>
              </a:lnSpc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lvl="0" fontAlgn="base">
              <a:lnSpc>
                <a:spcPct val="120000"/>
              </a:lnSpc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</a:rPr>
              <a:t>⊙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ArrayList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Vector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클래스와 유사한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기능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제공하는 가변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개수 원소 저장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관리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리스트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관리하기 위한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size(), isEmpty(), add(), get(), set()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등 제공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753900"/>
              </p:ext>
            </p:extLst>
          </p:nvPr>
        </p:nvGraphicFramePr>
        <p:xfrm>
          <a:off x="971600" y="4869160"/>
          <a:ext cx="7488832" cy="1494282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2618336286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1332081393"/>
                    </a:ext>
                  </a:extLst>
                </a:gridCol>
              </a:tblGrid>
              <a:tr h="23864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생성자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667552"/>
                  </a:ext>
                </a:extLst>
              </a:tr>
              <a:tr h="420735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</a:t>
                      </a:r>
                      <a:r>
                        <a:rPr lang="en-US" sz="14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ArrayList&lt;E&gt;()</a:t>
                      </a:r>
                      <a:endParaRPr lang="en-US" sz="1400" kern="0" spc="0" dirty="0">
                        <a:solidFill>
                          <a:srgbClr val="CC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just" fontAlgn="base" latinLnBrk="1">
                        <a:lnSpc>
                          <a:spcPct val="130000"/>
                        </a:lnSpc>
                        <a:spcBef>
                          <a:spcPts val="420"/>
                        </a:spcBef>
                        <a:spcAft>
                          <a:spcPts val="42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처음에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객체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z="140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저장할 수 있는 빈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ArrayList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</a:t>
                      </a:r>
                      <a:endParaRPr lang="ko-KR" altLang="en-US" sz="14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799653"/>
                  </a:ext>
                </a:extLst>
              </a:tr>
              <a:tr h="420735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</a:t>
                      </a:r>
                      <a:r>
                        <a:rPr lang="en-US" sz="14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ArrayList&lt;E&gt;(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</a:t>
                      </a:r>
                      <a:r>
                        <a:rPr lang="en-US" sz="14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initialCapacity</a:t>
                      </a:r>
                      <a:r>
                        <a:rPr lang="en-US" sz="14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en-US" sz="1400" kern="0" spc="0" dirty="0">
                        <a:solidFill>
                          <a:srgbClr val="CC00FF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just" fontAlgn="base" latinLnBrk="1">
                        <a:lnSpc>
                          <a:spcPct val="130000"/>
                        </a:lnSpc>
                        <a:spcBef>
                          <a:spcPts val="420"/>
                        </a:spcBef>
                        <a:spcAft>
                          <a:spcPts val="42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처음에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initialCapacity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</a:t>
                      </a:r>
                      <a:r>
                        <a:rPr lang="ko-KR" altLang="en-US" sz="140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저장할 수 있는 빈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ArrayList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</a:t>
                      </a:r>
                      <a:endParaRPr lang="ko-KR" altLang="en-US" sz="14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08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267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dirty="0">
                <a:solidFill>
                  <a:srgbClr val="0000FF"/>
                </a:solidFill>
              </a:rPr>
              <a:t>리스트 유형의 컬렉션 </a:t>
            </a:r>
            <a:r>
              <a:rPr lang="ko-KR" altLang="en-US" dirty="0" smtClean="0">
                <a:solidFill>
                  <a:srgbClr val="0000FF"/>
                </a:solidFill>
              </a:rPr>
              <a:t>클래스</a:t>
            </a:r>
            <a:r>
              <a:rPr lang="en-US" altLang="ko-KR" dirty="0" smtClean="0">
                <a:solidFill>
                  <a:srgbClr val="0000FF"/>
                </a:solidFill>
              </a:rPr>
              <a:t>: ArrayList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70990" y="572600"/>
            <a:ext cx="8424936" cy="6383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ArrayList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메소드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ArrayList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클래스와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Vector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가장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큰 차이점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Vector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클래스의 메소드는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동기화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(synchronization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지원하는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반면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ArrayList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클래스는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동기화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지원하지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않음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∙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동기화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: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여러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Java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프로그램에서 하나의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객체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동시에 접근할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때 문제가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 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발생하지 않도록  제어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∙키워드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synchronized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가 명시된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메소드는 동기화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지원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메소드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∙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Vector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클래스의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메소드는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synchronized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가 명시된 메소드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41730"/>
              </p:ext>
            </p:extLst>
          </p:nvPr>
        </p:nvGraphicFramePr>
        <p:xfrm>
          <a:off x="856746" y="980728"/>
          <a:ext cx="7920880" cy="3123438"/>
        </p:xfrm>
        <a:graphic>
          <a:graphicData uri="http://schemas.openxmlformats.org/drawingml/2006/table">
            <a:tbl>
              <a:tblPr/>
              <a:tblGrid>
                <a:gridCol w="3384376">
                  <a:extLst>
                    <a:ext uri="{9D8B030D-6E8A-4147-A177-3AD203B41FA5}">
                      <a16:colId xmlns:a16="http://schemas.microsoft.com/office/drawing/2014/main" val="1219372313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3026528878"/>
                    </a:ext>
                  </a:extLst>
                </a:gridCol>
              </a:tblGrid>
              <a:tr h="234696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47341"/>
                  </a:ext>
                </a:extLst>
              </a:tr>
              <a:tr h="257937"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boolean </a:t>
                      </a:r>
                      <a:r>
                        <a:rPr lang="en-US" sz="14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(E element)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element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ArrayList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끝에 추가</a:t>
                      </a:r>
                      <a:endParaRPr lang="ko-KR" altLang="en-US" sz="14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812226"/>
                  </a:ext>
                </a:extLst>
              </a:tr>
              <a:tr h="348234"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void </a:t>
                      </a:r>
                      <a:r>
                        <a:rPr lang="en-US" sz="14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(int index, E element)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ArrayList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위치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index</a:t>
                      </a:r>
                      <a:r>
                        <a:rPr lang="ko-KR" altLang="en-US" sz="140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element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추가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그 위치부터의 </a:t>
                      </a:r>
                      <a:r>
                        <a:rPr lang="ko-KR" altLang="en-US" sz="140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원소들 하나씩 뒤로 이동시킴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4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362467"/>
                  </a:ext>
                </a:extLst>
              </a:tr>
              <a:tr h="348234"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E </a:t>
                      </a:r>
                      <a:r>
                        <a:rPr lang="en-US" sz="14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remove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(int index)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index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위치의 </a:t>
                      </a:r>
                      <a:r>
                        <a:rPr lang="ko-KR" altLang="en-US" sz="140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삭제하고 삭제된 원소 반환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그 위치 다음부터의 </a:t>
                      </a:r>
                      <a:r>
                        <a:rPr lang="ko-KR" altLang="en-US" sz="140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원소들 하나씩 앞으로 이동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4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10016"/>
                  </a:ext>
                </a:extLst>
              </a:tr>
              <a:tr h="348234"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E </a:t>
                      </a:r>
                      <a:r>
                        <a:rPr lang="en-US" sz="14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get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(int index)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index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위치의 원소 </a:t>
                      </a:r>
                      <a:r>
                        <a:rPr lang="ko-KR" altLang="en-US" sz="140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반환</a:t>
                      </a:r>
                      <a:endParaRPr lang="ko-KR" altLang="en-US" sz="14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80024"/>
                  </a:ext>
                </a:extLst>
              </a:tr>
              <a:tr h="348234"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E </a:t>
                      </a:r>
                      <a:r>
                        <a:rPr lang="en-US" sz="14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(int index, E element)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index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위치의 원소를 원소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element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 대체하여 저장하고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대체 전의 원소 반환</a:t>
                      </a:r>
                      <a:endParaRPr lang="ko-KR" altLang="en-US" sz="14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089973"/>
                  </a:ext>
                </a:extLst>
              </a:tr>
              <a:tr h="228473"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int </a:t>
                      </a:r>
                      <a:r>
                        <a:rPr lang="en-US" sz="14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size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ArrayList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저장된 원소 개수 반환</a:t>
                      </a:r>
                      <a:endParaRPr lang="ko-KR" altLang="en-US" sz="14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923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661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59699" y="36000"/>
            <a:ext cx="8424000" cy="540000"/>
          </a:xfrm>
          <a:prstGeom prst="rect">
            <a:avLst/>
          </a:prstGeo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rgbClr val="0033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ArrayList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이용한 배열 인덱스 범위 초과 예외 방지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6" name="직사각형 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7" name="직사각형 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8" name="직사각형 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9" name="직사각형 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" name="직사각형 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2" name="직사각형 11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8762" y="600214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ArrayList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클래스도 인덱스 범위 초과 예외가 발생하지 않음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53800"/>
              </p:ext>
            </p:extLst>
          </p:nvPr>
        </p:nvGraphicFramePr>
        <p:xfrm>
          <a:off x="755576" y="1060662"/>
          <a:ext cx="8028121" cy="5331230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3927838962"/>
                    </a:ext>
                  </a:extLst>
                </a:gridCol>
                <a:gridCol w="6299929">
                  <a:extLst>
                    <a:ext uri="{9D8B030D-6E8A-4147-A177-3AD203B41FA5}">
                      <a16:colId xmlns:a16="http://schemas.microsoft.com/office/drawing/2014/main" val="3230288987"/>
                    </a:ext>
                  </a:extLst>
                </a:gridCol>
              </a:tblGrid>
              <a:tr h="366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11-3-1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ArrayList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이용한 배열 인덱스 범위 초과 예외 방지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668236"/>
                  </a:ext>
                </a:extLst>
              </a:tr>
              <a:tr h="477901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package ex11_3_collection_classes;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import java.util.*;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sz="105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Ex11_3_1_StringsMgmt_NoOutOfBoundsException_UsingArrayList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 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public static void main(String[] args) {   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문자열 저장하는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ArrayList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생성하여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 참조하게 함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ArrayList&lt;String&gt;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 = </a:t>
                      </a:r>
                      <a:r>
                        <a:rPr lang="en-US" sz="1400" b="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ArrayList&lt;String&gt;()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</a:t>
                      </a:r>
                      <a:r>
                        <a:rPr lang="en-US" sz="14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 부분만 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와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차이 남</a:t>
                      </a:r>
                      <a:endParaRPr lang="en-US" sz="1400" b="0" kern="0" spc="0" dirty="0" smtClean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sz="105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strings.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add("</a:t>
                      </a:r>
                      <a:r>
                        <a:rPr lang="ko-KR" alt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홍길동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   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strings.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add("</a:t>
                      </a:r>
                      <a:r>
                        <a:rPr lang="ko-KR" alt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박문수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   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strings.add("</a:t>
                      </a:r>
                      <a:r>
                        <a:rPr lang="ko-KR" alt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이몽룡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strings.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add("</a:t>
                      </a:r>
                      <a:r>
                        <a:rPr lang="ko-KR" alt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성춘향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   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strings.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add("</a:t>
                      </a:r>
                      <a:r>
                        <a:rPr lang="ko-KR" alt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심청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altLang="ko-KR" sz="105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System.out.print("\n  ** for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문으로 모든 원소 출력하기 **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\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  "); 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for (int i = 0; i &lt;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strings.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size()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i++) {    // strings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저장된 원소 개수만큼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 s =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strings.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get(i)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              //    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인덱스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원소 구하여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System.out.print(s + " ");                 //     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출력 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   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05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System.out.print("\n\n  ** for each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문으로 모든 원소 출력하기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\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  ");   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for (String s :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        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strings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저장된 각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대해</a:t>
                      </a: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System.out.print(s + " ");   //   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출력 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4093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254075"/>
              </p:ext>
            </p:extLst>
          </p:nvPr>
        </p:nvGraphicFramePr>
        <p:xfrm>
          <a:off x="5327314" y="5733256"/>
          <a:ext cx="3456384" cy="1049274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1827771108"/>
                    </a:ext>
                  </a:extLst>
                </a:gridCol>
              </a:tblGrid>
              <a:tr h="9307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**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for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문으로 모든 원소 출력하기 **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홍길동 박문수 이몽룡 성춘향 심청 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**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for each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문으로 모든 원소 출력하기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홍길동 박문수 이몽룡 성춘향 심청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32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57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584775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11-3-1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1925" y="628650"/>
            <a:ext cx="882015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실행하여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결과 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∙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명의 이름을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strings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 추가하도록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변경하고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결과 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∙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ArrayList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로 여러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데이터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관리하는 것이 배열로 관리하는 것보다 훨씬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편리함 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∙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Vector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데이터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관리하는 것과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ArrayList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로 데이터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관리하는 것이 거의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유사 확인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생성과 참조변수 선언 외에는 겉으로 차이 없음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16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5004048" y="1556792"/>
            <a:ext cx="4067944" cy="2376264"/>
          </a:xfrm>
          <a:prstGeom prst="rect">
            <a:avLst/>
          </a:prstGeom>
          <a:solidFill>
            <a:srgbClr val="D9FBF9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dirty="0">
                <a:solidFill>
                  <a:srgbClr val="0000FF"/>
                </a:solidFill>
              </a:rPr>
              <a:t>리스트 유형의 컬렉션 </a:t>
            </a:r>
            <a:r>
              <a:rPr lang="ko-KR" altLang="en-US" dirty="0" smtClean="0">
                <a:solidFill>
                  <a:srgbClr val="0000FF"/>
                </a:solidFill>
              </a:rPr>
              <a:t>클래스</a:t>
            </a:r>
            <a:r>
              <a:rPr lang="en-US" altLang="ko-KR" dirty="0" smtClean="0">
                <a:solidFill>
                  <a:srgbClr val="0000FF"/>
                </a:solidFill>
              </a:rPr>
              <a:t>: Stack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70990" y="572600"/>
            <a:ext cx="84249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Stack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스택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(stack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∙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후입선출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(last-in, first-out: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마지막에 삽입된 원소가 가장 먼저 추출됨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의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기능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갖는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리스트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∙스택에서의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원소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삽입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푸시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(push)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라 하며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,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푸시는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탑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(top)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이라 불리는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한쪽에서만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차례로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삽입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∙스택에서의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원소 삭제를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팝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(pop)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이라 하며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,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팝도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역시 탑 위치의 원소가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차례대로 추출되어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원소가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제거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Stack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Vector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클래스의 하위 클래스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Stack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클래스의 메소드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∙후입선출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지원하기 위하여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empty(), peek(),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   pop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(), push(), search()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추가로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제공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808341" y="4199423"/>
          <a:ext cx="7956115" cy="2530602"/>
        </p:xfrm>
        <a:graphic>
          <a:graphicData uri="http://schemas.openxmlformats.org/drawingml/2006/table">
            <a:tbl>
              <a:tblPr/>
              <a:tblGrid>
                <a:gridCol w="2736305">
                  <a:extLst>
                    <a:ext uri="{9D8B030D-6E8A-4147-A177-3AD203B41FA5}">
                      <a16:colId xmlns:a16="http://schemas.microsoft.com/office/drawing/2014/main" val="2383309262"/>
                    </a:ext>
                  </a:extLst>
                </a:gridCol>
                <a:gridCol w="5219810">
                  <a:extLst>
                    <a:ext uri="{9D8B030D-6E8A-4147-A177-3AD203B41FA5}">
                      <a16:colId xmlns:a16="http://schemas.microsoft.com/office/drawing/2014/main" val="2484468346"/>
                    </a:ext>
                  </a:extLst>
                </a:gridCol>
              </a:tblGrid>
              <a:tr h="234696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생성자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947055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Stack&lt;E&gt;()</a:t>
                      </a:r>
                      <a:endParaRPr lang="en-US" sz="1400" b="0" kern="0" spc="0" dirty="0">
                        <a:solidFill>
                          <a:srgbClr val="CC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처음에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 </a:t>
                      </a:r>
                      <a:r>
                        <a:rPr lang="ko-KR" altLang="en-US" sz="14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객체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z="1400" b="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</a:t>
                      </a:r>
                      <a:r>
                        <a:rPr lang="ko-KR" altLang="en-US" sz="14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저장할 수 있는 빈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Stack </a:t>
                      </a:r>
                      <a:r>
                        <a:rPr lang="ko-KR" altLang="en-US" sz="14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</a:t>
                      </a:r>
                      <a:endParaRPr lang="ko-KR" altLang="en-US" sz="1400" b="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67588"/>
                  </a:ext>
                </a:extLst>
              </a:tr>
              <a:tr h="234696">
                <a:tc gridSpan="2"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13681"/>
                  </a:ext>
                </a:extLst>
              </a:tr>
              <a:tr h="242316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boolean empty()</a:t>
                      </a:r>
                      <a:endParaRPr lang="en-US" sz="1400" b="0" kern="0" spc="0" dirty="0">
                        <a:solidFill>
                          <a:srgbClr val="CC00FF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스택의 원소가 </a:t>
                      </a:r>
                      <a:r>
                        <a:rPr lang="ko-KR" altLang="en-US" sz="1400" b="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없는가 </a:t>
                      </a:r>
                      <a:r>
                        <a:rPr lang="ko-KR" altLang="en-US" sz="14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검사함</a:t>
                      </a:r>
                      <a:endParaRPr lang="ko-KR" altLang="en-US" sz="1400" b="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74186"/>
                  </a:ext>
                </a:extLst>
              </a:tr>
              <a:tr h="350139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E peek()</a:t>
                      </a:r>
                      <a:endParaRPr lang="en-US" sz="1400" kern="0" spc="0" dirty="0">
                        <a:solidFill>
                          <a:srgbClr val="CC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제거하지 않고서 스택의 탑 위치 원소 반환</a:t>
                      </a:r>
                      <a:endParaRPr lang="ko-KR" altLang="en-US" sz="14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673794"/>
                  </a:ext>
                </a:extLst>
              </a:tr>
              <a:tr h="242316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E pop()</a:t>
                      </a:r>
                      <a:endParaRPr lang="en-US" sz="1400" kern="0" spc="0" dirty="0">
                        <a:solidFill>
                          <a:srgbClr val="CC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제거하고서 스택의 탑 위치 원소 반환</a:t>
                      </a:r>
                      <a:endParaRPr lang="ko-KR" altLang="en-US" sz="14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374131"/>
                  </a:ext>
                </a:extLst>
              </a:tr>
              <a:tr h="314198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E push(E element)</a:t>
                      </a:r>
                      <a:endParaRPr lang="en-US" sz="1400" kern="0" spc="0" dirty="0">
                        <a:solidFill>
                          <a:srgbClr val="CC00FF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element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탑 위치에 저장하고 저장된 </a:t>
                      </a:r>
                      <a:r>
                        <a:rPr lang="ko-KR" altLang="en-US" sz="140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반환</a:t>
                      </a:r>
                      <a:endParaRPr lang="ko-KR" altLang="en-US" sz="14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074590"/>
                  </a:ext>
                </a:extLst>
              </a:tr>
              <a:tr h="298958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int search(Object o)</a:t>
                      </a:r>
                      <a:endParaRPr lang="en-US" sz="1400" kern="0" spc="0" dirty="0">
                        <a:solidFill>
                          <a:srgbClr val="CC00FF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 스택에 있으면 탑에서의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부터 시작하는 </a:t>
                      </a:r>
                      <a:r>
                        <a:rPr lang="ko-KR" altLang="en-US" sz="140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거리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반환하고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없으면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–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40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반환</a:t>
                      </a:r>
                      <a:endParaRPr lang="ko-KR" altLang="en-US" sz="14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147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148064" y="1725784"/>
            <a:ext cx="1278224" cy="1690522"/>
          </a:xfrm>
          <a:prstGeom prst="rect">
            <a:avLst/>
          </a:prstGeom>
          <a:solidFill>
            <a:srgbClr val="ED7D31">
              <a:lumMod val="20000"/>
              <a:lumOff val="80000"/>
              <a:alpha val="89804"/>
            </a:srgbClr>
          </a:solidFill>
          <a:ln w="3175">
            <a:solidFill>
              <a:sysClr val="windowText" lastClr="000000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5361919" y="2190864"/>
          <a:ext cx="850513" cy="1143000"/>
        </p:xfrm>
        <a:graphic>
          <a:graphicData uri="http://schemas.openxmlformats.org/drawingml/2006/table">
            <a:tbl>
              <a:tblPr firstRow="1" bandRow="1"/>
              <a:tblGrid>
                <a:gridCol w="216024">
                  <a:extLst>
                    <a:ext uri="{9D8B030D-6E8A-4147-A177-3AD203B41FA5}">
                      <a16:colId xmlns:a16="http://schemas.microsoft.com/office/drawing/2014/main" val="3788621802"/>
                    </a:ext>
                  </a:extLst>
                </a:gridCol>
                <a:gridCol w="634489">
                  <a:extLst>
                    <a:ext uri="{9D8B030D-6E8A-4147-A177-3AD203B41FA5}">
                      <a16:colId xmlns:a16="http://schemas.microsoft.com/office/drawing/2014/main" val="360460274"/>
                    </a:ext>
                  </a:extLst>
                </a:gridCol>
              </a:tblGrid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함초롬바탕"/>
                          <a:cs typeface="+mn-cs"/>
                        </a:rPr>
                        <a:t>박문수</a:t>
                      </a:r>
                      <a:r>
                        <a:rPr lang="en-US" altLang="ko-KR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함초롬바탕"/>
                          <a:cs typeface="+mn-cs"/>
                        </a:rPr>
                        <a:t> </a:t>
                      </a:r>
                      <a:endParaRPr lang="ko-KR" altLang="en-US" sz="900" b="0" kern="1200" dirty="0">
                        <a:solidFill>
                          <a:srgbClr val="0000FF"/>
                        </a:solidFill>
                        <a:latin typeface="+mn-ea"/>
                        <a:ea typeface="함초롬바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96513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함초롬바탕"/>
                          <a:cs typeface="+mn-cs"/>
                        </a:rPr>
                        <a:t>이몽룡</a:t>
                      </a:r>
                      <a:endParaRPr lang="ko-KR" altLang="en-US" sz="900" b="0" kern="1200" dirty="0">
                        <a:solidFill>
                          <a:srgbClr val="0000FF"/>
                        </a:solidFill>
                        <a:latin typeface="+mn-ea"/>
                        <a:ea typeface="함초롬바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595859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함초롬바탕"/>
                          <a:cs typeface="+mn-cs"/>
                        </a:rPr>
                        <a:t>홍길동</a:t>
                      </a:r>
                      <a:endParaRPr lang="ko-KR" altLang="en-US" sz="900" b="0" kern="1200" dirty="0">
                        <a:solidFill>
                          <a:srgbClr val="0000FF"/>
                        </a:solidFill>
                        <a:latin typeface="+mn-ea"/>
                        <a:ea typeface="함초롬바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22207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endParaRPr lang="ko-KR" altLang="en-US" sz="8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121811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900" b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810817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229503" y="1843944"/>
            <a:ext cx="1083870" cy="274828"/>
          </a:xfrm>
          <a:prstGeom prst="rect">
            <a:avLst/>
          </a:prstGeom>
          <a:solidFill>
            <a:srgbClr val="10DAC2">
              <a:alpha val="34902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54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String[] </a:t>
            </a:r>
            <a:r>
              <a:rPr kumimoji="0" lang="ko-KR" altLang="en-US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배열객체</a:t>
            </a:r>
            <a:endParaRPr kumimoji="0" lang="ko-KR" altLang="en-US" sz="1100" b="0" i="0" u="none" strike="noStrike" kern="0" cap="none" spc="-10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설명선 1 2"/>
          <p:cNvSpPr/>
          <p:nvPr/>
        </p:nvSpPr>
        <p:spPr>
          <a:xfrm>
            <a:off x="6516218" y="2571045"/>
            <a:ext cx="484750" cy="345632"/>
          </a:xfrm>
          <a:prstGeom prst="borderCallout1">
            <a:avLst>
              <a:gd name="adj1" fmla="val 2224"/>
              <a:gd name="adj2" fmla="val 156"/>
              <a:gd name="adj3" fmla="val 55966"/>
              <a:gd name="adj4" fmla="val -62939"/>
            </a:avLst>
          </a:prstGeom>
          <a:solidFill>
            <a:srgbClr val="A8F6F2"/>
          </a:solidFill>
          <a:ln w="3175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top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원소</a:t>
            </a:r>
            <a:endParaRPr kumimoji="0" lang="ko-KR" altLang="en-US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10201" y="1714778"/>
            <a:ext cx="1278224" cy="1690522"/>
          </a:xfrm>
          <a:prstGeom prst="rect">
            <a:avLst/>
          </a:prstGeom>
          <a:solidFill>
            <a:srgbClr val="ED7D31">
              <a:lumMod val="20000"/>
              <a:lumOff val="80000"/>
              <a:alpha val="89804"/>
            </a:srgbClr>
          </a:solidFill>
          <a:ln w="3175">
            <a:solidFill>
              <a:sysClr val="windowText" lastClr="000000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7324056" y="2179858"/>
          <a:ext cx="850513" cy="1143000"/>
        </p:xfrm>
        <a:graphic>
          <a:graphicData uri="http://schemas.openxmlformats.org/drawingml/2006/table">
            <a:tbl>
              <a:tblPr firstRow="1" bandRow="1"/>
              <a:tblGrid>
                <a:gridCol w="216024">
                  <a:extLst>
                    <a:ext uri="{9D8B030D-6E8A-4147-A177-3AD203B41FA5}">
                      <a16:colId xmlns:a16="http://schemas.microsoft.com/office/drawing/2014/main" val="3788621802"/>
                    </a:ext>
                  </a:extLst>
                </a:gridCol>
                <a:gridCol w="634489">
                  <a:extLst>
                    <a:ext uri="{9D8B030D-6E8A-4147-A177-3AD203B41FA5}">
                      <a16:colId xmlns:a16="http://schemas.microsoft.com/office/drawing/2014/main" val="360460274"/>
                    </a:ext>
                  </a:extLst>
                </a:gridCol>
              </a:tblGrid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함초롬바탕"/>
                          <a:cs typeface="+mn-cs"/>
                        </a:rPr>
                        <a:t>박문수</a:t>
                      </a:r>
                      <a:r>
                        <a:rPr lang="en-US" altLang="ko-KR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함초롬바탕"/>
                          <a:cs typeface="+mn-cs"/>
                        </a:rPr>
                        <a:t> </a:t>
                      </a:r>
                      <a:endParaRPr lang="ko-KR" altLang="en-US" sz="900" b="0" kern="1200" dirty="0">
                        <a:solidFill>
                          <a:srgbClr val="0000FF"/>
                        </a:solidFill>
                        <a:latin typeface="+mn-ea"/>
                        <a:ea typeface="함초롬바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96513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함초롬바탕"/>
                          <a:cs typeface="+mn-cs"/>
                        </a:rPr>
                        <a:t>이몽룡</a:t>
                      </a:r>
                      <a:endParaRPr lang="ko-KR" altLang="en-US" sz="900" b="0" kern="1200" dirty="0">
                        <a:solidFill>
                          <a:srgbClr val="0000FF"/>
                        </a:solidFill>
                        <a:latin typeface="+mn-ea"/>
                        <a:ea typeface="함초롬바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595859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함초롬바탕"/>
                          <a:cs typeface="+mn-cs"/>
                        </a:rPr>
                        <a:t>홍길동</a:t>
                      </a:r>
                      <a:endParaRPr lang="ko-KR" altLang="en-US" sz="900" b="0" kern="1200" dirty="0">
                        <a:solidFill>
                          <a:srgbClr val="0000FF"/>
                        </a:solidFill>
                        <a:latin typeface="+mn-ea"/>
                        <a:ea typeface="함초롬바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22207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성춘향</a:t>
                      </a:r>
                      <a:r>
                        <a:rPr lang="en-US" altLang="ko-KR" sz="800" b="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8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121811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900" b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810817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7191640" y="1832938"/>
            <a:ext cx="1083870" cy="274828"/>
          </a:xfrm>
          <a:prstGeom prst="rect">
            <a:avLst/>
          </a:prstGeom>
          <a:solidFill>
            <a:srgbClr val="10DAC2">
              <a:alpha val="34902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54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String[] </a:t>
            </a:r>
            <a:r>
              <a:rPr kumimoji="0" lang="ko-KR" altLang="en-US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배열객체</a:t>
            </a:r>
            <a:endParaRPr kumimoji="0" lang="ko-KR" altLang="en-US" sz="1100" b="0" i="0" u="none" strike="noStrike" kern="0" cap="none" spc="-10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10201" y="3511865"/>
            <a:ext cx="1289522" cy="246221"/>
          </a:xfrm>
          <a:prstGeom prst="rect">
            <a:avLst/>
          </a:prstGeom>
          <a:solidFill>
            <a:srgbClr val="EBF1DE"/>
          </a:solidFill>
          <a:ln w="3175"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pPr marL="381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stack.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push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("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성춘향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"); 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497658" y="2818786"/>
            <a:ext cx="475102" cy="246221"/>
          </a:xfrm>
          <a:prstGeom prst="rect">
            <a:avLst/>
          </a:prstGeom>
          <a:solidFill>
            <a:srgbClr val="D3FCBC"/>
          </a:solidFill>
          <a:ln w="3175"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pPr marL="381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성춘향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5" name="직선 화살표 연결선 34"/>
          <p:cNvCxnSpPr>
            <a:stCxn id="34" idx="1"/>
          </p:cNvCxnSpPr>
          <p:nvPr/>
        </p:nvCxnSpPr>
        <p:spPr>
          <a:xfrm flipH="1">
            <a:off x="8174570" y="2941897"/>
            <a:ext cx="32308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설명선 1 36"/>
          <p:cNvSpPr/>
          <p:nvPr/>
        </p:nvSpPr>
        <p:spPr>
          <a:xfrm>
            <a:off x="6522680" y="3095650"/>
            <a:ext cx="478288" cy="320655"/>
          </a:xfrm>
          <a:prstGeom prst="borderCallout1">
            <a:avLst>
              <a:gd name="adj1" fmla="val 2170"/>
              <a:gd name="adj2" fmla="val 99690"/>
              <a:gd name="adj3" fmla="val -30959"/>
              <a:gd name="adj4" fmla="val 164953"/>
            </a:avLst>
          </a:prstGeom>
          <a:solidFill>
            <a:srgbClr val="A8F6F2"/>
          </a:solidFill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op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원소</a:t>
            </a:r>
            <a:endParaRPr kumimoji="0" lang="ko-KR" altLang="en-US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468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en-US" altLang="ko-KR" dirty="0" smtClean="0">
                <a:solidFill>
                  <a:srgbClr val="0000FF"/>
                </a:solidFill>
              </a:rPr>
              <a:t>Stack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이용한 문자열 푸시와 팝</a:t>
            </a: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8762" y="600214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Stack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에 여러 문자열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push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한 후 모든 원소를 팝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302424"/>
              </p:ext>
            </p:extLst>
          </p:nvPr>
        </p:nvGraphicFramePr>
        <p:xfrm>
          <a:off x="755576" y="1060662"/>
          <a:ext cx="8028121" cy="5469914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3927838962"/>
                    </a:ext>
                  </a:extLst>
                </a:gridCol>
                <a:gridCol w="6299929">
                  <a:extLst>
                    <a:ext uri="{9D8B030D-6E8A-4147-A177-3AD203B41FA5}">
                      <a16:colId xmlns:a16="http://schemas.microsoft.com/office/drawing/2014/main" val="3230288987"/>
                    </a:ext>
                  </a:extLst>
                </a:gridCol>
              </a:tblGrid>
              <a:tr h="3668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11-3-2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Stack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이용한 문자열 푸시와 팝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668236"/>
                  </a:ext>
                </a:extLst>
              </a:tr>
              <a:tr h="4779018">
                <a:tc grid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package ex11_3_collection_classes;</a:t>
                      </a:r>
                    </a:p>
                    <a:p>
                      <a:pPr marL="63500" marR="0" indent="0" algn="just" fontAlgn="base" latinLnBrk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import java.util.*;</a:t>
                      </a:r>
                    </a:p>
                    <a:p>
                      <a:pPr marL="63500" marR="0" indent="0" algn="just" fontAlgn="base" latinLnBrk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Ex11_3_2_StoreStrings_UsingStack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 </a:t>
                      </a:r>
                    </a:p>
                    <a:p>
                      <a:pPr marL="63500" marR="0" indent="0" algn="just" fontAlgn="base" latinLnBrk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public static void main(String[] args) {   </a:t>
                      </a:r>
                    </a:p>
                    <a:p>
                      <a:pPr marL="63500" marR="0" indent="0" algn="just" fontAlgn="base" latinLnBrk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문자열을 원소로 저장할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Stack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생성하여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 참조하게 함 </a:t>
                      </a:r>
                    </a:p>
                    <a:p>
                      <a:pPr marL="63500" marR="0" indent="0" algn="just" fontAlgn="base" latinLnBrk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Stack&lt;String&gt;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nameStack = </a:t>
                      </a:r>
                      <a:r>
                        <a:rPr lang="en-US" sz="1400" b="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Stack&lt;String&gt;()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</a:p>
                    <a:p>
                      <a:pPr marL="63500" marR="0" indent="0" algn="just" fontAlgn="base" latinLnBrk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</a:p>
                    <a:p>
                      <a:pPr marL="63500" marR="0" indent="0" algn="just" fontAlgn="base" latinLnBrk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// 5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이름 푸시하기 </a:t>
                      </a:r>
                    </a:p>
                    <a:p>
                      <a:pPr marL="63500" marR="0" indent="0" algn="just" fontAlgn="base" latinLnBrk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nameStack.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push("</a:t>
                      </a:r>
                      <a:r>
                        <a:rPr lang="ko-KR" alt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홍길동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nameStack.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push("</a:t>
                      </a:r>
                      <a:r>
                        <a:rPr lang="ko-KR" alt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박문수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nameStack.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push("</a:t>
                      </a:r>
                      <a:r>
                        <a:rPr lang="ko-KR" alt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이몽룡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</a:t>
                      </a:r>
                    </a:p>
                    <a:p>
                      <a:pPr marL="63500" marR="0" indent="0" algn="just" fontAlgn="base" latinLnBrk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nameStack.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push("</a:t>
                      </a:r>
                      <a:r>
                        <a:rPr lang="ko-KR" alt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성춘향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nameStack.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push("</a:t>
                      </a:r>
                      <a:r>
                        <a:rPr lang="ko-KR" alt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심청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</a:t>
                      </a:r>
                    </a:p>
                    <a:p>
                      <a:pPr marL="63500" marR="0" indent="0" algn="just" fontAlgn="base" latinLnBrk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cntNames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nameStack.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size();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스택에 저장된 원소 개수 구함</a:t>
                      </a:r>
                    </a:p>
                    <a:p>
                      <a:pPr marL="63500" marR="0" indent="0" algn="just" fontAlgn="base" latinLnBrk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System.out.print("\n  **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모든 원소 팝시키기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(" +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cntNameStack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+"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**\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  "); </a:t>
                      </a:r>
                    </a:p>
                    <a:p>
                      <a:pPr marL="63500" marR="0" indent="0" algn="just" fontAlgn="base" latinLnBrk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for (int i = 0; i &lt; cntNames; i++) {  // nameStack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저장된 원소 개수만큼</a:t>
                      </a:r>
                    </a:p>
                    <a:p>
                      <a:pPr marL="63500" marR="0" indent="0" algn="just" fontAlgn="base" latinLnBrk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 s =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nameStack.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pop();    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원소를 팝시켜</a:t>
                      </a:r>
                    </a:p>
                    <a:p>
                      <a:pPr marL="63500" marR="0" indent="0" algn="just" fontAlgn="base" latinLnBrk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System.out.print(s + " ");             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출력 </a:t>
                      </a:r>
                    </a:p>
                    <a:p>
                      <a:pPr marL="63500" marR="0" indent="0" algn="just" fontAlgn="base" latinLnBrk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   </a:t>
                      </a:r>
                    </a:p>
                    <a:p>
                      <a:pPr marL="63500" marR="0" indent="0" algn="just" fontAlgn="base" latinLnBrk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}</a:t>
                      </a:r>
                    </a:p>
                    <a:p>
                      <a:pPr marL="63500" marR="0" indent="0" algn="just" fontAlgn="base" latinLnBrk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4093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863701" y="5937563"/>
          <a:ext cx="3913392" cy="752942"/>
        </p:xfrm>
        <a:graphic>
          <a:graphicData uri="http://schemas.openxmlformats.org/drawingml/2006/table">
            <a:tbl>
              <a:tblPr/>
              <a:tblGrid>
                <a:gridCol w="3913392">
                  <a:extLst>
                    <a:ext uri="{9D8B030D-6E8A-4147-A177-3AD203B41FA5}">
                      <a16:colId xmlns:a16="http://schemas.microsoft.com/office/drawing/2014/main" val="1827771108"/>
                    </a:ext>
                  </a:extLst>
                </a:gridCol>
              </a:tblGrid>
              <a:tr h="75294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** 모든 원소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(5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팝시키기 **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심청 성춘향 이몽룡 박문수 홍길동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32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092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11-3-2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1925" y="628650"/>
            <a:ext cx="88201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실행하여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결과 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∙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명의 이름을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nameStack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 추가하여 푸시하도록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변경하고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결과 확인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∙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출력된 결과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잘 살펴보고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Stack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푸시와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팝에서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나중에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푸시된 데이터가 먼저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팝됨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22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84688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>
              <a:spcBef>
                <a:spcPts val="0"/>
              </a:spcBef>
            </a:pPr>
            <a:r>
              <a:rPr lang="ko-KR" altLang="en-US" sz="3200" dirty="0" smtClean="0">
                <a:solidFill>
                  <a:srgbClr val="0000FF"/>
                </a:solidFill>
              </a:rPr>
              <a:t>집합 </a:t>
            </a:r>
            <a:r>
              <a:rPr lang="ko-KR" altLang="en-US" sz="3200" dirty="0">
                <a:solidFill>
                  <a:srgbClr val="0000FF"/>
                </a:solidFill>
              </a:rPr>
              <a:t>유형의 컬렉션 클래스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9699" y="692696"/>
            <a:ext cx="8424936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집합 유형의 컬렉션 클래스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순서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가지지 않은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원소들 저장하며 중복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허용하지 않는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HashSet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TreeSet</a:t>
            </a:r>
          </a:p>
          <a:p>
            <a:pPr marL="0" marR="0" lvl="0" indent="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집합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유형의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이용하여 여러 원소 저장과 검색이 가능하지만 저장 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위치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지정할 수 없으며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중복된 원소도 저장할 수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없음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집합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유형의 클래스는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Set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인터페이스를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상위 인터페이스로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가짐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Collection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인터페이스와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Set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인터페이스의 모든 추상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구현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275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dirty="0">
                <a:solidFill>
                  <a:srgbClr val="0000FF"/>
                </a:solidFill>
              </a:rPr>
              <a:t>컬렉션 지원 </a:t>
            </a:r>
            <a:r>
              <a:rPr lang="ko-KR" altLang="en-US" dirty="0" smtClean="0">
                <a:solidFill>
                  <a:srgbClr val="0000FF"/>
                </a:solidFill>
              </a:rPr>
              <a:t>클래스 및 제네릭 클래스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8763" y="618981"/>
            <a:ext cx="84249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컬렉션 지원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클래스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배열 이용한 여러 데이터 처리의 한계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배열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사용하기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위해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배열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객체 생성하여 배열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변수에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저장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•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배열 객체의 최대 원소 개수 미리 지정해야 함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배열은 여러 데이터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저장하고 접근하기 위한 최소한의 기능만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제공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여러 데이터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편리하게 다루는 것이 용이하지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않음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컬렉션 지원하는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클래스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여러 데이터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편리하게 저장하고 접근하는 다양한 컬렉션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지원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클래스 제공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저장 원소 개수 제한받지 않음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Vector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ArrayList, HashSet, TreeSet,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LinkedList</a:t>
            </a: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컬렉션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지원 클래스는 모두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Collection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인터페이스의 하위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제네릭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타입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매개변수 이용하여 선언되는 클래스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유사한 기능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갖는 여러 클래스를 하나의 클래스로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통합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독립적으로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작성되어야 할 여러 클래스들을 하나의 클래스로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대체 효과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044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3200" dirty="0" smtClean="0">
                <a:solidFill>
                  <a:srgbClr val="0000FF"/>
                </a:solidFill>
              </a:rPr>
              <a:t>집합 </a:t>
            </a:r>
            <a:r>
              <a:rPr lang="ko-KR" altLang="en-US" sz="3200" dirty="0">
                <a:solidFill>
                  <a:srgbClr val="0000FF"/>
                </a:solidFill>
              </a:rPr>
              <a:t>유형의 컬렉션 </a:t>
            </a:r>
            <a:r>
              <a:rPr lang="ko-KR" altLang="en-US" sz="3200" dirty="0" smtClean="0">
                <a:solidFill>
                  <a:srgbClr val="0000FF"/>
                </a:solidFill>
              </a:rPr>
              <a:t>클래스</a:t>
            </a:r>
            <a:r>
              <a:rPr lang="en-US" altLang="ko-KR" sz="3200" dirty="0" smtClean="0">
                <a:solidFill>
                  <a:srgbClr val="0000FF"/>
                </a:solidFill>
              </a:rPr>
              <a:t>: HashSet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70990" y="572600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HashSet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중복되지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않는 원소를 집합에 첨가하고 제거하는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기능 지원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add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(), remove(), contains(), size()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등의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제공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024535"/>
              </p:ext>
            </p:extLst>
          </p:nvPr>
        </p:nvGraphicFramePr>
        <p:xfrm>
          <a:off x="1043608" y="1628800"/>
          <a:ext cx="7416824" cy="4428960"/>
        </p:xfrm>
        <a:graphic>
          <a:graphicData uri="http://schemas.openxmlformats.org/drawingml/2006/table">
            <a:tbl>
              <a:tblPr/>
              <a:tblGrid>
                <a:gridCol w="3384376">
                  <a:extLst>
                    <a:ext uri="{9D8B030D-6E8A-4147-A177-3AD203B41FA5}">
                      <a16:colId xmlns:a16="http://schemas.microsoft.com/office/drawing/2014/main" val="1085050172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3226503279"/>
                    </a:ext>
                  </a:extLst>
                </a:gridCol>
              </a:tblGrid>
              <a:tr h="369998">
                <a:tc gridSpan="2">
                  <a:txBody>
                    <a:bodyPr/>
                    <a:lstStyle/>
                    <a:p>
                      <a:pPr marL="7200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생성자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69"/>
                  </a:ext>
                </a:extLst>
              </a:tr>
              <a:tr h="599729"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HashSet&lt;E&gt;()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처음에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 </a:t>
                      </a:r>
                      <a:r>
                        <a:rPr lang="ko-KR" altLang="en-US" sz="14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객체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</a:t>
                      </a:r>
                      <a:r>
                        <a:rPr lang="ko-KR" altLang="en-US" sz="1400" b="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</a:t>
                      </a:r>
                      <a:r>
                        <a:rPr lang="ko-KR" altLang="en-US" sz="14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저장할 수 있는 빈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HashSet </a:t>
                      </a:r>
                      <a:r>
                        <a:rPr lang="ko-KR" altLang="en-US" sz="14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</a:t>
                      </a:r>
                      <a:endParaRPr lang="ko-KR" altLang="en-US" sz="1400" b="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96061"/>
                  </a:ext>
                </a:extLst>
              </a:tr>
              <a:tr h="599729"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HashSet&lt;E&gt;(int initialCapacity)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처음에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initialCapacity</a:t>
                      </a:r>
                      <a:r>
                        <a:rPr lang="ko-KR" altLang="en-US" sz="14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개의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 </a:t>
                      </a:r>
                      <a:r>
                        <a:rPr lang="ko-KR" altLang="en-US" sz="14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</a:t>
                      </a:r>
                      <a:r>
                        <a:rPr lang="ko-KR" altLang="en-US" sz="1400" b="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</a:t>
                      </a:r>
                      <a:r>
                        <a:rPr lang="ko-KR" altLang="en-US" sz="14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저장할 수 있는 빈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HashSet </a:t>
                      </a:r>
                      <a:r>
                        <a:rPr lang="ko-KR" altLang="en-US" sz="14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</a:t>
                      </a:r>
                      <a:endParaRPr lang="ko-KR" altLang="en-US" sz="1400" b="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000875"/>
                  </a:ext>
                </a:extLst>
              </a:tr>
              <a:tr h="341282">
                <a:tc gridSpan="2">
                  <a:txBody>
                    <a:bodyPr/>
                    <a:lstStyle/>
                    <a:p>
                      <a:pPr marL="7200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02079"/>
                  </a:ext>
                </a:extLst>
              </a:tr>
              <a:tr h="599729"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boolean add(E element)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element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 원소에 포함되지 않았으면 원소로 추가하고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true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반환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그렇지 않으면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false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반환 </a:t>
                      </a:r>
                      <a:endParaRPr lang="ko-KR" altLang="en-US" sz="14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362852"/>
                  </a:ext>
                </a:extLst>
              </a:tr>
              <a:tr h="599729"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boolean remove(Object o)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 원소에 포함되면 이를 삭제하고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true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반환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그렇지 않으면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false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반환</a:t>
                      </a:r>
                      <a:endParaRPr lang="ko-KR" altLang="en-US" sz="14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314413"/>
                  </a:ext>
                </a:extLst>
              </a:tr>
              <a:tr h="599729"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boolean contains(Object o)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 원소에 포함되면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true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반환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그렇지 않으면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false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반환</a:t>
                      </a:r>
                      <a:endParaRPr lang="ko-KR" altLang="en-US" sz="14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117755"/>
                  </a:ext>
                </a:extLst>
              </a:tr>
              <a:tr h="341282"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int size()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저장된 원소 개수 반환</a:t>
                      </a:r>
                      <a:endParaRPr lang="ko-KR" altLang="en-US" sz="14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330387"/>
                  </a:ext>
                </a:extLst>
              </a:tr>
              <a:tr h="341282"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Iterator&lt;E&gt; iterator()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원소들에 대한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iterator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반환</a:t>
                      </a:r>
                      <a:endParaRPr lang="ko-KR" altLang="en-US" sz="14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795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422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59699" y="36000"/>
            <a:ext cx="8424000" cy="540000"/>
          </a:xfrm>
          <a:prstGeom prst="rect">
            <a:avLst/>
          </a:prstGeo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j-cs"/>
              </a:rPr>
              <a:t>HashSet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j-cs"/>
              </a:rPr>
              <a:t> 이용한 문자열 저장과 출력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j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228444"/>
              </p:ext>
            </p:extLst>
          </p:nvPr>
        </p:nvGraphicFramePr>
        <p:xfrm>
          <a:off x="543020" y="836712"/>
          <a:ext cx="8244147" cy="5388478"/>
        </p:xfrm>
        <a:graphic>
          <a:graphicData uri="http://schemas.openxmlformats.org/drawingml/2006/table">
            <a:tbl>
              <a:tblPr/>
              <a:tblGrid>
                <a:gridCol w="1526155">
                  <a:extLst>
                    <a:ext uri="{9D8B030D-6E8A-4147-A177-3AD203B41FA5}">
                      <a16:colId xmlns:a16="http://schemas.microsoft.com/office/drawing/2014/main" val="172633660"/>
                    </a:ext>
                  </a:extLst>
                </a:gridCol>
                <a:gridCol w="6717992">
                  <a:extLst>
                    <a:ext uri="{9D8B030D-6E8A-4147-A177-3AD203B41FA5}">
                      <a16:colId xmlns:a16="http://schemas.microsoft.com/office/drawing/2014/main" val="39875265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11-3-3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HashSet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이용한 문자열 저장과 출력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04781"/>
                  </a:ext>
                </a:extLst>
              </a:tr>
              <a:tr h="3353558">
                <a:tc gridSpan="2"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package ex11_3_collection_classes;</a:t>
                      </a:r>
                    </a:p>
                    <a:p>
                      <a:pPr marL="72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import java.util.HashSet;</a:t>
                      </a:r>
                    </a:p>
                    <a:p>
                      <a:pPr marL="72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72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Ex11_3_3_StoreStrings_UsingHashSet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  </a:t>
                      </a:r>
                    </a:p>
                    <a:p>
                      <a:pPr marL="72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public static void main(String[] args) {   </a:t>
                      </a:r>
                    </a:p>
                    <a:p>
                      <a:pPr marL="72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문자열을 원소로 저장할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HashSet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생성하여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 참조하게 함 </a:t>
                      </a:r>
                    </a:p>
                    <a:p>
                      <a:pPr marL="72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HashSet&lt;String&gt;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sz="14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HashSet&lt;String&gt;();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</a:p>
                    <a:p>
                      <a:pPr marL="72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72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// 5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이름을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 저장하기 </a:t>
                      </a:r>
                    </a:p>
                    <a:p>
                      <a:pPr marL="72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strings.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add("</a:t>
                      </a:r>
                      <a:r>
                        <a:rPr lang="ko-KR" alt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홍길동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   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strings.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add("</a:t>
                      </a:r>
                      <a:r>
                        <a:rPr lang="ko-KR" alt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박문수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   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strings.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add("</a:t>
                      </a:r>
                      <a:r>
                        <a:rPr lang="ko-KR" alt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이몽룡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</a:t>
                      </a:r>
                    </a:p>
                    <a:p>
                      <a:pPr marL="72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strings.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add("</a:t>
                      </a:r>
                      <a:r>
                        <a:rPr lang="ko-KR" alt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성춘향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   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strings.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add("</a:t>
                      </a:r>
                      <a:r>
                        <a:rPr lang="ko-KR" alt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심청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      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strings.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add("</a:t>
                      </a:r>
                      <a:r>
                        <a:rPr lang="ko-KR" alt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심청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</a:t>
                      </a:r>
                    </a:p>
                    <a:p>
                      <a:pPr marL="72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72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System.out.print("\n  **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모든 원소 출력하기 **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\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  "); </a:t>
                      </a:r>
                    </a:p>
                    <a:p>
                      <a:pPr marL="72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</a:p>
                    <a:p>
                      <a:pPr marL="72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for (String s :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          // strings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각 원소인 문자열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대해</a:t>
                      </a:r>
                    </a:p>
                    <a:p>
                      <a:pPr marL="72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System.out.print(s + " ");    //  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출력 </a:t>
                      </a:r>
                    </a:p>
                    <a:p>
                      <a:pPr marL="72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</a:p>
                    <a:p>
                      <a:pPr marL="72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47645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884923" y="5706648"/>
          <a:ext cx="3898776" cy="590550"/>
        </p:xfrm>
        <a:graphic>
          <a:graphicData uri="http://schemas.openxmlformats.org/drawingml/2006/table">
            <a:tbl>
              <a:tblPr/>
              <a:tblGrid>
                <a:gridCol w="3898776">
                  <a:extLst>
                    <a:ext uri="{9D8B030D-6E8A-4147-A177-3AD203B41FA5}">
                      <a16:colId xmlns:a16="http://schemas.microsoft.com/office/drawing/2014/main" val="45457703"/>
                    </a:ext>
                  </a:extLst>
                </a:gridCol>
              </a:tblGrid>
              <a:tr h="47558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**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모든 원소 출력하기 **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박문수 성춘향 심청 홍길동 이몽룡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36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1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11-3-3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1925" y="628650"/>
            <a:ext cx="8820150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8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실행하여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결과 확인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 ∙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출력된 결과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잘 살펴보고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순서와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순서가 상관관계가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없음 확인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∙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심청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번 저장되었지만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한번만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됨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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동일한 원소는 한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번만 저장됨 확인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∙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strings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명 이름 추가하도록 프로그램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변경하고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결과 확인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5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3200" dirty="0" smtClean="0">
                <a:solidFill>
                  <a:srgbClr val="0000FF"/>
                </a:solidFill>
              </a:rPr>
              <a:t>집합 </a:t>
            </a:r>
            <a:r>
              <a:rPr lang="ko-KR" altLang="en-US" sz="3200" dirty="0">
                <a:solidFill>
                  <a:srgbClr val="0000FF"/>
                </a:solidFill>
              </a:rPr>
              <a:t>유형의 컬렉션 </a:t>
            </a:r>
            <a:r>
              <a:rPr lang="ko-KR" altLang="en-US" sz="3200" dirty="0" smtClean="0">
                <a:solidFill>
                  <a:srgbClr val="0000FF"/>
                </a:solidFill>
              </a:rPr>
              <a:t>클래스</a:t>
            </a:r>
            <a:r>
              <a:rPr lang="en-US" altLang="ko-KR" sz="3200" dirty="0" smtClean="0">
                <a:solidFill>
                  <a:srgbClr val="0000FF"/>
                </a:solidFill>
              </a:rPr>
              <a:t>: TreeSet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70989" y="572600"/>
            <a:ext cx="8772407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TreeSet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중복되지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않는 원소를 집합에 첨가하고 제거하는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기능 지원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add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(), remove(), contains(), size()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등의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제공하여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HashSet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유사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TreeSet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은 저장되는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원소들을 미리 정해진 순서대로 정렬하여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∙순서대로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저장이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HashSet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과의 큰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차이점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∙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저장할 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주어지면 그 객체와 저장된 원소들과 크기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비교 내부적으로 수행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∙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저장된 객체들과 저장할 객체의 크기 비교 메소드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 compareTo(Object o)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∙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java.lang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패키지의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Comparable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TreeSet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 원소로 저장하기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위해서는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반드시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저장할 원소의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클래스가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java.lang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패키지의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Comparable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구현하는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이어야 함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761250"/>
              </p:ext>
            </p:extLst>
          </p:nvPr>
        </p:nvGraphicFramePr>
        <p:xfrm>
          <a:off x="918267" y="3356992"/>
          <a:ext cx="7848872" cy="3343901"/>
        </p:xfrm>
        <a:graphic>
          <a:graphicData uri="http://schemas.openxmlformats.org/drawingml/2006/table">
            <a:tbl>
              <a:tblPr/>
              <a:tblGrid>
                <a:gridCol w="3212880">
                  <a:extLst>
                    <a:ext uri="{9D8B030D-6E8A-4147-A177-3AD203B41FA5}">
                      <a16:colId xmlns:a16="http://schemas.microsoft.com/office/drawing/2014/main" val="4243635658"/>
                    </a:ext>
                  </a:extLst>
                </a:gridCol>
                <a:gridCol w="4635992">
                  <a:extLst>
                    <a:ext uri="{9D8B030D-6E8A-4147-A177-3AD203B41FA5}">
                      <a16:colId xmlns:a16="http://schemas.microsoft.com/office/drawing/2014/main" val="1558435497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생성자 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51838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</a:t>
                      </a:r>
                      <a:r>
                        <a:rPr lang="en-US" sz="13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TreeSet&lt;E&gt;()</a:t>
                      </a:r>
                      <a:endParaRPr lang="en-US" sz="1300" kern="0" spc="0" dirty="0">
                        <a:solidFill>
                          <a:srgbClr val="CC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처음에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 </a:t>
                      </a:r>
                      <a:r>
                        <a:rPr lang="ko-KR" altLang="en-US" sz="13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객체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</a:t>
                      </a:r>
                      <a:r>
                        <a:rPr lang="ko-KR" altLang="en-US" sz="1300" b="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</a:t>
                      </a:r>
                      <a:r>
                        <a:rPr lang="ko-KR" altLang="en-US" sz="13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저장할 수 있는 빈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TreeSet </a:t>
                      </a:r>
                      <a:r>
                        <a:rPr lang="ko-KR" altLang="en-US" sz="13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</a:t>
                      </a:r>
                      <a:endParaRPr lang="ko-KR" altLang="en-US" sz="1300" b="0" kern="0" spc="-5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204128"/>
                  </a:ext>
                </a:extLst>
              </a:tr>
              <a:tr h="557974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</a:t>
                      </a:r>
                      <a:r>
                        <a:rPr lang="en-US" sz="13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TreeSet&lt;E&gt;(</a:t>
                      </a:r>
                      <a:r>
                        <a:rPr lang="en-US" sz="13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</a:t>
                      </a:r>
                      <a:r>
                        <a:rPr lang="en-US" sz="13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initialCapacity</a:t>
                      </a:r>
                      <a:r>
                        <a:rPr lang="en-US" sz="13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en-US" sz="1300" kern="0" spc="0" dirty="0">
                        <a:solidFill>
                          <a:srgbClr val="CC00FF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처음에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initialCapacity</a:t>
                      </a:r>
                      <a:r>
                        <a:rPr lang="ko-KR" altLang="en-US" sz="13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개의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 </a:t>
                      </a:r>
                      <a:r>
                        <a:rPr lang="ko-KR" altLang="en-US" sz="13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</a:t>
                      </a:r>
                      <a:r>
                        <a:rPr lang="ko-KR" altLang="en-US" sz="1300" b="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</a:t>
                      </a:r>
                      <a:r>
                        <a:rPr lang="ko-KR" altLang="en-US" sz="13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저장할 수 있는 빈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TreeSet </a:t>
                      </a:r>
                      <a:r>
                        <a:rPr lang="ko-KR" altLang="en-US" sz="1300" b="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</a:t>
                      </a:r>
                      <a:endParaRPr lang="ko-KR" altLang="en-US" sz="1300" b="0" kern="0" spc="-5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034048"/>
                  </a:ext>
                </a:extLst>
              </a:tr>
              <a:tr h="295636">
                <a:tc gridSpan="2"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18051"/>
                  </a:ext>
                </a:extLst>
              </a:tr>
              <a:tr h="557974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boolean </a:t>
                      </a:r>
                      <a:r>
                        <a:rPr lang="en-US" sz="13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3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element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element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 원소에 포함되지 않았으면 원소로 추가하고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true 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반환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그렇지 않으면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false 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반환 </a:t>
                      </a:r>
                      <a:endParaRPr lang="ko-KR" altLang="en-US" sz="1300" kern="0" spc="-5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60307"/>
                  </a:ext>
                </a:extLst>
              </a:tr>
              <a:tr h="557974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boolean </a:t>
                      </a:r>
                      <a:r>
                        <a:rPr lang="en-US" sz="13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remove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3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Object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 원소에 포함되면 이를 삭제하고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true 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반환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그렇지 않으면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false 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반환</a:t>
                      </a:r>
                      <a:endParaRPr lang="ko-KR" altLang="en-US" sz="1300" kern="0" spc="-5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617249"/>
                  </a:ext>
                </a:extLst>
              </a:tr>
              <a:tr h="308040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boolean </a:t>
                      </a:r>
                      <a:r>
                        <a:rPr lang="en-US" sz="13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contains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3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Object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 원소에 포함되면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true 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반환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그렇지 않으면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false 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반환</a:t>
                      </a:r>
                      <a:endParaRPr lang="ko-KR" altLang="en-US" sz="1300" kern="0" spc="-5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876588"/>
                  </a:ext>
                </a:extLst>
              </a:tr>
              <a:tr h="346223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int </a:t>
                      </a:r>
                      <a:r>
                        <a:rPr lang="en-US" sz="13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size()</a:t>
                      </a:r>
                      <a:endParaRPr lang="en-US" sz="1300" kern="0" spc="0" dirty="0">
                        <a:solidFill>
                          <a:srgbClr val="CC00FF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저장된 원소 개수 반환</a:t>
                      </a:r>
                      <a:endParaRPr lang="ko-KR" altLang="en-US" sz="1300" kern="0" spc="-5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066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620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359699" y="36000"/>
            <a:ext cx="8424000" cy="540000"/>
          </a:xfrm>
          <a:prstGeom prst="rect">
            <a:avLst/>
          </a:prstGeo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j-cs"/>
              </a:rPr>
              <a:t>TreeSet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j-cs"/>
              </a:rPr>
              <a:t> 이용한 문자열 저장과 출력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9" name="직사각형 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" name="직사각형 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2" name="직사각형 11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4" name="직사각형 1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485323"/>
              </p:ext>
            </p:extLst>
          </p:nvPr>
        </p:nvGraphicFramePr>
        <p:xfrm>
          <a:off x="359699" y="652526"/>
          <a:ext cx="8460773" cy="5296754"/>
        </p:xfrm>
        <a:graphic>
          <a:graphicData uri="http://schemas.openxmlformats.org/drawingml/2006/table">
            <a:tbl>
              <a:tblPr/>
              <a:tblGrid>
                <a:gridCol w="1115957">
                  <a:extLst>
                    <a:ext uri="{9D8B030D-6E8A-4147-A177-3AD203B41FA5}">
                      <a16:colId xmlns:a16="http://schemas.microsoft.com/office/drawing/2014/main" val="2195705747"/>
                    </a:ext>
                  </a:extLst>
                </a:gridCol>
                <a:gridCol w="7344816">
                  <a:extLst>
                    <a:ext uri="{9D8B030D-6E8A-4147-A177-3AD203B41FA5}">
                      <a16:colId xmlns:a16="http://schemas.microsoft.com/office/drawing/2014/main" val="3114266336"/>
                    </a:ext>
                  </a:extLst>
                </a:gridCol>
              </a:tblGrid>
              <a:tr h="4334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11-3-4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2772" marR="32772" marT="9061" marB="9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TreeSet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이용한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저장과 출력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772" marR="32772" marT="9061" marB="9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454580"/>
                  </a:ext>
                </a:extLst>
              </a:tr>
              <a:tr h="4863333">
                <a:tc gridSpan="2">
                  <a:txBody>
                    <a:bodyPr/>
                    <a:lstStyle/>
                    <a:p>
                      <a:pPr marL="108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package ex11_3_collection_classes;</a:t>
                      </a:r>
                    </a:p>
                    <a:p>
                      <a:pPr marL="108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import java.util.TreeSet;</a:t>
                      </a:r>
                    </a:p>
                    <a:p>
                      <a:pPr marL="108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108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en-US" sz="15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PersonComparable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TreeSet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원소로 저장하기 위한 </a:t>
                      </a:r>
                      <a:r>
                        <a:rPr lang="en-US" altLang="ko-KR" sz="15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클래스의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5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하위 클래스</a:t>
                      </a:r>
                    </a:p>
                    <a:p>
                      <a:pPr marL="108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   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TreeSet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원소로 저장하기 위해서는 반드시 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Comparable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인터페이스 구현해야 함 </a:t>
                      </a:r>
                    </a:p>
                    <a:p>
                      <a:pPr marL="108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</a:t>
                      </a:r>
                      <a:r>
                        <a:rPr lang="en-US" sz="15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5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PersonComparable</a:t>
                      </a:r>
                      <a:r>
                        <a:rPr lang="en-US" sz="15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5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extends</a:t>
                      </a:r>
                      <a:r>
                        <a:rPr lang="ko-KR" altLang="en-US" sz="15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5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 </a:t>
                      </a:r>
                      <a:r>
                        <a:rPr lang="en-US" sz="1500" b="1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implements </a:t>
                      </a:r>
                      <a:r>
                        <a:rPr lang="en-US" sz="15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Comparable&lt;PersonComparable</a:t>
                      </a:r>
                      <a:r>
                        <a:rPr lang="en-US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 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</a:p>
                    <a:p>
                      <a:pPr marL="108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PersonComparable(String name, int age) {  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이름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나이를</a:t>
                      </a:r>
                      <a:r>
                        <a:rPr lang="en-US" altLang="ko-KR" sz="15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필드에 저장하는 객체 생성자</a:t>
                      </a:r>
                      <a:endParaRPr lang="en-US" sz="15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108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super(name, age); </a:t>
                      </a:r>
                    </a:p>
                    <a:p>
                      <a:pPr marL="108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}</a:t>
                      </a:r>
                    </a:p>
                    <a:p>
                      <a:pPr marL="108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</a:t>
                      </a:r>
                    </a:p>
                    <a:p>
                      <a:pPr marL="108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// java.lang.Comparable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클래스의 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abstract</a:t>
                      </a:r>
                      <a:r>
                        <a:rPr lang="en-US" altLang="ko-KR" sz="15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 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compareTo()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구현하는 메소드 </a:t>
                      </a:r>
                    </a:p>
                    <a:p>
                      <a:pPr marL="108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   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name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필드의 크기 순으로 크기 순서 결정하기 위해</a:t>
                      </a:r>
                    </a:p>
                    <a:p>
                      <a:pPr marL="108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   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this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와 매개변수 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name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크기 비교하여 크면 양수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같으면 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0,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작으면 음수 반환</a:t>
                      </a:r>
                    </a:p>
                    <a:p>
                      <a:pPr marL="108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</a:t>
                      </a:r>
                      <a:r>
                        <a:rPr lang="en-US" sz="15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</a:t>
                      </a:r>
                      <a:r>
                        <a:rPr lang="en-US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500" b="1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compareTo(</a:t>
                      </a:r>
                      <a:r>
                        <a:rPr lang="en-US" sz="15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PersonComparable</a:t>
                      </a:r>
                      <a:r>
                        <a:rPr lang="en-US" sz="1500" b="1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5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</a:t>
                      </a:r>
                      <a:r>
                        <a:rPr lang="en-US" sz="1500" b="1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 </a:t>
                      </a:r>
                    </a:p>
                    <a:p>
                      <a:pPr marL="108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return </a:t>
                      </a:r>
                      <a:r>
                        <a:rPr lang="en-US" sz="15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this.name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r>
                        <a:rPr lang="en-US" sz="15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compareTo(</a:t>
                      </a:r>
                      <a:r>
                        <a:rPr lang="en-US" sz="15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p.name</a:t>
                      </a:r>
                      <a:r>
                        <a:rPr lang="en-US" sz="15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</a:t>
                      </a:r>
                    </a:p>
                    <a:p>
                      <a:pPr marL="108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}</a:t>
                      </a:r>
                    </a:p>
                    <a:p>
                      <a:pPr marL="108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32772" marR="32772" marT="9061" marB="9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983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4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59699" y="36000"/>
            <a:ext cx="8424000" cy="540000"/>
          </a:xfrm>
          <a:prstGeom prst="rect">
            <a:avLst/>
          </a:prstGeo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j-cs"/>
              </a:rPr>
              <a:t>TreeSet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j-cs"/>
              </a:rPr>
              <a:t> 이용한 문자열 저장과 출력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j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90938"/>
              </p:ext>
            </p:extLst>
          </p:nvPr>
        </p:nvGraphicFramePr>
        <p:xfrm>
          <a:off x="359699" y="652526"/>
          <a:ext cx="8460773" cy="5656794"/>
        </p:xfrm>
        <a:graphic>
          <a:graphicData uri="http://schemas.openxmlformats.org/drawingml/2006/table">
            <a:tbl>
              <a:tblPr/>
              <a:tblGrid>
                <a:gridCol w="1548005">
                  <a:extLst>
                    <a:ext uri="{9D8B030D-6E8A-4147-A177-3AD203B41FA5}">
                      <a16:colId xmlns:a16="http://schemas.microsoft.com/office/drawing/2014/main" val="2195705747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3114266336"/>
                    </a:ext>
                  </a:extLst>
                </a:gridCol>
              </a:tblGrid>
              <a:tr h="4088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11-3-4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2772" marR="32772" marT="9061" marB="9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TreeSet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이용한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저장과 출력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772" marR="32772" marT="9061" marB="9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454580"/>
                  </a:ext>
                </a:extLst>
              </a:tr>
              <a:tr h="5247936">
                <a:tc gridSpan="2"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 </a:t>
                      </a:r>
                      <a:r>
                        <a:rPr lang="en-US" sz="15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Ex11_3_4_StorePersonsSorted_UsingTreeSet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  </a:t>
                      </a:r>
                    </a:p>
                    <a:p>
                      <a:pPr marL="72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public static void main(String[] args) {   </a:t>
                      </a:r>
                    </a:p>
                    <a:p>
                      <a:pPr marL="72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// PersonComparable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객체를 원소로 저장할 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TreeSet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생성하여 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persons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참조 </a:t>
                      </a:r>
                    </a:p>
                    <a:p>
                      <a:pPr marL="72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5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TreeSet&lt;PersonComparable&gt;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5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persons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sz="15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5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TreeSet&lt;PersonComparable&gt;(); </a:t>
                      </a:r>
                    </a:p>
                    <a:p>
                      <a:pPr marL="72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72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// 5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PersonComparable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객체를 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persons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저장 </a:t>
                      </a:r>
                    </a:p>
                    <a:p>
                      <a:pPr marL="72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5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persons.</a:t>
                      </a:r>
                      <a:r>
                        <a:rPr lang="en-US" sz="15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add(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5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5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PersonComparable("</a:t>
                      </a:r>
                      <a:r>
                        <a:rPr lang="ko-KR" altLang="en-US" sz="15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홍길동</a:t>
                      </a:r>
                      <a:r>
                        <a:rPr lang="en-US" altLang="ko-KR" sz="15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", 18) );</a:t>
                      </a:r>
                    </a:p>
                    <a:p>
                      <a:pPr marL="72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5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persons.</a:t>
                      </a:r>
                      <a:r>
                        <a:rPr lang="en-US" sz="15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add( </a:t>
                      </a:r>
                      <a:r>
                        <a:rPr lang="en-US" sz="15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5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PersonComparable("</a:t>
                      </a:r>
                      <a:r>
                        <a:rPr lang="ko-KR" altLang="en-US" sz="15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박문수</a:t>
                      </a:r>
                      <a:r>
                        <a:rPr lang="en-US" altLang="ko-KR" sz="15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", 23) );</a:t>
                      </a:r>
                    </a:p>
                    <a:p>
                      <a:pPr marL="72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5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persons.</a:t>
                      </a:r>
                      <a:r>
                        <a:rPr lang="en-US" sz="15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add( </a:t>
                      </a:r>
                      <a:r>
                        <a:rPr lang="en-US" sz="15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5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PersonComparable("</a:t>
                      </a:r>
                      <a:r>
                        <a:rPr lang="ko-KR" altLang="en-US" sz="15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이몽룡</a:t>
                      </a:r>
                      <a:r>
                        <a:rPr lang="en-US" altLang="ko-KR" sz="15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", 16) );</a:t>
                      </a:r>
                    </a:p>
                    <a:p>
                      <a:pPr marL="72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5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persons.</a:t>
                      </a:r>
                      <a:r>
                        <a:rPr lang="en-US" sz="15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add( </a:t>
                      </a:r>
                      <a:r>
                        <a:rPr lang="en-US" sz="15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5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PersonComparable("</a:t>
                      </a:r>
                      <a:r>
                        <a:rPr lang="ko-KR" altLang="en-US" sz="15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성춘향</a:t>
                      </a:r>
                      <a:r>
                        <a:rPr lang="en-US" altLang="ko-KR" sz="15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", 14) );</a:t>
                      </a:r>
                    </a:p>
                    <a:p>
                      <a:pPr marL="72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5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persons.</a:t>
                      </a:r>
                      <a:r>
                        <a:rPr lang="en-US" sz="15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add( </a:t>
                      </a:r>
                      <a:r>
                        <a:rPr lang="en-US" sz="15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5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PersonComparable("</a:t>
                      </a:r>
                      <a:r>
                        <a:rPr lang="ko-KR" altLang="en-US" sz="15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심청</a:t>
                      </a:r>
                      <a:r>
                        <a:rPr lang="en-US" altLang="ko-KR" sz="15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", 20) );</a:t>
                      </a:r>
                    </a:p>
                    <a:p>
                      <a:pPr marL="72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5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72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System.out.print("\n  ** TreeSet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모든 원소 출력하기 **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\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  "); </a:t>
                      </a:r>
                    </a:p>
                    <a:p>
                      <a:pPr marL="72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72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for (</a:t>
                      </a:r>
                      <a:r>
                        <a:rPr lang="en-US" sz="15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PersonComparable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5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: </a:t>
                      </a:r>
                      <a:r>
                        <a:rPr lang="en-US" sz="15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persons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   // persons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각 원소 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대해</a:t>
                      </a:r>
                    </a:p>
                    <a:p>
                      <a:pPr marL="72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System.out.print("[ " + </a:t>
                      </a:r>
                      <a:r>
                        <a:rPr lang="en-US" sz="15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+ " ] ");         //   p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출력 </a:t>
                      </a:r>
                    </a:p>
                    <a:p>
                      <a:pPr marL="72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</a:p>
                    <a:p>
                      <a:pPr marL="72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32772" marR="32772" marT="9061" marB="9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98391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843808" y="5810983"/>
          <a:ext cx="5976664" cy="867918"/>
        </p:xfrm>
        <a:graphic>
          <a:graphicData uri="http://schemas.openxmlformats.org/drawingml/2006/table">
            <a:tbl>
              <a:tblPr/>
              <a:tblGrid>
                <a:gridCol w="5976664">
                  <a:extLst>
                    <a:ext uri="{9D8B030D-6E8A-4147-A177-3AD203B41FA5}">
                      <a16:colId xmlns:a16="http://schemas.microsoft.com/office/drawing/2014/main" val="148858068"/>
                    </a:ext>
                  </a:extLst>
                </a:gridCol>
              </a:tblGrid>
              <a:tr h="51968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**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TreeSet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모든 원소 출력하기 **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박문수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나이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:23 ] [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성춘향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나이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:14 ] [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심청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나이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:20 ]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이몽룡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나이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:16 ] [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홍길동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나이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:18 ]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273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11-3-4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1925" y="692696"/>
            <a:ext cx="8820150" cy="608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compareTo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반환값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&lt;&lt;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return this.name.compareTo(p.name); &gt;&gt;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 의해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정렬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순서가 결정되므로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name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필드의 크기순으로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TreeSet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정렬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실행하여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결과 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lvl="0">
              <a:lnSpc>
                <a:spcPct val="120000"/>
              </a:lnSpc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∙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TreeSet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 저장되는 순서와 관계 없이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이름 순서대로 </a:t>
            </a:r>
            <a:r>
              <a:rPr lang="ko-KR" altLang="en-US" sz="1600" dirty="0" smtClean="0">
                <a:solidFill>
                  <a:prstClr val="black"/>
                </a:solidFill>
              </a:rPr>
              <a:t>정렬되어 </a:t>
            </a:r>
            <a:r>
              <a:rPr lang="ko-KR" altLang="en-US" sz="1600" dirty="0">
                <a:solidFill>
                  <a:prstClr val="black"/>
                </a:solidFill>
              </a:rPr>
              <a:t>출력됨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 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[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박문수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성춘향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심청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이몽룡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홍길동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]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의 정렬된 순서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한양신명조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실습과제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PersonComparable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compareTo()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메소드에 의해 이름의 오름차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순으로 객체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저장한다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이름의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내림차 순으로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저장하도록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 compareTo(Comparable p)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메소드를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다음과 같이 변경하고 결과  확인하라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return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p.name.compareTo(this.name);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2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PersonComparable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compareTo()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메소드는 이름의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크기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비교하여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결과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반환하므로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TreeSet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 저장되는 순서는 이름 크기 순이 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TreeSet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 저장되는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순서를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나이 순으로 하기 위해서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 compareTo(Comparable p)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메소드를  다음과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같이 변경하고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결과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확인하라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return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this.age - p.age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;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// this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age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필드 비교하여 양수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0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음수 반환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이렇게 변경하면 나이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순으로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결과 출력됨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61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836712"/>
            <a:ext cx="7920880" cy="3849350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en-US" altLang="ko-KR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11.4 </a:t>
            </a: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제네릭 클래스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endParaRPr kumimoji="1" lang="en-US" altLang="ko-KR" sz="6000" kern="0" dirty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en-US" altLang="ko-KR" sz="4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4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타입 매개변수 갖는 </a:t>
            </a:r>
            <a:endParaRPr lang="en-US" altLang="ko-KR" sz="40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미완의 클래스</a:t>
            </a:r>
            <a:r>
              <a:rPr lang="en-US" altLang="ko-KR" sz="4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endParaRPr lang="en-US" altLang="ko-KR" sz="40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35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836712"/>
            <a:ext cx="7920880" cy="3849350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en-US" altLang="ko-KR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11.4 </a:t>
            </a: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제네릭 클래스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endParaRPr kumimoji="1" lang="en-US" altLang="ko-KR" sz="6000" kern="0" dirty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제네릭 클래스의</a:t>
            </a:r>
          </a:p>
          <a:p>
            <a:pPr lvl="0" algn="ctr" fontAlgn="base">
              <a:defRPr/>
            </a:pPr>
            <a:r>
              <a:rPr lang="ko-KR" altLang="en-US" sz="4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필요성</a:t>
            </a:r>
          </a:p>
        </p:txBody>
      </p:sp>
    </p:spTree>
    <p:extLst>
      <p:ext uri="{BB962C8B-B14F-4D97-AF65-F5344CB8AC3E}">
        <p14:creationId xmlns:p14="http://schemas.microsoft.com/office/powerpoint/2010/main" val="169007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36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제네릭 </a:t>
            </a:r>
            <a:r>
              <a:rPr lang="ko-KR" altLang="en-US" sz="3600" dirty="0" smtClean="0">
                <a:solidFill>
                  <a:srgbClr val="0000FF"/>
                </a:solidFill>
              </a:rPr>
              <a:t>클래스의 </a:t>
            </a:r>
            <a:r>
              <a:rPr lang="ko-KR" altLang="en-US" sz="3600" dirty="0">
                <a:solidFill>
                  <a:srgbClr val="0000FF"/>
                </a:solidFill>
              </a:rPr>
              <a:t>필요성</a:t>
            </a: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8761" y="600214"/>
            <a:ext cx="8784635" cy="592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일반 클래스의 객체 참조변수 선언 및 객체 생성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컬렉션 지원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클래스의 객체 참조변수 선언 및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객체 생성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제네릭 클래스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참조변수 선언 또는 객체 생성 시 다른 클래스가 부가적으로 명시되는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클래스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∙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Vector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, ArrayList, TreeSet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등 컬렉션 지원 클래스는 모두 제네릭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클래스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제네릭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클래스는 타입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매개변수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이용하여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선언됨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∙제네릭 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사용할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때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타입 매개변수의 실제 타입인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주어져야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Java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에서 제네릭 클래스는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JDK 1.5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부터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지원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중복된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클래스와 중복된 메소드 작성의 감소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타입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오류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감소 및 안정성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증대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제네릭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클래스의 필요성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유사한 클래스들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각각 작성하지 않고 하나의 클래스로 통합하여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작성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∙프로그래머 생산성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높아지고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프로그램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오류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가능성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줄기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때문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∙유사한 기능의 여러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메소드들을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매개변수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갖는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메소드로 통합할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때의 이점과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유사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830252" y="980728"/>
          <a:ext cx="7272808" cy="462534"/>
        </p:xfrm>
        <a:graphic>
          <a:graphicData uri="http://schemas.openxmlformats.org/drawingml/2006/table">
            <a:tbl>
              <a:tblPr/>
              <a:tblGrid>
                <a:gridCol w="7272808">
                  <a:extLst>
                    <a:ext uri="{9D8B030D-6E8A-4147-A177-3AD203B41FA5}">
                      <a16:colId xmlns:a16="http://schemas.microsoft.com/office/drawing/2014/main" val="431295925"/>
                    </a:ext>
                  </a:extLst>
                </a:gridCol>
              </a:tblGrid>
              <a:tr h="422402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ko-KR" alt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name </a:t>
                      </a:r>
                      <a:r>
                        <a:rPr lang="en-US" altLang="ko-KR" sz="14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"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홍길동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4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Object</a:t>
                      </a:r>
                      <a:r>
                        <a:rPr lang="en-US" sz="1400" b="0" kern="0" spc="0" baseline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kern="0" spc="0" baseline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obj </a:t>
                      </a:r>
                      <a:r>
                        <a:rPr lang="en-US" sz="1400" b="0" kern="0" spc="0" baseline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</a:t>
                      </a:r>
                      <a:r>
                        <a:rPr lang="en-US" sz="1400" b="0" kern="0" spc="0" baseline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kern="0" spc="0" baseline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sz="1400" b="0" kern="0" spc="0" baseline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kern="0" spc="0" baseline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Object()</a:t>
                      </a:r>
                      <a:r>
                        <a:rPr lang="en-US" sz="1400" b="0" kern="0" spc="0" baseline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534967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30252" y="2060848"/>
          <a:ext cx="7272808" cy="576064"/>
        </p:xfrm>
        <a:graphic>
          <a:graphicData uri="http://schemas.openxmlformats.org/drawingml/2006/table">
            <a:tbl>
              <a:tblPr/>
              <a:tblGrid>
                <a:gridCol w="7272808">
                  <a:extLst>
                    <a:ext uri="{9D8B030D-6E8A-4147-A177-3AD203B41FA5}">
                      <a16:colId xmlns:a16="http://schemas.microsoft.com/office/drawing/2014/main" val="206586769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문자열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저장하는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생성하여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 참조하게 함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Vector&lt;String&gt;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</a:t>
                      </a:r>
                      <a:r>
                        <a:rPr lang="en-US" sz="1400" b="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 </a:t>
                      </a:r>
                      <a:r>
                        <a:rPr lang="en-US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Vector&lt;String&gt;()</a:t>
                      </a: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&lt;String&gt;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은 원소 클래스 표시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555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252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836712"/>
            <a:ext cx="7920880" cy="2310467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en-US" altLang="ko-KR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11.1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컬렉션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지원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필요성</a:t>
            </a:r>
            <a:endParaRPr kumimoji="1" lang="ko-KR" altLang="en-US" sz="4000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513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2800" dirty="0">
                <a:solidFill>
                  <a:srgbClr val="0000FF"/>
                </a:solidFill>
                <a:latin typeface="+mn-ea"/>
                <a:ea typeface="+mn-ea"/>
                <a:cs typeface="함초롬바탕" pitchFamily="18" charset="-127"/>
              </a:rPr>
              <a:t>매개변수로 유사한 메소드들의 </a:t>
            </a:r>
            <a:r>
              <a:rPr lang="ko-KR" altLang="en-US" sz="2800" dirty="0" smtClean="0">
                <a:solidFill>
                  <a:srgbClr val="0000FF"/>
                </a:solidFill>
                <a:latin typeface="+mn-ea"/>
                <a:ea typeface="+mn-ea"/>
                <a:cs typeface="함초롬바탕" pitchFamily="18" charset="-127"/>
              </a:rPr>
              <a:t>통합</a:t>
            </a:r>
            <a:r>
              <a:rPr lang="en-US" altLang="ko-KR" sz="2800" dirty="0" smtClean="0">
                <a:solidFill>
                  <a:srgbClr val="0000FF"/>
                </a:solidFill>
                <a:latin typeface="+mn-ea"/>
                <a:ea typeface="+mn-ea"/>
                <a:cs typeface="함초롬바탕" pitchFamily="18" charset="-127"/>
              </a:rPr>
              <a:t>(</a:t>
            </a:r>
            <a:r>
              <a:rPr lang="ko-KR" altLang="en-US" sz="2800" kern="0" dirty="0" smtClean="0">
                <a:solidFill>
                  <a:srgbClr val="0000FF"/>
                </a:solidFill>
                <a:latin typeface="+mn-ea"/>
                <a:ea typeface="+mn-ea"/>
              </a:rPr>
              <a:t>예제 </a:t>
            </a:r>
            <a:r>
              <a:rPr lang="en-US" altLang="ko-KR" sz="2800" kern="0" dirty="0" smtClean="0">
                <a:solidFill>
                  <a:srgbClr val="0000FF"/>
                </a:solidFill>
                <a:latin typeface="+mn-ea"/>
                <a:ea typeface="+mn-ea"/>
              </a:rPr>
              <a:t>11-4-1)</a:t>
            </a:r>
            <a:endParaRPr lang="ko-KR" altLang="en-US" sz="2800" dirty="0">
              <a:solidFill>
                <a:srgbClr val="0000FF"/>
              </a:solidFill>
              <a:latin typeface="+mn-ea"/>
              <a:ea typeface="+mn-ea"/>
              <a:cs typeface="함초롬바탕" pitchFamily="18" charset="-127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81111"/>
              </p:ext>
            </p:extLst>
          </p:nvPr>
        </p:nvGraphicFramePr>
        <p:xfrm>
          <a:off x="539552" y="611999"/>
          <a:ext cx="7822770" cy="6106668"/>
        </p:xfrm>
        <a:graphic>
          <a:graphicData uri="http://schemas.openxmlformats.org/drawingml/2006/table">
            <a:tbl>
              <a:tblPr/>
              <a:tblGrid>
                <a:gridCol w="1327849">
                  <a:extLst>
                    <a:ext uri="{9D8B030D-6E8A-4147-A177-3AD203B41FA5}">
                      <a16:colId xmlns:a16="http://schemas.microsoft.com/office/drawing/2014/main" val="1831617125"/>
                    </a:ext>
                  </a:extLst>
                </a:gridCol>
                <a:gridCol w="6494921">
                  <a:extLst>
                    <a:ext uri="{9D8B030D-6E8A-4147-A177-3AD203B41FA5}">
                      <a16:colId xmlns:a16="http://schemas.microsoft.com/office/drawing/2014/main" val="2970363290"/>
                    </a:ext>
                  </a:extLst>
                </a:gridCol>
              </a:tblGrid>
              <a:tr h="2247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11-4-1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유사한 기능의 메소드들 이용하여 직각 삼각형 그리기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72222"/>
                  </a:ext>
                </a:extLst>
              </a:tr>
              <a:tr h="2177288">
                <a:tc grid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Ex11_4_1_RightTriangle_UsingSimilarMethods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static void 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printStar</a:t>
                      </a:r>
                      <a:r>
                        <a:rPr lang="en-US" altLang="ko-KR" sz="1800" b="1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InLine()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 (int i = 0; i &lt; 1; i++)   System.out.print('*');  // '*'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출력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System.out.println();                                         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줄바꿈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static void 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printStar</a:t>
                      </a:r>
                      <a:r>
                        <a:rPr lang="en-US" altLang="ko-KR" sz="1800" b="1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InLine()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   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 (int i = 0; i &lt; 2; i++)   System.out.print('*');  // '*'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출력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System.out.println();                                        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줄바꿈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static void 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printStar</a:t>
                      </a:r>
                      <a:r>
                        <a:rPr lang="en-US" altLang="ko-KR" sz="1800" b="1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InLine()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   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 (int i = 0; i &lt; 3; i++)   System.out.print('*');  // '*'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출력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System.out.println();                                        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줄바꿈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 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static void 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printStar</a:t>
                      </a:r>
                      <a:r>
                        <a:rPr lang="en-US" altLang="ko-KR" sz="1800" b="1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InLine()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   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 (int i = 0; i &lt; 4; i++)   System.out.print('*');  // '*'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출력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System.out.println();                                         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줄바꿈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public static void main(String[] args)  {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printStar</a:t>
                      </a:r>
                      <a:r>
                        <a:rPr lang="en-US" altLang="ko-KR" sz="1800" b="1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InLine();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printStar</a:t>
                      </a:r>
                      <a:r>
                        <a:rPr lang="en-US" altLang="ko-KR" sz="1800" b="1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InLine();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printStar</a:t>
                      </a:r>
                      <a:r>
                        <a:rPr lang="en-US" altLang="ko-KR" sz="1800" b="1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InLine();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printStar</a:t>
                      </a:r>
                      <a:r>
                        <a:rPr lang="en-US" altLang="ko-KR" sz="1800" b="1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InLine();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}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2466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508563" y="5707907"/>
          <a:ext cx="853759" cy="1010760"/>
        </p:xfrm>
        <a:graphic>
          <a:graphicData uri="http://schemas.openxmlformats.org/drawingml/2006/table">
            <a:tbl>
              <a:tblPr/>
              <a:tblGrid>
                <a:gridCol w="853759">
                  <a:extLst>
                    <a:ext uri="{9D8B030D-6E8A-4147-A177-3AD203B41FA5}">
                      <a16:colId xmlns:a16="http://schemas.microsoft.com/office/drawing/2014/main" val="2330793867"/>
                    </a:ext>
                  </a:extLst>
                </a:gridCol>
              </a:tblGrid>
              <a:tr h="6672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*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**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***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****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022" marR="64022" marT="17700" marB="17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71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620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2800" dirty="0">
                <a:solidFill>
                  <a:srgbClr val="0000FF"/>
                </a:solidFill>
                <a:latin typeface="+mn-ea"/>
                <a:ea typeface="+mn-ea"/>
                <a:cs typeface="함초롬바탕" pitchFamily="18" charset="-127"/>
              </a:rPr>
              <a:t>매개변수로 유사한 메소드들의 </a:t>
            </a:r>
            <a:r>
              <a:rPr lang="ko-KR" altLang="en-US" sz="2800" dirty="0" smtClean="0">
                <a:solidFill>
                  <a:srgbClr val="0000FF"/>
                </a:solidFill>
                <a:latin typeface="+mn-ea"/>
                <a:ea typeface="+mn-ea"/>
                <a:cs typeface="함초롬바탕" pitchFamily="18" charset="-127"/>
              </a:rPr>
              <a:t>통합</a:t>
            </a:r>
            <a:r>
              <a:rPr lang="en-US" altLang="ko-KR" sz="2800" dirty="0" smtClean="0">
                <a:solidFill>
                  <a:srgbClr val="0000FF"/>
                </a:solidFill>
                <a:latin typeface="+mn-ea"/>
                <a:ea typeface="+mn-ea"/>
                <a:cs typeface="함초롬바탕" pitchFamily="18" charset="-127"/>
              </a:rPr>
              <a:t>(</a:t>
            </a:r>
            <a:r>
              <a:rPr lang="ko-KR" altLang="en-US" sz="2800" kern="0" dirty="0" smtClean="0">
                <a:solidFill>
                  <a:srgbClr val="0000FF"/>
                </a:solidFill>
                <a:latin typeface="+mn-ea"/>
                <a:ea typeface="+mn-ea"/>
              </a:rPr>
              <a:t>예제 </a:t>
            </a:r>
            <a:r>
              <a:rPr lang="en-US" altLang="ko-KR" sz="2800" kern="0" dirty="0" smtClean="0">
                <a:solidFill>
                  <a:srgbClr val="0000FF"/>
                </a:solidFill>
                <a:latin typeface="+mn-ea"/>
                <a:ea typeface="+mn-ea"/>
              </a:rPr>
              <a:t>11-4-2)</a:t>
            </a:r>
            <a:endParaRPr lang="ko-KR" altLang="en-US" sz="2800" dirty="0">
              <a:solidFill>
                <a:srgbClr val="0000FF"/>
              </a:solidFill>
              <a:latin typeface="+mn-ea"/>
              <a:ea typeface="+mn-ea"/>
              <a:cs typeface="함초롬바탕" pitchFamily="18" charset="-127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408728"/>
              </p:ext>
            </p:extLst>
          </p:nvPr>
        </p:nvGraphicFramePr>
        <p:xfrm>
          <a:off x="539552" y="764704"/>
          <a:ext cx="7822770" cy="5201826"/>
        </p:xfrm>
        <a:graphic>
          <a:graphicData uri="http://schemas.openxmlformats.org/drawingml/2006/table">
            <a:tbl>
              <a:tblPr/>
              <a:tblGrid>
                <a:gridCol w="1327849">
                  <a:extLst>
                    <a:ext uri="{9D8B030D-6E8A-4147-A177-3AD203B41FA5}">
                      <a16:colId xmlns:a16="http://schemas.microsoft.com/office/drawing/2014/main" val="1831617125"/>
                    </a:ext>
                  </a:extLst>
                </a:gridCol>
                <a:gridCol w="6494921">
                  <a:extLst>
                    <a:ext uri="{9D8B030D-6E8A-4147-A177-3AD203B41FA5}">
                      <a16:colId xmlns:a16="http://schemas.microsoft.com/office/drawing/2014/main" val="297036329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11-4-2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매개변수 갖는 통합 메소드 이용하여 직각 삼각형 그리기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72222"/>
                  </a:ext>
                </a:extLst>
              </a:tr>
              <a:tr h="4841786">
                <a:tc grid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Ex11_4_2_RightTriangle_UsingIntegratedMethod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매개변수 갖는 통합 메소드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printStarInLine(int cnt)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//   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호출할 때 주어지는 매개변수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cnt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개수의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'*'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한 라인에 출력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static void 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printStarInLine(</a:t>
                      </a:r>
                      <a:r>
                        <a:rPr lang="en-US" altLang="ko-KR" sz="18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cnt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{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for (int i = 0; i &lt; </a:t>
                      </a:r>
                      <a:r>
                        <a:rPr lang="en-US" altLang="ko-KR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cnt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i++) 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System.out.print('*');   // '*'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cnt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출력</a:t>
                      </a: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System.out.println();       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줄바꿈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public static void main(String[] args)  {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printStarInLine(</a:t>
                      </a:r>
                      <a:r>
                        <a:rPr lang="en-US" altLang="ko-KR" sz="18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);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실매개변수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호출</a:t>
                      </a: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printStarInLine(</a:t>
                      </a:r>
                      <a:r>
                        <a:rPr lang="en-US" altLang="ko-KR" sz="18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);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실매개변수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호출</a:t>
                      </a: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printStarInLine(</a:t>
                      </a:r>
                      <a:r>
                        <a:rPr lang="en-US" altLang="ko-KR" sz="18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);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실매개변수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호출</a:t>
                      </a: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printStarInLine(</a:t>
                      </a:r>
                      <a:r>
                        <a:rPr lang="en-US" altLang="ko-KR" sz="18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);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실매개변수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호출</a:t>
                      </a: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for (int i= 1;</a:t>
                      </a:r>
                      <a:r>
                        <a:rPr lang="en-US" altLang="ko-KR" sz="14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i &lt;= 4; i++)       // for </a:t>
                      </a:r>
                      <a:r>
                        <a:rPr lang="ko-KR" altLang="en-US" sz="14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 이용하여</a:t>
                      </a:r>
                      <a:endParaRPr lang="en-US" altLang="ko-KR" sz="1400" b="0" kern="0" spc="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printStarInLine(</a:t>
                      </a:r>
                      <a:r>
                        <a:rPr lang="en-US" altLang="ko-KR" sz="18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);      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  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실매개변수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호출</a:t>
                      </a: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}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2466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282202" y="4061390"/>
            <a:ext cx="1080120" cy="1815882"/>
          </a:xfrm>
          <a:prstGeom prst="rect">
            <a:avLst/>
          </a:prstGeom>
          <a:solidFill>
            <a:srgbClr val="FFCCCC">
              <a:alpha val="25098"/>
            </a:srgbClr>
          </a:solidFill>
          <a:ln w="31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/>
                <a:cs typeface="+mn-cs"/>
              </a:rPr>
              <a:t>*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/>
                <a:cs typeface="+mn-cs"/>
              </a:rPr>
              <a:t>**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/>
                <a:cs typeface="+mn-cs"/>
              </a:rPr>
              <a:t>***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/>
                <a:cs typeface="+mn-cs"/>
              </a:rPr>
              <a:t>****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/>
                <a:cs typeface="+mn-cs"/>
              </a:rPr>
              <a:t>*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/>
                <a:cs typeface="+mn-cs"/>
              </a:rPr>
              <a:t>**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/>
                <a:cs typeface="+mn-cs"/>
              </a:rPr>
              <a:t>***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/>
                <a:cs typeface="+mn-cs"/>
              </a:rPr>
              <a:t>****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577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1077218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11-4-1,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11-4-2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1925" y="1268760"/>
            <a:ext cx="882015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예제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11-4-2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프로그램은 예제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11-4-1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 여러 유사한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메소드들을 매개변수 이용하여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lang="en-US" altLang="ko-KR" sz="1600" dirty="0">
                <a:solidFill>
                  <a:prstClr val="black"/>
                </a:solidFill>
                <a:latin typeface="함초롬바탕"/>
                <a:ea typeface="함초롬바탕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/>
                <a:ea typeface="함초롬바탕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하나의 메소드로 통합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두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실행하여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결과 확인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∙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매개변수 이용한 메소드 통합 원리 파악할 것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13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2800" dirty="0" smtClean="0">
                <a:solidFill>
                  <a:srgbClr val="0000FF"/>
                </a:solidFill>
                <a:latin typeface="+mn-ea"/>
                <a:ea typeface="+mn-ea"/>
                <a:cs typeface="함초롬바탕" pitchFamily="18" charset="-127"/>
              </a:rPr>
              <a:t>유사한 클래스들에서의 코드 중복</a:t>
            </a:r>
            <a:r>
              <a:rPr lang="en-US" altLang="ko-KR" sz="2800" dirty="0" smtClean="0">
                <a:solidFill>
                  <a:srgbClr val="0000FF"/>
                </a:solidFill>
                <a:latin typeface="+mn-ea"/>
                <a:ea typeface="+mn-ea"/>
                <a:cs typeface="함초롬바탕" pitchFamily="18" charset="-127"/>
              </a:rPr>
              <a:t>(</a:t>
            </a:r>
            <a:r>
              <a:rPr lang="ko-KR" altLang="en-US" sz="2800" kern="0" dirty="0" smtClean="0">
                <a:solidFill>
                  <a:srgbClr val="0000FF"/>
                </a:solidFill>
                <a:latin typeface="+mn-ea"/>
                <a:ea typeface="+mn-ea"/>
              </a:rPr>
              <a:t>예제 </a:t>
            </a:r>
            <a:r>
              <a:rPr lang="en-US" altLang="ko-KR" sz="2800" kern="0" dirty="0" smtClean="0">
                <a:solidFill>
                  <a:srgbClr val="0000FF"/>
                </a:solidFill>
                <a:latin typeface="+mn-ea"/>
                <a:ea typeface="+mn-ea"/>
              </a:rPr>
              <a:t>11-4-3)</a:t>
            </a:r>
            <a:endParaRPr lang="ko-KR" altLang="en-US" sz="2800" dirty="0">
              <a:solidFill>
                <a:srgbClr val="0000FF"/>
              </a:solidFill>
              <a:latin typeface="+mn-ea"/>
              <a:ea typeface="+mn-ea"/>
              <a:cs typeface="함초롬바탕" pitchFamily="18" charset="-127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704450"/>
              </p:ext>
            </p:extLst>
          </p:nvPr>
        </p:nvGraphicFramePr>
        <p:xfrm>
          <a:off x="1475655" y="611999"/>
          <a:ext cx="7416825" cy="6246001"/>
        </p:xfrm>
        <a:graphic>
          <a:graphicData uri="http://schemas.openxmlformats.org/drawingml/2006/table">
            <a:tbl>
              <a:tblPr/>
              <a:tblGrid>
                <a:gridCol w="1374410">
                  <a:extLst>
                    <a:ext uri="{9D8B030D-6E8A-4147-A177-3AD203B41FA5}">
                      <a16:colId xmlns:a16="http://schemas.microsoft.com/office/drawing/2014/main" val="1831617125"/>
                    </a:ext>
                  </a:extLst>
                </a:gridCol>
                <a:gridCol w="6042415">
                  <a:extLst>
                    <a:ext uri="{9D8B030D-6E8A-4147-A177-3AD203B41FA5}">
                      <a16:colId xmlns:a16="http://schemas.microsoft.com/office/drawing/2014/main" val="2970363290"/>
                    </a:ext>
                  </a:extLst>
                </a:gridCol>
              </a:tblGrid>
              <a:tr h="2289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11-4-3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제네릭 클래스의 필요성 보이는 프로그램 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72222"/>
                  </a:ext>
                </a:extLst>
              </a:tr>
              <a:tr h="6017072">
                <a:tc gridSpan="2">
                  <a:txBody>
                    <a:bodyPr/>
                    <a:lstStyle/>
                    <a:p>
                      <a:pPr marL="216000" marR="0" indent="0" algn="just" defTabSz="914400" rtl="0" eaLnBrk="1" fontAlgn="base" latinLnBrk="1" hangingPunct="1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  <a:defRPr/>
                      </a:pPr>
                      <a:r>
                        <a:rPr lang="en-US" altLang="ko-KR" sz="1200" b="0" kern="0" spc="0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class 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Store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Integer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AtMost2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{   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String title;    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Integer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first, second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          // Integer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 객체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저장하는 필드 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Store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Integer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AtMost2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(String title) {          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주어지는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title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필드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title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저장하는 객체 생성자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this.title = title;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}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주어지는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Integer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객체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저장하는 메소드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- 2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개가 이미 저장되었으면 첫 번째 제거 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void 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add(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Integer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200" b="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{   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if (first == null)                                        /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하나도 저장되지 않았으면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first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first = o;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else if (second == null)                          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하나만 저장되었으면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second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second = o;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else {                                                        // 2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모두 저장되었다면 첫 번째 없애고 추가하여 저장 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first = second;     second = o;               //  second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first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 o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second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 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}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…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altLang="ko-KR" sz="6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16000" marR="0" indent="0" algn="just" defTabSz="914400" rtl="0" eaLnBrk="1" fontAlgn="base" latinLnBrk="1" hangingPunct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  <a:defRPr/>
                      </a:pPr>
                      <a:r>
                        <a:rPr lang="en-US" altLang="ko-KR" sz="1200" b="0" kern="0" spc="0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class 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Store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AtMost2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{     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String title;    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first, second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             // String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 객체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저장하는 필드 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Store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AtMost2(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 title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{            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주어지는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title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필드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title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저장하는 객체 생성자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this.title = title;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}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주어지는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객체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저장하는 메소드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- 2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개가 이미 저장되었으면 첫 번째 제거</a:t>
                      </a:r>
                      <a:endParaRPr lang="en-US" altLang="ko-KR" sz="12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void 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add(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o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   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if (first == null)                                     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하나도 저장되지 않았으면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first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first = o;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else if (second == null)                         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하나만 저장되었으면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second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second = o;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else {                                                        // 2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개가 모두 저장되었다면 첫 번째 없애고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저장 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first = second;     second = o;                //  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두 번째를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first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o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second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 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}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…</a:t>
                      </a:r>
                    </a:p>
                    <a:p>
                      <a:pPr marL="216000" marR="0" indent="0" algn="just" fontAlgn="base" latinLnBrk="1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246604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673684" y="867905"/>
            <a:ext cx="7020765" cy="2919749"/>
          </a:xfrm>
          <a:prstGeom prst="rect">
            <a:avLst/>
          </a:prstGeom>
          <a:solidFill>
            <a:srgbClr val="C1FFFF">
              <a:alpha val="9804"/>
            </a:srgbClr>
          </a:solidFill>
          <a:ln w="31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72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" name="모서리가 둥근 사각형 설명선 16"/>
          <p:cNvSpPr/>
          <p:nvPr/>
        </p:nvSpPr>
        <p:spPr bwMode="auto">
          <a:xfrm flipH="1">
            <a:off x="179512" y="836712"/>
            <a:ext cx="1161154" cy="561856"/>
          </a:xfrm>
          <a:prstGeom prst="wedgeRoundRectCallout">
            <a:avLst>
              <a:gd name="adj1" fmla="val -77473"/>
              <a:gd name="adj2" fmla="val 51356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Integer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개까지만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저장하는 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73683" y="3846256"/>
            <a:ext cx="7020765" cy="2916000"/>
          </a:xfrm>
          <a:prstGeom prst="rect">
            <a:avLst/>
          </a:prstGeom>
          <a:solidFill>
            <a:srgbClr val="C1FFFF">
              <a:alpha val="9804"/>
            </a:srgbClr>
          </a:solidFill>
          <a:ln w="31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72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9" name="모서리가 둥근 사각형 설명선 18"/>
          <p:cNvSpPr/>
          <p:nvPr/>
        </p:nvSpPr>
        <p:spPr bwMode="auto">
          <a:xfrm flipH="1">
            <a:off x="179512" y="4509120"/>
            <a:ext cx="1161154" cy="561856"/>
          </a:xfrm>
          <a:prstGeom prst="wedgeRoundRectCallout">
            <a:avLst>
              <a:gd name="adj1" fmla="val -77473"/>
              <a:gd name="adj2" fmla="val 51356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String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개까지만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저장하는 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582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2800" dirty="0">
                <a:solidFill>
                  <a:srgbClr val="0000FF"/>
                </a:solidFill>
                <a:latin typeface="+mn-ea"/>
                <a:ea typeface="+mn-ea"/>
                <a:cs typeface="함초롬바탕" pitchFamily="18" charset="-127"/>
              </a:rPr>
              <a:t>타입 매개변수가 없는 유사한 클래스들</a:t>
            </a:r>
            <a:r>
              <a:rPr lang="en-US" altLang="ko-KR" sz="2800" dirty="0" smtClean="0">
                <a:solidFill>
                  <a:srgbClr val="0000FF"/>
                </a:solidFill>
                <a:latin typeface="+mn-ea"/>
                <a:ea typeface="+mn-ea"/>
                <a:cs typeface="함초롬바탕" pitchFamily="18" charset="-127"/>
              </a:rPr>
              <a:t>(</a:t>
            </a:r>
            <a:r>
              <a:rPr lang="ko-KR" altLang="en-US" sz="2800" kern="0" dirty="0" smtClean="0">
                <a:solidFill>
                  <a:srgbClr val="0000FF"/>
                </a:solidFill>
                <a:latin typeface="+mn-ea"/>
                <a:ea typeface="+mn-ea"/>
              </a:rPr>
              <a:t>예제 </a:t>
            </a:r>
            <a:r>
              <a:rPr lang="en-US" altLang="ko-KR" sz="2800" kern="0" dirty="0" smtClean="0">
                <a:solidFill>
                  <a:srgbClr val="0000FF"/>
                </a:solidFill>
                <a:latin typeface="+mn-ea"/>
                <a:ea typeface="+mn-ea"/>
              </a:rPr>
              <a:t>11-4-3)</a:t>
            </a:r>
            <a:endParaRPr lang="ko-KR" altLang="en-US" sz="2800" dirty="0">
              <a:solidFill>
                <a:srgbClr val="0000FF"/>
              </a:solidFill>
              <a:latin typeface="+mn-ea"/>
              <a:ea typeface="+mn-ea"/>
              <a:cs typeface="함초롬바탕" pitchFamily="18" charset="-127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427541"/>
              </p:ext>
            </p:extLst>
          </p:nvPr>
        </p:nvGraphicFramePr>
        <p:xfrm>
          <a:off x="1547664" y="611999"/>
          <a:ext cx="7236035" cy="6161532"/>
        </p:xfrm>
        <a:graphic>
          <a:graphicData uri="http://schemas.openxmlformats.org/drawingml/2006/table">
            <a:tbl>
              <a:tblPr/>
              <a:tblGrid>
                <a:gridCol w="1228254">
                  <a:extLst>
                    <a:ext uri="{9D8B030D-6E8A-4147-A177-3AD203B41FA5}">
                      <a16:colId xmlns:a16="http://schemas.microsoft.com/office/drawing/2014/main" val="1831617125"/>
                    </a:ext>
                  </a:extLst>
                </a:gridCol>
                <a:gridCol w="6007781">
                  <a:extLst>
                    <a:ext uri="{9D8B030D-6E8A-4147-A177-3AD203B41FA5}">
                      <a16:colId xmlns:a16="http://schemas.microsoft.com/office/drawing/2014/main" val="2970363290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11-4-3 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제네릭 클래스의 필요성 보이는 프로그램 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72222"/>
                  </a:ext>
                </a:extLst>
              </a:tr>
              <a:tr h="2177288">
                <a:tc grid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altLang="ko-KR" sz="6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class 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Store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Person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AtMost2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 title;    Person first, second;   // Person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 객체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저장하는 필드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Store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Person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AtMost2(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 title) {  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주어지는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title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필드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title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저장하는 객체 생성자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this.title = title;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}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주어지는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Person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객체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저장하는 메소드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- 2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개가 이미 저장되었으면 첫 번째 제거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void 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add(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Person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o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 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if (first == null)                             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하나도 저장되지 않았으면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first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first = o;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else if (second == null)                 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하나만 저장되었으면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second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second = o;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else {                                            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이미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개가 모두 저장되었다면 첫 번째 없애고</a:t>
                      </a:r>
                      <a:r>
                        <a:rPr lang="ko-KR" altLang="en-US" sz="12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저장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first = second;    second = o;        //  second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first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 o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second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 </a:t>
                      </a:r>
                    </a:p>
                    <a:p>
                      <a:pPr marL="63500" marR="0" indent="0" algn="just" fontAlgn="base" latinLnBrk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63500" marR="0" indent="0" algn="just" fontAlgn="base" latinLnBrk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}</a:t>
                      </a:r>
                    </a:p>
                    <a:p>
                      <a:pPr marL="63500" marR="0" indent="0" algn="just" fontAlgn="base" latinLnBrk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…</a:t>
                      </a:r>
                    </a:p>
                    <a:p>
                      <a:pPr marL="63500" marR="0" indent="0" algn="just" fontAlgn="base" latinLnBrk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altLang="ko-KR" sz="12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class 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Ex11_4_3_StoreAtMost2_UsingManyClasses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{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public static void main(String[] args) { 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Store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Integer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AtMost2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ageAtMost2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new 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Store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Integer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AtMost2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("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나이 저장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ageAtMost2.add( 18 );                                             // 18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ageAtMost2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추가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Store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AtMost2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nameAtMost2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= new 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Store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AtMost2(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 저장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nameAtMost2.add( "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 );                              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 홍길동을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nameAtMost2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추가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nameAtMost2.add( "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이몽룡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 );                              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 이몽룡을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nameAtMost2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추가   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Store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Person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AtMost2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personAtMost2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= new 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Store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Person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AtMost2(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신상정보 저장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personAtMost2.add( new Person("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", 18) );  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객체 추가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personAtMost2.add( new Person("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이몽룡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", 16) );  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이몽룡 객체 추가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personAtMost2.add( new Person("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김철수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", 23) );  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김철수 객체 추가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246604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647366" y="893388"/>
            <a:ext cx="6955306" cy="3039667"/>
          </a:xfrm>
          <a:prstGeom prst="rect">
            <a:avLst/>
          </a:prstGeom>
          <a:solidFill>
            <a:srgbClr val="CEFFFF">
              <a:alpha val="10196"/>
            </a:srgbClr>
          </a:solidFill>
          <a:ln w="31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72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" name="모서리가 둥근 사각형 설명선 14"/>
          <p:cNvSpPr/>
          <p:nvPr/>
        </p:nvSpPr>
        <p:spPr bwMode="auto">
          <a:xfrm flipH="1">
            <a:off x="179512" y="836712"/>
            <a:ext cx="1161154" cy="561856"/>
          </a:xfrm>
          <a:prstGeom prst="wedgeRoundRectCallout">
            <a:avLst>
              <a:gd name="adj1" fmla="val -74870"/>
              <a:gd name="adj2" fmla="val 62116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개까지만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저장하는 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6" name="모서리가 둥근 사각형 설명선 15"/>
          <p:cNvSpPr/>
          <p:nvPr/>
        </p:nvSpPr>
        <p:spPr bwMode="auto">
          <a:xfrm flipH="1">
            <a:off x="279214" y="3457890"/>
            <a:ext cx="1161154" cy="936427"/>
          </a:xfrm>
          <a:prstGeom prst="wedgeRoundRectCallout">
            <a:avLst>
              <a:gd name="adj1" fmla="val -85024"/>
              <a:gd name="adj2" fmla="val 5737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StoreIntegerAtMost2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생성하여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ageAtMost2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 참조하게 함 </a:t>
            </a:r>
          </a:p>
        </p:txBody>
      </p:sp>
      <p:sp>
        <p:nvSpPr>
          <p:cNvPr id="17" name="모서리가 둥근 사각형 설명선 16"/>
          <p:cNvSpPr/>
          <p:nvPr/>
        </p:nvSpPr>
        <p:spPr bwMode="auto">
          <a:xfrm flipH="1">
            <a:off x="279214" y="4523565"/>
            <a:ext cx="1161154" cy="936427"/>
          </a:xfrm>
          <a:prstGeom prst="wedgeRoundRectCallout">
            <a:avLst>
              <a:gd name="adj1" fmla="val -85564"/>
              <a:gd name="adj2" fmla="val 7214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StoreStringAtMost2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생성하여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nameAtMost2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 참조하게 함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" name="모서리가 둥근 사각형 설명선 17"/>
          <p:cNvSpPr/>
          <p:nvPr/>
        </p:nvSpPr>
        <p:spPr bwMode="auto">
          <a:xfrm flipH="1">
            <a:off x="279214" y="5589240"/>
            <a:ext cx="1161154" cy="936427"/>
          </a:xfrm>
          <a:prstGeom prst="wedgeRoundRectCallout">
            <a:avLst>
              <a:gd name="adj1" fmla="val -83946"/>
              <a:gd name="adj2" fmla="val 5876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StorePersonAtMost2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생성하여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personAtMost2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 참조하게 함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835696" y="4394317"/>
            <a:ext cx="6768751" cy="411883"/>
          </a:xfrm>
          <a:prstGeom prst="rect">
            <a:avLst/>
          </a:prstGeom>
          <a:solidFill>
            <a:srgbClr val="CEFFFF">
              <a:alpha val="10196"/>
            </a:srgbClr>
          </a:solidFill>
          <a:ln w="31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72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37469" y="4937728"/>
            <a:ext cx="6765203" cy="570856"/>
          </a:xfrm>
          <a:prstGeom prst="rect">
            <a:avLst/>
          </a:prstGeom>
          <a:solidFill>
            <a:srgbClr val="CEFFFF">
              <a:alpha val="10196"/>
            </a:srgbClr>
          </a:solidFill>
          <a:ln w="31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72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48522" y="5640113"/>
            <a:ext cx="6755925" cy="832046"/>
          </a:xfrm>
          <a:prstGeom prst="rect">
            <a:avLst/>
          </a:prstGeom>
          <a:solidFill>
            <a:srgbClr val="CEFFFF">
              <a:alpha val="10196"/>
            </a:srgbClr>
          </a:solidFill>
          <a:ln w="31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72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8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11-4-3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1925" y="628650"/>
            <a:ext cx="8820150" cy="625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프로그램은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개까지 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별도로 작성하고</a:t>
            </a:r>
          </a:p>
          <a:p>
            <a:pPr lvl="0">
              <a:lnSpc>
                <a:spcPct val="130000"/>
              </a:lnSpc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이들 클래스 객체 생성하여 </a:t>
            </a:r>
            <a:r>
              <a:rPr lang="en-US" altLang="ko-KR" sz="1600" dirty="0" smtClean="0"/>
              <a:t>ageAtMost2, nameAtMost2, </a:t>
            </a:r>
          </a:p>
          <a:p>
            <a:pPr lvl="0">
              <a:lnSpc>
                <a:spcPct val="130000"/>
              </a:lnSpc>
              <a:defRPr lang="ko-KR" altLang="en-US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personAtMost2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참조하며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3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저장함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클래스에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대해 다음을 정확히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파악할 것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(1)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클래스들의 기능적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공통점</a:t>
            </a: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클래스들의 코드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차이점</a:t>
            </a: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프로그램 실행하고 결과 확인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Character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개까지 저장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출력하는 관리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기능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제공하는 클래스인 </a:t>
            </a: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StoreCharacterAtMost2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작성하여 이 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생성하여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홍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', '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', '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박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추가하라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2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Double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개까지 저장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출력하는 관리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기능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제공하는 클래스인 </a:t>
            </a: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StoreDoubleAtMost2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작성하고  이 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생성하여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177.7, 162.0,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172.2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추가하라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%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참고 사항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% </a:t>
            </a: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StoreCharacterAtMost2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클래스와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StoreDoubleAtMost2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클래스도 </a:t>
            </a: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StoreIntegerAtMost2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필드와 메소드 가지도록 하고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유사하게 작성되어야 한다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3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매개변수가 없는 유사한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작성할 때의 문제점과 여러 유사한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작성할 때의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문제점이 동일한지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생각해보라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481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/>
          <p:nvPr>
            <p:extLst>
              <p:ext uri="{D42A27DB-BD31-4B8C-83A1-F6EECF244321}">
                <p14:modId xmlns:p14="http://schemas.microsoft.com/office/powerpoint/2010/main" val="2188178101"/>
              </p:ext>
            </p:extLst>
          </p:nvPr>
        </p:nvGraphicFramePr>
        <p:xfrm>
          <a:off x="1398500" y="1276796"/>
          <a:ext cx="7426583" cy="5495267"/>
        </p:xfrm>
        <a:graphic>
          <a:graphicData uri="http://schemas.openxmlformats.org/drawingml/2006/table">
            <a:tbl>
              <a:tblPr firstRow="1" bandRow="1"/>
              <a:tblGrid>
                <a:gridCol w="1574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1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38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예제 </a:t>
                      </a:r>
                      <a:r>
                        <a:rPr lang="en-US" alt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11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-</a:t>
                      </a:r>
                      <a:r>
                        <a:rPr lang="en-US" alt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4-3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</a:t>
                      </a:r>
                      <a:endParaRPr lang="ko-KR" alt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25954" marR="25954" marT="0" marB="7143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    </a:t>
                      </a:r>
                      <a:r>
                        <a:rPr lang="ko-KR" altLang="en-US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유사한 메소드 통합과 유사한 클래스 통합 </a:t>
                      </a:r>
                      <a:endParaRPr lang="ko-KR" alt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25954" marR="25954" marT="0" marB="7143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6061">
                <a:tc gridSpan="2">
                  <a:txBody>
                    <a:bodyPr/>
                    <a:lstStyle/>
                    <a:p>
                      <a:pPr marL="90000" lvl="0" indent="0" algn="l" defTabSz="943938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0000" lvl="0" indent="0" algn="l" defTabSz="943938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400" b="0" kern="0" spc="0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class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StoreAtMost2(   </a:t>
                      </a:r>
                      <a:r>
                        <a:rPr lang="en-US" altLang="ko-KR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type  T   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{ ...</a:t>
                      </a:r>
                      <a:r>
                        <a:rPr lang="ko-KR" alt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en-US" alt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}</a:t>
                      </a:r>
                      <a:endParaRPr lang="ko-KR" altLang="ko-KR" sz="1400" b="0" i="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90000" lvl="0" indent="0" algn="l" defTabSz="943938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</a:t>
                      </a:r>
                      <a:endParaRPr lang="en-US" altLang="ko-KR" sz="1400" b="0" i="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90000" lvl="0" indent="0" algn="l" defTabSz="943938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  </a:t>
                      </a:r>
                      <a:r>
                        <a:rPr lang="ko-KR" alt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sym typeface="Wingdings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class 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Store</a:t>
                      </a:r>
                      <a:r>
                        <a:rPr lang="en-US" altLang="ko-KR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Integer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AtMost2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{ ...</a:t>
                      </a:r>
                      <a:r>
                        <a:rPr lang="ko-KR" alt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sym typeface="Wingdings"/>
                        </a:rPr>
                        <a:t> </a:t>
                      </a:r>
                      <a:r>
                        <a:rPr lang="en-US" alt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sym typeface="Wingdings"/>
                        </a:rPr>
                        <a:t>}</a:t>
                      </a:r>
                      <a:endParaRPr lang="ko-KR" altLang="ko-KR" sz="1400" b="0" i="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ea typeface="+mn-ea"/>
                        <a:sym typeface="Wingdings"/>
                      </a:endParaRPr>
                    </a:p>
                    <a:p>
                      <a:pPr marL="90000" lvl="0" indent="0" algn="l" defTabSz="943938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</a:t>
                      </a:r>
                      <a:r>
                        <a:rPr lang="en-US" altLang="ko-KR" sz="1400" b="0" kern="0" spc="0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class 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Store</a:t>
                      </a:r>
                      <a:r>
                        <a:rPr lang="en-US" altLang="ko-KR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AtMost2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{ ...</a:t>
                      </a:r>
                      <a:r>
                        <a:rPr lang="ko-KR" alt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sym typeface="Wingdings"/>
                        </a:rPr>
                        <a:t> </a:t>
                      </a:r>
                      <a:r>
                        <a:rPr lang="en-US" alt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sym typeface="Wingdings"/>
                        </a:rPr>
                        <a:t>}</a:t>
                      </a:r>
                    </a:p>
                    <a:p>
                      <a:pPr marL="90000" marR="0" lvl="0" indent="0" algn="l" defTabSz="943938" rtl="0" eaLnBrk="1" fontAlgn="auto" latin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</a:t>
                      </a:r>
                      <a:r>
                        <a:rPr lang="en-US" altLang="ko-KR" sz="1400" b="0" kern="0" spc="0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class 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Store</a:t>
                      </a:r>
                      <a:r>
                        <a:rPr lang="en-US" altLang="ko-KR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Person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AtMost2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{ ...</a:t>
                      </a:r>
                      <a:r>
                        <a:rPr lang="ko-KR" alt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sym typeface="Wingdings"/>
                        </a:rPr>
                        <a:t> </a:t>
                      </a:r>
                      <a:r>
                        <a:rPr lang="en-US" alt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sym typeface="Wingdings"/>
                        </a:rPr>
                        <a:t>}</a:t>
                      </a:r>
                    </a:p>
                    <a:p>
                      <a:pPr marL="90000" marR="0" lvl="0" indent="0" algn="l" defTabSz="943938" rtl="0" eaLnBrk="1" fontAlgn="auto" latin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sym typeface="Wingdings"/>
                        </a:rPr>
                        <a:t>                        …</a:t>
                      </a:r>
                    </a:p>
                    <a:p>
                      <a:pPr marL="90000" marR="0" lvl="0" indent="0" algn="l" defTabSz="943938" rtl="0" eaLnBrk="1" fontAlgn="auto" latin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1400" b="0" i="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90000" lvl="0" indent="0" algn="l" defTabSz="943938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2000" b="0" i="0" u="none" baseline="0" dirty="0" smtClean="0">
                        <a:solidFill>
                          <a:srgbClr val="008000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  <a:sym typeface="Wingdings"/>
                      </a:endParaRPr>
                    </a:p>
                    <a:p>
                      <a:pPr marL="90000" lvl="0" indent="0" algn="l" defTabSz="943938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u="none" baseline="0" dirty="0" smtClean="0">
                          <a:solidFill>
                            <a:srgbClr val="008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   </a:t>
                      </a:r>
                      <a:r>
                        <a:rPr lang="ko-KR" sz="1400" b="0" i="0" u="none" dirty="0" smtClean="0">
                          <a:solidFill>
                            <a:srgbClr val="008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static</a:t>
                      </a:r>
                      <a:r>
                        <a:rPr lang="ko-KR" sz="1400" b="0" i="0" u="none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  </a:t>
                      </a:r>
                      <a:r>
                        <a:rPr lang="ko-KR" sz="1400" b="0" i="0" u="none" dirty="0" smtClean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void</a:t>
                      </a:r>
                      <a:r>
                        <a:rPr lang="ko-KR" sz="1400" b="0" i="0" u="none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  </a:t>
                      </a:r>
                      <a:r>
                        <a:rPr lang="ko-KR" altLang="ko-KR" sz="1400" b="0" i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printStarInLine( </a:t>
                      </a:r>
                      <a:r>
                        <a:rPr lang="en-US" altLang="ko-KR" sz="1400" b="0" i="0" u="none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   </a:t>
                      </a:r>
                      <a:r>
                        <a:rPr lang="en-US" altLang="ko-KR" sz="1400" b="0" i="0" u="none" dirty="0" smtClean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int </a:t>
                      </a:r>
                      <a:r>
                        <a:rPr lang="ko-KR" altLang="en-US" sz="1400" b="0" i="0" u="none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 </a:t>
                      </a:r>
                      <a:r>
                        <a:rPr lang="en-US" altLang="ko-KR" sz="1400" b="1" i="0" u="none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n</a:t>
                      </a:r>
                      <a:r>
                        <a:rPr lang="en-US" altLang="ko-KR" sz="1400" b="0" i="0" u="none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    </a:t>
                      </a:r>
                      <a:r>
                        <a:rPr lang="en-US" altLang="ko-KR" sz="1400" b="0" i="0" u="none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)</a:t>
                      </a:r>
                      <a:r>
                        <a:rPr lang="ko-KR" sz="1400" b="0" i="0" u="none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 </a:t>
                      </a:r>
                      <a:r>
                        <a:rPr lang="en-US" altLang="ko-KR" sz="1400" b="0" i="0" u="none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 {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ts val="24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         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 </a:t>
                      </a:r>
                      <a:r>
                        <a:rPr lang="ko-KR" altLang="ko-KR" sz="1400" b="0" i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printStar</a:t>
                      </a:r>
                      <a:r>
                        <a:rPr lang="en-US" altLang="ko-KR" sz="1400" b="1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1</a:t>
                      </a:r>
                      <a:r>
                        <a:rPr lang="ko-KR" altLang="ko-KR" sz="1400" b="0" i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InLine</a:t>
                      </a:r>
                      <a:r>
                        <a:rPr lang="en-US" altLang="ko-KR" sz="1400" b="0" i="0" u="none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( ) </a:t>
                      </a:r>
                      <a:r>
                        <a:rPr lang="en-US" altLang="ko-KR" sz="1400" b="0" i="0" u="none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{  … }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0" i="0" u="none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              </a:t>
                      </a:r>
                      <a:r>
                        <a:rPr lang="ko-KR" altLang="ko-KR" sz="1400" b="0" i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printStar</a:t>
                      </a:r>
                      <a:r>
                        <a:rPr lang="en-US" altLang="ko-KR" sz="1400" b="1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2</a:t>
                      </a:r>
                      <a:r>
                        <a:rPr lang="ko-KR" altLang="ko-KR" sz="1400" b="0" i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InLine</a:t>
                      </a:r>
                      <a:r>
                        <a:rPr lang="en-US" altLang="ko-KR" sz="1400" b="0" i="0" u="none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( ) </a:t>
                      </a:r>
                      <a:r>
                        <a:rPr lang="en-US" altLang="ko-KR" sz="1400" b="0" i="0" u="none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{  … }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0" i="0" u="none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              </a:t>
                      </a:r>
                      <a:r>
                        <a:rPr lang="ko-KR" altLang="ko-KR" sz="1400" b="0" i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printStar</a:t>
                      </a:r>
                      <a:r>
                        <a:rPr lang="en-US" altLang="ko-KR" sz="1400" b="1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3</a:t>
                      </a:r>
                      <a:r>
                        <a:rPr lang="ko-KR" altLang="ko-KR" sz="1400" b="0" i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InLine</a:t>
                      </a:r>
                      <a:r>
                        <a:rPr lang="en-US" altLang="ko-KR" sz="1400" b="0" i="0" u="none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( ) </a:t>
                      </a:r>
                      <a:r>
                        <a:rPr lang="en-US" altLang="ko-KR" sz="1400" b="0" i="0" u="none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{  … }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0" i="0" u="none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                  …</a:t>
                      </a:r>
                      <a:endParaRPr kumimoji="0" lang="ko-KR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  <a:sym typeface="Wingdings"/>
                      </a:endParaRPr>
                    </a:p>
                    <a:p>
                      <a:pPr marL="90000" marR="0" lvl="0" indent="0" algn="l" defTabSz="914400" rtl="0" eaLnBrk="1" fontAlgn="auto" latinLnBrk="1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    }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sz="1400" b="0" i="0" dirty="0" smtClean="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}</a:t>
                      </a:r>
                      <a:endParaRPr lang="en-US" altLang="ko-KR" sz="1400" b="0" i="0" dirty="0" smtClean="0">
                        <a:solidFill>
                          <a:schemeClr val="tx1"/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1400" b="0" i="0" dirty="0">
                        <a:solidFill>
                          <a:schemeClr val="tx1"/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</a:txBody>
                  <a:tcPr marL="25954" marR="25954" marT="7143" marB="7143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class CountDivisors_UsingMethod {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public static void main(String args[]) {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1" i="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</a:t>
                      </a:r>
                      <a:r>
                        <a:rPr lang="ko-KR" sz="1400" b="1" i="0" u="sng">
                          <a:solidFill>
                            <a:srgbClr val="FF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printCountDivisors_From1To100()</a:t>
                      </a:r>
                      <a:r>
                        <a:rPr lang="ko-KR" sz="1400" b="1" i="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; </a:t>
                      </a:r>
                      <a:r>
                        <a:rPr lang="ko-KR" sz="1400" b="0" i="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// 작성한 대체 메소드 호출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}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1400" b="0" i="0">
                        <a:solidFill>
                          <a:srgbClr val="000000">
                            <a:alpha val="100000"/>
                          </a:srgbClr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// 대체 메소드 작성: 수행될 문장들을 메소드 이름으로 대체함 </a:t>
                      </a: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// printCountDivisors_From1To100(): 1부터 100까지 약수 개수 출력하는 메소드</a:t>
                      </a: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</a:t>
                      </a:r>
                      <a:r>
                        <a:rPr lang="ko-KR" sz="1400" b="1" i="0" u="sng">
                          <a:solidFill>
                            <a:srgbClr val="FF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static void printCountDivisors_From1To100() </a:t>
                      </a:r>
                      <a:r>
                        <a:rPr lang="ko-KR" sz="1400" b="1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{ </a:t>
                      </a:r>
                      <a:r>
                        <a:rPr lang="ko-KR" sz="1400" b="0" i="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// 메소드 시그니처</a:t>
                      </a: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chemeClr val="accent2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 System.out.println("\n ** 1부터 100까지 정수 약수 개수 출력하기 **\n ");</a:t>
                      </a: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chemeClr val="accent2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		</a:t>
                      </a: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chemeClr val="accent2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 for (int n = 1; n &lt;= 100; n++) { // 외부 for 문: n이 1부터 100까지 반복</a:t>
                      </a: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chemeClr val="accent2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       int cntDivisors = 0; // n의 약수 개수를 0으로 초기화</a:t>
                      </a: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chemeClr val="accent2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			 </a:t>
                      </a: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chemeClr val="accent2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       for (int i = 1; i &lt;= n; i++) // 내부 for 문: i가 1부터 n까지 반복</a:t>
                      </a: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chemeClr val="accent2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	     if (n % i == 0) 	 // n을 i로 나누어 나머지가 0이면 </a:t>
                      </a: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chemeClr val="accent2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	         cntDivisors++; 	 // i는 n의 약수이므로 약수 개수 1 증가</a:t>
                      </a: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chemeClr val="accent2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			</a:t>
                      </a: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chemeClr val="accent2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       System.out.println(" * " + n + "의 약수 개수: " + cntDivisors); </a:t>
                      </a: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chemeClr val="accent2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 }</a:t>
                      </a: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1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}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}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1400" b="0" i="0">
                        <a:solidFill>
                          <a:srgbClr val="000000">
                            <a:alpha val="100000"/>
                          </a:srgbClr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</a:txBody>
                  <a:tcPr marL="25963" marR="25963" marT="7146" marB="7146" anchor="ctr">
                    <a:lnL>
                      <a:noFill/>
                    </a:lnL>
                    <a:lnR>
                      <a:noFill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1914190" y="4767951"/>
            <a:ext cx="5085353" cy="1703063"/>
          </a:xfrm>
          <a:prstGeom prst="roundRect">
            <a:avLst>
              <a:gd name="adj" fmla="val 10305"/>
            </a:avLst>
          </a:prstGeom>
          <a:solidFill>
            <a:srgbClr val="85FFE0">
              <a:alpha val="14902"/>
            </a:srgb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619208" y="4742613"/>
            <a:ext cx="579852" cy="1237916"/>
          </a:xfrm>
          <a:prstGeom prst="ellipse">
            <a:avLst/>
          </a:prstGeom>
          <a:solidFill>
            <a:srgbClr val="85FFE0">
              <a:alpha val="40000"/>
            </a:srgbClr>
          </a:solidFill>
          <a:ln w="12700">
            <a:solidFill>
              <a:srgbClr val="CC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10030" y="44861"/>
            <a:ext cx="8748588" cy="523220"/>
          </a:xfrm>
          <a:prstGeom prst="rect">
            <a:avLst/>
          </a:prstGeom>
          <a:solidFill>
            <a:srgbClr val="CCFFCC"/>
          </a:solidFill>
          <a:ln w="952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타입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매개변수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갖는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가상적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제네릭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클래스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로 변환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" name="모서리가 둥근 사각형 설명선 4"/>
          <p:cNvSpPr/>
          <p:nvPr/>
        </p:nvSpPr>
        <p:spPr bwMode="auto">
          <a:xfrm flipH="1">
            <a:off x="198350" y="4556969"/>
            <a:ext cx="1028714" cy="1113889"/>
          </a:xfrm>
          <a:prstGeom prst="wedgeRoundRectCallout">
            <a:avLst>
              <a:gd name="adj1" fmla="val -75790"/>
              <a:gd name="adj2" fmla="val -61400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매개변수 갖는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통합 메소드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맑은 고딕" panose="020B0503020000020004" pitchFamily="50" charset="-127"/>
              <a:ea typeface="함초롬바탕"/>
              <a:cs typeface="한양신명조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기능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한 라인에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*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임의 개수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n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개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출력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7" name="굽은 화살표 6"/>
          <p:cNvSpPr/>
          <p:nvPr/>
        </p:nvSpPr>
        <p:spPr>
          <a:xfrm rot="16200000">
            <a:off x="1393514" y="4925545"/>
            <a:ext cx="742207" cy="296063"/>
          </a:xfrm>
          <a:prstGeom prst="bentArrow">
            <a:avLst/>
          </a:prstGeom>
          <a:solidFill>
            <a:srgbClr val="CC00FF">
              <a:alpha val="10196"/>
            </a:srgbClr>
          </a:solidFill>
          <a:ln w="31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 flipH="1">
            <a:off x="1954983" y="2327179"/>
            <a:ext cx="5022926" cy="1394217"/>
          </a:xfrm>
          <a:prstGeom prst="wedgeRoundRectCallout">
            <a:avLst>
              <a:gd name="adj1" fmla="val -46003"/>
              <a:gd name="adj2" fmla="val -16571"/>
              <a:gd name="adj3" fmla="val 16667"/>
            </a:avLst>
          </a:prstGeom>
          <a:solidFill>
            <a:srgbClr val="85FFE0">
              <a:alpha val="14902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한양신명조"/>
            </a:endParaRPr>
          </a:p>
        </p:txBody>
      </p:sp>
      <p:sp>
        <p:nvSpPr>
          <p:cNvPr id="10" name="모서리가 둥근 사각형 설명선 9"/>
          <p:cNvSpPr/>
          <p:nvPr/>
        </p:nvSpPr>
        <p:spPr bwMode="auto">
          <a:xfrm flipH="1">
            <a:off x="1488253" y="1852188"/>
            <a:ext cx="3893326" cy="390839"/>
          </a:xfrm>
          <a:prstGeom prst="wedgeRoundRectCallout">
            <a:avLst>
              <a:gd name="adj1" fmla="val -46003"/>
              <a:gd name="adj2" fmla="val -16571"/>
              <a:gd name="adj3" fmla="val 16667"/>
            </a:avLst>
          </a:prstGeom>
          <a:solidFill>
            <a:srgbClr val="CC00FF">
              <a:alpha val="10196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한양신명조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 flipH="1">
            <a:off x="7449260" y="5280318"/>
            <a:ext cx="1163398" cy="1123712"/>
          </a:xfrm>
          <a:prstGeom prst="wedgeRoundRectCallout">
            <a:avLst>
              <a:gd name="adj1" fmla="val 92491"/>
              <a:gd name="adj2" fmla="val -5260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통합대상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한 라인에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*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특정 개수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출력하는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유사한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메소드들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한양신명조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43997" y="1901791"/>
            <a:ext cx="765426" cy="298356"/>
          </a:xfrm>
          <a:prstGeom prst="roundRect">
            <a:avLst>
              <a:gd name="adj" fmla="val 10305"/>
            </a:avLst>
          </a:prstGeom>
          <a:solidFill>
            <a:srgbClr val="66FFFF">
              <a:alpha val="3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모서리가 둥근 사각형 설명선 19"/>
          <p:cNvSpPr/>
          <p:nvPr/>
        </p:nvSpPr>
        <p:spPr bwMode="auto">
          <a:xfrm flipH="1">
            <a:off x="210030" y="1961814"/>
            <a:ext cx="1013702" cy="1276618"/>
          </a:xfrm>
          <a:prstGeom prst="wedgeRoundRectCallout">
            <a:avLst>
              <a:gd name="adj1" fmla="val -76498"/>
              <a:gd name="adj2" fmla="val -4889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타입 매개변수 갖는 </a:t>
            </a:r>
            <a:r>
              <a:rPr kumimoji="0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가상적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통합 클래스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임의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클래스의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객체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2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개까지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저장하는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클래스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한양신명조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12828" y="4945485"/>
            <a:ext cx="349330" cy="276999"/>
          </a:xfrm>
          <a:prstGeom prst="rect">
            <a:avLst/>
          </a:prstGeom>
          <a:solidFill>
            <a:srgbClr val="CC00FF">
              <a:alpha val="10196"/>
            </a:srgbClr>
          </a:solidFill>
          <a:ln w="3175">
            <a:solidFill>
              <a:srgbClr val="CC00FF"/>
            </a:solidFill>
          </a:ln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통합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30" name="원호 29"/>
          <p:cNvSpPr/>
          <p:nvPr/>
        </p:nvSpPr>
        <p:spPr bwMode="auto">
          <a:xfrm rot="13017763" flipH="1">
            <a:off x="2878522" y="3906327"/>
            <a:ext cx="1801935" cy="2078853"/>
          </a:xfrm>
          <a:prstGeom prst="arc">
            <a:avLst>
              <a:gd name="adj1" fmla="val 16200000"/>
              <a:gd name="adj2" fmla="val 3608793"/>
            </a:avLst>
          </a:prstGeom>
          <a:noFill/>
          <a:ln w="9525" cap="flat" cmpd="sng" algn="ctr">
            <a:solidFill>
              <a:srgbClr val="CC00FF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24" name="모서리가 둥근 사각형 설명선 23"/>
          <p:cNvSpPr/>
          <p:nvPr/>
        </p:nvSpPr>
        <p:spPr bwMode="auto">
          <a:xfrm flipH="1">
            <a:off x="5518065" y="4850793"/>
            <a:ext cx="1026497" cy="1021556"/>
          </a:xfrm>
          <a:prstGeom prst="wedgeRoundRectCallout">
            <a:avLst>
              <a:gd name="adj1" fmla="val 117573"/>
              <a:gd name="adj2" fmla="val -7353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형식매개변수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메소드 선언할 때 선언되는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매개변수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.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  <a:sym typeface="Wingdings"/>
              </a:rPr>
              <a:t>호출될 때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한양신명조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  <a:sym typeface="Wingdings"/>
              </a:rPr>
              <a:t>값이 주어짐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함초롬바탕"/>
              <a:cs typeface="한양신명조"/>
            </a:endParaRPr>
          </a:p>
        </p:txBody>
      </p:sp>
      <p:sp>
        <p:nvSpPr>
          <p:cNvPr id="26" name="오각형 25"/>
          <p:cNvSpPr/>
          <p:nvPr/>
        </p:nvSpPr>
        <p:spPr>
          <a:xfrm rot="16200000">
            <a:off x="2717127" y="5959279"/>
            <a:ext cx="384013" cy="243683"/>
          </a:xfrm>
          <a:prstGeom prst="homePlate">
            <a:avLst>
              <a:gd name="adj" fmla="val 16732"/>
            </a:avLst>
          </a:prstGeom>
          <a:solidFill>
            <a:srgbClr val="85FFE0">
              <a:alpha val="40000"/>
            </a:srgbClr>
          </a:solidFill>
          <a:ln w="12700">
            <a:solidFill>
              <a:srgbClr val="CC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28" name="모서리가 둥근 사각형 설명선 27"/>
          <p:cNvSpPr/>
          <p:nvPr/>
        </p:nvSpPr>
        <p:spPr bwMode="auto">
          <a:xfrm flipH="1">
            <a:off x="1487264" y="4320062"/>
            <a:ext cx="3893326" cy="342804"/>
          </a:xfrm>
          <a:prstGeom prst="wedgeRoundRectCallout">
            <a:avLst>
              <a:gd name="adj1" fmla="val -46003"/>
              <a:gd name="adj2" fmla="val -16571"/>
              <a:gd name="adj3" fmla="val 16667"/>
            </a:avLst>
          </a:prstGeom>
          <a:solidFill>
            <a:srgbClr val="CC00FF">
              <a:alpha val="10196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한양신명조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185387" y="4391666"/>
            <a:ext cx="648073" cy="227458"/>
          </a:xfrm>
          <a:prstGeom prst="roundRect">
            <a:avLst>
              <a:gd name="adj" fmla="val 10305"/>
            </a:avLst>
          </a:prstGeom>
          <a:solidFill>
            <a:srgbClr val="66FFFF">
              <a:alpha val="30196"/>
            </a:srgb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929598" y="2280080"/>
            <a:ext cx="864096" cy="1443755"/>
          </a:xfrm>
          <a:prstGeom prst="ellipse">
            <a:avLst/>
          </a:prstGeom>
          <a:solidFill>
            <a:srgbClr val="85FFE0">
              <a:alpha val="40000"/>
            </a:srgbClr>
          </a:solidFill>
          <a:ln w="12700">
            <a:solidFill>
              <a:srgbClr val="CC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44" name="오각형 43"/>
          <p:cNvSpPr/>
          <p:nvPr/>
        </p:nvSpPr>
        <p:spPr>
          <a:xfrm rot="16200000">
            <a:off x="3137713" y="3654611"/>
            <a:ext cx="447866" cy="363134"/>
          </a:xfrm>
          <a:prstGeom prst="homePlate">
            <a:avLst>
              <a:gd name="adj" fmla="val 16732"/>
            </a:avLst>
          </a:prstGeom>
          <a:solidFill>
            <a:srgbClr val="85FFE0">
              <a:alpha val="40000"/>
            </a:srgbClr>
          </a:solidFill>
          <a:ln w="12700">
            <a:solidFill>
              <a:srgbClr val="CC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45" name="굽은 화살표 44"/>
          <p:cNvSpPr/>
          <p:nvPr/>
        </p:nvSpPr>
        <p:spPr>
          <a:xfrm rot="16200000">
            <a:off x="1427078" y="2487815"/>
            <a:ext cx="742207" cy="296063"/>
          </a:xfrm>
          <a:prstGeom prst="bentArrow">
            <a:avLst/>
          </a:prstGeom>
          <a:solidFill>
            <a:srgbClr val="CC00FF">
              <a:alpha val="10196"/>
            </a:srgbClr>
          </a:solidFill>
          <a:ln w="31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546392" y="2507755"/>
            <a:ext cx="349330" cy="276999"/>
          </a:xfrm>
          <a:prstGeom prst="rect">
            <a:avLst/>
          </a:prstGeom>
          <a:solidFill>
            <a:srgbClr val="CC00FF">
              <a:alpha val="10196"/>
            </a:srgbClr>
          </a:solidFill>
          <a:ln w="3175">
            <a:solidFill>
              <a:srgbClr val="CC00FF"/>
            </a:solidFill>
          </a:ln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통합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47" name="모서리가 둥근 사각형 설명선 46"/>
          <p:cNvSpPr/>
          <p:nvPr/>
        </p:nvSpPr>
        <p:spPr bwMode="auto">
          <a:xfrm flipH="1">
            <a:off x="7395271" y="2600123"/>
            <a:ext cx="1163398" cy="1123712"/>
          </a:xfrm>
          <a:prstGeom prst="wedgeRoundRectCallout">
            <a:avLst>
              <a:gd name="adj1" fmla="val 85623"/>
              <a:gd name="adj2" fmla="val -4786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통합대상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특정 클래스의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객체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2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개까지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저장하는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유사한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클래스들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한양신명조"/>
            </a:endParaRPr>
          </a:p>
        </p:txBody>
      </p:sp>
      <p:sp>
        <p:nvSpPr>
          <p:cNvPr id="48" name="원호 47"/>
          <p:cNvSpPr/>
          <p:nvPr/>
        </p:nvSpPr>
        <p:spPr bwMode="auto">
          <a:xfrm rot="10800000" flipH="1">
            <a:off x="2040914" y="2028823"/>
            <a:ext cx="3209089" cy="1565540"/>
          </a:xfrm>
          <a:prstGeom prst="arc">
            <a:avLst>
              <a:gd name="adj1" fmla="val 16222966"/>
              <a:gd name="adj2" fmla="val 2206293"/>
            </a:avLst>
          </a:prstGeom>
          <a:noFill/>
          <a:ln w="9525" cap="flat" cmpd="sng" algn="ctr">
            <a:solidFill>
              <a:srgbClr val="FF0000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50" name="모서리가 둥근 사각형 설명선 8"/>
          <p:cNvSpPr>
            <a:spLocks noChangeArrowheads="1"/>
          </p:cNvSpPr>
          <p:nvPr/>
        </p:nvSpPr>
        <p:spPr bwMode="auto">
          <a:xfrm flipH="1">
            <a:off x="5667365" y="2742395"/>
            <a:ext cx="1152560" cy="749141"/>
          </a:xfrm>
          <a:prstGeom prst="wedgeRoundRectCallout">
            <a:avLst>
              <a:gd name="adj1" fmla="val 89378"/>
              <a:gd name="adj2" fmla="val -56625"/>
              <a:gd name="adj3" fmla="val 16667"/>
            </a:avLst>
          </a:prstGeom>
          <a:solidFill>
            <a:srgbClr val="9900FF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이름에 표시된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특정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클래스를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타입 매개변수로 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변환</a:t>
            </a:r>
          </a:p>
        </p:txBody>
      </p:sp>
      <p:sp>
        <p:nvSpPr>
          <p:cNvPr id="51" name="모서리가 둥근 사각형 설명선 8"/>
          <p:cNvSpPr>
            <a:spLocks noChangeArrowheads="1"/>
          </p:cNvSpPr>
          <p:nvPr/>
        </p:nvSpPr>
        <p:spPr bwMode="auto">
          <a:xfrm flipH="1">
            <a:off x="4451436" y="5684820"/>
            <a:ext cx="1025655" cy="749141"/>
          </a:xfrm>
          <a:prstGeom prst="wedgeRoundRectCallout">
            <a:avLst>
              <a:gd name="adj1" fmla="val 74942"/>
              <a:gd name="adj2" fmla="val -42405"/>
              <a:gd name="adj3" fmla="val 16667"/>
            </a:avLst>
          </a:prstGeom>
          <a:solidFill>
            <a:srgbClr val="9900FF">
              <a:alpha val="10196"/>
            </a:srgbClr>
          </a:solidFill>
          <a:ln w="3175" algn="ctr">
            <a:solidFill>
              <a:srgbClr val="2213E3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이름에 표시된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특정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정수를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매개변수로 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변환</a:t>
            </a:r>
          </a:p>
        </p:txBody>
      </p:sp>
      <p:sp>
        <p:nvSpPr>
          <p:cNvPr id="52" name="모서리가 둥근 사각형 설명선 51"/>
          <p:cNvSpPr/>
          <p:nvPr/>
        </p:nvSpPr>
        <p:spPr bwMode="auto">
          <a:xfrm flipH="1">
            <a:off x="2787291" y="663814"/>
            <a:ext cx="1756140" cy="681038"/>
          </a:xfrm>
          <a:prstGeom prst="wedgeRoundRectCallout">
            <a:avLst>
              <a:gd name="adj1" fmla="val -40230"/>
              <a:gd name="adj2" fmla="val 132435"/>
              <a:gd name="adj3" fmla="val 16667"/>
            </a:avLst>
          </a:prstGeom>
          <a:solidFill>
            <a:srgbClr val="FFE07D">
              <a:alpha val="89804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형식 타입 매개변수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클래스 선언할 때 선언되는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타입 매개변수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.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  <a:sym typeface="Wingdings"/>
              </a:rPr>
              <a:t>호출될 때 클래스가 주어짐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함초롬바탕"/>
              <a:cs typeface="한양신명조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98500" y="4149080"/>
            <a:ext cx="7426583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82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419627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2000" dirty="0">
                <a:solidFill>
                  <a:srgbClr val="0000FF"/>
                </a:solidFill>
                <a:latin typeface="+mn-ea"/>
                <a:ea typeface="+mn-ea"/>
                <a:cs typeface="함초롬바탕" pitchFamily="18" charset="-127"/>
              </a:rPr>
              <a:t>타입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  <a:ea typeface="+mn-ea"/>
                <a:cs typeface="함초롬바탕" pitchFamily="18" charset="-127"/>
              </a:rPr>
              <a:t>매개변수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  <a:ea typeface="+mn-ea"/>
                <a:cs typeface="함초롬바탕" pitchFamily="18" charset="-127"/>
              </a:rPr>
              <a:t>갖는 </a:t>
            </a:r>
            <a:r>
              <a:rPr lang="ko-KR" altLang="en-US" sz="2000" b="1" dirty="0">
                <a:solidFill>
                  <a:srgbClr val="0000FF"/>
                </a:solidFill>
                <a:latin typeface="+mn-ea"/>
                <a:ea typeface="+mn-ea"/>
                <a:cs typeface="함초롬바탕" pitchFamily="18" charset="-127"/>
              </a:rPr>
              <a:t>가상적 제네릭 클래스</a:t>
            </a:r>
            <a:r>
              <a:rPr lang="ko-KR" altLang="en-US" sz="2000" dirty="0">
                <a:solidFill>
                  <a:srgbClr val="0000FF"/>
                </a:solidFill>
                <a:latin typeface="+mn-ea"/>
                <a:ea typeface="+mn-ea"/>
                <a:cs typeface="함초롬바탕" pitchFamily="18" charset="-127"/>
              </a:rPr>
              <a:t>로의 변환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  <a:ea typeface="+mn-ea"/>
                <a:cs typeface="함초롬바탕" pitchFamily="18" charset="-127"/>
              </a:rPr>
              <a:t>(</a:t>
            </a:r>
            <a:r>
              <a:rPr lang="ko-KR" altLang="en-US" sz="2000" kern="0" dirty="0" smtClean="0">
                <a:solidFill>
                  <a:srgbClr val="0000FF"/>
                </a:solidFill>
                <a:latin typeface="+mn-ea"/>
                <a:ea typeface="+mn-ea"/>
              </a:rPr>
              <a:t>예제에는 없음</a:t>
            </a:r>
            <a:r>
              <a:rPr lang="en-US" altLang="ko-KR" sz="2000" kern="0" dirty="0" smtClean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endParaRPr lang="ko-KR" altLang="en-US" sz="2000" dirty="0">
              <a:solidFill>
                <a:srgbClr val="0000FF"/>
              </a:solidFill>
              <a:latin typeface="+mn-ea"/>
              <a:ea typeface="+mn-ea"/>
              <a:cs typeface="함초롬바탕" pitchFamily="18" charset="-127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895571"/>
              </p:ext>
            </p:extLst>
          </p:nvPr>
        </p:nvGraphicFramePr>
        <p:xfrm>
          <a:off x="1691680" y="540000"/>
          <a:ext cx="7309582" cy="6246001"/>
        </p:xfrm>
        <a:graphic>
          <a:graphicData uri="http://schemas.openxmlformats.org/drawingml/2006/table">
            <a:tbl>
              <a:tblPr/>
              <a:tblGrid>
                <a:gridCol w="7309582">
                  <a:extLst>
                    <a:ext uri="{9D8B030D-6E8A-4147-A177-3AD203B41FA5}">
                      <a16:colId xmlns:a16="http://schemas.microsoft.com/office/drawing/2014/main" val="1831617125"/>
                    </a:ext>
                  </a:extLst>
                </a:gridCol>
              </a:tblGrid>
              <a:tr h="2003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예제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11-4-3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을 타입 매개변수 갖는 </a:t>
                      </a:r>
                      <a:r>
                        <a:rPr lang="ko-KR" altLang="en-US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가상적 제네릭 클래스로의 변환</a:t>
                      </a:r>
                      <a:endParaRPr lang="ko-KR" altLang="en-US" sz="1200" b="0" kern="0" spc="0" dirty="0">
                        <a:solidFill>
                          <a:srgbClr val="FF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72222"/>
                  </a:ext>
                </a:extLst>
              </a:tr>
              <a:tr h="6045647">
                <a:tc>
                  <a:txBody>
                    <a:bodyPr/>
                    <a:lstStyle/>
                    <a:p>
                      <a:pPr marL="6350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  <a:defRPr/>
                      </a:pPr>
                      <a:endParaRPr lang="en-US" altLang="ko-KR" sz="1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4400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  <a:defRPr/>
                      </a:pPr>
                      <a:r>
                        <a:rPr lang="en-US" altLang="ko-KR" sz="1200" b="0" kern="0" spc="0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class 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StoreAtMost2(</a:t>
                      </a:r>
                      <a:r>
                        <a:rPr lang="en-US" altLang="ko-KR" sz="1200" b="1" kern="0" spc="0" dirty="0" smtClean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  <a:r>
                        <a:rPr lang="ko-KR" altLang="en-US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{   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String title;   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first, second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                                       // T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 객체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저장하는 필드 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StoreAtMost2(</a:t>
                      </a:r>
                      <a:r>
                        <a:rPr lang="en-US" altLang="ko-KR" sz="1200" b="1" kern="0" spc="0" dirty="0" smtClean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T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(String title) {      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주어지는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title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필드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title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저장하는 객체 생성자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this.title = title;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}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주어지는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Integer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객체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저장하는 메소드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- 2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개가 이미 저장되었으면 첫 번째 제거 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void 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add(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200" b="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{   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if (first == null)                                     /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하나도 저장되지 않았으면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first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first = o;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else if (second == null)                      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하나만 저장되었으면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second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second = o;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else {                                                 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이미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개가 모두 저장되었다면 첫 번째 없애고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저장 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first = second;     second = o;           //  second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first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 o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second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 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 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}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altLang="ko-KR" sz="5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altLang="ko-KR" sz="4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class 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Ex11_4_4_StoreAtMost2_UsingGenericClass </a:t>
                      </a:r>
                      <a:r>
                        <a:rPr lang="en-US" altLang="ko-KR" sz="1200" b="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{  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public static void main(String[] args) {   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StoreAtMost2(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Integer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ageAtMost2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new 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StoreAtMost2(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Integer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("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나이 저장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 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ageAtMost2.add( 18 );                                               // 18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ageAtMost2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추가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StoreAtMost2(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String)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nameAtMost2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= new 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StoreAtMost2(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)(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 저장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 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nameAtMost2.add( "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 );                                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 홍길동을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nameAtMost2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추가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nameAtMost2.add( "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이몽룡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 );                                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 이몽룡을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nameAtMost2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추가     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StoreAtMost2(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Person)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personAtMost2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= new 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StoreAtMost2(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Person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)(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신상정보 저장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 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personAtMost2.add( new Person("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", 18) );   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홍길동 객체 추가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personAtMost2.add( new Person("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이몽룡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", 16) );    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이몽룡 객체 추가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personAtMost2.add( new Person("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김철수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", 23) );    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김철수 객체 추가 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  <a:endParaRPr lang="ko-KR" altLang="en-US" sz="12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altLang="ko-KR" sz="7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246604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755886" y="849460"/>
            <a:ext cx="7136594" cy="3155604"/>
          </a:xfrm>
          <a:prstGeom prst="rect">
            <a:avLst/>
          </a:prstGeom>
          <a:solidFill>
            <a:srgbClr val="CEFFFF">
              <a:alpha val="10196"/>
            </a:srgbClr>
          </a:solidFill>
          <a:ln w="31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72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" name="모서리가 둥근 사각형 설명선 16"/>
          <p:cNvSpPr/>
          <p:nvPr/>
        </p:nvSpPr>
        <p:spPr bwMode="auto">
          <a:xfrm flipH="1">
            <a:off x="179512" y="1988840"/>
            <a:ext cx="1161154" cy="1288078"/>
          </a:xfrm>
          <a:prstGeom prst="wedgeRoundRectCallout">
            <a:avLst>
              <a:gd name="adj1" fmla="val -86660"/>
              <a:gd name="adj2" fmla="val 52539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개까지만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저장하는 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가상적인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타입 매개변수 이용하여 하나의 클래스로 통합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57036" y="4077072"/>
            <a:ext cx="7135443" cy="2664296"/>
          </a:xfrm>
          <a:prstGeom prst="rect">
            <a:avLst/>
          </a:prstGeom>
          <a:solidFill>
            <a:srgbClr val="CEFFFF">
              <a:alpha val="10196"/>
            </a:srgbClr>
          </a:solidFill>
          <a:ln w="31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72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9" name="모서리가 둥근 사각형 설명선 18"/>
          <p:cNvSpPr/>
          <p:nvPr/>
        </p:nvSpPr>
        <p:spPr bwMode="auto">
          <a:xfrm flipH="1">
            <a:off x="179512" y="4509120"/>
            <a:ext cx="1161154" cy="1123712"/>
          </a:xfrm>
          <a:prstGeom prst="wedgeRoundRectCallout">
            <a:avLst>
              <a:gd name="adj1" fmla="val -86004"/>
              <a:gd name="adj2" fmla="val 51356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가상적인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이용하여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개까지만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저장하는 관리 객체 생성 및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100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419627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2400" dirty="0">
                <a:solidFill>
                  <a:srgbClr val="0000FF"/>
                </a:solidFill>
                <a:latin typeface="+mn-ea"/>
                <a:cs typeface="함초롬바탕" pitchFamily="18" charset="-127"/>
              </a:rPr>
              <a:t>타입 </a:t>
            </a:r>
            <a:r>
              <a:rPr lang="ko-KR" altLang="en-US" sz="2400" dirty="0" smtClean="0">
                <a:solidFill>
                  <a:srgbClr val="0000FF"/>
                </a:solidFill>
                <a:latin typeface="+mn-ea"/>
                <a:cs typeface="함초롬바탕" pitchFamily="18" charset="-127"/>
              </a:rPr>
              <a:t>매개변수 </a:t>
            </a:r>
            <a:r>
              <a:rPr lang="ko-KR" altLang="en-US" sz="2400" dirty="0">
                <a:solidFill>
                  <a:srgbClr val="0000FF"/>
                </a:solidFill>
                <a:latin typeface="+mn-ea"/>
                <a:cs typeface="함초롬바탕" pitchFamily="18" charset="-127"/>
              </a:rPr>
              <a:t>갖는 </a:t>
            </a:r>
            <a:r>
              <a:rPr lang="ko-KR" altLang="en-US" sz="2400" b="1" dirty="0">
                <a:solidFill>
                  <a:srgbClr val="0000FF"/>
                </a:solidFill>
                <a:latin typeface="+mn-ea"/>
                <a:cs typeface="함초롬바탕" pitchFamily="18" charset="-127"/>
              </a:rPr>
              <a:t>가상적 제네릭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cs typeface="함초롬바탕" pitchFamily="18" charset="-127"/>
              </a:rPr>
              <a:t>클래스</a:t>
            </a:r>
            <a:r>
              <a:rPr lang="ko-KR" altLang="en-US" sz="2400" dirty="0" smtClean="0">
                <a:solidFill>
                  <a:srgbClr val="0000FF"/>
                </a:solidFill>
                <a:latin typeface="+mn-ea"/>
                <a:cs typeface="함초롬바탕" pitchFamily="18" charset="-127"/>
              </a:rPr>
              <a:t>로 </a:t>
            </a:r>
            <a:r>
              <a:rPr lang="ko-KR" altLang="en-US" sz="2400" dirty="0">
                <a:solidFill>
                  <a:srgbClr val="0000FF"/>
                </a:solidFill>
                <a:latin typeface="+mn-ea"/>
                <a:cs typeface="함초롬바탕" pitchFamily="18" charset="-127"/>
              </a:rPr>
              <a:t>변환</a:t>
            </a:r>
            <a:r>
              <a:rPr lang="en-US" altLang="ko-KR" sz="2400" dirty="0">
                <a:solidFill>
                  <a:srgbClr val="0000FF"/>
                </a:solidFill>
                <a:latin typeface="+mn-ea"/>
                <a:cs typeface="함초롬바탕" pitchFamily="18" charset="-127"/>
              </a:rPr>
              <a:t>(</a:t>
            </a:r>
            <a:r>
              <a:rPr lang="ko-KR" altLang="en-US" sz="2400" kern="0" dirty="0" smtClean="0">
                <a:solidFill>
                  <a:srgbClr val="0000FF"/>
                </a:solidFill>
                <a:latin typeface="+mn-ea"/>
              </a:rPr>
              <a:t>예제에 </a:t>
            </a:r>
            <a:r>
              <a:rPr lang="ko-KR" altLang="en-US" sz="2400" kern="0" dirty="0">
                <a:solidFill>
                  <a:srgbClr val="0000FF"/>
                </a:solidFill>
                <a:latin typeface="+mn-ea"/>
              </a:rPr>
              <a:t>없음</a:t>
            </a:r>
            <a:r>
              <a:rPr lang="en-US" altLang="ko-KR" sz="2400" kern="0" dirty="0">
                <a:solidFill>
                  <a:srgbClr val="0000FF"/>
                </a:solidFill>
                <a:latin typeface="+mn-ea"/>
              </a:rPr>
              <a:t>)</a:t>
            </a:r>
            <a:endParaRPr lang="ko-KR" altLang="en-US" sz="2400" dirty="0">
              <a:solidFill>
                <a:srgbClr val="0000FF"/>
              </a:solidFill>
              <a:latin typeface="+mn-ea"/>
              <a:ea typeface="+mn-ea"/>
              <a:cs typeface="함초롬바탕" pitchFamily="18" charset="-127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93247"/>
              </p:ext>
            </p:extLst>
          </p:nvPr>
        </p:nvGraphicFramePr>
        <p:xfrm>
          <a:off x="467242" y="620688"/>
          <a:ext cx="8208913" cy="6081124"/>
        </p:xfrm>
        <a:graphic>
          <a:graphicData uri="http://schemas.openxmlformats.org/drawingml/2006/table">
            <a:tbl>
              <a:tblPr/>
              <a:tblGrid>
                <a:gridCol w="740260">
                  <a:extLst>
                    <a:ext uri="{9D8B030D-6E8A-4147-A177-3AD203B41FA5}">
                      <a16:colId xmlns:a16="http://schemas.microsoft.com/office/drawing/2014/main" val="1626358197"/>
                    </a:ext>
                  </a:extLst>
                </a:gridCol>
                <a:gridCol w="3653267">
                  <a:extLst>
                    <a:ext uri="{9D8B030D-6E8A-4147-A177-3AD203B41FA5}">
                      <a16:colId xmlns:a16="http://schemas.microsoft.com/office/drawing/2014/main" val="4243180931"/>
                    </a:ext>
                  </a:extLst>
                </a:gridCol>
                <a:gridCol w="191632">
                  <a:extLst>
                    <a:ext uri="{9D8B030D-6E8A-4147-A177-3AD203B41FA5}">
                      <a16:colId xmlns:a16="http://schemas.microsoft.com/office/drawing/2014/main" val="3540761306"/>
                    </a:ext>
                  </a:extLst>
                </a:gridCol>
                <a:gridCol w="3623754">
                  <a:extLst>
                    <a:ext uri="{9D8B030D-6E8A-4147-A177-3AD203B41FA5}">
                      <a16:colId xmlns:a16="http://schemas.microsoft.com/office/drawing/2014/main" val="2055843811"/>
                    </a:ext>
                  </a:extLst>
                </a:gridCol>
              </a:tblGrid>
              <a:tr h="238237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 이름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객체 생성자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필드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객체 참조변수의 </a:t>
                      </a:r>
                      <a:r>
                        <a:rPr lang="ko-KR" altLang="en-US" sz="15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개별적 표현과 통합된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표현</a:t>
                      </a:r>
                    </a:p>
                  </a:txBody>
                  <a:tcPr marL="16370" marR="16370" marT="16370" marB="1637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F6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515001"/>
                  </a:ext>
                </a:extLst>
              </a:tr>
              <a:tr h="179483">
                <a:tc>
                  <a:txBody>
                    <a:bodyPr/>
                    <a:lstStyle/>
                    <a:p>
                      <a:pPr marL="0" marR="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16370" marR="16370" marT="16370" marB="1637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F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개별적 표현</a:t>
                      </a:r>
                    </a:p>
                  </a:txBody>
                  <a:tcPr marL="16370" marR="16370" marT="16370" marB="1637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F6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통합된 표현</a:t>
                      </a:r>
                    </a:p>
                  </a:txBody>
                  <a:tcPr marL="16370" marR="16370" marT="16370" marB="1637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F6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22758"/>
                  </a:ext>
                </a:extLst>
              </a:tr>
              <a:tr h="238237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5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클래스 선언</a:t>
                      </a:r>
                      <a:endParaRPr lang="ko-KR" altLang="en-US" sz="1500" b="0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6370" marR="16370" marT="16370" marB="1637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F6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490907"/>
                  </a:ext>
                </a:extLst>
              </a:tr>
              <a:tr h="7231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 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 </a:t>
                      </a:r>
                    </a:p>
                  </a:txBody>
                  <a:tcPr marL="16370" marR="16370" marT="16370" marB="1637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500" kern="0" spc="-1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class </a:t>
                      </a:r>
                      <a:r>
                        <a:rPr lang="en-US" sz="1500" kern="0" spc="-1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StoreIntegerAtMost2</a:t>
                      </a:r>
                      <a:r>
                        <a:rPr lang="en-US" sz="150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{ </a:t>
                      </a:r>
                      <a:r>
                        <a:rPr lang="en-US" sz="1500" kern="0" spc="-1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… }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500" kern="0" spc="-1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class </a:t>
                      </a:r>
                      <a:r>
                        <a:rPr lang="en-US" sz="1500" kern="0" spc="-1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StoreStringAtMost2</a:t>
                      </a:r>
                      <a:r>
                        <a:rPr lang="en-US" sz="150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kern="0" spc="-1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  … }</a:t>
                      </a: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500" kern="0" spc="-10" dirty="0" smtClean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sz="1500" kern="0" spc="-1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500" kern="0" spc="-1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StorePersonAtMost2</a:t>
                      </a:r>
                      <a:r>
                        <a:rPr lang="en-US" sz="150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kern="0" spc="-1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  … }</a:t>
                      </a:r>
                      <a:r>
                        <a:rPr lang="en-US" sz="1500" kern="0" spc="-1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6370" marR="16370" marT="16370" marB="1637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6370" marR="16370" marT="16370" marB="1637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500" kern="0" spc="-1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class </a:t>
                      </a:r>
                      <a:r>
                        <a:rPr lang="en-US" sz="1500" b="1" kern="0" spc="-1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StoreAtMost2(</a:t>
                      </a:r>
                      <a:r>
                        <a:rPr lang="en-US" sz="1500" b="1" kern="0" spc="-10" dirty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  <a:r>
                        <a:rPr lang="en-US" sz="1500" b="1" kern="0" spc="-1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T) </a:t>
                      </a:r>
                      <a:r>
                        <a:rPr lang="en-US" altLang="ko-KR" sz="1500" kern="0" spc="-1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  … }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6370" marR="16370" marT="16370" marB="1637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7956"/>
                  </a:ext>
                </a:extLst>
              </a:tr>
              <a:tr h="7449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객체 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생성자 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선언 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6370" marR="16370" marT="16370" marB="1637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500" kern="0" spc="-1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StoreIntegerAtMost2</a:t>
                      </a:r>
                      <a:r>
                        <a:rPr lang="en-US" sz="150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(String title) </a:t>
                      </a:r>
                      <a:r>
                        <a:rPr lang="en-US" altLang="ko-KR" sz="1500" kern="0" spc="-1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  … } </a:t>
                      </a:r>
                      <a:r>
                        <a:rPr lang="en-US" sz="1500" kern="0" spc="-1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500" kern="0" spc="-1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StoreStringAtMost2</a:t>
                      </a:r>
                      <a:r>
                        <a:rPr lang="en-US" sz="1500" kern="0" spc="-1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(String </a:t>
                      </a:r>
                      <a:r>
                        <a:rPr lang="en-US" sz="150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title) </a:t>
                      </a:r>
                      <a:r>
                        <a:rPr lang="en-US" altLang="ko-KR" sz="1500" kern="0" spc="-1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  … } </a:t>
                      </a:r>
                      <a:r>
                        <a:rPr lang="en-US" sz="1500" kern="0" spc="-1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500" kern="0" spc="-1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StorePersonAtMost2</a:t>
                      </a:r>
                      <a:r>
                        <a:rPr lang="en-US" sz="150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(String title) </a:t>
                      </a:r>
                      <a:r>
                        <a:rPr lang="en-US" altLang="ko-KR" sz="1500" kern="0" spc="-1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  … } </a:t>
                      </a:r>
                      <a:r>
                        <a:rPr lang="en-US" sz="1500" kern="0" spc="-1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6370" marR="16370" marT="16370" marB="1637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6370" marR="16370" marT="16370" marB="1637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-1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StoreAtMost2(</a:t>
                      </a:r>
                      <a:r>
                        <a:rPr lang="en-US" sz="1500" b="1" kern="0" spc="-10" dirty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type </a:t>
                      </a:r>
                      <a:r>
                        <a:rPr lang="en-US" sz="1500" b="1" kern="0" spc="-1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500" b="1" kern="0" spc="-1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500" kern="0" spc="-1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50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 title</a:t>
                      </a:r>
                      <a:r>
                        <a:rPr lang="en-US" sz="1500" kern="0" spc="-1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50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kern="0" spc="-1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  … } 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6370" marR="16370" marT="16370" marB="1637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747789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필드 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선언 </a:t>
                      </a:r>
                    </a:p>
                  </a:txBody>
                  <a:tcPr marL="16370" marR="16370" marT="16370" marB="1637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500" kern="0" spc="-1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Integer</a:t>
                      </a:r>
                      <a:r>
                        <a:rPr lang="en-US" sz="150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500" kern="0" spc="-1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first, </a:t>
                      </a:r>
                      <a:r>
                        <a:rPr lang="en-US" sz="1500" kern="0" spc="-1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second</a:t>
                      </a:r>
                      <a:r>
                        <a:rPr lang="en-US" sz="150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500" kern="0" spc="-1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r>
                        <a:rPr lang="en-US" sz="150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500" kern="0" spc="-1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first, </a:t>
                      </a:r>
                      <a:r>
                        <a:rPr lang="en-US" sz="1500" kern="0" spc="-1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second</a:t>
                      </a:r>
                      <a:r>
                        <a:rPr lang="en-US" sz="150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500" kern="0" spc="-1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Person </a:t>
                      </a:r>
                      <a:r>
                        <a:rPr lang="en-US" sz="1500" kern="0" spc="-1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first, </a:t>
                      </a:r>
                      <a:r>
                        <a:rPr lang="en-US" sz="1500" kern="0" spc="-1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second</a:t>
                      </a:r>
                      <a:r>
                        <a:rPr lang="en-US" sz="150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6370" marR="16370" marT="16370" marB="1637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sz="1500" b="1" kern="0" spc="-1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6370" marR="16370" marT="16370" marB="1637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500" b="1" kern="0" spc="-1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 </a:t>
                      </a:r>
                      <a:r>
                        <a:rPr lang="en-US" sz="1500" b="1" kern="0" spc="-1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first, </a:t>
                      </a:r>
                      <a:r>
                        <a:rPr lang="en-US" sz="1500" b="1" kern="0" spc="-1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second</a:t>
                      </a:r>
                      <a:r>
                        <a:rPr lang="en-US" sz="1500" b="1" kern="0" spc="-1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</a:p>
                  </a:txBody>
                  <a:tcPr marL="16370" marR="16370" marT="16370" marB="1637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032946"/>
                  </a:ext>
                </a:extLst>
              </a:tr>
              <a:tr h="7231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메소드 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선언 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6370" marR="16370" marT="16370" marB="1637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500" kern="0" spc="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add(</a:t>
                      </a:r>
                      <a:r>
                        <a:rPr lang="en-US" sz="1500" kern="0" spc="-1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Integer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o</a:t>
                      </a:r>
                      <a:r>
                        <a:rPr lang="en-US" sz="1500" kern="0" spc="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kern="0" spc="-1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  … } </a:t>
                      </a:r>
                      <a:endParaRPr lang="en-US" sz="15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500" kern="0" spc="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add(</a:t>
                      </a:r>
                      <a:r>
                        <a:rPr lang="en-US" sz="1500" kern="0" spc="-1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r>
                        <a:rPr lang="en-US" sz="150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o) </a:t>
                      </a:r>
                      <a:r>
                        <a:rPr lang="en-US" altLang="ko-KR" sz="1500" kern="0" spc="-1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  … } 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500" kern="0" spc="-1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500" kern="0" spc="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add(</a:t>
                      </a: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Person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o</a:t>
                      </a:r>
                      <a:r>
                        <a:rPr lang="en-US" sz="1500" kern="0" spc="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{ 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 }</a:t>
                      </a:r>
                      <a:endParaRPr lang="en-US" sz="15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6370" marR="16370" marT="16370" marB="1637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kern="0" spc="-1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6370" marR="16370" marT="16370" marB="1637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void </a:t>
                      </a:r>
                      <a:r>
                        <a:rPr lang="en-US" sz="1500" b="1" kern="0" spc="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add(</a:t>
                      </a:r>
                      <a:r>
                        <a:rPr lang="en-US" sz="1500" b="1" kern="0" spc="-1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 </a:t>
                      </a:r>
                      <a:r>
                        <a:rPr lang="en-US" sz="15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lang="en-US" sz="1500" b="1" kern="0" spc="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500" b="1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kern="0" spc="-1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  … } </a:t>
                      </a:r>
                      <a:endParaRPr lang="en-US" sz="1500" b="1" kern="0" spc="-1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6370" marR="16370" marT="16370" marB="1637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113392"/>
                  </a:ext>
                </a:extLst>
              </a:tr>
              <a:tr h="238237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5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선언된 </a:t>
                      </a:r>
                      <a:r>
                        <a:rPr lang="ko-KR" altLang="en-US" sz="15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클래스 사용</a:t>
                      </a:r>
                    </a:p>
                  </a:txBody>
                  <a:tcPr marL="16370" marR="16370" marT="16370" marB="1637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548395"/>
                  </a:ext>
                </a:extLst>
              </a:tr>
              <a:tr h="1130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객체 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참조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변수 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선언</a:t>
                      </a:r>
                    </a:p>
                  </a:txBody>
                  <a:tcPr marL="16370" marR="16370" marT="16370" marB="1637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500" kern="0" spc="-1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StoreIntegerAtMost2</a:t>
                      </a:r>
                      <a:r>
                        <a:rPr lang="en-US" sz="150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500" kern="0" spc="-1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500" kern="0" spc="-1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ageAtMost2 </a:t>
                      </a:r>
                      <a:endParaRPr lang="en-US" sz="1500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500" kern="0" spc="-1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StoreStringAtMost2</a:t>
                      </a:r>
                      <a:r>
                        <a:rPr lang="en-US" sz="150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500" kern="0" spc="-1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500" kern="0" spc="-1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stringAtMost2 </a:t>
                      </a:r>
                      <a:endParaRPr lang="en-US" sz="1500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500" kern="0" spc="-1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StorePersonAtMost2 </a:t>
                      </a:r>
                      <a:r>
                        <a:rPr lang="en-US" sz="1500" kern="0" spc="-1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500" kern="0" spc="-1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personAtMost2 </a:t>
                      </a:r>
                      <a:endParaRPr lang="en-US" sz="1500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6370" marR="16370" marT="16370" marB="1637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6370" marR="16370" marT="16370" marB="1637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-1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StoreAtMost2(Integer) </a:t>
                      </a:r>
                      <a:r>
                        <a:rPr lang="en-US" sz="1500" b="1" kern="0" spc="-1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500" kern="0" spc="-1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ageAtMost2 </a:t>
                      </a:r>
                      <a:endParaRPr lang="en-US" sz="1500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500" b="1" kern="0" spc="-1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StoreAtMost2(String</a:t>
                      </a:r>
                      <a:r>
                        <a:rPr lang="en-US" sz="1500" b="1" kern="0" spc="-1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sz="1500" b="1" kern="0" spc="-1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500" kern="0" spc="-1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stringAtMost2 </a:t>
                      </a:r>
                      <a:endParaRPr lang="en-US" sz="1500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500" b="1" kern="0" spc="-1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StoreAtMost2(Person)</a:t>
                      </a:r>
                      <a:r>
                        <a:rPr lang="en-US" sz="150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500" kern="0" spc="-1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500" kern="0" spc="-1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personAtMost2</a:t>
                      </a:r>
                      <a:endParaRPr lang="en-US" sz="1500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6370" marR="16370" marT="16370" marB="1637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40479"/>
                  </a:ext>
                </a:extLst>
              </a:tr>
              <a:tr h="9949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객체 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생성자 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호출</a:t>
                      </a:r>
                    </a:p>
                  </a:txBody>
                  <a:tcPr marL="16370" marR="16370" marT="16370" marB="1637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10" dirty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sz="150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500" kern="0" spc="-1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StoreIntegerAtMost2(</a:t>
                      </a:r>
                      <a:r>
                        <a:rPr lang="en-US" sz="1500" kern="0" spc="-1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500" kern="0" spc="-1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나이 저장</a:t>
                      </a:r>
                      <a:r>
                        <a:rPr lang="en-US" altLang="ko-KR" sz="1500" kern="0" spc="-1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500" kern="0" spc="-1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50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10" dirty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sz="150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500" kern="0" spc="-1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StoreStringAtMost2(</a:t>
                      </a:r>
                      <a:r>
                        <a:rPr lang="en-US" sz="1500" kern="0" spc="-1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500" kern="0" spc="-1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이름 저장</a:t>
                      </a:r>
                      <a:r>
                        <a:rPr lang="en-US" altLang="ko-KR" sz="1500" kern="0" spc="-1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500" kern="0" spc="-1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500" kern="0" spc="0" dirty="0">
                        <a:solidFill>
                          <a:srgbClr val="CC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10" dirty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sz="150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500" kern="0" spc="-1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StorePersonAtMost2(</a:t>
                      </a:r>
                      <a:r>
                        <a:rPr lang="en-US" sz="1500" kern="0" spc="-1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500" kern="0" spc="-1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사람 저장</a:t>
                      </a:r>
                      <a:r>
                        <a:rPr lang="en-US" altLang="ko-KR" sz="1500" kern="0" spc="-1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500" kern="0" spc="-1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500" kern="0" spc="0" dirty="0">
                        <a:solidFill>
                          <a:srgbClr val="CC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6370" marR="16370" marT="16370" marB="1637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6370" marR="16370" marT="16370" marB="1637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10" dirty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sz="150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500" b="1" kern="0" spc="-1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StoreAtMost2(</a:t>
                      </a:r>
                      <a:r>
                        <a:rPr lang="en-US" sz="1500" b="1" kern="0" spc="-1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Integer</a:t>
                      </a:r>
                      <a:r>
                        <a:rPr lang="en-US" sz="1500" b="1" kern="0" spc="-1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500" kern="0" spc="-1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500" kern="0" spc="-1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500" kern="0" spc="-1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나이 저장</a:t>
                      </a:r>
                      <a:r>
                        <a:rPr lang="en-US" altLang="ko-KR" sz="1500" kern="0" spc="-1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50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10" dirty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sz="150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500" b="1" kern="0" spc="-1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StoreAtMost2(</a:t>
                      </a:r>
                      <a:r>
                        <a:rPr lang="en-US" sz="1500" b="1" kern="0" spc="-1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r>
                        <a:rPr lang="en-US" sz="1500" b="1" kern="0" spc="-1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500" kern="0" spc="-1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500" kern="0" spc="-1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500" kern="0" spc="-1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이름 저장</a:t>
                      </a:r>
                      <a:r>
                        <a:rPr lang="en-US" altLang="ko-KR" sz="1500" kern="0" spc="-1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50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10" dirty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sz="150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500" b="1" kern="0" spc="-1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StoreAtMost2(</a:t>
                      </a:r>
                      <a:r>
                        <a:rPr lang="en-US" sz="1500" b="1" kern="0" spc="-1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Person</a:t>
                      </a:r>
                      <a:r>
                        <a:rPr lang="en-US" sz="1500" b="1" kern="0" spc="-1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500" kern="0" spc="-1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500" kern="0" spc="-1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500" kern="0" spc="-1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사람 저장</a:t>
                      </a:r>
                      <a:r>
                        <a:rPr lang="en-US" altLang="ko-KR" sz="1500" kern="0" spc="-1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50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6370" marR="16370" marT="16370" marB="1637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296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052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가상적 제네릭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이해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1925" y="628650"/>
            <a:ext cx="8820150" cy="644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가상적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제네릭 클래스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에서의 중요점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①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⟪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class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StoreAtMost2(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type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⟫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⟪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StoreAtMost2(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type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String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title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⟫</a:t>
            </a:r>
          </a:p>
          <a:p>
            <a:pPr lvl="0">
              <a:lnSpc>
                <a:spcPct val="150000"/>
              </a:lnSpc>
              <a:buClr>
                <a:srgbClr val="C0504D"/>
              </a:buClr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∙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여러 클래스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 하나를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나타낼 수 있는 형식 타입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매개변수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>
              <a:lnSpc>
                <a:spcPct val="150000"/>
              </a:lnSpc>
              <a:buClr>
                <a:srgbClr val="C0504D"/>
              </a:buClr>
              <a:defRPr/>
            </a:pPr>
            <a:r>
              <a:rPr lang="ko-KR" altLang="en-US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 ∙</a:t>
            </a:r>
            <a:r>
              <a:rPr lang="en-US" altLang="ko-KR" sz="1600" dirty="0" smtClean="0">
                <a:solidFill>
                  <a:prstClr val="black"/>
                </a:solidFill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Integer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String,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등의 클래스로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대체 가능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메소드의 형식매개변수와 유사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②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⟪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StoreAtMost2(</a:t>
            </a:r>
            <a:r>
              <a:rPr kumimoji="0" lang="en-US" altLang="ko-KR" sz="16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Integer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ageAtMost2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new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StoreAtMost2(</a:t>
            </a:r>
            <a:r>
              <a:rPr kumimoji="0" lang="en-US" altLang="ko-KR" sz="16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Integer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 저장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⟫</a:t>
            </a:r>
          </a:p>
          <a:p>
            <a:pPr lvl="0">
              <a:lnSpc>
                <a:spcPct val="150000"/>
              </a:lnSpc>
              <a:buClr>
                <a:srgbClr val="C0504D"/>
              </a:buClr>
              <a:defRPr/>
            </a:pPr>
            <a:r>
              <a:rPr lang="ko-KR" altLang="en-US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∙</a:t>
            </a:r>
            <a:r>
              <a:rPr lang="en-US" altLang="ko-KR" sz="1600" dirty="0" smtClean="0">
                <a:solidFill>
                  <a:prstClr val="black"/>
                </a:solidFill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괄호 속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Integer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StoreAtMost2(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type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형식 타입 매개변수에 대한 실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타입매개변수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>
              <a:lnSpc>
                <a:spcPct val="150000"/>
              </a:lnSpc>
              <a:buClr>
                <a:srgbClr val="C0504D"/>
              </a:buClr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주어진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것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메소드의 매개변수 전달과 유사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가상적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제네릭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문제점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메소드의 매개변수와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나타내는 타입 매개변수가 동일하게 괄호 사이에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표현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②  클래스 선언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⟪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class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StoreAtMost2(</a:t>
            </a:r>
            <a:r>
              <a:rPr kumimoji="0" lang="en-US" altLang="ko-KR" sz="1600" b="0" i="0" u="sng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type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T)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⟫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새로운 키워드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type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사용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>
              <a:lnSpc>
                <a:spcPct val="150000"/>
              </a:lnSpc>
              <a:buClr>
                <a:srgbClr val="C0504D"/>
              </a:buClr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③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생성자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선언</a:t>
            </a: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⟪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StoreAtMost2(</a:t>
            </a:r>
            <a:r>
              <a:rPr kumimoji="0" lang="en-US" altLang="ko-KR" sz="16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type</a:t>
            </a:r>
            <a:r>
              <a:rPr kumimoji="0" lang="en-US" altLang="ko-KR" sz="16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)(</a:t>
            </a:r>
            <a:r>
              <a:rPr kumimoji="0" lang="en-US" altLang="ko-KR" sz="16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String</a:t>
            </a:r>
            <a:r>
              <a:rPr kumimoji="0" lang="en-US" altLang="ko-K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title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{ … }⟫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형식매개변수가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>
              <a:lnSpc>
                <a:spcPct val="150000"/>
              </a:lnSpc>
              <a:buClr>
                <a:srgbClr val="C0504D"/>
              </a:buClr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모두 표시되어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괄호가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 나타남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④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생성자 호출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⟪ new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StoreAtMost2(</a:t>
            </a:r>
            <a:r>
              <a:rPr kumimoji="0" lang="en-US" altLang="ko-KR" sz="16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Integer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)(</a:t>
            </a:r>
            <a:r>
              <a:rPr kumimoji="0" lang="en-US" altLang="ko-KR" sz="1600" b="0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ko-KR" alt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 저장</a:t>
            </a:r>
            <a:r>
              <a:rPr kumimoji="0" lang="en-US" altLang="ko-KR" sz="1600" b="0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⟫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매개변수가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모두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표시되어 괄호가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나타남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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보다 간결하며 적합한 구문으로 재구성할 필요가 있음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854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6732240" y="2548917"/>
            <a:ext cx="1656184" cy="2501900"/>
          </a:xfrm>
          <a:prstGeom prst="rect">
            <a:avLst/>
          </a:prstGeom>
          <a:solidFill>
            <a:srgbClr val="D9FBF9">
              <a:alpha val="89804"/>
            </a:srgbClr>
          </a:solidFill>
          <a:ln w="3175">
            <a:solidFill>
              <a:sysClr val="windowText" lastClr="000000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dirty="0">
                <a:solidFill>
                  <a:srgbClr val="0000FF"/>
                </a:solidFill>
              </a:rPr>
              <a:t>컬렉션 지원 클래스의 필요성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8762" y="600214"/>
            <a:ext cx="8424936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배열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이용한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데이터 처리의 문제점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배열객체와 배열변수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이용하여 여러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데이터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저장하고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접근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배열에 저장 가능한 원소 개수보다 더 많은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데이터 저장할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경우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예외 발생 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73222"/>
              </p:ext>
            </p:extLst>
          </p:nvPr>
        </p:nvGraphicFramePr>
        <p:xfrm>
          <a:off x="250797" y="1829251"/>
          <a:ext cx="6281498" cy="4663336"/>
        </p:xfrm>
        <a:graphic>
          <a:graphicData uri="http://schemas.openxmlformats.org/drawingml/2006/table">
            <a:tbl>
              <a:tblPr/>
              <a:tblGrid>
                <a:gridCol w="1152851">
                  <a:extLst>
                    <a:ext uri="{9D8B030D-6E8A-4147-A177-3AD203B41FA5}">
                      <a16:colId xmlns:a16="http://schemas.microsoft.com/office/drawing/2014/main" val="1831617125"/>
                    </a:ext>
                  </a:extLst>
                </a:gridCol>
                <a:gridCol w="5128647">
                  <a:extLst>
                    <a:ext uri="{9D8B030D-6E8A-4147-A177-3AD203B41FA5}">
                      <a16:colId xmlns:a16="http://schemas.microsoft.com/office/drawing/2014/main" val="2970363290"/>
                    </a:ext>
                  </a:extLst>
                </a:gridCol>
              </a:tblGrid>
              <a:tr h="3481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11-1-1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배열객체의 최대 원소 개수보다 많은 원소 저장할 때의 문제점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72222"/>
                  </a:ext>
                </a:extLst>
              </a:tr>
              <a:tr h="2177288">
                <a:tc grid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package ex11_1_need_for_collection;  </a:t>
                      </a: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 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Ex11_1_1_StringsMgmt_OutOfBoundsException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  </a:t>
                      </a: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public static void main(String[] args) {</a:t>
                      </a: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String[] strings = new 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String[</a:t>
                      </a:r>
                      <a:r>
                        <a:rPr lang="en-US" sz="20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최대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문자열 저장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strings[0] = "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홍길동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";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strings[1] = "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박문수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";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strings[2] = "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이몽룡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";</a:t>
                      </a: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strings[3] = "</a:t>
                      </a:r>
                      <a:r>
                        <a:rPr lang="ko-KR" alt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성춘향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";   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strings[4] = "</a:t>
                      </a:r>
                      <a:r>
                        <a:rPr lang="ko-KR" alt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심청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";</a:t>
                      </a: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for (String s : strings)                  // strings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배열의 모든 원소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대해</a:t>
                      </a:r>
                    </a:p>
                    <a:p>
                      <a:pPr marL="63500" marR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  <a:defRPr/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if (s != null)                              //    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null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 아니면 </a:t>
                      </a: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  <a:defRPr/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System.out.println(s + " ");  //     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출력</a:t>
                      </a:r>
                    </a:p>
                    <a:p>
                      <a:pPr marL="63500" marR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  <a:defRPr/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24660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747760"/>
              </p:ext>
            </p:extLst>
          </p:nvPr>
        </p:nvGraphicFramePr>
        <p:xfrm>
          <a:off x="1382009" y="6036565"/>
          <a:ext cx="6912175" cy="675894"/>
        </p:xfrm>
        <a:graphic>
          <a:graphicData uri="http://schemas.openxmlformats.org/drawingml/2006/table">
            <a:tbl>
              <a:tblPr/>
              <a:tblGrid>
                <a:gridCol w="6912175">
                  <a:extLst>
                    <a:ext uri="{9D8B030D-6E8A-4147-A177-3AD203B41FA5}">
                      <a16:colId xmlns:a16="http://schemas.microsoft.com/office/drawing/2014/main" val="3055757958"/>
                    </a:ext>
                  </a:extLst>
                </a:gridCol>
              </a:tblGrid>
              <a:tr h="59664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Exception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 thread "main" </a:t>
                      </a:r>
                      <a:r>
                        <a:rPr lang="en-US" sz="14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java.lang.ArrayIndexOutOfBoundsException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at ex11_1_need_for_collection.Ex11_1_1_StringsMgmt_OutOfBoundsException.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main(Ex11_1_1_StringsMgmt_OutOfBoundsException.java:8)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0781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6915035" y="3295226"/>
            <a:ext cx="1278224" cy="1467558"/>
          </a:xfrm>
          <a:prstGeom prst="rect">
            <a:avLst/>
          </a:prstGeom>
          <a:solidFill>
            <a:srgbClr val="ED7D31">
              <a:lumMod val="20000"/>
              <a:lumOff val="80000"/>
              <a:alpha val="89804"/>
            </a:srgbClr>
          </a:solidFill>
          <a:ln w="3175">
            <a:solidFill>
              <a:sysClr val="windowText" lastClr="000000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7128890" y="3760306"/>
          <a:ext cx="850513" cy="685800"/>
        </p:xfrm>
        <a:graphic>
          <a:graphicData uri="http://schemas.openxmlformats.org/drawingml/2006/table">
            <a:tbl>
              <a:tblPr firstRow="1" bandRow="1"/>
              <a:tblGrid>
                <a:gridCol w="216024">
                  <a:extLst>
                    <a:ext uri="{9D8B030D-6E8A-4147-A177-3AD203B41FA5}">
                      <a16:colId xmlns:a16="http://schemas.microsoft.com/office/drawing/2014/main" val="3788621802"/>
                    </a:ext>
                  </a:extLst>
                </a:gridCol>
                <a:gridCol w="634489">
                  <a:extLst>
                    <a:ext uri="{9D8B030D-6E8A-4147-A177-3AD203B41FA5}">
                      <a16:colId xmlns:a16="http://schemas.microsoft.com/office/drawing/2014/main" val="360460274"/>
                    </a:ext>
                  </a:extLst>
                </a:gridCol>
              </a:tblGrid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96513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박문수</a:t>
                      </a:r>
                      <a:r>
                        <a:rPr lang="en-US" altLang="ko-KR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900" b="0" kern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595859"/>
                  </a:ext>
                </a:extLst>
              </a:tr>
              <a:tr h="22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이몽룡</a:t>
                      </a: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CBC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22207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546147" y="4446106"/>
            <a:ext cx="475102" cy="246221"/>
          </a:xfrm>
          <a:prstGeom prst="rect">
            <a:avLst/>
          </a:prstGeom>
          <a:solidFill>
            <a:srgbClr val="D3FCBC"/>
          </a:solidFill>
          <a:ln w="3175"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pPr marL="381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성춘향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96474" y="3413386"/>
            <a:ext cx="1083870" cy="274828"/>
          </a:xfrm>
          <a:prstGeom prst="rect">
            <a:avLst/>
          </a:prstGeom>
          <a:solidFill>
            <a:srgbClr val="10DAC2">
              <a:alpha val="34902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54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String[] </a:t>
            </a:r>
            <a:r>
              <a:rPr kumimoji="0" lang="ko-KR" altLang="en-US" sz="1100" b="0" i="0" u="none" strike="noStrike" kern="0" cap="none" spc="-10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itchFamily="18" charset="-127"/>
              </a:rPr>
              <a:t>배열객체</a:t>
            </a:r>
            <a:endParaRPr kumimoji="0" lang="ko-KR" altLang="en-US" sz="1100" b="0" i="0" u="none" strike="noStrike" kern="0" cap="none" spc="-10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915035" y="2826619"/>
            <a:ext cx="771508" cy="293183"/>
          </a:xfrm>
          <a:prstGeom prst="rect">
            <a:avLst/>
          </a:prstGeom>
          <a:solidFill>
            <a:srgbClr val="50EEE6">
              <a:alpha val="69804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36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함초롬바탕" panose="02030604000101010101" pitchFamily="18" charset="-127"/>
              </a:rPr>
              <a:t>strings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736941" y="2828312"/>
            <a:ext cx="424284" cy="291490"/>
          </a:xfrm>
          <a:prstGeom prst="rect">
            <a:avLst/>
          </a:prstGeom>
          <a:solidFill>
            <a:srgbClr val="D3FCBC">
              <a:alpha val="69804"/>
            </a:srgbClr>
          </a:solidFill>
          <a:ln w="3175">
            <a:solidFill>
              <a:sysClr val="windowText" lastClr="000000"/>
            </a:solidFill>
          </a:ln>
        </p:spPr>
        <p:txBody>
          <a:bodyPr wrap="none" lIns="36000" tIns="36000" rIns="36000" bIns="36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7924244" y="2965723"/>
            <a:ext cx="0" cy="309642"/>
          </a:xfrm>
          <a:prstGeom prst="straightConnector1">
            <a:avLst/>
          </a:prstGeom>
          <a:noFill/>
          <a:ln w="6350" cap="flat" cmpd="sng" algn="ctr">
            <a:solidFill>
              <a:srgbClr val="0000FF"/>
            </a:solidFill>
            <a:prstDash val="solid"/>
            <a:miter lim="800000"/>
            <a:headEnd type="oval"/>
            <a:tailEnd type="triangle"/>
          </a:ln>
          <a:effectLst/>
        </p:spPr>
      </p:cxnSp>
      <p:cxnSp>
        <p:nvCxnSpPr>
          <p:cNvPr id="22" name="직선 화살표 연결선 21"/>
          <p:cNvCxnSpPr>
            <a:stCxn id="17" idx="1"/>
          </p:cNvCxnSpPr>
          <p:nvPr/>
        </p:nvCxnSpPr>
        <p:spPr>
          <a:xfrm flipH="1">
            <a:off x="7866562" y="4569217"/>
            <a:ext cx="679585" cy="69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732241" y="5096270"/>
            <a:ext cx="1656184" cy="246221"/>
          </a:xfrm>
          <a:prstGeom prst="rect">
            <a:avLst/>
          </a:prstGeom>
          <a:solidFill>
            <a:srgbClr val="EBF1DE"/>
          </a:solidFill>
          <a:ln w="3175"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pPr marL="381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strings[3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] =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"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성춘향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"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275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문법에 맞는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제네릭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클래스로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변환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1925" y="628650"/>
            <a:ext cx="882015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문법에 맞는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제네릭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변환 방법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나타내는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타입 매개변수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메소드의 매개변수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표시하기로 결정함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 ∙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이는 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나타내는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타입 매개변수와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매개변수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명확히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구분하기 위함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② 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나타내는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형식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타입 매개변수에서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키워드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type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생략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하기로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∙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매개변수는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여러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타입 중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하나이므로 타입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반드시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명시해야 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∙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나타내는 타입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매개변수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종류는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하나 밖에 없기 때문에 생략해도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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새로운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키워드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추가 안하는 효과도 있음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③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생성자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선언에서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형식 타입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매개변수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생략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하기로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∙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이는 클래스 선언에서의 표현과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중복되기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때문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323512"/>
              </p:ext>
            </p:extLst>
          </p:nvPr>
        </p:nvGraphicFramePr>
        <p:xfrm>
          <a:off x="630000" y="4140000"/>
          <a:ext cx="7902440" cy="2397411"/>
        </p:xfrm>
        <a:graphic>
          <a:graphicData uri="http://schemas.openxmlformats.org/drawingml/2006/table">
            <a:tbl>
              <a:tblPr/>
              <a:tblGrid>
                <a:gridCol w="1123742">
                  <a:extLst>
                    <a:ext uri="{9D8B030D-6E8A-4147-A177-3AD203B41FA5}">
                      <a16:colId xmlns:a16="http://schemas.microsoft.com/office/drawing/2014/main" val="530794525"/>
                    </a:ext>
                  </a:extLst>
                </a:gridCol>
                <a:gridCol w="3207660">
                  <a:extLst>
                    <a:ext uri="{9D8B030D-6E8A-4147-A177-3AD203B41FA5}">
                      <a16:colId xmlns:a16="http://schemas.microsoft.com/office/drawing/2014/main" val="157460448"/>
                    </a:ext>
                  </a:extLst>
                </a:gridCol>
                <a:gridCol w="3571038">
                  <a:extLst>
                    <a:ext uri="{9D8B030D-6E8A-4147-A177-3AD203B41FA5}">
                      <a16:colId xmlns:a16="http://schemas.microsoft.com/office/drawing/2014/main" val="3065467582"/>
                    </a:ext>
                  </a:extLst>
                </a:gridCol>
              </a:tblGrid>
              <a:tr h="360040">
                <a:tc gridSpan="3"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타입 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매개변수와 관련된 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표현</a:t>
                      </a:r>
                      <a:endParaRPr lang="ko-KR" altLang="en-US" sz="1400" b="0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F6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94489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152400" marR="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F6F2"/>
                    </a:solidFill>
                  </a:tcPr>
                </a:tc>
                <a:tc>
                  <a:txBody>
                    <a:bodyPr/>
                    <a:lstStyle/>
                    <a:p>
                      <a:pPr marL="152400" marR="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가상적 프로그램에서의 표현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F6F2"/>
                    </a:solidFill>
                  </a:tcPr>
                </a:tc>
                <a:tc>
                  <a:txBody>
                    <a:bodyPr/>
                    <a:lstStyle/>
                    <a:p>
                      <a:pPr marL="152400" marR="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Java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에서의 표현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F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995100"/>
                  </a:ext>
                </a:extLst>
              </a:tr>
              <a:tr h="3748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선언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</a:t>
                      </a:r>
                      <a:r>
                        <a:rPr lang="en-US" sz="1200" kern="0" spc="-1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kern="0" spc="-1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StoreAtMost2</a:t>
                      </a:r>
                      <a:r>
                        <a:rPr lang="en-US" sz="1400" b="1" kern="0" spc="-1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400" b="1" kern="0" spc="-1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type</a:t>
                      </a:r>
                      <a:r>
                        <a:rPr lang="en-US" sz="1400" b="1" kern="0" spc="-1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T) </a:t>
                      </a:r>
                      <a:r>
                        <a:rPr lang="en-US" sz="1200" kern="0" spc="-1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</a:t>
                      </a:r>
                      <a:r>
                        <a:rPr lang="en-US" sz="1200" kern="0" spc="-1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… }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</a:t>
                      </a:r>
                      <a:r>
                        <a:rPr lang="en-US" sz="1200" kern="0" spc="-1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StoreAtMost2</a:t>
                      </a:r>
                      <a:r>
                        <a:rPr lang="en-US" sz="1400" b="1" kern="0" spc="-1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 T &gt;</a:t>
                      </a:r>
                      <a:r>
                        <a:rPr lang="en-US" sz="1400" b="1" kern="0" spc="-1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kern="0" spc="-1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</a:t>
                      </a:r>
                      <a:r>
                        <a:rPr lang="en-US" sz="1200" kern="0" spc="-1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… }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10956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생성자 </a:t>
                      </a:r>
                      <a:r>
                        <a:rPr lang="ko-KR" altLang="en-US" sz="1200" kern="0" spc="-1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선언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StoreAtMost2(</a:t>
                      </a:r>
                      <a:r>
                        <a:rPr lang="en-US" sz="1400" b="1" kern="0" spc="-1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type</a:t>
                      </a:r>
                      <a:r>
                        <a:rPr lang="en-US" sz="1400" b="1" kern="0" spc="-1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T</a:t>
                      </a:r>
                      <a:r>
                        <a:rPr lang="en-US" sz="1200" kern="0" spc="-1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)(</a:t>
                      </a:r>
                      <a:r>
                        <a:rPr lang="en-US" sz="1200" kern="0" spc="-1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 title</a:t>
                      </a:r>
                      <a:r>
                        <a:rPr lang="en-US" sz="1200" kern="0" spc="-1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sz="1200" kern="0" spc="-1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 </a:t>
                      </a:r>
                      <a:r>
                        <a:rPr lang="en-US" sz="1200" kern="0" spc="-1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…}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StoreAtMost2(</a:t>
                      </a:r>
                      <a:r>
                        <a:rPr lang="en-US" sz="1200" kern="0" spc="-1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 title</a:t>
                      </a:r>
                      <a:r>
                        <a:rPr lang="en-US" sz="1200" kern="0" spc="-1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sz="1200" kern="0" spc="-1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 </a:t>
                      </a:r>
                      <a:r>
                        <a:rPr lang="en-US" sz="1200" kern="0" spc="-1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… }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357379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참조변수 선언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StoreAtMost2</a:t>
                      </a:r>
                      <a:r>
                        <a:rPr lang="en-US" sz="1400" b="1" kern="0" spc="-1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 </a:t>
                      </a:r>
                      <a:r>
                        <a:rPr lang="en-US" altLang="ko-KR" sz="1400" b="1" kern="0" spc="-1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Integer </a:t>
                      </a:r>
                      <a:r>
                        <a:rPr lang="en-US" sz="1400" b="1" kern="0" spc="-1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en-US" sz="1200" kern="0" spc="-1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ageAtMost2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StoreAtMost2</a:t>
                      </a:r>
                      <a:r>
                        <a:rPr lang="en-US" sz="1400" b="1" kern="0" spc="-1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 Integer &gt; </a:t>
                      </a:r>
                      <a:r>
                        <a:rPr lang="en-US" sz="1200" kern="0" spc="-1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ageAtMost2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119554"/>
                  </a:ext>
                </a:extLst>
              </a:tr>
              <a:tr h="4384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생성자 호출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 </a:t>
                      </a:r>
                      <a:r>
                        <a:rPr lang="en-US" sz="1200" kern="0" spc="-1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StoreAtMost2</a:t>
                      </a:r>
                      <a:r>
                        <a:rPr lang="en-US" sz="1400" b="1" kern="0" spc="-1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 </a:t>
                      </a:r>
                      <a:r>
                        <a:rPr lang="en-US" sz="1400" b="1" kern="0" spc="-1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Integer </a:t>
                      </a:r>
                      <a:r>
                        <a:rPr lang="en-US" sz="1400" b="1" kern="0" spc="-1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sz="1200" kern="0" spc="-1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200" kern="0" spc="-1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200" kern="0" spc="-1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나이 저장</a:t>
                      </a:r>
                      <a:r>
                        <a:rPr lang="en-US" altLang="ko-KR" sz="1200" kern="0" spc="-1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200" kern="0" spc="-1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200" kern="0" spc="-1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sz="1200" kern="0" spc="-10" dirty="0">
                          <a:solidFill>
                            <a:srgbClr val="009900"/>
                          </a:solidFill>
                          <a:effectLst/>
                          <a:latin typeface="한양신명조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kern="0" spc="-1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StoreAtMost2</a:t>
                      </a:r>
                      <a:r>
                        <a:rPr lang="en-US" sz="1400" b="1" kern="0" spc="-1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 Integer &gt;</a:t>
                      </a:r>
                      <a:r>
                        <a:rPr lang="en-US" sz="1400" kern="0" spc="-1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400" kern="0" spc="-1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200" kern="0" spc="-1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나이 저장</a:t>
                      </a:r>
                      <a:r>
                        <a:rPr lang="en-US" altLang="ko-KR" sz="1200" kern="0" spc="-1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200" kern="0" spc="-1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ko-KR" altLang="en-US" sz="1200" kern="0" spc="-10" dirty="0">
                          <a:solidFill>
                            <a:srgbClr val="FF0000"/>
                          </a:solidFill>
                          <a:effectLst/>
                          <a:latin typeface="한양신명조"/>
                          <a:ea typeface="함초롬바탕" panose="02030604000101010101" pitchFamily="18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827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51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419627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2000" dirty="0">
                <a:solidFill>
                  <a:srgbClr val="0000FF"/>
                </a:solidFill>
                <a:latin typeface="+mn-ea"/>
                <a:ea typeface="+mn-ea"/>
                <a:cs typeface="함초롬바탕" pitchFamily="18" charset="-127"/>
              </a:rPr>
              <a:t>타입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  <a:ea typeface="+mn-ea"/>
                <a:cs typeface="함초롬바탕" pitchFamily="18" charset="-127"/>
              </a:rPr>
              <a:t>매개변수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  <a:ea typeface="+mn-ea"/>
                <a:cs typeface="함초롬바탕" pitchFamily="18" charset="-127"/>
              </a:rPr>
              <a:t>갖는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  <a:ea typeface="+mn-ea"/>
                <a:cs typeface="함초롬바탕" pitchFamily="18" charset="-127"/>
              </a:rPr>
              <a:t>제네릭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  <a:ea typeface="+mn-ea"/>
                <a:cs typeface="함초롬바탕" pitchFamily="18" charset="-127"/>
              </a:rPr>
              <a:t>클래스로의 변환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  <a:ea typeface="+mn-ea"/>
                <a:cs typeface="함초롬바탕" pitchFamily="18" charset="-127"/>
              </a:rPr>
              <a:t>(</a:t>
            </a:r>
            <a:r>
              <a:rPr lang="ko-KR" altLang="en-US" sz="2000" kern="0" dirty="0" smtClean="0">
                <a:solidFill>
                  <a:srgbClr val="0000FF"/>
                </a:solidFill>
                <a:latin typeface="+mn-ea"/>
                <a:ea typeface="+mn-ea"/>
              </a:rPr>
              <a:t>예제 </a:t>
            </a:r>
            <a:r>
              <a:rPr lang="en-US" altLang="ko-KR" sz="2000" kern="0" dirty="0" smtClean="0">
                <a:solidFill>
                  <a:srgbClr val="0000FF"/>
                </a:solidFill>
                <a:latin typeface="+mn-ea"/>
                <a:ea typeface="+mn-ea"/>
              </a:rPr>
              <a:t>11-4-4)</a:t>
            </a:r>
            <a:endParaRPr lang="ko-KR" altLang="en-US" sz="2000" dirty="0">
              <a:solidFill>
                <a:srgbClr val="0000FF"/>
              </a:solidFill>
              <a:latin typeface="+mn-ea"/>
              <a:ea typeface="+mn-ea"/>
              <a:cs typeface="함초롬바탕" pitchFamily="18" charset="-127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585821"/>
              </p:ext>
            </p:extLst>
          </p:nvPr>
        </p:nvGraphicFramePr>
        <p:xfrm>
          <a:off x="1547664" y="548680"/>
          <a:ext cx="7309582" cy="6201377"/>
        </p:xfrm>
        <a:graphic>
          <a:graphicData uri="http://schemas.openxmlformats.org/drawingml/2006/table">
            <a:tbl>
              <a:tblPr/>
              <a:tblGrid>
                <a:gridCol w="1347909">
                  <a:extLst>
                    <a:ext uri="{9D8B030D-6E8A-4147-A177-3AD203B41FA5}">
                      <a16:colId xmlns:a16="http://schemas.microsoft.com/office/drawing/2014/main" val="1831617125"/>
                    </a:ext>
                  </a:extLst>
                </a:gridCol>
                <a:gridCol w="5961673">
                  <a:extLst>
                    <a:ext uri="{9D8B030D-6E8A-4147-A177-3AD203B41FA5}">
                      <a16:colId xmlns:a16="http://schemas.microsoft.com/office/drawing/2014/main" val="2970363290"/>
                    </a:ext>
                  </a:extLst>
                </a:gridCol>
              </a:tblGrid>
              <a:tr h="2212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11-4-4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타입 매개변수 갖는 가상적 제네릭 클래스로의 변환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72222"/>
                  </a:ext>
                </a:extLst>
              </a:tr>
              <a:tr h="5980126">
                <a:tc gridSpan="2">
                  <a:txBody>
                    <a:bodyPr/>
                    <a:lstStyle/>
                    <a:p>
                      <a:pPr marL="6350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  <a:defRPr/>
                      </a:pPr>
                      <a:endParaRPr lang="en-US" altLang="ko-KR" sz="1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4400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  <a:defRPr/>
                      </a:pPr>
                      <a:r>
                        <a:rPr lang="en-US" altLang="ko-KR" sz="1200" b="0" kern="0" spc="0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class 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StoreAtMost2&lt;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{   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String title;    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first, second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                                             // T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 객체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저장하는 필드 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StoreAtMost2(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 title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{                         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주어지는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title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필드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title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저장하는 객체 생성자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this.title = title;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}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주어지는 타입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객체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저장하는 메소드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- 2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개가 이미 저장되었으면 첫 번째 제거 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void 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add(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200" b="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{   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if (first == null)                                            /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하나도 저장되지 않았으면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first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first = o;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else if (second == null)                             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하나만 저장되었으면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second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second = o;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else {                                                           // 2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모두 저장되었다면 첫 번째 없애고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저장 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first = second;     second = o;                   //  second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first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 o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second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 </a:t>
                      </a:r>
                    </a:p>
                    <a:p>
                      <a:pPr marL="144000" marR="0" indent="0" algn="just" fontAlgn="base" latinLnBrk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144000" marR="0" indent="0" algn="just" fontAlgn="base" latinLnBrk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}</a:t>
                      </a:r>
                    </a:p>
                    <a:p>
                      <a:pPr marL="144000" marR="0" indent="0" algn="just" fontAlgn="base" latinLnBrk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altLang="ko-KR" sz="5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class 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Ex11_4_5_StoreAtMost2_UsingGenericClass  </a:t>
                      </a:r>
                      <a:r>
                        <a:rPr lang="en-US" altLang="ko-KR" sz="1200" b="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{  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public static void main(String[] args) {   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StoreAtMost2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&lt;Integer&gt;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ageAtMost2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new 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StoreAtMost2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&lt;Integer&gt;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("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나이 저장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 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ageAtMost2.add( 18 );                                             // 18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ageAtMost2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추가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StoreAtMost2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&lt;String&gt;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nameAtMost2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= new 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StoreAtMost2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&lt;String&gt;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 저장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 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nameAtMost2.add( "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 );                               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 홍길동을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nameAtMost2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추가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nameAtMost2.add( "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이몽룡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 );                               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 이몽룡을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nameAtMost2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추가     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endParaRPr lang="ko-KR" altLang="en-US" sz="6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StoreAtMost2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&lt;Person&gt;</a:t>
                      </a:r>
                      <a:r>
                        <a:rPr lang="en-US" altLang="ko-KR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personAtMost2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= new 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StoreAtMost2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&lt;Person&gt;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신상정보 저장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 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personAtMost2.add( new Person("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", 18) );  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홍길동 객체 추가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personAtMost2.add( new Person("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이몽룡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", 16) );  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이몽룡 객체 추가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personAtMost2.add( new Person("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김철수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", 23) );  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김철수 객체 추가 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  <a:endParaRPr lang="ko-KR" altLang="en-US" sz="12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44000" marR="0" indent="0" algn="just" fontAlgn="base" latinLnBrk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altLang="ko-KR" sz="7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246604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692125" y="908606"/>
            <a:ext cx="7074402" cy="3022833"/>
          </a:xfrm>
          <a:prstGeom prst="rect">
            <a:avLst/>
          </a:prstGeom>
          <a:solidFill>
            <a:srgbClr val="CEFFFF">
              <a:alpha val="10196"/>
            </a:srgbClr>
          </a:solidFill>
          <a:ln w="31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72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" name="모서리가 둥근 사각형 설명선 16"/>
          <p:cNvSpPr/>
          <p:nvPr/>
        </p:nvSpPr>
        <p:spPr bwMode="auto">
          <a:xfrm flipH="1">
            <a:off x="179512" y="836712"/>
            <a:ext cx="1161154" cy="1288078"/>
          </a:xfrm>
          <a:prstGeom prst="wedgeRoundRectCallout">
            <a:avLst>
              <a:gd name="adj1" fmla="val -81410"/>
              <a:gd name="adj2" fmla="val 5194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개까지만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저장하는 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제네릭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타입 매개변수 이용하여 하나의 클래스로 통합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92126" y="3977966"/>
            <a:ext cx="7074402" cy="2691394"/>
          </a:xfrm>
          <a:prstGeom prst="rect">
            <a:avLst/>
          </a:prstGeom>
          <a:solidFill>
            <a:srgbClr val="CEFFFF">
              <a:alpha val="10196"/>
            </a:srgbClr>
          </a:solidFill>
          <a:ln w="31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72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9" name="모서리가 둥근 사각형 설명선 18"/>
          <p:cNvSpPr/>
          <p:nvPr/>
        </p:nvSpPr>
        <p:spPr bwMode="auto">
          <a:xfrm flipH="1">
            <a:off x="179512" y="4509120"/>
            <a:ext cx="1161154" cy="1123712"/>
          </a:xfrm>
          <a:prstGeom prst="wedgeRoundRectCallout">
            <a:avLst>
              <a:gd name="adj1" fmla="val -80754"/>
              <a:gd name="adj2" fmla="val 5067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제네릭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이용하여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개까지만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저장하는 관리 객체 생성 및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635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11-4-4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1925" y="628650"/>
            <a:ext cx="8820150" cy="617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개까지 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클래스를 하나의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제네릭 클래스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>
              <a:lnSpc>
                <a:spcPct val="130000"/>
              </a:lnSpc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StoreAtMost2&lt;T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작성하고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메소드에서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 객체 </a:t>
            </a:r>
            <a:r>
              <a:rPr lang="ko-KR" altLang="en-US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생성하여 </a:t>
            </a: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ageAtMost2, </a:t>
            </a:r>
            <a:endParaRPr lang="en-US" altLang="ko-KR" sz="1600" dirty="0" smtClean="0">
              <a:solidFill>
                <a:prstClr val="black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>
              <a:lnSpc>
                <a:spcPct val="130000"/>
              </a:lnSpc>
              <a:defRPr lang="ko-KR" altLang="en-US"/>
            </a:pP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nameAtMost2</a:t>
            </a: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PersonAtMost2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</a:t>
            </a:r>
            <a:r>
              <a:rPr lang="ko-KR" altLang="en-US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참조하게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</a:t>
            </a:r>
            <a:endParaRPr lang="en-US" altLang="ko-KR" sz="1600" dirty="0">
              <a:solidFill>
                <a:prstClr val="black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>
              <a:lnSpc>
                <a:spcPct val="130000"/>
              </a:lnSpc>
              <a:defRPr lang="ko-KR" altLang="en-US"/>
            </a:pP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∙</a:t>
            </a:r>
            <a:r>
              <a:rPr lang="en-US" altLang="ko-KR" sz="1600" dirty="0" smtClean="0">
                <a:solidFill>
                  <a:prstClr val="black"/>
                </a:solidFill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</a:t>
            </a:r>
            <a:r>
              <a:rPr lang="ko-KR" altLang="en-US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참조변수 선언과 객체 생성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 </a:t>
            </a: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</a:t>
            </a:r>
            <a:r>
              <a:rPr lang="ko-KR" altLang="en-US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r>
              <a:rPr lang="ko-KR" altLang="en-US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사이에 저장할 원소의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타입 명시</a:t>
            </a:r>
            <a:endParaRPr lang="en-US" altLang="ko-KR" sz="1600" dirty="0" smtClean="0">
              <a:solidFill>
                <a:prstClr val="black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>
              <a:lnSpc>
                <a:spcPct val="130000"/>
              </a:lnSpc>
              <a:defRPr lang="ko-KR" altLang="en-US"/>
            </a:pPr>
            <a:endParaRPr lang="en-US" altLang="ko-KR" sz="1600" dirty="0">
              <a:solidFill>
                <a:prstClr val="black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>
              <a:lnSpc>
                <a:spcPct val="130000"/>
              </a:lnSpc>
              <a:defRPr lang="ko-KR" altLang="en-US"/>
            </a:pPr>
            <a:r>
              <a:rPr lang="ko-KR" altLang="en-US" sz="1600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 smtClean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▪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작성된 </a:t>
            </a:r>
            <a:r>
              <a:rPr lang="ko-KR" altLang="en-US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제네릭 클래스에 대해 다음을 개략적으로 파악하라</a:t>
            </a: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lvl="0">
              <a:lnSpc>
                <a:spcPct val="130000"/>
              </a:lnSpc>
              <a:defRPr lang="ko-KR" altLang="en-US"/>
            </a:pPr>
            <a:r>
              <a:rPr lang="en-US" altLang="ko-KR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(</a:t>
            </a: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</a:t>
            </a:r>
            <a:r>
              <a:rPr lang="ko-KR" altLang="en-US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타입 매개변수를 이용하여 범용적인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선언하는 </a:t>
            </a:r>
            <a:r>
              <a:rPr lang="ko-KR" altLang="en-US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방법</a:t>
            </a:r>
          </a:p>
          <a:p>
            <a:pPr lvl="0">
              <a:lnSpc>
                <a:spcPct val="130000"/>
              </a:lnSpc>
              <a:defRPr lang="ko-KR" altLang="en-US"/>
            </a:pPr>
            <a:r>
              <a:rPr lang="ko-KR" altLang="en-US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(2)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선언된 </a:t>
            </a:r>
            <a:r>
              <a:rPr lang="ko-KR" altLang="en-US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제네릭 클래스를 사용하는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방법</a:t>
            </a:r>
            <a:endParaRPr lang="en-US" altLang="ko-KR" sz="1600" dirty="0" smtClean="0">
              <a:solidFill>
                <a:prstClr val="black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>
              <a:lnSpc>
                <a:spcPct val="130000"/>
              </a:lnSpc>
              <a:defRPr lang="ko-KR" altLang="en-US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>
              <a:lnSpc>
                <a:spcPct val="130000"/>
              </a:lnSpc>
              <a:defRPr lang="ko-KR" altLang="en-US"/>
            </a:pP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프로그램 실행하고 결과 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Character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개까지 저장하고 출력하기 위하여 필요한 코드를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main()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메소드에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'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홍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', '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', '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박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추가하고 출력된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결과 확인하라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2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Double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개까지 저장하고 출력하기 위하여 필요한 코드를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main()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메소드에 작성하라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177.7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162.0,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172.2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추가하고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결과 확인하라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%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참고 사항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% </a:t>
            </a: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여기에서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제네릭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작성하였으므로 별도의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필요 없음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86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836712"/>
            <a:ext cx="7920880" cy="3664684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en-US" altLang="ko-KR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11.4 </a:t>
            </a: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제네릭 클래스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endParaRPr kumimoji="1" lang="en-US" altLang="ko-KR" sz="4800" kern="0" dirty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제네릭 클래스</a:t>
            </a:r>
          </a:p>
          <a:p>
            <a:pPr lvl="0" algn="ctr" fontAlgn="base">
              <a:defRPr/>
            </a:pPr>
            <a:r>
              <a:rPr lang="ko-KR" altLang="en-US" sz="4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선언하기</a:t>
            </a:r>
            <a:endParaRPr lang="ko-KR" altLang="en-US" sz="40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17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형식 타입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매개변수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갖는 제네릭 클래스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1925" y="628650"/>
            <a:ext cx="8820150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제네릭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선언하기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기존의 클래스 선언하는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것 외에 형식 타입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매개변수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추가적으로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가짐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제네릭 클래스 선언하는 문법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제네릭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선언에서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형식 타입 매개변수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이름만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주어짐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∙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매개변수의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주어지지 않으므로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완전히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선언되지 않음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∙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나중에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제네릭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사용할 때 타입 매개변수의 실제 값에 해당되는 클래스가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매개변수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 주어지므로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그 때 완전한 클래스가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형성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형식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 매개변수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 타입 매개변수</a:t>
            </a: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매개변수가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형식매개변수와 실매개변수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있는 것과 마찬가지로 타입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매개변수도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형식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 매개변수와 실 타입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매개변수 있음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형식 타입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매개변수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제네릭 클래스 선언될 때 주어지는 타입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 매개변수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제네릭 클래스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사용될 때 주어지는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</a:t>
            </a: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208371"/>
              </p:ext>
            </p:extLst>
          </p:nvPr>
        </p:nvGraphicFramePr>
        <p:xfrm>
          <a:off x="899592" y="1700808"/>
          <a:ext cx="6984776" cy="1059942"/>
        </p:xfrm>
        <a:graphic>
          <a:graphicData uri="http://schemas.openxmlformats.org/drawingml/2006/table">
            <a:tbl>
              <a:tblPr/>
              <a:tblGrid>
                <a:gridCol w="6984776">
                  <a:extLst>
                    <a:ext uri="{9D8B030D-6E8A-4147-A177-3AD203B41FA5}">
                      <a16:colId xmlns:a16="http://schemas.microsoft.com/office/drawing/2014/main" val="168640714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</a:t>
                      </a:r>
                      <a:r>
                        <a:rPr lang="ko-KR" altLang="en-US" sz="1400" b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클래스이름</a:t>
                      </a:r>
                      <a:r>
                        <a:rPr lang="en-US" altLang="ko-KR" sz="1400" b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1400" b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</a:t>
                      </a:r>
                      <a:r>
                        <a:rPr lang="en-US" altLang="ko-KR" sz="1400" b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400" b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  <a:r>
                        <a:rPr lang="en-US" altLang="ko-KR" sz="1400" b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400" b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매개변수</a:t>
                      </a:r>
                      <a:r>
                        <a:rPr lang="en-US" altLang="ko-KR" sz="1400" b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400" dirty="0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a:t>⟪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매개변수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이용한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 선언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 생성자 및 메소드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선언 </a:t>
                      </a:r>
                      <a:r>
                        <a:rPr lang="en-US" altLang="ko-KR" sz="1400" dirty="0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a:t>⟫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73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형식 타입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매개변수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갖는 제네릭 클래스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1925" y="594868"/>
            <a:ext cx="88201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제네릭 클래스의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형식 타입 매개변수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제네릭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선언시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주어지는 타입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매개변수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형식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 매개변수는 나중에 실 타입 매개변수로 대체됨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 매개변수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용도에 따라 다음과 같이 하나의 문자로 사용하는 것이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관례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20430"/>
              </p:ext>
            </p:extLst>
          </p:nvPr>
        </p:nvGraphicFramePr>
        <p:xfrm>
          <a:off x="2447540" y="2194440"/>
          <a:ext cx="4824984" cy="1590730"/>
        </p:xfrm>
        <a:graphic>
          <a:graphicData uri="http://schemas.openxmlformats.org/drawingml/2006/table">
            <a:tbl>
              <a:tblPr/>
              <a:tblGrid>
                <a:gridCol w="4824984">
                  <a:extLst>
                    <a:ext uri="{9D8B030D-6E8A-4147-A177-3AD203B41FA5}">
                      <a16:colId xmlns:a16="http://schemas.microsoft.com/office/drawing/2014/main" val="1936219680"/>
                    </a:ext>
                  </a:extLst>
                </a:gridCol>
              </a:tblGrid>
              <a:tr h="1590730">
                <a:tc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컬렉션 원소 타입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숫자 타입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K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키와 값 쌍에서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키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나타내는 타입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키와 값 쌍에서 키에 대응되는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값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나타내는 타입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일반적 타입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2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번째 타입 매개변수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7178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210311"/>
              </p:ext>
            </p:extLst>
          </p:nvPr>
        </p:nvGraphicFramePr>
        <p:xfrm>
          <a:off x="899592" y="3861048"/>
          <a:ext cx="7920880" cy="2910838"/>
        </p:xfrm>
        <a:graphic>
          <a:graphicData uri="http://schemas.openxmlformats.org/drawingml/2006/table">
            <a:tbl>
              <a:tblPr/>
              <a:tblGrid>
                <a:gridCol w="7920880">
                  <a:extLst>
                    <a:ext uri="{9D8B030D-6E8A-4147-A177-3AD203B41FA5}">
                      <a16:colId xmlns:a16="http://schemas.microsoft.com/office/drawing/2014/main" val="1936219680"/>
                    </a:ext>
                  </a:extLst>
                </a:gridCol>
              </a:tblGrid>
              <a:tr h="2910838">
                <a:tc>
                  <a:txBody>
                    <a:bodyPr/>
                    <a:lstStyle/>
                    <a:p>
                      <a:pPr marL="63500" marR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Mgmt  &lt; </a:t>
                      </a:r>
                      <a:r>
                        <a:rPr lang="en-US" altLang="ko-KR" sz="16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 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String title;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Vector&lt; </a:t>
                      </a:r>
                      <a:r>
                        <a:rPr lang="en-US" altLang="ko-KR" sz="16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objects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</a:t>
                      </a:r>
                      <a:r>
                        <a:rPr lang="en-US" altLang="ko-KR" sz="14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Vector&lt;</a:t>
                      </a:r>
                      <a:r>
                        <a:rPr lang="en-US" altLang="ko-KR" sz="1600" b="1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&gt;()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// E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객체들 저장하는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필드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Mgmt(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title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    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주어지는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title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을 필드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title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저장하는 객체 생성자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this.title = title;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}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void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add(</a:t>
                      </a:r>
                      <a:r>
                        <a:rPr lang="en-US" altLang="ko-KR" sz="16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element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   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주어지는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객체를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필드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objects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저장하는 메소드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objects.add(element);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}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</a:t>
                      </a:r>
                      <a:r>
                        <a:rPr lang="en-US" altLang="ko-KR" sz="1600" b="1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7178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051720" y="3949308"/>
            <a:ext cx="536627" cy="288032"/>
          </a:xfrm>
          <a:prstGeom prst="rect">
            <a:avLst/>
          </a:prstGeom>
          <a:solidFill>
            <a:srgbClr val="CEFFFF">
              <a:alpha val="10196"/>
            </a:srgbClr>
          </a:solidFill>
          <a:ln w="31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72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 flipH="1">
            <a:off x="3347864" y="3914244"/>
            <a:ext cx="1449186" cy="561856"/>
          </a:xfrm>
          <a:prstGeom prst="wedgeRoundRectCallout">
            <a:avLst>
              <a:gd name="adj1" fmla="val 102363"/>
              <a:gd name="adj2" fmla="val -3893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&lt; E &gt;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는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smtClean="0">
                <a:solidFill>
                  <a:prstClr val="black"/>
                </a:solidFill>
                <a:latin typeface="함초롬바탕"/>
                <a:ea typeface="함초롬바탕"/>
              </a:rPr>
              <a:t>원소 타입 나타내는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형식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 매개변수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60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타입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매개변수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1925" y="628650"/>
            <a:ext cx="8820150" cy="505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 타입 매개변수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(real type parameter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참조변수 선언 또는 객체 생성자 호출 등 제네릭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실제 사용할 때 주어지는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구체적인 클래스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나타내는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▪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&lt;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와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&gt;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사이에 구체적인 클래스 또는 인터페이스가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주어짐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▪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제네릭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클래스는 실 타입 매개변수가 주어져야 올바른 클래스로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선언되어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참조변수 선언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또는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생성자 호출 등이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▪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경우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Mgmt&lt; E &gt;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 형식 타입 매개변수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 실 타입 매개변수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String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으로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대체됨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∙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제네릭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Mgmt&lt; E &gt;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에서의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모든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String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으로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변경됨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 타입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매개변수 달리하며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제네릭 클래스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Mgmt&lt;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&gt;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 객체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참조변수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선언하고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생성할 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있음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043608" y="2636912"/>
          <a:ext cx="6696744" cy="1008112"/>
        </p:xfrm>
        <a:graphic>
          <a:graphicData uri="http://schemas.openxmlformats.org/drawingml/2006/table">
            <a:tbl>
              <a:tblPr/>
              <a:tblGrid>
                <a:gridCol w="6696744">
                  <a:extLst>
                    <a:ext uri="{9D8B030D-6E8A-4147-A177-3AD203B41FA5}">
                      <a16:colId xmlns:a16="http://schemas.microsoft.com/office/drawing/2014/main" val="1936219680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marL="63500" marR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Mgmt  &lt; </a:t>
                      </a:r>
                      <a:r>
                        <a:rPr lang="en-US" altLang="ko-KR" sz="16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  … }</a:t>
                      </a:r>
                    </a:p>
                    <a:p>
                      <a:pPr marL="635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 smtClean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Mgmt &lt;String&gt;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nameMgmt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 </a:t>
                      </a:r>
                      <a:r>
                        <a:rPr lang="en-US" altLang="ko-KR" sz="14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Mgmt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&lt;String&gt; 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이름 관리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7178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674000" y="3291497"/>
            <a:ext cx="792089" cy="288032"/>
          </a:xfrm>
          <a:prstGeom prst="rect">
            <a:avLst/>
          </a:prstGeom>
          <a:solidFill>
            <a:srgbClr val="CEFFFF">
              <a:alpha val="10196"/>
            </a:srgbClr>
          </a:solidFill>
          <a:ln w="31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72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모서리가 둥근 사각형 설명선 5"/>
          <p:cNvSpPr/>
          <p:nvPr/>
        </p:nvSpPr>
        <p:spPr bwMode="auto">
          <a:xfrm flipH="1">
            <a:off x="1763688" y="3782229"/>
            <a:ext cx="1161154" cy="374571"/>
          </a:xfrm>
          <a:prstGeom prst="wedgeRoundRectCallout">
            <a:avLst>
              <a:gd name="adj1" fmla="val 48927"/>
              <a:gd name="adj2" fmla="val -102579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&lt;String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&gt;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은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 매개변수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6000" y="3281579"/>
            <a:ext cx="792089" cy="288032"/>
          </a:xfrm>
          <a:prstGeom prst="rect">
            <a:avLst/>
          </a:prstGeom>
          <a:solidFill>
            <a:srgbClr val="CEFFFF">
              <a:alpha val="10196"/>
            </a:srgbClr>
          </a:solidFill>
          <a:ln w="31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72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 flipH="1">
            <a:off x="4932040" y="3779240"/>
            <a:ext cx="1161154" cy="374571"/>
          </a:xfrm>
          <a:prstGeom prst="wedgeRoundRectCallout">
            <a:avLst>
              <a:gd name="adj1" fmla="val 48927"/>
              <a:gd name="adj2" fmla="val -102579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&lt;String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&gt;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은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 매개변수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467964"/>
              </p:ext>
            </p:extLst>
          </p:nvPr>
        </p:nvGraphicFramePr>
        <p:xfrm>
          <a:off x="1043608" y="5725031"/>
          <a:ext cx="6696744" cy="720080"/>
        </p:xfrm>
        <a:graphic>
          <a:graphicData uri="http://schemas.openxmlformats.org/drawingml/2006/table">
            <a:tbl>
              <a:tblPr/>
              <a:tblGrid>
                <a:gridCol w="6696744">
                  <a:extLst>
                    <a:ext uri="{9D8B030D-6E8A-4147-A177-3AD203B41FA5}">
                      <a16:colId xmlns:a16="http://schemas.microsoft.com/office/drawing/2014/main" val="1936219680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marL="6350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Mgmt</a:t>
                      </a:r>
                      <a:r>
                        <a:rPr lang="en-US" altLang="ko-KR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&lt;Integer&gt;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ageMgmt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 </a:t>
                      </a:r>
                      <a:r>
                        <a:rPr lang="en-US" altLang="ko-KR" sz="14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Mgmt</a:t>
                      </a:r>
                      <a:r>
                        <a:rPr lang="en-US" altLang="ko-KR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&lt;Integer&gt;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나이 관리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</a:t>
                      </a:r>
                    </a:p>
                    <a:p>
                      <a:pPr marL="635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Mgmt</a:t>
                      </a:r>
                      <a:r>
                        <a:rPr lang="en-US" altLang="ko-KR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&lt;Person&gt;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personMgmt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 </a:t>
                      </a:r>
                      <a:r>
                        <a:rPr lang="en-US" altLang="ko-KR" sz="14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Mgmt</a:t>
                      </a:r>
                      <a:r>
                        <a:rPr lang="en-US" altLang="ko-KR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&lt;Person&gt;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신상정보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관리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71786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97775" y="2747960"/>
            <a:ext cx="536627" cy="288032"/>
          </a:xfrm>
          <a:prstGeom prst="rect">
            <a:avLst/>
          </a:prstGeom>
          <a:solidFill>
            <a:srgbClr val="CEFFFF">
              <a:alpha val="10196"/>
            </a:srgbClr>
          </a:solidFill>
          <a:ln w="31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72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 flipH="1">
            <a:off x="3419872" y="2848706"/>
            <a:ext cx="1377178" cy="374571"/>
          </a:xfrm>
          <a:prstGeom prst="wedgeRoundRectCallout">
            <a:avLst>
              <a:gd name="adj1" fmla="val 99792"/>
              <a:gd name="adj2" fmla="val -5262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&lt;E&gt;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는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형식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 매개변수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2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523220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형식 타입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매개변수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갖는 제네릭 클래스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11-4-5)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5241"/>
              </p:ext>
            </p:extLst>
          </p:nvPr>
        </p:nvGraphicFramePr>
        <p:xfrm>
          <a:off x="1187624" y="692697"/>
          <a:ext cx="7128792" cy="5688632"/>
        </p:xfrm>
        <a:graphic>
          <a:graphicData uri="http://schemas.openxmlformats.org/drawingml/2006/table">
            <a:tbl>
              <a:tblPr/>
              <a:tblGrid>
                <a:gridCol w="1535265">
                  <a:extLst>
                    <a:ext uri="{9D8B030D-6E8A-4147-A177-3AD203B41FA5}">
                      <a16:colId xmlns:a16="http://schemas.microsoft.com/office/drawing/2014/main" val="1465164236"/>
                    </a:ext>
                  </a:extLst>
                </a:gridCol>
                <a:gridCol w="5593527">
                  <a:extLst>
                    <a:ext uri="{9D8B030D-6E8A-4147-A177-3AD203B41FA5}">
                      <a16:colId xmlns:a16="http://schemas.microsoft.com/office/drawing/2014/main" val="3074966961"/>
                    </a:ext>
                  </a:extLst>
                </a:gridCol>
              </a:tblGrid>
              <a:tr h="3453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11-4-5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4966" marR="54966" marT="15196" marB="151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객체 저장하고 추출하는 제네릭 클래스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4966" marR="54966" marT="15196" marB="151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31220"/>
                  </a:ext>
                </a:extLst>
              </a:tr>
              <a:tr h="5343315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Mgmt&lt; </a:t>
                      </a:r>
                      <a:r>
                        <a:rPr lang="en-US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 </a:t>
                      </a:r>
                      <a:r>
                        <a:rPr lang="en-US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  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String title;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Vector&lt; </a:t>
                      </a:r>
                      <a:r>
                        <a:rPr lang="en-US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 </a:t>
                      </a:r>
                      <a:r>
                        <a:rPr lang="en-US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objects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</a:t>
                      </a:r>
                      <a:r>
                        <a:rPr lang="en-US" sz="12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Vector&lt; </a:t>
                      </a:r>
                      <a:r>
                        <a:rPr lang="en-US" sz="1400" b="1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 </a:t>
                      </a:r>
                      <a:r>
                        <a:rPr lang="en-US" sz="12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&gt;()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// E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객체들 저장하는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필드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sz="12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Mgmt(</a:t>
                      </a:r>
                      <a:r>
                        <a:rPr lang="en-US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en-US" sz="12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title</a:t>
                      </a:r>
                      <a:r>
                        <a:rPr lang="en-US" sz="12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   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주어지는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title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을 필드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title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저장하는 객체 생성자</a:t>
                      </a:r>
                      <a:endParaRPr lang="en-US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this.title = title;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}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void </a:t>
                      </a:r>
                      <a:r>
                        <a:rPr lang="en-US" sz="12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add(</a:t>
                      </a:r>
                      <a:r>
                        <a:rPr lang="en-US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element</a:t>
                      </a:r>
                      <a:r>
                        <a:rPr lang="en-US" sz="12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  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주어지는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클래스의 객체를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필드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objects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저장하는 메소드</a:t>
                      </a:r>
                      <a:endParaRPr lang="en-US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objects.add(element);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}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get(</a:t>
                      </a:r>
                      <a:r>
                        <a:rPr lang="en-US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2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   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Vector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필드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objects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저장된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위치의 객체 반환하는 메소드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return objects.get(i);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}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sz="12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toString()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 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title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과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objects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저장된 객체들을 문자열로 구성하는 메소드</a:t>
                      </a:r>
                      <a:endParaRPr lang="en-US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String s = title +": ";                                 //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타이틀을 문자열에 추가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for (</a:t>
                      </a:r>
                      <a:r>
                        <a:rPr lang="en-US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element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objects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                          // objects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element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대해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 = s + "[ " + </a:t>
                      </a:r>
                      <a:r>
                        <a:rPr lang="en-US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element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.toString() + " ] ";  //     element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와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사이에 추가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return s;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}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void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output()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title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과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objects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저장된 객체들 출력하는 메소드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System.out.println(this.toString());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}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4966" marR="54966" marT="15196" marB="151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292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9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11-4-5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1925" y="628650"/>
            <a:ext cx="8820150" cy="605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Mgmt&lt;E&gt;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클래스는 여러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원소들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저장하고 출력하는 제네릭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∙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이름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Mgmt&lt;E&gt;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타입 매개변수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&lt;E&gt;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표기되어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임의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관리하는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클래스임 나타냄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∙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때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항상 관리 대상인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나타내는 특정 클래스가 다음과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같이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주어져야 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참조변수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선언시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Mgmt&lt;Person&gt;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-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생성 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new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Mgmt&lt;Person&gt;(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신상정보 관리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프로그램 실행하고 결과 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한국인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저장하고 추출하고 출력하는 관리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기능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제공하는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생성하여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홍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", "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",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"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박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", "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사공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저장하고 출력하라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2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Double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저장하고 추출하고 출력하는 관리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기능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제공하는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생성하여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177.7,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162.0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172.2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저장하고 출력하라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%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참고 사항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% 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여기에서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별도의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생성할 필요가 없으며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main()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메소드에 필요한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문장 작성하면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3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제네릭 클래스는 여러 클래스에 대해 적용 가능한 클래스이므로 프로그래밍 과정은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복잡하지만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큰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이점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갖는다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 이점이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무엇인가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생각해보라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1941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1077218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11-4-6,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11-4-7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11964" y="1268760"/>
            <a:ext cx="8820150" cy="26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11-4-6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 예제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11-4-5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제네릭 클래스를 개별적 클래스로 작성한 것</a:t>
            </a:r>
            <a:endParaRPr lang="en-US" altLang="ko-KR" sz="1600" dirty="0" smtClean="0">
              <a:solidFill>
                <a:prstClr val="black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>
              <a:lnSpc>
                <a:spcPct val="130000"/>
              </a:lnSpc>
              <a:defRPr lang="ko-KR" altLang="en-US"/>
            </a:pPr>
            <a:r>
              <a:rPr lang="ko-KR" altLang="en-US" sz="1600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 smtClean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11-4-7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 </a:t>
            </a:r>
            <a:r>
              <a:rPr lang="ko-KR" altLang="en-US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11-4-5</a:t>
            </a:r>
            <a:r>
              <a:rPr lang="ko-KR" altLang="en-US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제네릭 클래스를 개별적 클래스로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작성하며</a:t>
            </a:r>
            <a:endParaRPr lang="en-US" altLang="ko-KR" sz="1600" dirty="0" smtClean="0">
              <a:solidFill>
                <a:prstClr val="black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>
              <a:lnSpc>
                <a:spcPct val="130000"/>
              </a:lnSpc>
              <a:defRPr lang="ko-KR" altLang="en-US"/>
            </a:pP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최대한 클래스들을 동일하게 작성한 것</a:t>
            </a:r>
            <a:endParaRPr lang="en-US" altLang="ko-KR" sz="1600" dirty="0" smtClean="0">
              <a:solidFill>
                <a:prstClr val="black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>
              <a:lnSpc>
                <a:spcPct val="130000"/>
              </a:lnSpc>
              <a:defRPr lang="ko-KR" altLang="en-US"/>
            </a:pPr>
            <a:endParaRPr lang="en-US" altLang="ko-KR" sz="1600" dirty="0">
              <a:solidFill>
                <a:prstClr val="black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>
              <a:lnSpc>
                <a:spcPct val="130000"/>
              </a:lnSpc>
              <a:defRPr lang="ko-KR" altLang="en-US"/>
            </a:pPr>
            <a:r>
              <a:rPr lang="ko-KR" altLang="en-US" sz="1600" dirty="0" smtClean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ko-KR" altLang="en-US" sz="1600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lang="ko-KR" altLang="en-US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두 프로그램을 살펴보면서 제네릭 클래스와 개별적 클래스 간의 상호 관계에 대해 이해할 것</a:t>
            </a:r>
            <a:endParaRPr lang="en-US" altLang="ko-KR" sz="1600" dirty="0" smtClean="0">
              <a:solidFill>
                <a:prstClr val="black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>
              <a:lnSpc>
                <a:spcPct val="130000"/>
              </a:lnSpc>
              <a:defRPr lang="ko-KR" altLang="en-US"/>
            </a:pPr>
            <a:endParaRPr lang="en-US" altLang="ko-KR" sz="1600" dirty="0" smtClean="0">
              <a:solidFill>
                <a:prstClr val="black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>
              <a:lnSpc>
                <a:spcPct val="130000"/>
              </a:lnSpc>
              <a:defRPr lang="ko-KR" altLang="en-US"/>
            </a:pPr>
            <a:r>
              <a:rPr kumimoji="0" lang="ko-KR" altLang="en-US" sz="1600" b="0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프로그램 실행하고 결과 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6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584775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11-1-1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1925" y="628650"/>
            <a:ext cx="8820150" cy="44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인덱스 범위 초과 예외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발생시키도록 작성됨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실행하여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결과 확인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발생하지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않도록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하기 위한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방법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 객체의 저장 가능한 최대 원소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증가하기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(2)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저장할 문자열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개수 감소하기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발생하지 않도록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수정하여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실행하여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결과 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실습과제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정수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5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저장하는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생성하여 배열변수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ints[]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 저장하고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6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정수를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ints[]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 저장하도록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추가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작성하고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실행하여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결과 확인하라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1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584775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제네릭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이용하지 않고서 프로그래밍하기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1925" y="628650"/>
            <a:ext cx="8820150" cy="3896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초기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에서의 제네릭 간접 지원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초기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Java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컬렉션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지원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Vector,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ArrayList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등에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대해 제네릭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기능 지원 안됨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 ∙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그 당시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Object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클래스에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모든 하위 클래스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저장 가능함 이용하여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lvl="0">
              <a:lnSpc>
                <a:spcPct val="130000"/>
              </a:lnSpc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</a:t>
            </a:r>
            <a:r>
              <a:rPr kumimoji="1" lang="ko-KR" altLang="en-US" sz="1600" dirty="0" smtClean="0">
                <a:solidFill>
                  <a:prstClr val="black"/>
                </a:solidFill>
              </a:rPr>
              <a:t>이들 </a:t>
            </a:r>
            <a:r>
              <a:rPr kumimoji="1" lang="ko-KR" altLang="en-US" sz="1600" dirty="0">
                <a:solidFill>
                  <a:prstClr val="black"/>
                </a:solidFill>
              </a:rPr>
              <a:t>클래스에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제네릭 기능 </a:t>
            </a:r>
            <a:r>
              <a:rPr kumimoji="1" lang="ko-KR" altLang="en-US" sz="1600" dirty="0">
                <a:solidFill>
                  <a:prstClr val="black"/>
                </a:solidFill>
              </a:rPr>
              <a:t>간접적으로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제공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 ∙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컬렉션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지원 클래스의 참조변수 선언 또는 객체 생성에서 저장할 원소의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명시 않음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▪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초기의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Vector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클래스의 객체 생성과 참조변수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선언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문자열만 저장하려 하지만 문자열이 아닌 다른 타입의 값도 저장 가능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745352"/>
              </p:ext>
            </p:extLst>
          </p:nvPr>
        </p:nvGraphicFramePr>
        <p:xfrm>
          <a:off x="1113496" y="2636912"/>
          <a:ext cx="7344816" cy="864096"/>
        </p:xfrm>
        <a:graphic>
          <a:graphicData uri="http://schemas.openxmlformats.org/drawingml/2006/table">
            <a:tbl>
              <a:tblPr/>
              <a:tblGrid>
                <a:gridCol w="7344816">
                  <a:extLst>
                    <a:ext uri="{9D8B030D-6E8A-4147-A177-3AD203B41FA5}">
                      <a16:colId xmlns:a16="http://schemas.microsoft.com/office/drawing/2014/main" val="193621968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클래스의 객체 저장할 수 있는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 생성하여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strings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참조하게 함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  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400" b="1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strings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400" b="1" kern="1200" dirty="0" smtClean="0">
                          <a:solidFill>
                            <a:srgbClr val="0099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400" b="1" kern="1200" dirty="0" smtClean="0">
                          <a:solidFill>
                            <a:srgbClr val="CC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Vector()   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저장되는 원소의 클래스 표시되지 않음 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7178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08751" y="3099798"/>
            <a:ext cx="696834" cy="288032"/>
          </a:xfrm>
          <a:prstGeom prst="rect">
            <a:avLst/>
          </a:prstGeom>
          <a:solidFill>
            <a:srgbClr val="CEFFFF">
              <a:alpha val="20000"/>
            </a:srgbClr>
          </a:solidFill>
          <a:ln w="31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72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모서리가 둥근 사각형 설명선 5"/>
          <p:cNvSpPr/>
          <p:nvPr/>
        </p:nvSpPr>
        <p:spPr bwMode="auto">
          <a:xfrm flipH="1">
            <a:off x="1325008" y="3625389"/>
            <a:ext cx="1161154" cy="374571"/>
          </a:xfrm>
          <a:prstGeom prst="wedgeRoundRectCallout">
            <a:avLst>
              <a:gd name="adj1" fmla="val 41958"/>
              <a:gd name="adj2" fmla="val -113381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매개변수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없는 클래스 이름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43642" y="3117128"/>
            <a:ext cx="864096" cy="288032"/>
          </a:xfrm>
          <a:prstGeom prst="rect">
            <a:avLst/>
          </a:prstGeom>
          <a:solidFill>
            <a:srgbClr val="CEFFFF">
              <a:alpha val="20000"/>
            </a:srgbClr>
          </a:solidFill>
          <a:ln w="31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72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 flipH="1">
            <a:off x="3561768" y="3627270"/>
            <a:ext cx="1161154" cy="374571"/>
          </a:xfrm>
          <a:prstGeom prst="wedgeRoundRectCallout">
            <a:avLst>
              <a:gd name="adj1" fmla="val 42655"/>
              <a:gd name="adj2" fmla="val -109060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매개변수 없는 객체 생성자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042210"/>
              </p:ext>
            </p:extLst>
          </p:nvPr>
        </p:nvGraphicFramePr>
        <p:xfrm>
          <a:off x="1711371" y="4525551"/>
          <a:ext cx="7198695" cy="2169414"/>
        </p:xfrm>
        <a:graphic>
          <a:graphicData uri="http://schemas.openxmlformats.org/drawingml/2006/table">
            <a:tbl>
              <a:tblPr/>
              <a:tblGrid>
                <a:gridCol w="7198695">
                  <a:extLst>
                    <a:ext uri="{9D8B030D-6E8A-4147-A177-3AD203B41FA5}">
                      <a16:colId xmlns:a16="http://schemas.microsoft.com/office/drawing/2014/main" val="1623762703"/>
                    </a:ext>
                  </a:extLst>
                </a:gridCol>
              </a:tblGrid>
              <a:tr h="1372997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모든 클래스의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저장할 수 있는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생성하여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 참조하게 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 </a:t>
                      </a:r>
                      <a:r>
                        <a:rPr lang="en-US" altLang="ko-KR" sz="1400" b="1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</a:t>
                      </a:r>
                      <a:r>
                        <a:rPr lang="en-US" altLang="ko-KR" sz="1400" b="1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altLang="ko-KR" sz="14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1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Vector()</a:t>
                      </a:r>
                      <a:r>
                        <a:rPr lang="en-US" altLang="ko-KR" sz="1400" b="1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r>
                        <a:rPr lang="ko-KR" altLang="en-US" sz="1400" kern="0" spc="0" dirty="0">
                          <a:solidFill>
                            <a:srgbClr val="CC00FF"/>
                          </a:solidFill>
                          <a:effectLst/>
                          <a:latin typeface="한양신명조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저장되는 원소의 클래스가 표시되지 않음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4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홍길동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홍길동을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추가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4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이몽룡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이몽룡을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추가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 s1 = 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(String)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get(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r>
                        <a:rPr lang="en-US" altLang="ko-KR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//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 추출하여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으로 다운캐스팅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 s2 = </a:t>
                      </a:r>
                      <a:r>
                        <a:rPr lang="en-US" altLang="ko-KR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(String)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get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(1</a:t>
                      </a:r>
                      <a:r>
                        <a:rPr lang="en-US" altLang="ko-KR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 추출하여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으로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다운캐스팅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  <a:defRPr/>
                      </a:pP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add(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1, 3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                // strings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위치에 문자열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아닌 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도 저장 가능함</a:t>
                      </a:r>
                      <a:endParaRPr lang="en-US" altLang="ko-KR" sz="1400" b="0" kern="0" spc="0" dirty="0" smtClean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  <a:defRPr/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 = (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get(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  // 1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위치 원소 구하여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으로 캐스트하면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 발생</a:t>
                      </a: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  <a:defRPr/>
                      </a:pPr>
                      <a:endParaRPr lang="ko-KR" altLang="en-US" sz="1400" b="0" kern="0" spc="0" dirty="0" smtClean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92107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88736" y="5975701"/>
            <a:ext cx="2319002" cy="577341"/>
          </a:xfrm>
          <a:prstGeom prst="rect">
            <a:avLst/>
          </a:prstGeom>
          <a:solidFill>
            <a:srgbClr val="CEFFFF">
              <a:alpha val="20000"/>
            </a:srgbClr>
          </a:solidFill>
          <a:ln w="31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72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 flipH="1">
            <a:off x="161925" y="5210619"/>
            <a:ext cx="1260876" cy="1123712"/>
          </a:xfrm>
          <a:prstGeom prst="wedgeRoundRectCallout">
            <a:avLst>
              <a:gd name="adj1" fmla="val -78242"/>
              <a:gd name="adj2" fmla="val 4842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36000" lvl="0" algn="ctr" fontAlgn="base">
              <a:defRPr/>
            </a:pPr>
            <a:r>
              <a:rPr lang="ko-KR" altLang="en-US" sz="1100" kern="0" dirty="0">
                <a:solidFill>
                  <a:prstClr val="black"/>
                </a:solidFill>
              </a:rPr>
              <a:t>잘못하여 문자열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 않고 정수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dd()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하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고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et()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하여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String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으로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360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캐스트하면 오류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876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523220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초기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Vector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객체에 문자열 저장 및 추출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614904"/>
              </p:ext>
            </p:extLst>
          </p:nvPr>
        </p:nvGraphicFramePr>
        <p:xfrm>
          <a:off x="467544" y="692696"/>
          <a:ext cx="8064896" cy="5851198"/>
        </p:xfrm>
        <a:graphic>
          <a:graphicData uri="http://schemas.openxmlformats.org/drawingml/2006/table">
            <a:tbl>
              <a:tblPr/>
              <a:tblGrid>
                <a:gridCol w="669941">
                  <a:extLst>
                    <a:ext uri="{9D8B030D-6E8A-4147-A177-3AD203B41FA5}">
                      <a16:colId xmlns:a16="http://schemas.microsoft.com/office/drawing/2014/main" val="1924613119"/>
                    </a:ext>
                  </a:extLst>
                </a:gridCol>
                <a:gridCol w="698211">
                  <a:extLst>
                    <a:ext uri="{9D8B030D-6E8A-4147-A177-3AD203B41FA5}">
                      <a16:colId xmlns:a16="http://schemas.microsoft.com/office/drawing/2014/main" val="83164595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283169680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11-4-8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7637" marR="57637" marT="15935" marB="15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초기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Java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객체에 문자열 저장 및 추출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7637" marR="57637" marT="15935" marB="15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851766"/>
                  </a:ext>
                </a:extLst>
              </a:tr>
              <a:tr h="4464496">
                <a:tc gridSpan="3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package ex11_4_generic_class;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 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Ex11_4_8_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StoreString_NotUsingGeneric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public static void main(String[] args) { 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모든 객체 저장하는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생성하여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 참조하게 함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sz="1400" b="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Vector()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 "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홍길동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 );                              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홍길동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추가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 "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이몽룡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 );                              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이몽룡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추가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(0, "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김철수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                            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김철수 문자열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위치에 추가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for (int i = 0; i &lt;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size()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i++) {         // strings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저장된 원소 개수만큼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 s = (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get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(i);          // 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 구하여 다운캐스트하여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System.out.println(s);                         // 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출력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 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(1, 3); </a:t>
                      </a:r>
                      <a:r>
                        <a:rPr lang="en-US" sz="14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    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strings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위치에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도 저장 가능함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 = (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get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(1);              // 1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위치 원소 구하여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으로 캐스트하면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 발생함                   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7637" marR="57637" marT="15935" marB="15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32697"/>
                  </a:ext>
                </a:extLst>
              </a:tr>
              <a:tr h="983895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실행</a:t>
                      </a:r>
                      <a:endParaRPr lang="ko-KR" altLang="en-US" sz="14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결과</a:t>
                      </a:r>
                      <a:endParaRPr lang="ko-KR" altLang="en-US" sz="14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7637" marR="57637" marT="15935" marB="15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김철수</a:t>
                      </a:r>
                      <a:endParaRPr lang="ko-KR" altLang="en-US" sz="1400" kern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홍길동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이몽룡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Exception in thread "main" </a:t>
                      </a:r>
                      <a:r>
                        <a:rPr lang="en-US" sz="1400" u="sng" kern="0" spc="0" dirty="0">
                          <a:solidFill>
                            <a:srgbClr val="0066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java.lang.ClassCastException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java.base/java.lang.Integer cannot be cast to java.base/java.lang.String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7637" marR="57637" marT="15935" marB="15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064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1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11-4-8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1925" y="628650"/>
            <a:ext cx="8820150" cy="603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프로그램은 컴파일 오류는 없지만 경고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메시지가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여러 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있음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∙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경고 메시지 내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용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Vector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is a raw type. References to generic type Vector&lt;E&gt; should be parameterized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∙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경고 메시지는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Vector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클래스는 제네릭 클래스이므로 타입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매개변수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주어져야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하지만 주어지지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않았다는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것 나타냄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 ∙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제네릭 클래스의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타입 매개변수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주어지지 않으면 타입 매개변수를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Object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간주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∙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그러므로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⟪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Vector strings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 new Vector();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⟫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다음과 동일함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        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Vector&lt;Object&gt; strings = new Vector&lt;Object&gt;(); 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⟪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persons.add(1, "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홍길동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");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⟫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persons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String "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홍길동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추가해도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String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Object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하위 클래스이므로 오류 없이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수행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⟪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strings.add(1, 3);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⟫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위치에 문자열이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아닌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strings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추가하면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Wrapper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클래스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Integer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객체로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자동 박싱되어 오류 없이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수행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⟪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 = (String) strings.get(1);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⟫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strings.get(1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결과로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Integer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반환되며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Integer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객체를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String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객체로 캐스팅하면 오류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발생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프로그램 실행하고 결과 확인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5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440672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fontAlgn="base"/>
            <a:r>
              <a:rPr lang="ko-KR" altLang="en-US" sz="24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연습문제</a:t>
            </a:r>
            <a:endParaRPr lang="ko-KR" altLang="en-US" sz="2400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3" name="직사각형 2"/>
          <p:cNvSpPr/>
          <p:nvPr/>
        </p:nvSpPr>
        <p:spPr>
          <a:xfrm>
            <a:off x="269605" y="620688"/>
            <a:ext cx="8604187" cy="60016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indent="-288000" algn="just" fontAlgn="base">
              <a:lnSpc>
                <a:spcPct val="150000"/>
              </a:lnSpc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lang="ko-KR" altLang="en-US" sz="1600" kern="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⊙ 다음 문장의 옳고 그름을 판단하라</a:t>
            </a:r>
            <a:r>
              <a:rPr lang="en-US" altLang="ko-KR" sz="1600" kern="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또한 잘못된 경우 이를 올바르게 고쳐라</a:t>
            </a:r>
            <a:r>
              <a:rPr lang="en-US" altLang="ko-KR" sz="1600" kern="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L="504000" marR="0" lvl="0" indent="-28800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1)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배열에 원소를 저장할 때 배열 객체 생성 시 주어진 원소 최대 개수보다 많은 원소를 저장하면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ArrayIndexOutOfBoundsException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예외가 발생한다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. </a:t>
            </a:r>
          </a:p>
          <a:p>
            <a:pPr marL="504000" marR="0" lvl="0" indent="-28800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2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)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배열에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원소를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저장할 때 저장된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원소 개수는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배열에서 자동적으로 관리된다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.</a:t>
            </a:r>
          </a:p>
          <a:p>
            <a:pPr marL="504000" marR="0" lvl="0" indent="-28800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3) Vector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클래스의 객체에 원소 저장할 때 원소 저장할 공간이 부족해지면 자동적으로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저장공간이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확대되므로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ArrayIndexOutOfBoundsException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예외가 발생하지 않는다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. </a:t>
            </a:r>
          </a:p>
          <a:p>
            <a:pPr marL="504000" marR="0" lvl="0" indent="-28800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4) Vector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에 저장된 원소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개수를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구하려면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size()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메소드를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이용한다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.</a:t>
            </a:r>
          </a:p>
          <a:p>
            <a:pPr marL="504000" marR="0" lvl="0" indent="-28800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5)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Vector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에는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중복된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원소를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저장할 수 없으나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HashSet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에는 중복된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원소를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저장할 수 있다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.</a:t>
            </a:r>
          </a:p>
          <a:p>
            <a:pPr marL="504000" marR="0" lvl="0" indent="-28800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6) Vector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클래스의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참조변수를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선언하거나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객체를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생성할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때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타입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매개변수를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이용하여 저장될 원소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타입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명시한다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. </a:t>
            </a:r>
          </a:p>
          <a:p>
            <a:pPr marL="504000" marR="0" lvl="0" indent="-28800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7) Vector, ArrayList. HashSet, LinkedList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등 컬렉션 지원 클래스들은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Collection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인터페이스를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구현하는 클래스이다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.</a:t>
            </a:r>
          </a:p>
          <a:p>
            <a:pPr marL="504000" marR="0" lvl="0" indent="-28800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8)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제네릭 클래스는 타입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매개변수를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사용하여 여러 클래스를 하나의 클래스로 작성하게 한다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.</a:t>
            </a:r>
          </a:p>
          <a:p>
            <a:pPr marL="504000" marR="0" lvl="0" indent="-28800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9)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제네릭 클래스는 반드시 컬렉션 지원 클래스를 이용해야 한다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.</a:t>
            </a:r>
          </a:p>
          <a:p>
            <a:pPr marL="504000" marR="0" lvl="0" indent="-28800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10)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컬렉션 지원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클래스의 실 타입 매개변수를 특정 클래스로 지정하면 특정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클래스의 원소와 하위 클래스의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원소만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저장할 수도 있다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.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267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05308" y="23775"/>
            <a:ext cx="8532781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fontAlgn="base"/>
            <a:r>
              <a:rPr lang="ko-KR" altLang="ko-KR" sz="28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배열 이용 프로그램</a:t>
            </a:r>
            <a:r>
              <a:rPr lang="ko-KR" altLang="en-US" sz="28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을</a:t>
            </a:r>
            <a:r>
              <a:rPr lang="ko-KR" altLang="ko-KR" sz="28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Vector</a:t>
            </a:r>
            <a:r>
              <a:rPr lang="ko-KR" altLang="en-US" sz="28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이용 </a:t>
            </a:r>
            <a:r>
              <a:rPr lang="ko-KR" altLang="en-US" sz="2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프로그램으로 </a:t>
            </a:r>
            <a:r>
              <a:rPr lang="ko-KR" altLang="en-US" sz="28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변경</a:t>
            </a:r>
            <a:endParaRPr lang="ko-KR" altLang="en-US" sz="28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774111"/>
              </p:ext>
            </p:extLst>
          </p:nvPr>
        </p:nvGraphicFramePr>
        <p:xfrm>
          <a:off x="899592" y="1947114"/>
          <a:ext cx="7200800" cy="4794254"/>
        </p:xfrm>
        <a:graphic>
          <a:graphicData uri="http://schemas.openxmlformats.org/drawingml/2006/table">
            <a:tbl>
              <a:tblPr/>
              <a:tblGrid>
                <a:gridCol w="7200800">
                  <a:extLst>
                    <a:ext uri="{9D8B030D-6E8A-4147-A177-3AD203B41FA5}">
                      <a16:colId xmlns:a16="http://schemas.microsoft.com/office/drawing/2014/main" val="125616906"/>
                    </a:ext>
                  </a:extLst>
                </a:gridCol>
              </a:tblGrid>
              <a:tr h="4794254">
                <a:tc>
                  <a:txBody>
                    <a:bodyPr/>
                    <a:lstStyle/>
                    <a:p>
                      <a:pPr marL="180000" marR="63500" indent="-1651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import java.util.*;</a:t>
                      </a:r>
                    </a:p>
                    <a:p>
                      <a:pPr marL="180000" marR="63500" indent="-1651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static void main(String[] args) {</a:t>
                      </a:r>
                    </a:p>
                    <a:p>
                      <a:pPr marL="180000" marR="63500" indent="-1651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String[] names = new String[10];    // 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 최대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저장할 배열변수</a:t>
                      </a:r>
                    </a:p>
                    <a:p>
                      <a:pPr marL="180000" marR="63500" indent="-1651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180000" marR="63500" indent="-1651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no = SkScanner.getInt("  o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저장할 이름의 개수 입력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 ");</a:t>
                      </a:r>
                    </a:p>
                    <a:p>
                      <a:pPr marL="180000" marR="63500" indent="-1651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if ( no &gt; 10)</a:t>
                      </a:r>
                    </a:p>
                    <a:p>
                      <a:pPr marL="180000" marR="63500" indent="-1651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System.out.println("  ???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저장할 수 있는 최대 개수는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개임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 </a:t>
                      </a:r>
                    </a:p>
                    <a:p>
                      <a:pPr marL="180000" marR="63500" indent="-1651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else {</a:t>
                      </a:r>
                    </a:p>
                    <a:p>
                      <a:pPr marL="180000" marR="63500" indent="-1651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for (int i = 0; i &lt; no; i++) {</a:t>
                      </a:r>
                    </a:p>
                    <a:p>
                      <a:pPr marL="180000" marR="63500" indent="-1651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String name = SkScanner.getString("  o "+(i+1)+"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번째 이름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 ");</a:t>
                      </a:r>
                    </a:p>
                    <a:p>
                      <a:pPr marL="180000" marR="63500" indent="-1651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names[i] = name;</a:t>
                      </a:r>
                    </a:p>
                    <a:p>
                      <a:pPr marL="180000" marR="63500" indent="-1651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}</a:t>
                      </a:r>
                    </a:p>
                    <a:p>
                      <a:pPr marL="180000" marR="63500" indent="-1651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System.out.println("  *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저장된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 +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 + "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이름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");  </a:t>
                      </a:r>
                    </a:p>
                    <a:p>
                      <a:pPr marL="180000" marR="63500" indent="-1651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for ( String name : names)</a:t>
                      </a:r>
                    </a:p>
                    <a:p>
                      <a:pPr marL="180000" marR="63500" indent="-1651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System.out.println(name + " "); </a:t>
                      </a:r>
                    </a:p>
                    <a:p>
                      <a:pPr marL="180000" marR="63500" indent="-1651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}  </a:t>
                      </a:r>
                    </a:p>
                    <a:p>
                      <a:pPr marL="180000" marR="63500" indent="-1651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401959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9699" y="632197"/>
            <a:ext cx="8424000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다음의 배열 이용하는 프로그램을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Vector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이용하는 프로그램으로 변경하라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.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함초롬바탕" panose="02030604000101010101" pitchFamily="18" charset="-127"/>
                <a:cs typeface="+mn-cs"/>
              </a:rPr>
              <a:t>배열에서 최대 저장 개수보다 많은 원소 저장하면 오류가 발생하므로 처리 해야 하지만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함초롬바탕" panose="02030604000101010101" pitchFamily="18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Vector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함초롬바탕" panose="02030604000101010101" pitchFamily="18" charset="-127"/>
                <a:cs typeface="+mn-cs"/>
              </a:rPr>
              <a:t>에서 할 필요 없음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)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8220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dirty="0">
                <a:solidFill>
                  <a:srgbClr val="0000FF"/>
                </a:solidFill>
              </a:rPr>
              <a:t>배열에서의 인덱스 범위 초과 예외 대처방안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8762" y="600214"/>
            <a:ext cx="8424936" cy="602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인덱스 범위 초과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예외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방지하기 위한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2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가지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방안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(1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)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초보적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방안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배열 가용공간 여부 검사하여 가용공간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있으면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저장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가용공간 없으면 저장하지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않음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(2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)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바람직한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방안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배열 가용공간 있는가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검사하여 가용공간이 있으면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저장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가용공간 없으면 배열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공간 추가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확보하여 기존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배열원소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모두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복사한 후 새 원소 저장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초보적 방안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(1)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▪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방법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배열에 원소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저장할 때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가용공간 여부 검사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원소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추적하여 최대 저장 가능한 원소 개수보다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작은가 검사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 가능한 원소 개수와 실제 저장된 원소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 필요함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배열에 원소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저장하는 새로운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필요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방법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2: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배열 객체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생성할 때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충분히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큰 크기의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배열객체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생성하여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배열변수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참조하면 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가용공간 부족 해결 가능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예를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들어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예제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11-1-1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의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strings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배열변수 참조하는 배열객체의 최대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원소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개수를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100, 1000, 10000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등으로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설정하여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충분히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큰 배열객체 생성하면 공간부족 해결됨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그러나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이 경우 사용되지 않는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저장공간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많아지므로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공간 낭비 발생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073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dirty="0">
                <a:solidFill>
                  <a:srgbClr val="0000FF"/>
                </a:solidFill>
              </a:rPr>
              <a:t>배열에서의 인덱스 범위 초과 예외 </a:t>
            </a:r>
            <a:r>
              <a:rPr lang="ko-KR" altLang="en-US" dirty="0" smtClean="0">
                <a:solidFill>
                  <a:srgbClr val="0000FF"/>
                </a:solidFill>
              </a:rPr>
              <a:t>대처방안 </a:t>
            </a:r>
            <a:r>
              <a:rPr lang="en-US" altLang="ko-KR" dirty="0" smtClean="0">
                <a:solidFill>
                  <a:srgbClr val="0000FF"/>
                </a:solidFill>
              </a:rPr>
              <a:t>(1)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998080"/>
              </p:ext>
            </p:extLst>
          </p:nvPr>
        </p:nvGraphicFramePr>
        <p:xfrm>
          <a:off x="827584" y="764704"/>
          <a:ext cx="7429836" cy="5656076"/>
        </p:xfrm>
        <a:graphic>
          <a:graphicData uri="http://schemas.openxmlformats.org/drawingml/2006/table">
            <a:tbl>
              <a:tblPr/>
              <a:tblGrid>
                <a:gridCol w="1191578">
                  <a:extLst>
                    <a:ext uri="{9D8B030D-6E8A-4147-A177-3AD203B41FA5}">
                      <a16:colId xmlns:a16="http://schemas.microsoft.com/office/drawing/2014/main" val="2683884053"/>
                    </a:ext>
                  </a:extLst>
                </a:gridCol>
                <a:gridCol w="6238258">
                  <a:extLst>
                    <a:ext uri="{9D8B030D-6E8A-4147-A177-3AD203B41FA5}">
                      <a16:colId xmlns:a16="http://schemas.microsoft.com/office/drawing/2014/main" val="2832449886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11-1-2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570" marR="61570" marT="17022" marB="170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저장된 원소 개수 검사하여 초과 원소 저장하지 않기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570" marR="61570" marT="17022" marB="170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580374"/>
                  </a:ext>
                </a:extLst>
              </a:tr>
              <a:tr h="3353969">
                <a:tc grid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package ex11_1_need_for_collection;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Ex11_1_2_StringsMgmt_NotStoreIfOutOfBounds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static 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MAXSTRINGS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          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 가능한 최대 원소 개수 나타내는 변수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static 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String[]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sz="14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String[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MAXSTRINGS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  // String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 배열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static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int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cntStrings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0;                   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배열변수에 저장된 원소개수 나타내는 변수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문자열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배열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strings[]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저장하는 메소드 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sz="1400" b="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static 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void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addString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 저장할 공간 있으면 저장하고 없으면 저장하지 않음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if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(</a:t>
                      </a:r>
                      <a:r>
                        <a:rPr lang="en-US" sz="1400" b="0" u="sng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cntStrings &lt; MAXSTRINGS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cntStrings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++] =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     // 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strings[]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저장하고 원소 개수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증가</a:t>
                      </a: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static void main(String[] args) { 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addString(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홍길동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    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addString(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박문수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    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addString(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이몽룡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addString(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성춘향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    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addString(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심청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for (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: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                  // strings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배열의 모든 원소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대해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if (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!= null)                                //    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null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아니면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System.out.println(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+ " ");    //        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출력  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570" marR="61570" marT="17022" marB="170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976227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428305" y="6308453"/>
          <a:ext cx="3829115" cy="373039"/>
        </p:xfrm>
        <a:graphic>
          <a:graphicData uri="http://schemas.openxmlformats.org/drawingml/2006/table">
            <a:tbl>
              <a:tblPr/>
              <a:tblGrid>
                <a:gridCol w="3829115">
                  <a:extLst>
                    <a:ext uri="{9D8B030D-6E8A-4147-A177-3AD203B41FA5}">
                      <a16:colId xmlns:a16="http://schemas.microsoft.com/office/drawing/2014/main" val="2209475631"/>
                    </a:ext>
                  </a:extLst>
                </a:gridCol>
              </a:tblGrid>
              <a:tr h="37303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홍길동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박문수 이몽룡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570" marR="61570" marT="17022" marB="170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460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862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 cstate="print">
            <a:alphaModFix/>
            <a:lum/>
          </a:blip>
          <a:srcRect/>
          <a:stretch>
            <a:fillRect/>
          </a:stretch>
        </a:blipFill>
        <a:ln w="25400" cap="flat" cmpd="sng" algn="ctr">
          <a:noFill/>
          <a:prstDash val="solid"/>
          <a:round/>
        </a:ln>
      </a:spPr>
      <a:bodyPr/>
      <a:lstStyle/>
    </a:spDef>
  </a:objectDefaults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함초롬바탕"/>
        <a:ea typeface="함초롬바탕"/>
        <a:cs typeface=""/>
      </a:majorFont>
      <a:minorFont>
        <a:latin typeface="함초롬바탕"/>
        <a:ea typeface="함초롬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 cstate="print">
            <a:alphaModFix/>
            <a:lum/>
          </a:blip>
          <a:srcRect/>
          <a:stretch>
            <a:fillRect/>
          </a:stretch>
        </a:blipFill>
        <a:ln w="25400" cap="flat" cmpd="sng" algn="ctr">
          <a:noFill/>
          <a:prstDash val="solid"/>
          <a:round/>
        </a:ln>
      </a:spPr>
      <a:bodyPr/>
      <a:lstStyle/>
    </a:spDef>
  </a:objectDefaults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92171</TotalTime>
  <Words>11958</Words>
  <Application>Microsoft Office PowerPoint</Application>
  <PresentationFormat>화면 슬라이드 쇼(4:3)</PresentationFormat>
  <Paragraphs>2024</Paragraphs>
  <Slides>74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74</vt:i4>
      </vt:variant>
    </vt:vector>
  </HeadingPairs>
  <TitlesOfParts>
    <vt:vector size="86" baseType="lpstr">
      <vt:lpstr>굴림</vt:lpstr>
      <vt:lpstr>맑은 고딕</vt:lpstr>
      <vt:lpstr>한양신명조</vt:lpstr>
      <vt:lpstr>함초롬바탕</vt:lpstr>
      <vt:lpstr>Arial</vt:lpstr>
      <vt:lpstr>Consolas</vt:lpstr>
      <vt:lpstr>Wingdings</vt:lpstr>
      <vt:lpstr>Wingdings 2</vt:lpstr>
      <vt:lpstr>Office 테마</vt:lpstr>
      <vt:lpstr>2_Office 테마</vt:lpstr>
      <vt:lpstr>4_Office 테마</vt:lpstr>
      <vt:lpstr>10_Office 테마</vt:lpstr>
      <vt:lpstr>PowerPoint 프레젠테이션</vt:lpstr>
      <vt:lpstr>PowerPoint 프레젠테이션</vt:lpstr>
      <vt:lpstr>PowerPoint 프레젠테이션</vt:lpstr>
      <vt:lpstr>컬렉션 지원 클래스 및 제네릭 클래스</vt:lpstr>
      <vt:lpstr>PowerPoint 프레젠테이션</vt:lpstr>
      <vt:lpstr>컬렉션 지원 클래스의 필요성</vt:lpstr>
      <vt:lpstr>PowerPoint 프레젠테이션</vt:lpstr>
      <vt:lpstr>배열에서의 인덱스 범위 초과 예외 대처방안</vt:lpstr>
      <vt:lpstr>배열에서의 인덱스 범위 초과 예외 대처방안 (1)</vt:lpstr>
      <vt:lpstr>PowerPoint 프레젠테이션</vt:lpstr>
      <vt:lpstr>배열에서의 인덱스 범위 초과 예외 대처방안 (2)</vt:lpstr>
      <vt:lpstr>배열에서의 인덱스 범위 초과 예외 대처방안 (2)</vt:lpstr>
      <vt:lpstr>PowerPoint 프레젠테이션</vt:lpstr>
      <vt:lpstr>Vector 클래스 이용한 여러 원소 관리</vt:lpstr>
      <vt:lpstr>Vector 클래스 이용한 여러 원소 관리</vt:lpstr>
      <vt:lpstr>Vector 클래스 이용한 여러 원소 관리</vt:lpstr>
      <vt:lpstr>Vector 클래스 이용한 여러 원소 관리</vt:lpstr>
      <vt:lpstr>Vector 클래스 이용한 여러 원소 관리</vt:lpstr>
      <vt:lpstr>PowerPoint 프레젠테이션</vt:lpstr>
      <vt:lpstr>PowerPoint 프레젠테이션</vt:lpstr>
      <vt:lpstr>배열과 Vector 비교</vt:lpstr>
      <vt:lpstr>배열과 Vector의 비교</vt:lpstr>
      <vt:lpstr>Vector 클래스의 참조변수 선언과 객체 생성</vt:lpstr>
      <vt:lpstr>배열 이용하여 크기순으로 이름 저장하기</vt:lpstr>
      <vt:lpstr>Vector 이용하여 크기순으로 문자열 저장하기</vt:lpstr>
      <vt:lpstr>PowerPoint 프레젠테이션</vt:lpstr>
      <vt:lpstr>PowerPoint 프레젠테이션</vt:lpstr>
      <vt:lpstr>PowerPoint 프레젠테이션</vt:lpstr>
      <vt:lpstr>PowerPoint 프레젠테이션</vt:lpstr>
      <vt:lpstr>컬렉션 지원 클래스</vt:lpstr>
      <vt:lpstr>컬렉션 지원 클래스</vt:lpstr>
      <vt:lpstr>리스트 유형의 컬렉션 클래스 : ArrayList</vt:lpstr>
      <vt:lpstr>리스트 유형의 컬렉션 클래스: ArrayList</vt:lpstr>
      <vt:lpstr>PowerPoint 프레젠테이션</vt:lpstr>
      <vt:lpstr>PowerPoint 프레젠테이션</vt:lpstr>
      <vt:lpstr>리스트 유형의 컬렉션 클래스: Stack</vt:lpstr>
      <vt:lpstr>Stack 이용한 문자열 푸시와 팝</vt:lpstr>
      <vt:lpstr>PowerPoint 프레젠테이션</vt:lpstr>
      <vt:lpstr>집합 유형의 컬렉션 클래스</vt:lpstr>
      <vt:lpstr>집합 유형의 컬렉션 클래스: HashSet</vt:lpstr>
      <vt:lpstr>PowerPoint 프레젠테이션</vt:lpstr>
      <vt:lpstr>PowerPoint 프레젠테이션</vt:lpstr>
      <vt:lpstr>집합 유형의 컬렉션 클래스: TreeSet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제네릭 클래스의 필요성</vt:lpstr>
      <vt:lpstr>매개변수로 유사한 메소드들의 통합(예제 11-4-1)</vt:lpstr>
      <vt:lpstr>매개변수로 유사한 메소드들의 통합(예제 11-4-2)</vt:lpstr>
      <vt:lpstr>PowerPoint 프레젠테이션</vt:lpstr>
      <vt:lpstr>유사한 클래스들에서의 코드 중복(예제 11-4-3)</vt:lpstr>
      <vt:lpstr>타입 매개변수가 없는 유사한 클래스들(예제 11-4-3)</vt:lpstr>
      <vt:lpstr>PowerPoint 프레젠테이션</vt:lpstr>
      <vt:lpstr>PowerPoint 프레젠테이션</vt:lpstr>
      <vt:lpstr>타입 매개변수 갖는 가상적 제네릭 클래스로의 변환(예제에는 없음)</vt:lpstr>
      <vt:lpstr>타입 매개변수 갖는 가상적 제네릭 클래스로 변환(예제에 없음)</vt:lpstr>
      <vt:lpstr>PowerPoint 프레젠테이션</vt:lpstr>
      <vt:lpstr>PowerPoint 프레젠테이션</vt:lpstr>
      <vt:lpstr>타입 매개변수 갖는 제네릭 클래스로의 변환(예제 11-4-4)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연습문제</vt:lpstr>
      <vt:lpstr>배열 이용 프로그램을 Vector 이용 프로그램으로 변경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skk</dc:creator>
  <cp:lastModifiedBy>skk</cp:lastModifiedBy>
  <cp:revision>1247</cp:revision>
  <dcterms:created xsi:type="dcterms:W3CDTF">2016-05-27T10:27:22Z</dcterms:created>
  <dcterms:modified xsi:type="dcterms:W3CDTF">2020-05-28T05:45:35Z</dcterms:modified>
</cp:coreProperties>
</file>