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93" r:id="rId5"/>
    <p:sldId id="260" r:id="rId6"/>
    <p:sldId id="328" r:id="rId7"/>
    <p:sldId id="294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3" r:id="rId22"/>
    <p:sldId id="342" r:id="rId23"/>
    <p:sldId id="344" r:id="rId24"/>
    <p:sldId id="345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F2DC0C4-8B76-464D-96DB-5FC09C33A8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0EA510-3A3A-4C06-B084-4B72BE8698B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3867DDA9-CA7A-4A28-9F73-CF3D7312B3A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33438" y="3957638"/>
            <a:ext cx="3606800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1A405C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BA4A598-2474-4376-87F8-DA46F72500E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196975"/>
            <a:ext cx="3952875" cy="410686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9" descr="동글뺑이">
            <a:extLst>
              <a:ext uri="{FF2B5EF4-FFF2-40B4-BE49-F238E27FC236}">
                <a16:creationId xmlns:a16="http://schemas.microsoft.com/office/drawing/2014/main" id="{1D9A1589-E98C-48FD-8AE5-B867BCAB5B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96988"/>
            <a:ext cx="38512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257028FE-366F-4053-8487-50ED7DB78EA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277938" y="2617788"/>
            <a:ext cx="1446212" cy="144621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1" descr="glabal">
            <a:extLst>
              <a:ext uri="{FF2B5EF4-FFF2-40B4-BE49-F238E27FC236}">
                <a16:creationId xmlns:a16="http://schemas.microsoft.com/office/drawing/2014/main" id="{DB991DC2-6767-472B-A5C5-1183D2BAEF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41438" y="2665413"/>
            <a:ext cx="13160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DF72CF2A-D433-4010-A2CB-225D60E798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56388"/>
            <a:ext cx="9144000" cy="2016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000" dirty="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소프트웨어 설계</a:t>
            </a:r>
            <a:r>
              <a:rPr lang="en-US" altLang="ko-KR" sz="1000" dirty="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/</a:t>
            </a:r>
            <a:r>
              <a:rPr lang="ko-KR" altLang="en-US" sz="1000" dirty="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분석                                                                                                                </a:t>
            </a:r>
            <a:r>
              <a:rPr lang="en-US" altLang="ko-KR" sz="1000" dirty="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 </a:t>
            </a:r>
            <a:fld id="{C0F39166-ABAE-42BE-9B11-E22C478B76C4}" type="slidenum">
              <a:rPr lang="en-US" altLang="ko-KR" sz="100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pPr algn="r" eaLnBrk="1" hangingPunct="1"/>
              <a:t>‹#›</a:t>
            </a:fld>
            <a:endParaRPr lang="en-US" altLang="ko-KR" sz="1000" dirty="0">
              <a:solidFill>
                <a:srgbClr val="7F7F7F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911F19-1567-4668-AD80-613470E36393}"/>
              </a:ext>
            </a:extLst>
          </p:cNvPr>
          <p:cNvCxnSpPr/>
          <p:nvPr userDrawn="1"/>
        </p:nvCxnSpPr>
        <p:spPr>
          <a:xfrm>
            <a:off x="0" y="908050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4"/>
        </a:buBlip>
        <a:defRPr kumimoji="1">
          <a:solidFill>
            <a:srgbClr val="00008E"/>
          </a:solidFill>
          <a:latin typeface="+mn-lt"/>
          <a:ea typeface="+mn-ea"/>
          <a:cs typeface="+mn-cs"/>
        </a:defRPr>
      </a:lvl1pPr>
      <a:lvl2pPr marL="179388" indent="182563" algn="l" rtl="0" eaLnBrk="0" fontAlgn="base" latinLnBrk="1" hangingPunct="0">
        <a:spcBef>
          <a:spcPct val="20000"/>
        </a:spcBef>
        <a:spcAft>
          <a:spcPct val="0"/>
        </a:spcAft>
        <a:buBlip>
          <a:blip r:embed="rId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41338" algn="l" rtl="0" eaLnBrk="0" fontAlgn="base" latinLnBrk="1" hangingPunct="0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</a:defRPr>
      </a:lvl3pPr>
      <a:lvl4pPr marL="720725" algn="l" rtl="0" eaLnBrk="0" fontAlgn="base" latinLnBrk="1" hangingPunct="0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680B79-D3E6-4A10-B352-16D42A7DA40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156325" y="2378075"/>
            <a:ext cx="26654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ko-KR" altLang="en-US" sz="35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A50A7C-ECF7-41DC-94DE-8DD723F8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2163"/>
            <a:ext cx="1800225" cy="935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7200" i="1">
                <a:solidFill>
                  <a:srgbClr val="0066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4000" i="1">
                <a:solidFill>
                  <a:srgbClr val="0066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84A6F380-3204-4BF1-953F-537CF3D2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6565900"/>
            <a:ext cx="2330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000" dirty="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참고문헌</a:t>
            </a:r>
            <a:r>
              <a:rPr lang="en-US" altLang="ko-KR" sz="1000" dirty="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종합설계 </a:t>
            </a:r>
            <a:r>
              <a:rPr lang="en-US" altLang="ko-KR" sz="1000" dirty="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00" dirty="0" err="1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김상춘</a:t>
            </a:r>
            <a:r>
              <a:rPr lang="en-US" altLang="ko-KR" sz="1000" dirty="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err="1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김현곤</a:t>
            </a:r>
            <a:endParaRPr lang="en-US" altLang="ko-KR" sz="1000" dirty="0">
              <a:solidFill>
                <a:srgbClr val="BFBF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2C5738F-4C3E-4117-80CC-2F1953075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기능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F933D6-859A-4D5F-94D3-15E11C81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8D7D403B-B9C4-4DBD-92FB-DE45469D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25575"/>
            <a:ext cx="8099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경계 값 분석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(boundary value analysis) 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자료값의 경계에 있는 값들이 오류를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발생시키는 경우가 많다에 착안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시스템을 테스트 가능한 단위로 나누고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분할 된 부분의 경계값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경계 범위내의 값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경계 범위 외의 값을 산정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균등 영역 내에 있는 경계 값들을 선택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입력 조건 및 출력 조건도 고려한다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8196AD-DCFA-47FB-9375-3D22C69F869B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3128963"/>
          <a:ext cx="7129462" cy="181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입력 조건</a:t>
                      </a: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테스트용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A, B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같이 한정된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A,  B,  A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바로 아래 값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 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바로 위값</a:t>
                      </a: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1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여러 개의 값</a:t>
                      </a: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최소값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최대값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최소값의 바로 아래 값 및 바로 위 값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최대값의 바로 아래 값 및 바로 위 값</a:t>
                      </a:r>
                    </a:p>
                  </a:txBody>
                  <a:tcPr marL="72007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68CD5BA-EF54-4DE3-80D0-B65B150C8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기능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01D7E45-8AA6-4AEF-9D21-B1B036D0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234CA69D-C886-4A1B-B10D-D3D2CF50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84313"/>
            <a:ext cx="809942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원인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(cause effect graph) 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입력조건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조합의 수가 무한적일 때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시험사례 집합을 체계적으로 추출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입력조건과 출력결과를 각 모듈에 대해 작성하고 각각에 식별자를 부여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원인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그래프를 작성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그래프를 결정테이블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(Decision table)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로 변환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결정테이블의 각 규칙들을 시험 사례로 변환 시킨다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오류 예측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(error guessing) 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시행자의 경험이나 이전에 발생된 문제와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관련된 이력을 바탕으로 오류를 검출할 확률이 높은 시험사례를 작성한다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시간 및 비용이 적게 든다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경험하지 못한 분야는 오류 예측이 불가능 하다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639AA9-04C2-4E27-8DAF-EA8C1C920E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화이트박스 테스트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6B38A0D-10FF-49B1-A857-1AA92F50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80A8C98C-22CA-4E7F-A3F1-EFBF4B30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06525"/>
            <a:ext cx="80994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시험 대상의 내부를 안다고 가정하고 내부를 참조하여 모듈 내부를 테스트하는 것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구조 테스트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(Structual test)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또는 유리박스 테스트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(Glass box test)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경로 테스트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(path test)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많이 사용한다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구성 요소들 사이에 상호 독립적인 경로를 모두 실행해보는 것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공식 검토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(Formal review)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관리적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측면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진행현황을 점검하고 위험분야를 식별한다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기술적 측면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결과의 기술적 정확성을 측정하여 조기에 오류를 발견할 수 있다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품질 향상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경헙 습득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완전성 측정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비용 감소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유지보수 용이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심각한 오류 발견시 일정 및 많은 비용문제로 오류 수정이 어려울 수 있다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5D914E9-289F-4F2D-A611-8FA740B20B15}"/>
              </a:ext>
            </a:extLst>
          </p:cNvPr>
          <p:cNvSpPr/>
          <p:nvPr/>
        </p:nvSpPr>
        <p:spPr>
          <a:xfrm>
            <a:off x="3059113" y="3141663"/>
            <a:ext cx="792162" cy="287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03EF051-5EE7-4465-A2F2-9F18CA1DC8EE}"/>
              </a:ext>
            </a:extLst>
          </p:cNvPr>
          <p:cNvSpPr/>
          <p:nvPr/>
        </p:nvSpPr>
        <p:spPr>
          <a:xfrm>
            <a:off x="3563938" y="3644900"/>
            <a:ext cx="792162" cy="2889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8AE79F4-1425-4FE7-9E57-B3C03CB92851}"/>
              </a:ext>
            </a:extLst>
          </p:cNvPr>
          <p:cNvSpPr/>
          <p:nvPr/>
        </p:nvSpPr>
        <p:spPr>
          <a:xfrm>
            <a:off x="3059113" y="4221163"/>
            <a:ext cx="792162" cy="287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0FFC238-9163-4805-9488-E0550681C502}"/>
              </a:ext>
            </a:extLst>
          </p:cNvPr>
          <p:cNvSpPr/>
          <p:nvPr/>
        </p:nvSpPr>
        <p:spPr>
          <a:xfrm>
            <a:off x="1403350" y="3644900"/>
            <a:ext cx="792163" cy="2889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B8F378A-7F1B-4FE5-B195-2DE434A4B09C}"/>
              </a:ext>
            </a:extLst>
          </p:cNvPr>
          <p:cNvSpPr/>
          <p:nvPr/>
        </p:nvSpPr>
        <p:spPr>
          <a:xfrm>
            <a:off x="2484438" y="3644900"/>
            <a:ext cx="792162" cy="2889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1D6726C-12DA-45F6-8A80-B1A8B4F42C1C}"/>
              </a:ext>
            </a:extLst>
          </p:cNvPr>
          <p:cNvSpPr/>
          <p:nvPr/>
        </p:nvSpPr>
        <p:spPr>
          <a:xfrm>
            <a:off x="4643438" y="3644900"/>
            <a:ext cx="792162" cy="2889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2E0DD1-C3D1-4C51-BA2D-1F76A5368342}"/>
              </a:ext>
            </a:extLst>
          </p:cNvPr>
          <p:cNvSpPr/>
          <p:nvPr/>
        </p:nvSpPr>
        <p:spPr>
          <a:xfrm>
            <a:off x="6443663" y="3644900"/>
            <a:ext cx="792162" cy="2889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3096E4-4A59-4EF5-ADCD-D9E207AA042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800225" y="3429000"/>
            <a:ext cx="1655763" cy="2159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4F3506-850B-444A-9397-00D6B2EFE1D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879725" y="3429000"/>
            <a:ext cx="576263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CEA6C9-AD52-450E-8048-4B9AEA8EF0D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55988" y="3429000"/>
            <a:ext cx="503237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3470F-C5DB-4382-8613-F00B7B5C0D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455988" y="3429000"/>
            <a:ext cx="1584325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465B38-59D2-444C-AE62-8C709981C26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1800225" y="3933825"/>
            <a:ext cx="16557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9C0A8D-3656-4327-944C-4474B4A3D23C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H="1" flipV="1">
            <a:off x="2879725" y="3933825"/>
            <a:ext cx="5762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6B2812-D418-488F-B5DB-028998C6F8F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988" y="3933825"/>
            <a:ext cx="503237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C80AFB-6079-4B68-8BE5-DE5B0E1A1E7F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3455988" y="3933825"/>
            <a:ext cx="1584325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56F5FF-81B5-4F6C-9098-0EA25E6CCA16}"/>
              </a:ext>
            </a:extLst>
          </p:cNvPr>
          <p:cNvCxnSpPr/>
          <p:nvPr/>
        </p:nvCxnSpPr>
        <p:spPr>
          <a:xfrm>
            <a:off x="6084888" y="4292600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E2BC7C-34E4-45E0-A1F8-532160AB927B}"/>
              </a:ext>
            </a:extLst>
          </p:cNvPr>
          <p:cNvSpPr/>
          <p:nvPr/>
        </p:nvSpPr>
        <p:spPr>
          <a:xfrm>
            <a:off x="7380288" y="3644900"/>
            <a:ext cx="647700" cy="28892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판단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873F2B-4133-409E-B382-C79B522ACA80}"/>
              </a:ext>
            </a:extLst>
          </p:cNvPr>
          <p:cNvSpPr/>
          <p:nvPr/>
        </p:nvSpPr>
        <p:spPr>
          <a:xfrm>
            <a:off x="7380288" y="4149725"/>
            <a:ext cx="936625" cy="28733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제어흐름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348399-C350-40C7-B65F-C10BB2D5E0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화이트박스 테스트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9A9464-DCFC-46A5-91AB-43058D06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654E0A0D-ACD6-4377-BD77-5B52C550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8099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코드 기반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Code coverage(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케이스에 의해 실행된 구문이 몇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%?)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사용하는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기법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기능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프로그램내에 정의된 함수가 호출되는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구문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프로그램내에 기술된 문장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(statement)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이 수행되는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결정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프로그램내에 기술된 조건문의 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거짓이 모두 수행되는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조건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프로그램내에 기술된 개별조건의 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거짓이 모두 수행되는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수정된 조건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결정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프로그램내에 기술된 조건문에서 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거짓이 되기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위한 조건들의 가능한 조합이 모두 수행되는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경로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프로그램내에 기술된 모든 경로를 유한 클래스의 집합으로 구분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한 후 모든 논리적인 경로가 한번 이상 수행되는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엔트리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출력 커버리지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모든 함수가 호출되고 리턴되는 비율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59C58A-7CA6-4D1F-9E13-171EB703FE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화이트박스 테스트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9AEADF-A7F3-456E-9337-4C01A890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14A8AF42-46C2-4C85-95AB-0B8685D8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제어 구조 분석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원시코드 설계나 설계 명세서에 부적절한 서브 프로그램 사용이나 제어흐름의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표준을 위반하는 사항을 검사하는 기법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제어 구조 분석의 산출물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C12CAE90-039A-4049-B0C9-DB6800241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87663"/>
            <a:ext cx="7561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호출 그래프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서브 프로그램간의 호출 관계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흐름 그래프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프로그램의 제어경로 표시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6DCC14FA-AC73-4BB6-B8BF-4CEF06F8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951288"/>
            <a:ext cx="8099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제어 흐름 분석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그래프를 이용하여 프로그램의 정적 분석을 하는데 사용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활용 분야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927C007-3B8D-4A84-B81F-593E0B2D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084763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수행되지 않는 코드의 존재 유무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배열 범위와 관련된 문제점 발견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loop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밖으로의 분기 점검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4B80FC9-9845-4A01-90DD-02B5A85B4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단위 테스트 정의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9BDCDE5-DF43-4DEF-B6FF-05E0BDDE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테스트 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D6FB7547-5825-43F9-B621-1378B999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각각의 단위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유닛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다른 부분과의 연계성을 고려하지 않고 격리하여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하는 것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화이트 박스 테스트를 많이 사용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단위테스트는 병렬로 처리가 가능하므로 여러개의 유닛을 동시에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55735942-5BAB-49E6-A547-1EAB3A5E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4076700"/>
            <a:ext cx="80994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95E22792-7145-4E3A-BAE3-1855DED3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451350"/>
            <a:ext cx="75612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입력변수의 개수와 타입이 정확한가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입력변수의 매개변수와 독립변수의 수가 같은가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매개변수와 독립변수의 속성이 일치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시작지점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(point of entry)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과 무관한 매개변수가 참조 되었는가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8394036-942A-4525-BDFB-7AEDBE78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8075"/>
            <a:ext cx="4752975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단위 테스트 유형과 테스트 내용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25B36E9-1262-49BE-9DD6-4B55E5FD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단위 테스트 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416A0259-CEF2-450D-B090-7536B622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52563"/>
            <a:ext cx="809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데이타 구조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D4E2BB8A-01DE-4B08-878C-59C63B11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857375"/>
            <a:ext cx="75612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적합하지 않은 자료 타입이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적합하지 않은 변수 이름이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변수 이름과 자료타입이 일관성 있게 정의 되었는가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잘못되었거나 디폴트 값의 오류가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9FE790-81D9-4A86-8B25-671F62BF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단위 테스트 유형과 테스트 내용 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216DE1DE-B879-4F70-970D-9D0003A1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687763"/>
            <a:ext cx="809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오류 처리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CA251A76-8984-4CB2-B3DE-D1A9631B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90988"/>
            <a:ext cx="75612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오류 메시지의 가독성은 어떤가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오류 발생시 예외 처리가 정상적으로 실행 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오류 메시지가 오류 발생 위치를 정확하게 표현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오류에 대한 설명이 실제 발생한 오류와 일치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01F8BD07-19BD-45AA-BA91-99ACA528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단위 테스트 </a:t>
            </a: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29A79E84-8083-4883-AD38-FCC51380D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52563"/>
            <a:ext cx="809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독립 경로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18064DC5-5532-4CD7-95CC-85CF0E06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916113"/>
            <a:ext cx="7561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서로 다른 자료 타입간의 비교기능은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루프의 종료가 없거나 적당하지 않은 것이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CB1721-C144-49BD-A34B-7B0C2659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단위 테스트 유형과 테스트 내용 </a:t>
            </a: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D78FEA89-B611-4675-9EA3-D276E102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2997200"/>
            <a:ext cx="809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경계 조건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3E04D23-E65B-432E-9AAF-5EAB006E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416300"/>
            <a:ext cx="75612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값의 형식이 예상한 형식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파일이름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계좌번호등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과 일치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데이타들의 순서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(ordering)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가 지켜지고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데이터 값이 허용하는 범위를 초과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정해진 범위에서 벗어난 값을 참조하고 있지는 않은가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주어진 값이 존재하기는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값이 몇 개나 존재하는가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모든 이벤트의 결과가 정확한 시점에서 발생 하는가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0EF495A-4D5C-4D4C-8FE0-4A6C3C95C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단위 테스트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DD9A5B8-3956-4C03-A2D0-3431351B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단위 테스트 환경 및 방법</a:t>
            </a:r>
          </a:p>
        </p:txBody>
      </p: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F6E9F8B9-C5EB-47E7-9133-818D819199F5}"/>
              </a:ext>
            </a:extLst>
          </p:cNvPr>
          <p:cNvSpPr/>
          <p:nvPr/>
        </p:nvSpPr>
        <p:spPr>
          <a:xfrm>
            <a:off x="2466975" y="16287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3B32919D-EAE2-4D04-AA98-F2C47283B555}"/>
              </a:ext>
            </a:extLst>
          </p:cNvPr>
          <p:cNvSpPr/>
          <p:nvPr/>
        </p:nvSpPr>
        <p:spPr>
          <a:xfrm>
            <a:off x="2619375" y="17811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D4CCA079-910F-48D1-BDC7-08772078DC69}"/>
              </a:ext>
            </a:extLst>
          </p:cNvPr>
          <p:cNvSpPr/>
          <p:nvPr/>
        </p:nvSpPr>
        <p:spPr>
          <a:xfrm>
            <a:off x="2771775" y="19335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케이스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7DF008F-9EEF-4557-98F8-B4448FACB480}"/>
              </a:ext>
            </a:extLst>
          </p:cNvPr>
          <p:cNvSpPr/>
          <p:nvPr/>
        </p:nvSpPr>
        <p:spPr>
          <a:xfrm>
            <a:off x="1187450" y="2565400"/>
            <a:ext cx="936625" cy="3587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F3447F6-E203-4A43-996B-773D9A97346D}"/>
              </a:ext>
            </a:extLst>
          </p:cNvPr>
          <p:cNvSpPr/>
          <p:nvPr/>
        </p:nvSpPr>
        <p:spPr>
          <a:xfrm>
            <a:off x="1339850" y="2717800"/>
            <a:ext cx="936625" cy="3587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49CA6F3-4CFE-4320-9419-AE074F38271F}"/>
              </a:ext>
            </a:extLst>
          </p:cNvPr>
          <p:cNvSpPr/>
          <p:nvPr/>
        </p:nvSpPr>
        <p:spPr>
          <a:xfrm>
            <a:off x="1492250" y="2870200"/>
            <a:ext cx="936625" cy="414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드라이버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DD55900-E05B-4B60-AB43-F8506284597C}"/>
              </a:ext>
            </a:extLst>
          </p:cNvPr>
          <p:cNvSpPr/>
          <p:nvPr/>
        </p:nvSpPr>
        <p:spPr>
          <a:xfrm>
            <a:off x="1492250" y="4076700"/>
            <a:ext cx="936625" cy="360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Stub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4DE170E-C7F6-41BB-B0D2-5613ADCFABD9}"/>
              </a:ext>
            </a:extLst>
          </p:cNvPr>
          <p:cNvSpPr/>
          <p:nvPr/>
        </p:nvSpPr>
        <p:spPr>
          <a:xfrm>
            <a:off x="1476375" y="4724400"/>
            <a:ext cx="935038" cy="360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Stub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4AA23E-AC14-4FBC-A02C-1E42ABF91C80}"/>
              </a:ext>
            </a:extLst>
          </p:cNvPr>
          <p:cNvSpPr/>
          <p:nvPr/>
        </p:nvSpPr>
        <p:spPr>
          <a:xfrm>
            <a:off x="3563938" y="3141663"/>
            <a:ext cx="1368425" cy="719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대상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</a:rPr>
              <a:t>유닛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1E0476BC-466E-450F-B989-B7460118F6D6}"/>
              </a:ext>
            </a:extLst>
          </p:cNvPr>
          <p:cNvSpPr/>
          <p:nvPr/>
        </p:nvSpPr>
        <p:spPr>
          <a:xfrm>
            <a:off x="6516688" y="16287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3D7B8B79-EEF0-4F31-985E-21042C9F73C8}"/>
              </a:ext>
            </a:extLst>
          </p:cNvPr>
          <p:cNvSpPr/>
          <p:nvPr/>
        </p:nvSpPr>
        <p:spPr>
          <a:xfrm>
            <a:off x="6669088" y="17811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FBEEE6AA-DFD6-418E-8229-B1CD5EC007C1}"/>
              </a:ext>
            </a:extLst>
          </p:cNvPr>
          <p:cNvSpPr/>
          <p:nvPr/>
        </p:nvSpPr>
        <p:spPr>
          <a:xfrm>
            <a:off x="6821488" y="1933575"/>
            <a:ext cx="863600" cy="431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케이스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8D3CD32-E4D1-4AE0-88D4-1439F12753BC}"/>
              </a:ext>
            </a:extLst>
          </p:cNvPr>
          <p:cNvSpPr/>
          <p:nvPr/>
        </p:nvSpPr>
        <p:spPr>
          <a:xfrm>
            <a:off x="5580063" y="2997200"/>
            <a:ext cx="936625" cy="360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3737412-AB23-4DCB-A171-FAA6F9DF202C}"/>
              </a:ext>
            </a:extLst>
          </p:cNvPr>
          <p:cNvSpPr/>
          <p:nvPr/>
        </p:nvSpPr>
        <p:spPr>
          <a:xfrm>
            <a:off x="5732463" y="3149600"/>
            <a:ext cx="936625" cy="360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8B424E4-16CE-46E6-934E-D73417FC51C9}"/>
              </a:ext>
            </a:extLst>
          </p:cNvPr>
          <p:cNvSpPr/>
          <p:nvPr/>
        </p:nvSpPr>
        <p:spPr>
          <a:xfrm>
            <a:off x="5884863" y="3302000"/>
            <a:ext cx="936625" cy="414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드라이버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CD6E87-732E-4134-9EC9-C9C971B87639}"/>
              </a:ext>
            </a:extLst>
          </p:cNvPr>
          <p:cNvSpPr/>
          <p:nvPr/>
        </p:nvSpPr>
        <p:spPr>
          <a:xfrm>
            <a:off x="7380288" y="3141663"/>
            <a:ext cx="1368425" cy="719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테스트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대상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</a:rPr>
              <a:t>유닛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Shape 29">
            <a:extLst>
              <a:ext uri="{FF2B5EF4-FFF2-40B4-BE49-F238E27FC236}">
                <a16:creationId xmlns:a16="http://schemas.microsoft.com/office/drawing/2014/main" id="{06004643-91D0-4459-B51D-72061C97207A}"/>
              </a:ext>
            </a:extLst>
          </p:cNvPr>
          <p:cNvCxnSpPr>
            <a:stCxn id="14" idx="3"/>
            <a:endCxn id="21" idx="0"/>
          </p:cNvCxnSpPr>
          <p:nvPr/>
        </p:nvCxnSpPr>
        <p:spPr>
          <a:xfrm>
            <a:off x="3635375" y="2149475"/>
            <a:ext cx="612775" cy="9921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>
            <a:extLst>
              <a:ext uri="{FF2B5EF4-FFF2-40B4-BE49-F238E27FC236}">
                <a16:creationId xmlns:a16="http://schemas.microsoft.com/office/drawing/2014/main" id="{6E2584B1-1C54-4C17-BB63-26746BCE70DD}"/>
              </a:ext>
            </a:extLst>
          </p:cNvPr>
          <p:cNvCxnSpPr>
            <a:stCxn id="21" idx="4"/>
            <a:endCxn id="19" idx="3"/>
          </p:cNvCxnSpPr>
          <p:nvPr/>
        </p:nvCxnSpPr>
        <p:spPr>
          <a:xfrm rot="5400000">
            <a:off x="3140075" y="3149600"/>
            <a:ext cx="396875" cy="18192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>
            <a:extLst>
              <a:ext uri="{FF2B5EF4-FFF2-40B4-BE49-F238E27FC236}">
                <a16:creationId xmlns:a16="http://schemas.microsoft.com/office/drawing/2014/main" id="{96DC6BC9-4740-4428-A0B1-DCCF71A5D62F}"/>
              </a:ext>
            </a:extLst>
          </p:cNvPr>
          <p:cNvCxnSpPr>
            <a:stCxn id="21" idx="4"/>
            <a:endCxn id="20" idx="3"/>
          </p:cNvCxnSpPr>
          <p:nvPr/>
        </p:nvCxnSpPr>
        <p:spPr>
          <a:xfrm rot="5400000">
            <a:off x="2807494" y="3464719"/>
            <a:ext cx="1044575" cy="18367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DCCA53-EDAE-440D-8B56-360BC5D5B34A}"/>
              </a:ext>
            </a:extLst>
          </p:cNvPr>
          <p:cNvCxnSpPr/>
          <p:nvPr/>
        </p:nvCxnSpPr>
        <p:spPr>
          <a:xfrm flipH="1">
            <a:off x="1192213" y="4259263"/>
            <a:ext cx="2889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3745D4-9DD0-47F3-AA1E-D877FAD6EC63}"/>
              </a:ext>
            </a:extLst>
          </p:cNvPr>
          <p:cNvCxnSpPr/>
          <p:nvPr/>
        </p:nvCxnSpPr>
        <p:spPr>
          <a:xfrm flipH="1">
            <a:off x="1187450" y="4908550"/>
            <a:ext cx="2889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39">
            <a:extLst>
              <a:ext uri="{FF2B5EF4-FFF2-40B4-BE49-F238E27FC236}">
                <a16:creationId xmlns:a16="http://schemas.microsoft.com/office/drawing/2014/main" id="{52C4E6BA-4DD9-4832-B7E8-4AD417D7D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65625"/>
            <a:ext cx="646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/>
              <a:t>테스트</a:t>
            </a:r>
            <a:endParaRPr lang="en-US" altLang="ko-KR" sz="1200" b="1"/>
          </a:p>
          <a:p>
            <a:pPr algn="ctr" eaLnBrk="1" hangingPunct="1"/>
            <a:r>
              <a:rPr lang="ko-KR" altLang="en-US" sz="1200" b="1"/>
              <a:t>결과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050072-C57F-4D3E-AFE1-B1D959730CBE}"/>
              </a:ext>
            </a:extLst>
          </p:cNvPr>
          <p:cNvCxnSpPr/>
          <p:nvPr/>
        </p:nvCxnSpPr>
        <p:spPr>
          <a:xfrm flipH="1">
            <a:off x="5292725" y="3213100"/>
            <a:ext cx="2873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>
            <a:extLst>
              <a:ext uri="{FF2B5EF4-FFF2-40B4-BE49-F238E27FC236}">
                <a16:creationId xmlns:a16="http://schemas.microsoft.com/office/drawing/2014/main" id="{66E8D735-A111-418D-9200-F5BF473E91A3}"/>
              </a:ext>
            </a:extLst>
          </p:cNvPr>
          <p:cNvCxnSpPr>
            <a:stCxn id="25" idx="0"/>
            <a:endCxn id="28" idx="0"/>
          </p:cNvCxnSpPr>
          <p:nvPr/>
        </p:nvCxnSpPr>
        <p:spPr>
          <a:xfrm rot="16200000" flipH="1">
            <a:off x="6984206" y="2061369"/>
            <a:ext cx="144463" cy="2016125"/>
          </a:xfrm>
          <a:prstGeom prst="bentConnector3">
            <a:avLst>
              <a:gd name="adj1" fmla="val -283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>
            <a:extLst>
              <a:ext uri="{FF2B5EF4-FFF2-40B4-BE49-F238E27FC236}">
                <a16:creationId xmlns:a16="http://schemas.microsoft.com/office/drawing/2014/main" id="{2F0F571A-8A38-4F0A-AD93-C23F4970A568}"/>
              </a:ext>
            </a:extLst>
          </p:cNvPr>
          <p:cNvCxnSpPr>
            <a:stCxn id="28" idx="4"/>
            <a:endCxn id="27" idx="2"/>
          </p:cNvCxnSpPr>
          <p:nvPr/>
        </p:nvCxnSpPr>
        <p:spPr>
          <a:xfrm rot="5400000" flipH="1">
            <a:off x="7136607" y="2932906"/>
            <a:ext cx="144462" cy="1711325"/>
          </a:xfrm>
          <a:prstGeom prst="bentConnector3">
            <a:avLst>
              <a:gd name="adj1" fmla="val -400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9">
            <a:extLst>
              <a:ext uri="{FF2B5EF4-FFF2-40B4-BE49-F238E27FC236}">
                <a16:creationId xmlns:a16="http://schemas.microsoft.com/office/drawing/2014/main" id="{74C5D06D-4C9A-4648-BE35-776AC318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73453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A)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테스트 드라이버와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stub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을                         그림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B)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테스트 드라이버만을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이용한 테스트 환경                                               이용한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테스트 환경                   </a:t>
            </a:r>
          </a:p>
        </p:txBody>
      </p:sp>
      <p:sp>
        <p:nvSpPr>
          <p:cNvPr id="20510" name="TextBox 50">
            <a:extLst>
              <a:ext uri="{FF2B5EF4-FFF2-40B4-BE49-F238E27FC236}">
                <a16:creationId xmlns:a16="http://schemas.microsoft.com/office/drawing/2014/main" id="{8515E5BC-1CF3-46EC-A7A9-360796B4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308725"/>
            <a:ext cx="857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※ stub : </a:t>
            </a:r>
            <a:r>
              <a:rPr lang="ko-KR" altLang="en-US" sz="1400" b="1"/>
              <a:t>테스트 대상이 되는 유닛으로부터 호출을 받아 결과값을 출력하는 프로그램</a:t>
            </a:r>
            <a:r>
              <a:rPr lang="en-US" altLang="ko-KR" sz="1400" b="1"/>
              <a:t>. Dummy</a:t>
            </a:r>
            <a:r>
              <a:rPr lang="ko-KR" altLang="en-US" sz="1400" b="1"/>
              <a:t>라고도 한다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BC9AFCC4-7F94-4D16-9D62-FFDF810F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통합 테스트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9E54243-BAE7-4D04-8735-830C3BFD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통합 테스트 정의 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2C5A8AE9-951A-40B6-818A-66F4CAE75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7638"/>
            <a:ext cx="80994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단위 테스트를 통과한 모듈과 유닛에 대해 그 들간의 인터페이스 및 연동기능을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구조적으로 접근하여 테스트하는 방법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각각의 모듈들을 통합하여 통합된 모듈간의 인터페이스와 상호작용에서 발생하는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오류를 발견하는 작업이 주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블랙박스 테스트 형태로 이루어 진다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A5F32DD9-EF67-43F3-94A7-DFC84D10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946525"/>
            <a:ext cx="809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하향식 통합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5A2B2BF4-6BC4-4583-936C-70A8C500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289425"/>
            <a:ext cx="76787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깊이 우선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상위에서 모듈 하나를 선택한 후 그 모듈의 하위에 있는 모든 모듈을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통합하여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넓이 우선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한 모듈의 바로 아래에 있는 하위 모듈을 전부 통합한 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다시 그 아래에 있는 모듈들을 통합한다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상위에서 중요한 오류들이 발생 예상이 되는 경우 유리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stub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을 설계하기가 어렵고 중요한 데이터들은 입력하기가 꺼려진다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0C02CB8-A610-4AA1-A248-83407245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46475"/>
            <a:ext cx="4752975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통합 테스트의 분류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081102-E19E-4DDE-AA33-C4F7D38B5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20750" y="981075"/>
            <a:ext cx="8043863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테스트 단계 개요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단계별 테스트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테스트 기법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단위 테스트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통합 테스트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시스템 테스트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인수 테스트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34666C6D-3AF0-4071-AB85-8AFD6636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60350"/>
            <a:ext cx="2952750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  <a:endParaRPr lang="ko-KR" altLang="en-US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102F6003-81B6-4DDF-814C-34AF5FF0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통합 테스트 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166E4E16-2ECC-40F4-9476-8C1F600E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27163"/>
            <a:ext cx="809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상향식 통합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63BB0362-7F13-4646-9CF6-37906A76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844675"/>
            <a:ext cx="7678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장점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중요한 오류가 하위 모듈에서 발생예상이 되는 경우 유리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드라이버의 제작이 비교적 쉽다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결과에 대한 관찰이 점진적이라 쉽다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테스트가 끝날 때까지 결과를 예측할 수 없다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45A933-1DB0-4315-BC3C-A5F3BBA4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71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통합 테스트의 분류 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31C4A6C8-04C5-4B40-8225-4D07D9DC1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529013"/>
            <a:ext cx="809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빅뱅 통합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93B280D-DA5F-4345-BDC2-74516959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933825"/>
            <a:ext cx="7678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모듈 상호간의 인터페이스에 대한 오류 검출이 어렵다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소규모 프로젝트에서나 가능하다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66CFBB86-B97A-46B7-A1C8-BBE53817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4859338"/>
            <a:ext cx="8099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샌드위치 통합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C510A10F-D9F6-42E7-ACE1-1E785C1C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262563"/>
            <a:ext cx="7678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상향식 통합테스트를 기본으로 시행 하면서 하향식을 보조적으로 사용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실제 프로젝트에서 많이 사용한다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DA02E9F-8D8E-4CE5-9CBB-52DD4864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테스트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7346C8-2E7E-4790-94F9-F50617A8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시스템 테스트 정의 </a:t>
            </a: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6E512E07-EF67-46D0-A98D-D720BA55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8099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외부 요소들을 통합하여 전체 시스템을 테스트하는 방법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중규모 이상의 프로젝트에서는 별도의 시스템 테스트 조직을 구성하여 실시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전반에 걸쳐 다양한 측면의 테스트를 시행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513D5039-BADE-47A4-A67D-86C44924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33825"/>
            <a:ext cx="76787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테스트 환경 구축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실제 가동될 시스템 구조와 유사하게 구축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절차 및 판정 기준 수립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테스트 절차서 작성 후 시행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시행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환경이 같은 경우끼리 묶어서 시행하는 것이 유리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결과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테스트 결과서 작성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BE6A24C-BC82-4984-82E7-D0BF4285D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46475"/>
            <a:ext cx="4752975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시스템 테스트 시행 방법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E0F3762-0B5A-45EB-B38D-7A152F35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시스템 테스트 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645C05E1-559B-4DF1-8045-831BA8C9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80994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기능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설계서대로 실제로 구현되었는지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성능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설계시 작성한 성능 목표를 이루었는지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4261A31-B7A8-4DF9-B1D5-92A3414A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71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목적에 따른 시스템 테스트 분류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C6763C9D-8496-4115-AA44-6155B713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2200275"/>
            <a:ext cx="759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전체 사용자 접속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동시 사용 사용자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부하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(Load)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응답시간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(Response)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처리량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(Throughput)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지속적인 시스템 안정성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746BFA3C-61A0-4ADB-85AD-06F45580C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4378325"/>
            <a:ext cx="8099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볼륨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방대한 양의 데이터를 처리 할 수 있는가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스트레스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비정상적인 조건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정전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Big process)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기능 및 성능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사용자 편이성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주로 화면처리의 편이성 위주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보안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최근 들어 접근제어성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(ACL),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문서 보안화등이 대두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복구 테스트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이상이 발생했다고 가정한 후 복구성능을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7C0A3733-6D02-45BF-9305-5D097697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인수 테스트 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D3EA0E4C-00C3-4671-A34B-FDF9D047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384300"/>
            <a:ext cx="8099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최종적으로 구현된 시스템이 인수 기준을 만족하는가를 검증하는 단계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사용자 관점에서 시행하는 것이 매우 중요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E7DACD3-7AD8-43A6-910C-86C15008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7113"/>
            <a:ext cx="4752975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인수 테스트 정의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490E2153-8411-4736-8505-366A7602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2133600"/>
            <a:ext cx="759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통합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테스트에서 발생한 오류가 처리 되었는지 최종 점검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발주처가 원하는 기능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성능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강도 시험등이 이루어 졌는지 점검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FA292D-8982-4AC1-9D98-895C60BDCA4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141663"/>
          <a:ext cx="7488238" cy="26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테스트 종류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테스트 주체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테스트 환경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개발자 참여 여부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알파 테스트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개발환경에서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사용자가 개발환경에서 검증하며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개발자가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소프트웨어를 테스트 하는 사용자를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모니터링 하면서 오류와 문제점을 기록한다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베타 테스트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사용자환경에서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개발자는 참여하지 않고 사용자들이 검증한 후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문제점을 개발자에게 통보하여 보완하게 한다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94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91627D27-1223-44F2-B405-0673D93E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00213"/>
            <a:ext cx="6842125" cy="3313112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학기 동안 수고 많았습니다</a:t>
            </a:r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eaLnBrk="1" hangingPunct="1">
              <a:lnSpc>
                <a:spcPct val="200000"/>
              </a:lnSpc>
            </a:pP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기말시험 잘 보고 겨울방학을 건강하게</a:t>
            </a:r>
            <a:endParaRPr lang="en-US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보낸 후 내년에 봅시다</a:t>
            </a:r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316ED8-5CC3-4B05-B1E9-4715CA06B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2300" y="1054100"/>
            <a:ext cx="58213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시험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(Test)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정의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7DF7A9D6-40BC-41BA-BDC9-066B2516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74788"/>
            <a:ext cx="79549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시스템이 정해진 요구를 만족하는지 그리고 계획과 실제 결과가  어떤 차이를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보이는 지를 수동 또는 자동 기법을 동원하여 검사하고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평가하는 일련의 과정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IEEE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표준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시스템에 숨어 있는 결함을 찾기 위해 하드웨어나 소프트웨어를 작동시키는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일련의 행위와 절차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588BAD0-8F73-4465-9444-E2808032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단계 개요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7E18E3-5F99-442B-A932-42476A32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762375"/>
            <a:ext cx="5246687" cy="4587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defRPr kumimoji="1">
                <a:solidFill>
                  <a:srgbClr val="00008E"/>
                </a:solidFill>
                <a:latin typeface="+mn-lt"/>
                <a:ea typeface="+mn-ea"/>
                <a:cs typeface="+mn-cs"/>
              </a:defRPr>
            </a:lvl1pPr>
            <a:lvl2pPr marL="179388" indent="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541338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72072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latin typeface="HY견고딕" pitchFamily="18" charset="-127"/>
                <a:ea typeface="HY견고딕" pitchFamily="18" charset="-127"/>
              </a:rPr>
              <a:t>범위에 따른 구분 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3BF3648A-6489-464D-B3C0-147BC2D4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7954962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광의의 테스트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시스템이 고객의 요구사항을 만족 시키는 지를 밝히는 검증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(verification)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시스템에 정의된 기능을 정확히 수행하는가를 밝히는 확인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(validation)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전반에 걸친 품질 보증 활동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협의의 테스트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코드가 작성된 다음에 오류를 발견하는 과정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C41F0474-C713-4693-A6BA-9CD3AEB00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단계 개요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4F4569-6912-4AB6-A294-02A10F31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052513"/>
            <a:ext cx="7407275" cy="458787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defRPr kumimoji="1">
                <a:solidFill>
                  <a:srgbClr val="00008E"/>
                </a:solidFill>
                <a:latin typeface="+mn-lt"/>
                <a:ea typeface="+mn-ea"/>
                <a:cs typeface="+mn-cs"/>
              </a:defRPr>
            </a:lvl1pPr>
            <a:lvl2pPr marL="179388" indent="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541338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72072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latin typeface="HY견고딕" pitchFamily="18" charset="-127"/>
                <a:ea typeface="HY견고딕" pitchFamily="18" charset="-127"/>
              </a:rPr>
              <a:t>테스트의 역사 및 발전 단계 </a:t>
            </a: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2000" kern="0" dirty="0" err="1">
                <a:latin typeface="HY견고딕" pitchFamily="18" charset="-127"/>
                <a:ea typeface="HY견고딕" pitchFamily="18" charset="-127"/>
              </a:rPr>
              <a:t>Gelperin</a:t>
            </a: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 &amp; </a:t>
            </a:r>
            <a:r>
              <a:rPr lang="en-US" altLang="ko-KR" sz="2000" kern="0" dirty="0" err="1">
                <a:latin typeface="HY견고딕" pitchFamily="18" charset="-127"/>
                <a:ea typeface="HY견고딕" pitchFamily="18" charset="-127"/>
              </a:rPr>
              <a:t>Hetzel</a:t>
            </a:r>
            <a:endParaRPr lang="ko-KR" altLang="en-US" sz="2000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38F8460F-2F1E-4E1B-B27C-94239403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80645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1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디버깅 위주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 제거를 돕는 활동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2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증명 위주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H/W, S/W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요구사항을 만족시키는가를 증명</a:t>
            </a:r>
            <a:r>
              <a:rPr lang="en-US" altLang="ko-KR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(demonstration)</a:t>
            </a:r>
            <a:r>
              <a:rPr lang="ko-KR" altLang="en-US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endParaRPr lang="en-US" altLang="ko-KR" sz="1600" b="1" dirty="0">
              <a:latin typeface="Arial Narrow" panose="020B0606020202030204" pitchFamily="34" charset="0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3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파괴 위주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결함을 발견하는 활동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(destruction)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4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평가 위주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H/W, S/W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프로세스 전반에 테스트가 흡수되고 통합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(evaluation)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5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예방 위주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구현과정에서 발생할 수 있는 결함을 미리 예방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E8E69DB1-ECE8-4338-B383-C627A13B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단계별 테스트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2C9A3D6-671E-4E1C-930C-58F5ED17FCF6}"/>
              </a:ext>
            </a:extLst>
          </p:cNvPr>
          <p:cNvSpPr/>
          <p:nvPr/>
        </p:nvSpPr>
        <p:spPr>
          <a:xfrm>
            <a:off x="684213" y="1382713"/>
            <a:ext cx="1368425" cy="50323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요구사항 정의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15892E9-49F4-4158-8738-4F7D71B27B1E}"/>
              </a:ext>
            </a:extLst>
          </p:cNvPr>
          <p:cNvSpPr/>
          <p:nvPr/>
        </p:nvSpPr>
        <p:spPr>
          <a:xfrm>
            <a:off x="1368425" y="2246313"/>
            <a:ext cx="1366838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시스템 설계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F3BCAB-C66A-478C-9099-3946CF61D263}"/>
              </a:ext>
            </a:extLst>
          </p:cNvPr>
          <p:cNvSpPr/>
          <p:nvPr/>
        </p:nvSpPr>
        <p:spPr>
          <a:xfrm>
            <a:off x="2063750" y="3122613"/>
            <a:ext cx="1368425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상세 설계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E0A105-D635-4A3A-A92D-F6565DE90E48}"/>
              </a:ext>
            </a:extLst>
          </p:cNvPr>
          <p:cNvSpPr/>
          <p:nvPr/>
        </p:nvSpPr>
        <p:spPr>
          <a:xfrm>
            <a:off x="2747963" y="4067175"/>
            <a:ext cx="1368425" cy="50323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 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E91537D-C468-4D57-8C81-E9BE30709A31}"/>
              </a:ext>
            </a:extLst>
          </p:cNvPr>
          <p:cNvSpPr/>
          <p:nvPr/>
        </p:nvSpPr>
        <p:spPr>
          <a:xfrm>
            <a:off x="5256213" y="4083050"/>
            <a:ext cx="1368425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단위 테스트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E123BB5-44FB-4B59-A215-0DE175020C1A}"/>
              </a:ext>
            </a:extLst>
          </p:cNvPr>
          <p:cNvSpPr/>
          <p:nvPr/>
        </p:nvSpPr>
        <p:spPr>
          <a:xfrm>
            <a:off x="6608763" y="2246313"/>
            <a:ext cx="1368425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시스템 테스트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83D65E7-36DF-4177-8744-A7186A5FAB0D}"/>
              </a:ext>
            </a:extLst>
          </p:cNvPr>
          <p:cNvSpPr/>
          <p:nvPr/>
        </p:nvSpPr>
        <p:spPr>
          <a:xfrm>
            <a:off x="7283450" y="1404938"/>
            <a:ext cx="1368425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인수 테스트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CB7EED6-02C1-4C1B-B368-E77A23930A38}"/>
              </a:ext>
            </a:extLst>
          </p:cNvPr>
          <p:cNvSpPr/>
          <p:nvPr/>
        </p:nvSpPr>
        <p:spPr>
          <a:xfrm>
            <a:off x="5926138" y="3122613"/>
            <a:ext cx="1366837" cy="50482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통합 테스트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7DB2F3-9F00-48C2-9015-ED9B09F63758}"/>
              </a:ext>
            </a:extLst>
          </p:cNvPr>
          <p:cNvCxnSpPr/>
          <p:nvPr/>
        </p:nvCxnSpPr>
        <p:spPr>
          <a:xfrm>
            <a:off x="1368425" y="1909763"/>
            <a:ext cx="341313" cy="336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08A0FF-716D-45F8-8C4E-A1BF05086A75}"/>
              </a:ext>
            </a:extLst>
          </p:cNvPr>
          <p:cNvCxnSpPr>
            <a:stCxn id="11" idx="0"/>
          </p:cNvCxnSpPr>
          <p:nvPr/>
        </p:nvCxnSpPr>
        <p:spPr>
          <a:xfrm flipV="1">
            <a:off x="5940425" y="3746500"/>
            <a:ext cx="279400" cy="336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4619BB-039E-42EC-A63F-A568579C6BB6}"/>
              </a:ext>
            </a:extLst>
          </p:cNvPr>
          <p:cNvCxnSpPr/>
          <p:nvPr/>
        </p:nvCxnSpPr>
        <p:spPr>
          <a:xfrm>
            <a:off x="2033588" y="2779713"/>
            <a:ext cx="341312" cy="336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D1057A-3975-4D81-B52C-3076704F53B7}"/>
              </a:ext>
            </a:extLst>
          </p:cNvPr>
          <p:cNvCxnSpPr/>
          <p:nvPr/>
        </p:nvCxnSpPr>
        <p:spPr>
          <a:xfrm>
            <a:off x="2735263" y="3705225"/>
            <a:ext cx="342900" cy="3381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C52C13-6F78-475F-9075-7108DC9D7541}"/>
              </a:ext>
            </a:extLst>
          </p:cNvPr>
          <p:cNvCxnSpPr/>
          <p:nvPr/>
        </p:nvCxnSpPr>
        <p:spPr>
          <a:xfrm flipV="1">
            <a:off x="7283450" y="1909763"/>
            <a:ext cx="279400" cy="336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28BDA7-CC6F-404F-A78C-CA9F03C2EAE9}"/>
              </a:ext>
            </a:extLst>
          </p:cNvPr>
          <p:cNvCxnSpPr/>
          <p:nvPr/>
        </p:nvCxnSpPr>
        <p:spPr>
          <a:xfrm flipV="1">
            <a:off x="6556375" y="2751138"/>
            <a:ext cx="277813" cy="336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14">
            <a:extLst>
              <a:ext uri="{FF2B5EF4-FFF2-40B4-BE49-F238E27FC236}">
                <a16:creationId xmlns:a16="http://schemas.microsoft.com/office/drawing/2014/main" id="{92090679-CD5D-4965-B32C-378455C2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2960688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계</a:t>
            </a:r>
          </a:p>
        </p:txBody>
      </p:sp>
      <p:sp>
        <p:nvSpPr>
          <p:cNvPr id="7186" name="TextBox 32">
            <a:extLst>
              <a:ext uri="{FF2B5EF4-FFF2-40B4-BE49-F238E27FC236}">
                <a16:creationId xmlns:a16="http://schemas.microsoft.com/office/drawing/2014/main" id="{A1E3396D-C382-4971-AB67-F05197B2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2960688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571B66-5E30-40F9-AA2F-1C62A9F610B6}"/>
              </a:ext>
            </a:extLst>
          </p:cNvPr>
          <p:cNvCxnSpPr/>
          <p:nvPr/>
        </p:nvCxnSpPr>
        <p:spPr>
          <a:xfrm>
            <a:off x="2735263" y="1635125"/>
            <a:ext cx="4098925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33">
            <a:extLst>
              <a:ext uri="{FF2B5EF4-FFF2-40B4-BE49-F238E27FC236}">
                <a16:creationId xmlns:a16="http://schemas.microsoft.com/office/drawing/2014/main" id="{8447CD20-8159-4575-9F25-1DEBF596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357313"/>
            <a:ext cx="1814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인수테스트 계획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지침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2351681-DC0F-4354-81B7-EEB64E6B425C}"/>
              </a:ext>
            </a:extLst>
          </p:cNvPr>
          <p:cNvCxnSpPr/>
          <p:nvPr/>
        </p:nvCxnSpPr>
        <p:spPr>
          <a:xfrm>
            <a:off x="4173538" y="4319588"/>
            <a:ext cx="1008062" cy="15875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65BCAB-D8B6-4638-A808-F13AC8ACADC6}"/>
              </a:ext>
            </a:extLst>
          </p:cNvPr>
          <p:cNvCxnSpPr/>
          <p:nvPr/>
        </p:nvCxnSpPr>
        <p:spPr>
          <a:xfrm>
            <a:off x="3586163" y="3376613"/>
            <a:ext cx="2185987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38C988-18FC-477D-B7AA-6FE64BE382E4}"/>
              </a:ext>
            </a:extLst>
          </p:cNvPr>
          <p:cNvCxnSpPr/>
          <p:nvPr/>
        </p:nvCxnSpPr>
        <p:spPr>
          <a:xfrm>
            <a:off x="2887663" y="2498725"/>
            <a:ext cx="3532187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2" name="TextBox 48">
            <a:extLst>
              <a:ext uri="{FF2B5EF4-FFF2-40B4-BE49-F238E27FC236}">
                <a16:creationId xmlns:a16="http://schemas.microsoft.com/office/drawing/2014/main" id="{4BE2F25C-19D3-4668-B4A2-A745EF3E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2212975"/>
            <a:ext cx="2017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시스템 테스트 계획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지침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93" name="TextBox 49">
            <a:extLst>
              <a:ext uri="{FF2B5EF4-FFF2-40B4-BE49-F238E27FC236}">
                <a16:creationId xmlns:a16="http://schemas.microsoft.com/office/drawing/2014/main" id="{DC99DC74-4704-4D5D-AACB-F5C22609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092450"/>
            <a:ext cx="1814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통합테스트 계획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지침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94" name="TextBox 50">
            <a:extLst>
              <a:ext uri="{FF2B5EF4-FFF2-40B4-BE49-F238E27FC236}">
                <a16:creationId xmlns:a16="http://schemas.microsoft.com/office/drawing/2014/main" id="{813DB911-C3C6-4AE0-B7A9-93CC7D7C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859213"/>
            <a:ext cx="99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단위테스트</a:t>
            </a:r>
            <a:endParaRPr lang="en-US" altLang="ko-KR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계획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지침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95" name="TextBox 31">
            <a:extLst>
              <a:ext uri="{FF2B5EF4-FFF2-40B4-BE49-F238E27FC236}">
                <a16:creationId xmlns:a16="http://schemas.microsoft.com/office/drawing/2014/main" id="{232EE356-B897-424C-942F-1A346786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157788"/>
            <a:ext cx="809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V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DD636459-0F36-4B09-B2D4-D3C8FAC8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단계별 테스트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4A20EC2-3CE2-41CA-A784-704FD3F2099A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628775"/>
          <a:ext cx="7704139" cy="453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4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테스트 레벨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목적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수행주체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환경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단위 테스트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단위 모듈내의 결함 발견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 조직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 환경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단위 모듈간의 인터페이스에서 결함 발견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 조직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 환경 또는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시스템 테스트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실제 환경과 유사한 환경에서 전체적인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비기능적 테스트 확인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조직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실제 사용자 환경과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유사한 환경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인수 테스트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요구사항과의 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일치성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확인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환경</a:t>
                      </a:r>
                    </a:p>
                  </a:txBody>
                  <a:tcPr marL="71993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Rectangle 2">
            <a:extLst>
              <a:ext uri="{FF2B5EF4-FFF2-40B4-BE49-F238E27FC236}">
                <a16:creationId xmlns:a16="http://schemas.microsoft.com/office/drawing/2014/main" id="{AB1304C0-CC5F-4429-9723-B1A6925E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테스트 단계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C26216E-703F-4C8D-9D7A-D6CCB3E46A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테스트와 화이트박스 테스트의 비교표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0230A9-8003-40EC-B312-0C875B66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기법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3B8B8D-CAEE-47C4-9B6B-F9DC2539B623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557338"/>
          <a:ext cx="7848600" cy="511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항목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블랙박스 테스트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화이트박스 테스트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시스템에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대한 지식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시스템의 설계된 기능을 알고 있을 때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시스템의 내부 작동을 알고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있을때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작동 결과를 보여 줌 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내부의 모든 모듈이 맞물림을 보여 줌 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0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항목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소프트웨어의 기능 작동 여부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입력의 정확한 수용 여부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출력의 정확한 수용 여부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외부정보의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무결성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유지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모듈 내부의 모든 독립된 경로가 한번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이상 실행되는지 여부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거짓의 논리적 비교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loop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실행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자료구조 조사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0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오류 형태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부정확 하거나 누락된 기능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인터페이스 오류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자료구조나 외부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접근에서 발생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하는 오류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성능 오류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초기화 및 종료 오류</a:t>
                      </a: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초기화 결함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인덱싱 및 증가의 결함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3) Loop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경계선에 나타나는 경계 결함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98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9E09375-6A19-49E2-9700-7CFC32E01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기능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8E725B-FF6F-4CFE-9E6F-854FDB7A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5" name="대각선 방향의 모서리가 둥근 사각형 4">
            <a:extLst>
              <a:ext uri="{FF2B5EF4-FFF2-40B4-BE49-F238E27FC236}">
                <a16:creationId xmlns:a16="http://schemas.microsoft.com/office/drawing/2014/main" id="{F4081E84-EC38-4B90-B96E-552E03D0198D}"/>
              </a:ext>
            </a:extLst>
          </p:cNvPr>
          <p:cNvSpPr/>
          <p:nvPr/>
        </p:nvSpPr>
        <p:spPr>
          <a:xfrm>
            <a:off x="3662363" y="2636838"/>
            <a:ext cx="1800225" cy="720725"/>
          </a:xfrm>
          <a:prstGeom prst="round2Diag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블랙 박스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18AAFC-922A-445E-AB66-6A203F8B28F6}"/>
              </a:ext>
            </a:extLst>
          </p:cNvPr>
          <p:cNvCxnSpPr>
            <a:endCxn id="5" idx="2"/>
          </p:cNvCxnSpPr>
          <p:nvPr/>
        </p:nvCxnSpPr>
        <p:spPr>
          <a:xfrm>
            <a:off x="2843213" y="2997200"/>
            <a:ext cx="8191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14DA6F-92A8-492D-9147-C31DECE9FE11}"/>
              </a:ext>
            </a:extLst>
          </p:cNvPr>
          <p:cNvCxnSpPr>
            <a:stCxn id="5" idx="0"/>
          </p:cNvCxnSpPr>
          <p:nvPr/>
        </p:nvCxnSpPr>
        <p:spPr>
          <a:xfrm>
            <a:off x="5462588" y="2997200"/>
            <a:ext cx="90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19">
            <a:extLst>
              <a:ext uri="{FF2B5EF4-FFF2-40B4-BE49-F238E27FC236}">
                <a16:creationId xmlns:a16="http://schemas.microsoft.com/office/drawing/2014/main" id="{61013CDF-9992-4886-8ECC-2FF37D235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1989138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요구사항</a:t>
            </a:r>
          </a:p>
        </p:txBody>
      </p:sp>
      <p:sp>
        <p:nvSpPr>
          <p:cNvPr id="10248" name="TextBox 20">
            <a:extLst>
              <a:ext uri="{FF2B5EF4-FFF2-40B4-BE49-F238E27FC236}">
                <a16:creationId xmlns:a16="http://schemas.microsoft.com/office/drawing/2014/main" id="{8A7183C0-2CD3-4436-911E-9E233B24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64490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이벤트</a:t>
            </a:r>
          </a:p>
        </p:txBody>
      </p:sp>
      <p:sp>
        <p:nvSpPr>
          <p:cNvPr id="10249" name="TextBox 21">
            <a:extLst>
              <a:ext uri="{FF2B5EF4-FFF2-40B4-BE49-F238E27FC236}">
                <a16:creationId xmlns:a16="http://schemas.microsoft.com/office/drawing/2014/main" id="{24C4D15E-1DAB-473E-AA15-7983EC19B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8527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</a:p>
        </p:txBody>
      </p:sp>
      <p:sp>
        <p:nvSpPr>
          <p:cNvPr id="10250" name="TextBox 22">
            <a:extLst>
              <a:ext uri="{FF2B5EF4-FFF2-40B4-BE49-F238E27FC236}">
                <a16:creationId xmlns:a16="http://schemas.microsoft.com/office/drawing/2014/main" id="{CE796F72-0E38-4E62-9635-F2F366EB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852738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52BAE2-C068-40D5-929D-C7F4173DD2E9}"/>
              </a:ext>
            </a:extLst>
          </p:cNvPr>
          <p:cNvCxnSpPr/>
          <p:nvPr/>
        </p:nvCxnSpPr>
        <p:spPr>
          <a:xfrm flipV="1">
            <a:off x="4589463" y="3357563"/>
            <a:ext cx="0" cy="719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Rectangle 7">
            <a:extLst>
              <a:ext uri="{FF2B5EF4-FFF2-40B4-BE49-F238E27FC236}">
                <a16:creationId xmlns:a16="http://schemas.microsoft.com/office/drawing/2014/main" id="{7DFBD793-3B60-4911-898A-04A804A89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55738"/>
            <a:ext cx="7954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대상의 내부를 알 수 없다고 가정한 후 입력에 대한 결과가 나오는지 시험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91F53B-2F05-460C-9857-575D098ED67F}"/>
              </a:ext>
            </a:extLst>
          </p:cNvPr>
          <p:cNvCxnSpPr/>
          <p:nvPr/>
        </p:nvCxnSpPr>
        <p:spPr>
          <a:xfrm>
            <a:off x="4572000" y="1989138"/>
            <a:ext cx="0" cy="647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Rectangle 7">
            <a:extLst>
              <a:ext uri="{FF2B5EF4-FFF2-40B4-BE49-F238E27FC236}">
                <a16:creationId xmlns:a16="http://schemas.microsoft.com/office/drawing/2014/main" id="{444FD529-990B-44FE-BB21-E8115884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933825"/>
            <a:ext cx="79549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균등 분할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입력 조건을 여러 개의 균등 클래스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(equivalence class)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로 분류하고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각 동치 클래스는 서로 같은 부류에 속하는 자료의 집합으로 간주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동치 클래스중 </a:t>
            </a:r>
            <a:r>
              <a:rPr lang="ko-KR" altLang="en-US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대표 클래스만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테스트하고 이상 유무를 점검한다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입력 영역은 여러 개의 부영역으로 분할하여 </a:t>
            </a:r>
            <a:r>
              <a:rPr lang="ko-KR" altLang="en-US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대표로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한 후 결과를 본다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균등 영역은 각 입력 조건을 고려해서 영역을 두 개 이상의 그룹으로 분할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(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정당한 균등 영역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무효한 균등 영역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4A6085-2167-462F-AEA0-C24BD54D5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47529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기능 테스트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38D8B99-244F-45D9-B8A7-75C86FE8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 기법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E0160A0F-E0E2-4403-8443-0FC1A369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412875"/>
            <a:ext cx="79549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균등영역 분할 방법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균등 영역을 이용한 테스트 케이스 추출 과정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각 균등 영역에 대해서 유일한 번호를 지정한다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모든 정당한 균등 영역을 포함할 때까지 새로운 테스트 케이스를 만든다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모든 무효한 균등 영역을 포함할 때까지 대표로 하나의 테스트 케이스를 만든다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테스트 케이스를 임의로 선택할 수 있다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아주 민감한 테스트는 간과할 수 있다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6EEC3D8-ACF8-40DE-8BF6-9D8E9EAE1E77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989138"/>
          <a:ext cx="7632699" cy="201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입력 조건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정당한 균등 영역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무효한 균등 영역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범위를 정하는 것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특정한 값이 필요한 경우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집합의 일부를 기술하는 경우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논리값인 경우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marL="71999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2195</Words>
  <Application>Microsoft Office PowerPoint</Application>
  <PresentationFormat>화면 슬라이드 쇼(4:3)</PresentationFormat>
  <Paragraphs>380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HY견고딕</vt:lpstr>
      <vt:lpstr>HY헤드라인M</vt:lpstr>
      <vt:lpstr>굴림</vt:lpstr>
      <vt:lpstr>Arial</vt:lpstr>
      <vt:lpstr>Arial Narrow</vt:lpstr>
      <vt:lpstr>Wingdings</vt:lpstr>
      <vt:lpstr>1_기본 디자인</vt:lpstr>
      <vt:lpstr>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 분석/설계(IDEF) 방법론</dc:title>
  <dc:creator>이해원</dc:creator>
  <cp:lastModifiedBy>Prof.Lee</cp:lastModifiedBy>
  <cp:revision>175</cp:revision>
  <dcterms:created xsi:type="dcterms:W3CDTF">2007-10-22T09:15:27Z</dcterms:created>
  <dcterms:modified xsi:type="dcterms:W3CDTF">2021-11-10T08:48:51Z</dcterms:modified>
</cp:coreProperties>
</file>