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65" r:id="rId15"/>
    <p:sldId id="366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3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B6AD"/>
    <a:srgbClr val="00FFCC"/>
    <a:srgbClr val="33CCCC"/>
    <a:srgbClr val="FFCC99"/>
    <a:srgbClr val="FFFFCC"/>
    <a:srgbClr val="6699FF"/>
    <a:srgbClr val="08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100" d="100"/>
          <a:sy n="100" d="100"/>
        </p:scale>
        <p:origin x="2142" y="17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37C515-E1B5-4E53-84A9-09818F51D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267A49-4660-45BC-B6F7-CB917826B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DF9CF7-3D3F-4D77-9961-EFC025E8A08B}" type="datetimeFigureOut">
              <a:rPr lang="ko-KR" altLang="en-US"/>
              <a:pPr>
                <a:defRPr/>
              </a:pPr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66B5B-55D8-4006-9EC0-04053D63C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0B1573-BF9C-46DF-97DE-6541C2E96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7DD0B0-73D3-46C6-9A27-A83FFB469F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18AAE08-E9BA-4C0F-A748-C32E77BBDD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72A0E-C602-4516-AE00-99AFD59B00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50C73C0-2E2A-4B51-88EF-75C4F7D5907F}" type="datetimeFigureOut">
              <a:rPr lang="ko-KR" altLang="en-US"/>
              <a:pPr>
                <a:defRPr/>
              </a:pPr>
              <a:t>2021-11-11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70D9C98-8AE5-4C03-8136-058A65245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3A3ADD1-AED2-486A-8FC3-7400A2E0E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6E0CA-3F78-4B9D-8B0A-788A9A083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DC2E9-0107-4665-8D00-5288D37A1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5626CE2B-149E-495C-B9E5-7AEA941D76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DAE5F6EE-9DED-4460-BA90-D96E8C70F0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12B758AF-F9E7-4756-B333-5E432CB32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F1919B1-D987-4782-8E87-3A414E46C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556AA81-5806-4EE6-8A74-7956A0DA8783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F9DCCC1D-C34B-410C-834B-122BE833C5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>
            <a:extLst>
              <a:ext uri="{FF2B5EF4-FFF2-40B4-BE49-F238E27FC236}">
                <a16:creationId xmlns:a16="http://schemas.microsoft.com/office/drawing/2014/main" id="{90E0BB3A-9BFB-487F-A3A3-130D648AB8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BC754EC3-74F4-4427-9F74-7F2715076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3F77926-DFF5-418C-B87A-1D7B5C6D6178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9876FC61-280B-4F3B-838B-5357A50379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939E1B33-7F41-46AE-BD07-C98F3F4B0F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7492091B-B8DC-4A56-92FB-8B1D9B0D3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9281C71-6395-43CB-AA06-70ABAEF699A7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A1A35CD6-CC92-420B-A10A-F4C0E4DB55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9D56E908-4A48-4F86-86C3-11AE008A12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D1C37580-B0EA-4928-8A0E-ABD85C904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3D431FA-7659-4267-A623-0B4D0A20C157}" type="slidenum">
              <a:rPr lang="ko-KR" altLang="en-US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4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A1A35CD6-CC92-420B-A10A-F4C0E4DB55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9D56E908-4A48-4F86-86C3-11AE008A12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D1C37580-B0EA-4928-8A0E-ABD85C904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3D431FA-7659-4267-A623-0B4D0A20C157}" type="slidenum">
              <a:rPr lang="ko-KR" altLang="en-US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1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>
            <a:extLst>
              <a:ext uri="{FF2B5EF4-FFF2-40B4-BE49-F238E27FC236}">
                <a16:creationId xmlns:a16="http://schemas.microsoft.com/office/drawing/2014/main" id="{C6414108-D60D-40BA-8E0A-2694E573EE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>
            <a:extLst>
              <a:ext uri="{FF2B5EF4-FFF2-40B4-BE49-F238E27FC236}">
                <a16:creationId xmlns:a16="http://schemas.microsoft.com/office/drawing/2014/main" id="{EB427009-FD18-4DA9-B177-F5D1234D0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A1B11B28-994C-43E3-BA6B-1D7FDD452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DE31C1B-6044-4AD4-9733-87A3EBE9480F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31DCC168-0453-43D3-9201-8C4E3055CA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57D374B4-420D-4DE9-AF91-28CE7E096C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6F2EDF91-2A86-4BBA-A524-D2AB389F1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A73B47F-EBAA-46C0-91A4-79034E56028A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A9535922-958B-47CF-A12C-48E51CFDC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956ACFE8-68AE-4AF6-B1D8-E91503611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004888CE-0763-4790-8074-D3DCF6C2C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63850D3-655C-44B3-8B58-16CBD2FDDE4A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7A88695C-6E84-44A0-A657-E94E7D1C8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E047A7D3-46EF-4E78-A275-6C1F3858E2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6201B6F7-84B4-4307-9C4A-1301665E4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16B6426-9CE5-4018-A182-111D2D7EA57E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>
            <a:extLst>
              <a:ext uri="{FF2B5EF4-FFF2-40B4-BE49-F238E27FC236}">
                <a16:creationId xmlns:a16="http://schemas.microsoft.com/office/drawing/2014/main" id="{CEBC1F81-1A38-45E5-A383-06AE96AF94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>
            <a:extLst>
              <a:ext uri="{FF2B5EF4-FFF2-40B4-BE49-F238E27FC236}">
                <a16:creationId xmlns:a16="http://schemas.microsoft.com/office/drawing/2014/main" id="{C84B0816-9492-40B2-89C6-AE077231A9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31A54CE4-9C00-42B7-8B78-DF4933074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7C35151-8FB9-4E74-A135-9DF8C61FF29E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>
            <a:extLst>
              <a:ext uri="{FF2B5EF4-FFF2-40B4-BE49-F238E27FC236}">
                <a16:creationId xmlns:a16="http://schemas.microsoft.com/office/drawing/2014/main" id="{30BD8AC9-4C0A-416E-BF17-657AAC176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>
            <a:extLst>
              <a:ext uri="{FF2B5EF4-FFF2-40B4-BE49-F238E27FC236}">
                <a16:creationId xmlns:a16="http://schemas.microsoft.com/office/drawing/2014/main" id="{18BEB52A-BE72-4EAC-9787-80B547A5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65D07E15-C768-4C6A-89A4-76661FD88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BDCCF8B-6033-44BC-ADAF-20F722499585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448CA222-8761-4CD0-8034-6BCFBE5CBC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59698581-D713-43EC-8597-1EFADAA9E9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0E2C741F-66E9-46A0-BDB7-DE871D589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D1F2344-DC40-4407-AF6D-F9450F803D2E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3F7596E2-20C6-47A4-9581-D84D0306F5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85FF308D-99E6-4FF1-9FE0-A0C32D6B1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100DC686-B002-401E-A6B0-8083FE95B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119F661-1A28-4FC6-A610-380F06062634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64C4DAA0-A354-47F8-A206-E18C2EEFFD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B40D23D1-625A-4F71-85E3-D7672EF2C5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BCB8C87B-296E-40D0-8815-20FFE3BD4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BEB6C84-2819-41D4-88DF-B8BDC7B4D0E8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294BEC04-666E-4581-9ABA-759A09744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D8706E63-A8AB-4120-B5CD-284ECACC85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B7940BFC-E3BA-4FBF-B47B-746E0F224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7C4647F-32A4-47E6-9EAF-08A37FA3D497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E76B69F5-1E08-4EF0-A32C-F97F8E6923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5344EA81-04DE-4D11-BB39-9D52D63ACE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A04865F4-EE94-4DF9-856D-96119E723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CCAB0FA-BF69-4009-BA99-4C3593C54923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02BB64B6-E8B7-41C3-9D11-663A4A9912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5B334329-12AB-4838-B0FE-8801960A0F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25428E5F-E744-479D-9C32-6FDAE8BBE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4480099-B7CB-4073-AEA6-FFE2E9ED1447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4E1A9E51-1BB4-4AAA-BE89-2B17E7D70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3B3A98B4-027B-4D7F-8B4A-EA7E84CF84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AF5C1F92-7E8B-43DB-8444-F8262DF06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EFE4C4-6A91-4E79-B340-587DCF60DBA6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0D21A292-4B4F-4A9A-8E60-2F982DEA7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12631D0A-B2CD-4E65-89DB-A608A0454F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BA1336EB-3C9E-4AD4-8170-775247E24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066E601-43D8-40AE-A159-BC504C63DF7C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59539B4F-B854-4692-906E-A1B9F609EB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D894296E-AC4D-4878-98AE-8B815C3317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B5C9DEF6-39CD-4C40-A809-D08681D44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E61D511-F28B-4517-B4B1-02C612B1E099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A0AA4D86-B8D7-4AAC-92AF-3CA131D37B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ABF5BAA0-2D51-435A-9446-89F9327181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240535C9-1D00-4CCD-9A45-8C832C75D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C70F26E-E856-45B9-BE09-80693A5BAA76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70A52AE-BCD3-4486-B1A6-A87652F13A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31913" y="1268413"/>
            <a:ext cx="6480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sz="360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36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</a:t>
            </a:r>
          </a:p>
        </p:txBody>
      </p:sp>
    </p:spTree>
    <p:extLst>
      <p:ext uri="{BB962C8B-B14F-4D97-AF65-F5344CB8AC3E}">
        <p14:creationId xmlns:p14="http://schemas.microsoft.com/office/powerpoint/2010/main" val="254199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8D2017-951B-422F-BD76-86A85BA27EE2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094663-9E5C-4242-A73A-041752865F89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C2F3A9-C71F-47D6-AC33-4014EF7D7CEE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6BFD43-21F6-4D9A-98BE-617F5FAB6656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6DE49DC1-CB72-4A3F-AF23-16379D3A5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FBD42E0-047C-4565-8AE1-5102D7CB4A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E4825EFE-1914-4A6A-9E5A-06E5E580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49AC6BED-8522-4C4B-A522-140D1ED307E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0825" y="4868863"/>
            <a:ext cx="8066088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16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소프트웨어 품질관리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07CC37EA-0F2E-40A9-A527-D888B46F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4038600"/>
            <a:ext cx="4572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latin typeface="HY견고딕" panose="02030600000101010101" pitchFamily="18" charset="-127"/>
                <a:ea typeface="HY견고딕" panose="02030600000101010101" pitchFamily="18" charset="-127"/>
              </a:rPr>
              <a:t>16.1 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HY견고딕" panose="02030600000101010101" pitchFamily="18" charset="-127"/>
                <a:ea typeface="HY견고딕" panose="02030600000101010101" pitchFamily="18" charset="-127"/>
              </a:rPr>
              <a:t>16.2 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HY견고딕" panose="02030600000101010101" pitchFamily="18" charset="-127"/>
                <a:ea typeface="HY견고딕" panose="02030600000101010101" pitchFamily="18" charset="-127"/>
              </a:rPr>
              <a:t>16.3 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경험적 품질관리 기준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26F49-79B3-49B1-9F55-CA3221D0C8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488" y="1039813"/>
            <a:ext cx="6048375" cy="4445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품질공학의 구조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531" name="슬라이드 번호 개체 틀 3">
            <a:extLst>
              <a:ext uri="{FF2B5EF4-FFF2-40B4-BE49-F238E27FC236}">
                <a16:creationId xmlns:a16="http://schemas.microsoft.com/office/drawing/2014/main" id="{AB1AF846-6525-4DCB-9792-8A7266128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17BF7E76-C486-4E76-AD47-69AF8F06F21F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10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2532" name="그림 1">
            <a:extLst>
              <a:ext uri="{FF2B5EF4-FFF2-40B4-BE49-F238E27FC236}">
                <a16:creationId xmlns:a16="http://schemas.microsoft.com/office/drawing/2014/main" id="{F55EB237-0A9B-4546-8DA2-5D59EA6A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493838"/>
            <a:ext cx="7054850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B468C4D-A87B-4553-BC25-B8F880A903B4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8708E5D8-CD56-49C8-92D9-1DFFCD6A3F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1878" y="1053083"/>
            <a:ext cx="6521450" cy="4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품질보증을 위한 접근방법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E1BCBEA-0D83-498C-940D-DC411BDBB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83E7D3C1-2571-4199-AD7D-337C2E5BED0A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11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4581" name="그림 1">
            <a:extLst>
              <a:ext uri="{FF2B5EF4-FFF2-40B4-BE49-F238E27FC236}">
                <a16:creationId xmlns:a16="http://schemas.microsoft.com/office/drawing/2014/main" id="{F2F906FD-D26D-4889-A646-6F0BD29E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61" y="1484784"/>
            <a:ext cx="6859456" cy="511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8023C1B-9001-4262-8B72-ABCBE21E1E83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F89025B8-C1C7-46C5-B44F-C9668AA71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0BA72A2-963A-42BE-B87E-32DF3A2003A2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12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6629" name="그림 1">
            <a:extLst>
              <a:ext uri="{FF2B5EF4-FFF2-40B4-BE49-F238E27FC236}">
                <a16:creationId xmlns:a16="http://schemas.microsoft.com/office/drawing/2014/main" id="{C202293A-28CD-496A-8E42-494AE9A61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6" y="1612803"/>
            <a:ext cx="8180100" cy="47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559F22-F09F-49E5-BECA-BDE208DD0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78" y="1053083"/>
            <a:ext cx="6521450" cy="4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품질보증을 위한 접근방법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B7BF740-8C9E-4CFE-A0E7-38B86B45149D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2">
            <a:extLst>
              <a:ext uri="{FF2B5EF4-FFF2-40B4-BE49-F238E27FC236}">
                <a16:creationId xmlns:a16="http://schemas.microsoft.com/office/drawing/2014/main" id="{3282C5DA-51E7-4C97-ACBB-5C0113DE31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849" y="1053083"/>
            <a:ext cx="6697439" cy="4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품질관리 단계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675" name="슬라이드 번호 개체 틀 3">
            <a:extLst>
              <a:ext uri="{FF2B5EF4-FFF2-40B4-BE49-F238E27FC236}">
                <a16:creationId xmlns:a16="http://schemas.microsoft.com/office/drawing/2014/main" id="{A97B585C-E5EE-47D5-81F9-7CB1E774B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474005C8-6DCE-4DBD-B188-26724C00BC2B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13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8676" name="그림 1">
            <a:extLst>
              <a:ext uri="{FF2B5EF4-FFF2-40B4-BE49-F238E27FC236}">
                <a16:creationId xmlns:a16="http://schemas.microsoft.com/office/drawing/2014/main" id="{DF01A0BC-27AB-442B-A537-AD09CE2F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49" y="1487479"/>
            <a:ext cx="3484215" cy="446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제목 1">
            <a:extLst>
              <a:ext uri="{FF2B5EF4-FFF2-40B4-BE49-F238E27FC236}">
                <a16:creationId xmlns:a16="http://schemas.microsoft.com/office/drawing/2014/main" id="{35BFB7F6-9884-4B22-8F7C-E36FE809B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EDB4B54-24C8-482D-B09A-A26DC51D8E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154" y="971839"/>
            <a:ext cx="8498334" cy="39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계획서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계획의 목적과 범위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계획서에서 참조된 문서들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조직 구조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수행될 작업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생산물의 품질과 관련된 특별한 임무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준비해야 할 문서와 그 문서의 적합성 검토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사용될 표준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규범과 관례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검열과 검사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형상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(Configuration)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 계획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0F0CB91C-4BA0-4284-8043-27006F236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72CD0333-074D-4857-A62C-05188CFC7636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14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748137-1E15-4E4F-B4D2-8BC95F5B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  <p:extLst>
      <p:ext uri="{BB962C8B-B14F-4D97-AF65-F5344CB8AC3E}">
        <p14:creationId xmlns:p14="http://schemas.microsoft.com/office/powerpoint/2010/main" val="34397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EDB4B54-24C8-482D-B09A-A26DC51D8E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154" y="971839"/>
            <a:ext cx="8498334" cy="40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계획서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문제점을 기록하고 추적하여 해결하기 위한 규범과 수행절차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품질보증 활동을 지원하기 위한 특별한 도구와 기법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소프트웨어 버전을 유지하고 저장하기 위한 방법과 설비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물리적 장치로부터 컴퓨터 프로그램을 보호하기 위한 방법과 설비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벤더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(Vendor)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제공하거나 하청업체가 개발한 소프트웨어의 질을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확인하는 설비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품질보증 기록을 수집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 그리고 보존하기 위한 방법과 설비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0F0CB91C-4BA0-4284-8043-27006F236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72CD0333-074D-4857-A62C-05188CFC7636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15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748137-1E15-4E4F-B4D2-8BC95F5B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  <p:extLst>
      <p:ext uri="{BB962C8B-B14F-4D97-AF65-F5344CB8AC3E}">
        <p14:creationId xmlns:p14="http://schemas.microsoft.com/office/powerpoint/2010/main" val="320769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40B68-039D-4726-BFD2-3F80719B2F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861095"/>
            <a:ext cx="7993583" cy="38880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품질관리팀의 조직 관리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조직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의사결정이 빠르고 인터페이스 최소화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크기가 작을 때만 적용 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기능적 조직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전문성을 잘 살릴 수 있지만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인터페이스가 너무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많아짐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매트릭스 조직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조직과 기능적 조직을 혼합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책임이 분산되는 경향이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771" name="슬라이드 번호 개체 틀 3">
            <a:extLst>
              <a:ext uri="{FF2B5EF4-FFF2-40B4-BE49-F238E27FC236}">
                <a16:creationId xmlns:a16="http://schemas.microsoft.com/office/drawing/2014/main" id="{256747F6-61C0-43E0-AE87-06721390F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A38C345C-0863-4712-8E44-4148E512D7A9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16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5D4D53F-87D6-4EF7-B37C-2FFEB0BB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>
            <a:extLst>
              <a:ext uri="{FF2B5EF4-FFF2-40B4-BE49-F238E27FC236}">
                <a16:creationId xmlns:a16="http://schemas.microsoft.com/office/drawing/2014/main" id="{B5C056C4-B396-4150-84BA-E3DB3235FA0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849" y="1053083"/>
            <a:ext cx="6553423" cy="4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단계별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819" name="슬라이드 번호 개체 틀 3">
            <a:extLst>
              <a:ext uri="{FF2B5EF4-FFF2-40B4-BE49-F238E27FC236}">
                <a16:creationId xmlns:a16="http://schemas.microsoft.com/office/drawing/2014/main" id="{4FAA97F1-495E-4B67-8EAB-82E728892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5CFB3A95-704C-4582-9AB2-8526DB9DA00B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17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34820" name="그림 1">
            <a:extLst>
              <a:ext uri="{FF2B5EF4-FFF2-40B4-BE49-F238E27FC236}">
                <a16:creationId xmlns:a16="http://schemas.microsoft.com/office/drawing/2014/main" id="{7E6F5038-CB31-4D1D-932E-C190C2B54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34" y="1494706"/>
            <a:ext cx="6946850" cy="495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4321C8B-46D0-43D6-9DCF-0996ADCE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1CF6FB53-3C1C-4452-8689-2E81E3DC8D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66849" y="962025"/>
            <a:ext cx="7561535" cy="48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단계별 도구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요구분석 단계의 품질 보증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요구사항 명세서를 기준으로 평가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설계 단계의 품질보증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설계에 중점을 두어 평가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코드의 품질보증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블랙박스 테스트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화이트박스 테스트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503DEA37-4485-4FE6-9FA1-CABC03810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F1CC491-37C4-4305-81CC-E89C04439A17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18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1CE4F6-359E-43AC-891C-B750DBCB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DA9F3-CFCF-47F2-8426-17059074DF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단계별 도구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검증과 확인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검증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고객의 요구사항을 만족시키는가의 여부를 밝히는 활동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지정된 기능에 대해 정확하게 수행되는가의 여부를 확인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검토과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검열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검토회의에서 개발 담당자와 사용자가 각 단계의 산출물 대상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조정자에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의해 주관되며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검열팀에는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조정자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프로그래머 및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테스트 전문가가 참여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검토와 검열은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인간에 의해 진행된다는 특징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7215D132-575A-45CF-9EB7-DAB4232A1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1809759A-B7C1-4D67-8FC9-4F3CB2E75502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19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1FC93A0-2CB2-42A8-BB83-A34E35F4D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0E273093-9095-42D5-A5E8-A3EAC791C4C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2588" y="765175"/>
            <a:ext cx="8424862" cy="41052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 습 목 표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품질관리의 개념 및 품질목표에 대해 학습한다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품질관리를 위한 절차를 알아본다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경험적 품질관리 기준을 통해 품질관리를 실제적인 개발 프로젝트에 적용할 수 있도록 학습한다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60EC1422-80EB-46DB-9787-E2481A3FC084}"/>
              </a:ext>
            </a:extLst>
          </p:cNvPr>
          <p:cNvSpPr txBox="1">
            <a:spLocks/>
          </p:cNvSpPr>
          <p:nvPr/>
        </p:nvSpPr>
        <p:spPr bwMode="auto">
          <a:xfrm>
            <a:off x="8355013" y="6597650"/>
            <a:ext cx="7651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latinLnBrk="1"/>
            <a:fld id="{FFC3B3D1-F690-43D9-9D4E-7B152E561583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algn="r" latinLnBrk="1"/>
              <a:t>2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A0D135BE-F77D-43F6-91C9-DF84BE6FE1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95957" y="1053083"/>
            <a:ext cx="6302375" cy="4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품질보증 단계별 도구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952994B3-2887-40F9-A2A3-A39D64A96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D642D44D-CD4B-41AB-BDCA-96F6ABEAB2D0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20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40965" name="그림 1">
            <a:extLst>
              <a:ext uri="{FF2B5EF4-FFF2-40B4-BE49-F238E27FC236}">
                <a16:creationId xmlns:a16="http://schemas.microsoft.com/office/drawing/2014/main" id="{A57EB418-0EEE-43AC-8E9E-8E0E6997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51" y="1492739"/>
            <a:ext cx="4501480" cy="482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938DC9-B2AA-4EC2-B10D-CC81BF68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절차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FBCC1628-9526-4B86-B0F7-BC3BFEBC170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94146" y="971550"/>
            <a:ext cx="8354318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경험적 품질관리를 위한 기준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개발자 측면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입장을 고려한 사용편의성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신뢰성 등에 역점을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환경에 적응할 수 있도록 이식성을 중시해야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유지보수가 용이한 소프트웨어를 개발하는 데 우선순위를 두어야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문서화에 철저해야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변경사항 관리는 관리자의 통제 하에 이루어지는 것이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바람직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0BB7F8E3-65FD-4D37-B933-78D54F9DD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240E8C4D-3EA0-468B-91BF-C7AE504292AE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21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43013" name="제목 1">
            <a:extLst>
              <a:ext uri="{FF2B5EF4-FFF2-40B4-BE49-F238E27FC236}">
                <a16:creationId xmlns:a16="http://schemas.microsoft.com/office/drawing/2014/main" id="{AEC520E2-C142-493C-9748-7F1B1835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16.3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경험적 품질관리 기준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56982-A340-4871-B999-6C7B417D9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9677" y="962025"/>
            <a:ext cx="8104188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경험적 품질관리를 위한 기준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사용자 측면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개발의 각 단계별로 산출되는 결과물에 대한 검증과 확인 작업을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소홀히 하지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않아야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운영규정을 꼼꼼히 살핌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매뉴얼을 요구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627AAC45-C597-4491-AF30-7550CBAF3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D9CFC553-926C-40CC-B724-EAD5D12A5B81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22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E7ED49-DF28-4833-85FB-A8E7231D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경험적 품질관리 기준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B961-3999-48EA-A94F-ABB68E45FF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9677" y="971550"/>
            <a:ext cx="8104188" cy="43921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경험적 품질관리를 위한 기준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신뢰성 측정의 척도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·MTBF = MTTF + MTTR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※ MTBF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평균시간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(Mean Time Between Failure)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MTTF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실패시간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(Mean Time To Failure)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MTTR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보수시간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(Mean Time To Repair)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이용가능성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이용가능성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(Availability) = MTTF / (MTTF+MTTR) * 100%</a:t>
            </a:r>
          </a:p>
        </p:txBody>
      </p:sp>
      <p:sp>
        <p:nvSpPr>
          <p:cNvPr id="47110" name="슬라이드 번호 개체 틀 3">
            <a:extLst>
              <a:ext uri="{FF2B5EF4-FFF2-40B4-BE49-F238E27FC236}">
                <a16:creationId xmlns:a16="http://schemas.microsoft.com/office/drawing/2014/main" id="{85016A0B-A2DB-4984-88A6-D03FECEAD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5469283F-36A7-45F7-99C1-87742C2B03C8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23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75D620-DB37-47A0-A96A-3DBDDEAC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경험적 품질관리 기준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282A942C-6FC9-4E5F-9192-9085C338C2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188913"/>
            <a:ext cx="7561263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F79E2-2274-4CF7-AFBB-01B0CABAF6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968375"/>
            <a:ext cx="8497888" cy="53403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품질관리의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소프트웨어의 전반적인 문제점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응답성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latin typeface="Arial Rounded MT Bold" panose="020F0704030504030204" pitchFamily="34" charset="0"/>
                <a:ea typeface="HY견고딕" panose="02030600000101010101" pitchFamily="18" charset="-127"/>
              </a:rPr>
              <a:t>Responsiveness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요구에 부응하지 못하는 소프트웨어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신뢰성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(Reliability)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잦은 오류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(Cost)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예상보다 과도한 비용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변동성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(Modifiability)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수정은 복잡하고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많은 비용을 수반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적시성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(Timeliness)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개발 지연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변환성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(Transportability)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목적에 맞게 변환하기 쉽지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효율성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(Efficiency)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효율적으로 사용하지 못함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7FB138A0-6AE4-4601-81AB-996B537AD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3702D120-D8B1-4740-989B-5210BAE372B4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3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247FD-0CC1-44F1-9E1D-3F2475E661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862013"/>
            <a:ext cx="8426450" cy="33115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품질이란 요구사항 또는 제품사양에 대한 적합성을 의미한다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품질이란 사용 중 발생하는 실패의 정도로 정의한다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소프트웨어의 품질이란 하나의 제품 혹은 서비스가 목표하고 있는 사용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목적을 충족시켜 줄 수 있는 능력에 대한 전체적인 특징 및 특성을 말한다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43" name="슬라이드 번호 개체 틀 3">
            <a:extLst>
              <a:ext uri="{FF2B5EF4-FFF2-40B4-BE49-F238E27FC236}">
                <a16:creationId xmlns:a16="http://schemas.microsoft.com/office/drawing/2014/main" id="{EBACBA23-4201-4065-9C6B-920EC94B6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7E7B88E-8939-4E1F-A512-208F31BB8B56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4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3B860F-AF46-47B6-8AAA-8BDCBB6A438E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AFF4-D9C0-413D-8B65-63BE7F7E6F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862013"/>
            <a:ext cx="7777163" cy="43926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소프트웨어 품질이란 다음의 요구사항들을 충족시켜주며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결함이 없는 소프트웨어를 보장하는 것을 의미함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요구사항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제공하는 기능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성능표준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표준 대비 성능측정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485F1B-AE8B-4AA0-9225-5625B6426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5CD8FB40-BBF3-4481-A9DB-EFC2FA8F4A09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5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BC2B9E4-DFE2-4DEA-9BA7-07162802A402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3518E-52DD-4E22-BA71-B024E8F7E8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488" y="1039813"/>
            <a:ext cx="7921625" cy="4445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결함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요구사항을 충족시키지 못하는 실패 요소들을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339" name="슬라이드 번호 개체 틀 3">
            <a:extLst>
              <a:ext uri="{FF2B5EF4-FFF2-40B4-BE49-F238E27FC236}">
                <a16:creationId xmlns:a16="http://schemas.microsoft.com/office/drawing/2014/main" id="{0C3C27B6-DD79-4DFA-8801-5F4E66075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DB13F54-1AB0-479D-98AF-C00AC79C9FBE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6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14340" name="그림 1">
            <a:extLst>
              <a:ext uri="{FF2B5EF4-FFF2-40B4-BE49-F238E27FC236}">
                <a16:creationId xmlns:a16="http://schemas.microsoft.com/office/drawing/2014/main" id="{A1DF1F9C-EC9E-4EAA-8F62-C7B13E35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450131"/>
            <a:ext cx="7793038" cy="53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A539BF6-A1BA-4DCE-A890-47B718072CB6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7E5847-7603-41C0-834F-CF8CC478E0A8}"/>
              </a:ext>
            </a:extLst>
          </p:cNvPr>
          <p:cNvSpPr/>
          <p:nvPr/>
        </p:nvSpPr>
        <p:spPr>
          <a:xfrm>
            <a:off x="539750" y="2924175"/>
            <a:ext cx="8181975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80689-F0CE-4DDE-9482-1BB84E2E8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857250"/>
            <a:ext cx="8104188" cy="38893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소프트웨어의 품질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효과와 효율의 측면에서 측정 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요구사항과의 일치 정도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품질비용과 자원 사용량 등에 의해 측정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Quality cannot be achieved unless it can be measured,  </a:t>
            </a:r>
          </a:p>
          <a:p>
            <a:pPr marL="266700" lvl="1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and it cannot be measured unless it can first be defined.</a:t>
            </a: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9787A6CE-7B61-461B-B797-28ADA818A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88A3AF5C-1364-4CB0-BCE6-148ED041F76D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7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BDFAEC-959F-4E53-9A5C-D707E015C019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BADFA-5F27-401B-ADF4-CFBE7FC3FC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25" y="857250"/>
            <a:ext cx="7489825" cy="40322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 품질 요구사항의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다차원적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 다른 요구사항 간의 갈등관계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비즈니스 요구사항과의 상충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표현하기 어려움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이득을 쉽게 측정하기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7FE8FFA4-F7F3-4D82-9265-BE710F6C2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609B09C-ED97-4816-A4CD-69A9D489958B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8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F35BEA2-8147-497F-B3F5-31D16022C4DD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E6C27-85EC-48D9-8EA9-FADD21575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425" y="1052513"/>
            <a:ext cx="6553200" cy="54927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소프트웨어의 품질목표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483" name="슬라이드 번호 개체 틀 3">
            <a:extLst>
              <a:ext uri="{FF2B5EF4-FFF2-40B4-BE49-F238E27FC236}">
                <a16:creationId xmlns:a16="http://schemas.microsoft.com/office/drawing/2014/main" id="{18DBF785-11C3-4497-B471-04F69AEAE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2C15E7C-B4C2-47F3-982D-34ECED2C9AFF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9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484" name="그림 5">
            <a:extLst>
              <a:ext uri="{FF2B5EF4-FFF2-40B4-BE49-F238E27FC236}">
                <a16:creationId xmlns:a16="http://schemas.microsoft.com/office/drawing/2014/main" id="{D6019F16-17D3-4CAF-8F58-39CA298ED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541463"/>
            <a:ext cx="745966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1F83D51-751E-4F98-896C-2BF007ABFC50}"/>
              </a:ext>
            </a:extLst>
          </p:cNvPr>
          <p:cNvSpPr txBox="1">
            <a:spLocks/>
          </p:cNvSpPr>
          <p:nvPr/>
        </p:nvSpPr>
        <p:spPr>
          <a:xfrm>
            <a:off x="4667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품질관리 개요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924</Words>
  <Application>Microsoft Office PowerPoint</Application>
  <PresentationFormat>화면 슬라이드 쇼(4:3)</PresentationFormat>
  <Paragraphs>196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굴림</vt:lpstr>
      <vt:lpstr>Arial</vt:lpstr>
      <vt:lpstr>HY견고딕</vt:lpstr>
      <vt:lpstr>Wingdings</vt:lpstr>
      <vt:lpstr>Arial Rounded MT Bold</vt:lpstr>
      <vt:lpstr>Office 테마</vt:lpstr>
      <vt:lpstr>Chapter 16  소프트웨어 품질관리</vt:lpstr>
      <vt:lpstr>PowerPoint 프레젠테이션</vt:lpstr>
      <vt:lpstr>16.1 소프트웨어 품질관리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497</cp:revision>
  <dcterms:created xsi:type="dcterms:W3CDTF">2012-07-11T10:23:22Z</dcterms:created>
  <dcterms:modified xsi:type="dcterms:W3CDTF">2021-11-11T05:23:54Z</dcterms:modified>
</cp:coreProperties>
</file>