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50" r:id="rId1"/>
  </p:sldMasterIdLst>
  <p:notesMasterIdLst>
    <p:notesMasterId r:id="rId34"/>
  </p:notesMasterIdLst>
  <p:handoutMasterIdLst>
    <p:handoutMasterId r:id="rId35"/>
  </p:handoutMasterIdLst>
  <p:sldIdLst>
    <p:sldId id="1570" r:id="rId2"/>
    <p:sldId id="1756" r:id="rId3"/>
    <p:sldId id="1757" r:id="rId4"/>
    <p:sldId id="1758" r:id="rId5"/>
    <p:sldId id="1779" r:id="rId6"/>
    <p:sldId id="1759" r:id="rId7"/>
    <p:sldId id="1760" r:id="rId8"/>
    <p:sldId id="1761" r:id="rId9"/>
    <p:sldId id="1762" r:id="rId10"/>
    <p:sldId id="1763" r:id="rId11"/>
    <p:sldId id="1764" r:id="rId12"/>
    <p:sldId id="1765" r:id="rId13"/>
    <p:sldId id="1766" r:id="rId14"/>
    <p:sldId id="1767" r:id="rId15"/>
    <p:sldId id="1768" r:id="rId16"/>
    <p:sldId id="1769" r:id="rId17"/>
    <p:sldId id="1770" r:id="rId18"/>
    <p:sldId id="1771" r:id="rId19"/>
    <p:sldId id="1780" r:id="rId20"/>
    <p:sldId id="1772" r:id="rId21"/>
    <p:sldId id="1781" r:id="rId22"/>
    <p:sldId id="1773" r:id="rId23"/>
    <p:sldId id="1782" r:id="rId24"/>
    <p:sldId id="1774" r:id="rId25"/>
    <p:sldId id="1775" r:id="rId26"/>
    <p:sldId id="1776" r:id="rId27"/>
    <p:sldId id="1777" r:id="rId28"/>
    <p:sldId id="1778" r:id="rId29"/>
    <p:sldId id="1783" r:id="rId30"/>
    <p:sldId id="1784" r:id="rId31"/>
    <p:sldId id="1785" r:id="rId32"/>
    <p:sldId id="1786" r:id="rId33"/>
  </p:sldIdLst>
  <p:sldSz cx="9906000" cy="6858000" type="A4"/>
  <p:notesSz cx="6805613" cy="9939338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rgbClr val="FFFFFF"/>
        </a:solidFill>
        <a:latin typeface="Arial Unicode MS" pitchFamily="50" charset="-127"/>
        <a:ea typeface="Arial Unicode MS" pitchFamily="50" charset="-127"/>
        <a:cs typeface="Arial Unicode MS" pitchFamily="50" charset="-127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rgbClr val="FFFFFF"/>
        </a:solidFill>
        <a:latin typeface="Arial Unicode MS" pitchFamily="50" charset="-127"/>
        <a:ea typeface="Arial Unicode MS" pitchFamily="50" charset="-127"/>
        <a:cs typeface="Arial Unicode MS" pitchFamily="50" charset="-127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rgbClr val="FFFFFF"/>
        </a:solidFill>
        <a:latin typeface="Arial Unicode MS" pitchFamily="50" charset="-127"/>
        <a:ea typeface="Arial Unicode MS" pitchFamily="50" charset="-127"/>
        <a:cs typeface="Arial Unicode MS" pitchFamily="50" charset="-127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rgbClr val="FFFFFF"/>
        </a:solidFill>
        <a:latin typeface="Arial Unicode MS" pitchFamily="50" charset="-127"/>
        <a:ea typeface="Arial Unicode MS" pitchFamily="50" charset="-127"/>
        <a:cs typeface="Arial Unicode MS" pitchFamily="50" charset="-127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rgbClr val="FFFFFF"/>
        </a:solidFill>
        <a:latin typeface="Arial Unicode MS" pitchFamily="50" charset="-127"/>
        <a:ea typeface="Arial Unicode MS" pitchFamily="50" charset="-127"/>
        <a:cs typeface="Arial Unicode MS" pitchFamily="50" charset="-127"/>
      </a:defRPr>
    </a:lvl5pPr>
    <a:lvl6pPr marL="2286000" algn="l" defTabSz="914400" rtl="0" eaLnBrk="1" latinLnBrk="1" hangingPunct="1">
      <a:defRPr kumimoji="1" sz="1600" b="1" kern="1200">
        <a:solidFill>
          <a:srgbClr val="FFFFFF"/>
        </a:solidFill>
        <a:latin typeface="Arial Unicode MS" pitchFamily="50" charset="-127"/>
        <a:ea typeface="Arial Unicode MS" pitchFamily="50" charset="-127"/>
        <a:cs typeface="Arial Unicode MS" pitchFamily="50" charset="-127"/>
      </a:defRPr>
    </a:lvl6pPr>
    <a:lvl7pPr marL="2743200" algn="l" defTabSz="914400" rtl="0" eaLnBrk="1" latinLnBrk="1" hangingPunct="1">
      <a:defRPr kumimoji="1" sz="1600" b="1" kern="1200">
        <a:solidFill>
          <a:srgbClr val="FFFFFF"/>
        </a:solidFill>
        <a:latin typeface="Arial Unicode MS" pitchFamily="50" charset="-127"/>
        <a:ea typeface="Arial Unicode MS" pitchFamily="50" charset="-127"/>
        <a:cs typeface="Arial Unicode MS" pitchFamily="50" charset="-127"/>
      </a:defRPr>
    </a:lvl7pPr>
    <a:lvl8pPr marL="3200400" algn="l" defTabSz="914400" rtl="0" eaLnBrk="1" latinLnBrk="1" hangingPunct="1">
      <a:defRPr kumimoji="1" sz="1600" b="1" kern="1200">
        <a:solidFill>
          <a:srgbClr val="FFFFFF"/>
        </a:solidFill>
        <a:latin typeface="Arial Unicode MS" pitchFamily="50" charset="-127"/>
        <a:ea typeface="Arial Unicode MS" pitchFamily="50" charset="-127"/>
        <a:cs typeface="Arial Unicode MS" pitchFamily="50" charset="-127"/>
      </a:defRPr>
    </a:lvl8pPr>
    <a:lvl9pPr marL="3657600" algn="l" defTabSz="914400" rtl="0" eaLnBrk="1" latinLnBrk="1" hangingPunct="1">
      <a:defRPr kumimoji="1" sz="1600" b="1" kern="1200">
        <a:solidFill>
          <a:srgbClr val="FFFFFF"/>
        </a:solidFill>
        <a:latin typeface="Arial Unicode MS" pitchFamily="50" charset="-127"/>
        <a:ea typeface="Arial Unicode MS" pitchFamily="50" charset="-127"/>
        <a:cs typeface="Arial Unicode MS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459">
          <p15:clr>
            <a:srgbClr val="A4A3A4"/>
          </p15:clr>
        </p15:guide>
        <p15:guide id="2" orient="horz" pos="4110">
          <p15:clr>
            <a:srgbClr val="A4A3A4"/>
          </p15:clr>
        </p15:guide>
        <p15:guide id="3" orient="horz" pos="4088">
          <p15:clr>
            <a:srgbClr val="A4A3A4"/>
          </p15:clr>
        </p15:guide>
        <p15:guide id="4" orient="horz" pos="3997">
          <p15:clr>
            <a:srgbClr val="A4A3A4"/>
          </p15:clr>
        </p15:guide>
        <p15:guide id="5" orient="horz" pos="4020">
          <p15:clr>
            <a:srgbClr val="A4A3A4"/>
          </p15:clr>
        </p15:guide>
        <p15:guide id="6" pos="5978">
          <p15:clr>
            <a:srgbClr val="A4A3A4"/>
          </p15:clr>
        </p15:guide>
        <p15:guide id="7" pos="1827">
          <p15:clr>
            <a:srgbClr val="A4A3A4"/>
          </p15:clr>
        </p15:guide>
        <p15:guide id="8" pos="1056">
          <p15:clr>
            <a:srgbClr val="A4A3A4"/>
          </p15:clr>
        </p15:guide>
        <p15:guide id="9" pos="240">
          <p15:clr>
            <a:srgbClr val="A4A3A4"/>
          </p15:clr>
        </p15:guide>
        <p15:guide id="10" pos="784">
          <p15:clr>
            <a:srgbClr val="A4A3A4"/>
          </p15:clr>
        </p15:guide>
        <p15:guide id="11" pos="2984">
          <p15:clr>
            <a:srgbClr val="A4A3A4"/>
          </p15:clr>
        </p15:guide>
        <p15:guide id="12" pos="4118">
          <p15:clr>
            <a:srgbClr val="A4A3A4"/>
          </p15:clr>
        </p15:guide>
        <p15:guide id="13" pos="35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2B2B2"/>
    <a:srgbClr val="0000FF"/>
    <a:srgbClr val="FFFF01"/>
    <a:srgbClr val="5F5F5F"/>
    <a:srgbClr val="EAEAEA"/>
    <a:srgbClr val="E5E5FF"/>
    <a:srgbClr val="FFFF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5" autoAdjust="0"/>
    <p:restoredTop sz="95471" autoAdjust="0"/>
  </p:normalViewPr>
  <p:slideViewPr>
    <p:cSldViewPr>
      <p:cViewPr varScale="1">
        <p:scale>
          <a:sx n="111" d="100"/>
          <a:sy n="111" d="100"/>
        </p:scale>
        <p:origin x="1638" y="96"/>
      </p:cViewPr>
      <p:guideLst>
        <p:guide orient="horz" pos="459"/>
        <p:guide orient="horz" pos="4110"/>
        <p:guide orient="horz" pos="4088"/>
        <p:guide orient="horz" pos="3997"/>
        <p:guide orient="horz" pos="4020"/>
        <p:guide pos="5978"/>
        <p:guide pos="1827"/>
        <p:guide pos="1056"/>
        <p:guide pos="240"/>
        <p:guide pos="784"/>
        <p:guide pos="2984"/>
        <p:guide pos="4118"/>
        <p:guide pos="3551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0" d="100"/>
          <a:sy n="80" d="100"/>
        </p:scale>
        <p:origin x="-1260" y="-66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  <a:cs typeface="Arial Unicode MS" pitchFamily="50" charset="-127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  <a:cs typeface="Arial Unicode MS" pitchFamily="50" charset="-127"/>
              </a:defRPr>
            </a:lvl1pPr>
          </a:lstStyle>
          <a:p>
            <a:pPr>
              <a:defRPr/>
            </a:pPr>
            <a:fld id="{73CE1C1B-870D-46F1-99A5-A2CE1EF6666B}" type="datetime1">
              <a:rPr lang="en-US" altLang="en-US"/>
              <a:pPr>
                <a:defRPr/>
              </a:pPr>
              <a:t>9/14/2020</a:t>
            </a:fld>
            <a:endParaRPr lang="en-US" alt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  <a:cs typeface="Arial Unicode MS" pitchFamily="50" charset="-127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  <a:cs typeface="Arial Unicode MS" pitchFamily="50" charset="-127"/>
              </a:defRPr>
            </a:lvl1pPr>
          </a:lstStyle>
          <a:p>
            <a:pPr>
              <a:defRPr/>
            </a:pPr>
            <a:fld id="{F5346931-47CD-4CB4-982C-8193474C91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5782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  <a:cs typeface="Arial Unicode MS" pitchFamily="50" charset="-127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  <a:cs typeface="Arial Unicode MS" pitchFamily="50" charset="-127"/>
              </a:defRPr>
            </a:lvl1pPr>
          </a:lstStyle>
          <a:p>
            <a:pPr>
              <a:defRPr/>
            </a:pPr>
            <a:fld id="{AD470C40-7FF8-4686-899E-99FC19401FF4}" type="datetime1">
              <a:rPr lang="en-US" altLang="en-US"/>
              <a:pPr>
                <a:defRPr/>
              </a:pPr>
              <a:t>9/14/2020</a:t>
            </a:fld>
            <a:endParaRPr lang="en-US" alt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7713"/>
            <a:ext cx="53816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89513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  <a:cs typeface="Arial Unicode MS" pitchFamily="50" charset="-127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  <a:cs typeface="Arial Unicode MS" pitchFamily="50" charset="-127"/>
              </a:defRPr>
            </a:lvl1pPr>
          </a:lstStyle>
          <a:p>
            <a:pPr>
              <a:defRPr/>
            </a:pPr>
            <a:fld id="{EAB8F331-1648-43A9-AD83-1991823EF2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812454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2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2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2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2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2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gray">
          <a:xfrm>
            <a:off x="1401763" y="1160463"/>
            <a:ext cx="7151687" cy="71437"/>
          </a:xfrm>
          <a:prstGeom prst="rect">
            <a:avLst/>
          </a:prstGeom>
          <a:gradFill rotWithShape="1">
            <a:gsLst>
              <a:gs pos="0">
                <a:srgbClr val="263582"/>
              </a:gs>
              <a:gs pos="100000">
                <a:srgbClr val="DADCE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>
              <a:defRPr/>
            </a:pPr>
            <a:endParaRPr lang="ko-KR" altLang="en-US" sz="1800" b="0">
              <a:solidFill>
                <a:schemeClr val="tx1"/>
              </a:solidFill>
            </a:endParaRPr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gray">
          <a:xfrm>
            <a:off x="1401763" y="2673350"/>
            <a:ext cx="7151687" cy="71438"/>
          </a:xfrm>
          <a:prstGeom prst="rect">
            <a:avLst/>
          </a:prstGeom>
          <a:gradFill rotWithShape="1">
            <a:gsLst>
              <a:gs pos="0">
                <a:srgbClr val="263582"/>
              </a:gs>
              <a:gs pos="100000">
                <a:srgbClr val="DADCE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>
              <a:defRPr/>
            </a:pPr>
            <a:endParaRPr lang="ko-KR" altLang="en-US" sz="18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527067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3937732"/>
      </p:ext>
    </p:extLst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6"/>
          <p:cNvSpPr>
            <a:spLocks noChangeArrowheads="1"/>
          </p:cNvSpPr>
          <p:nvPr/>
        </p:nvSpPr>
        <p:spPr bwMode="auto">
          <a:xfrm>
            <a:off x="0" y="215900"/>
            <a:ext cx="40703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lnSpc>
                <a:spcPct val="92000"/>
              </a:lnSpc>
              <a:defRPr/>
            </a:pPr>
            <a:endParaRPr kumimoji="0" lang="en-US" altLang="ko-KR" sz="2200">
              <a:solidFill>
                <a:schemeClr val="tx1"/>
              </a:solidFill>
            </a:endParaRPr>
          </a:p>
        </p:txBody>
      </p:sp>
      <p:sp>
        <p:nvSpPr>
          <p:cNvPr id="1027" name="Rectangle 47"/>
          <p:cNvSpPr>
            <a:spLocks noChangeArrowheads="1"/>
          </p:cNvSpPr>
          <p:nvPr/>
        </p:nvSpPr>
        <p:spPr bwMode="gray">
          <a:xfrm>
            <a:off x="6700838" y="325438"/>
            <a:ext cx="2900362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lnSpc>
                <a:spcPct val="92000"/>
              </a:lnSpc>
              <a:defRPr/>
            </a:pPr>
            <a:endParaRPr kumimoji="0" lang="ko-KR" altLang="en-US" sz="2200">
              <a:solidFill>
                <a:schemeClr val="tx1"/>
              </a:solidFill>
            </a:endParaRPr>
          </a:p>
        </p:txBody>
      </p:sp>
      <p:sp>
        <p:nvSpPr>
          <p:cNvPr id="1205306" name="Rectangle 58"/>
          <p:cNvSpPr>
            <a:spLocks noChangeArrowheads="1"/>
          </p:cNvSpPr>
          <p:nvPr/>
        </p:nvSpPr>
        <p:spPr bwMode="gray">
          <a:xfrm>
            <a:off x="0" y="725488"/>
            <a:ext cx="9906000" cy="746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17255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latin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endParaRPr lang="ko-KR" altLang="en-US"/>
          </a:p>
        </p:txBody>
      </p:sp>
      <p:sp>
        <p:nvSpPr>
          <p:cNvPr id="1029" name="Rectangle 19"/>
          <p:cNvSpPr>
            <a:spLocks noChangeArrowheads="1"/>
          </p:cNvSpPr>
          <p:nvPr/>
        </p:nvSpPr>
        <p:spPr bwMode="auto">
          <a:xfrm>
            <a:off x="3876675" y="6662738"/>
            <a:ext cx="213201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algn="ctr" eaLnBrk="1" hangingPunct="1">
              <a:defRPr/>
            </a:pPr>
            <a:fld id="{907EB1E3-4C12-4162-B538-B48644B3AD8A}" type="slidenum">
              <a:rPr lang="en-US" altLang="ko-KR" sz="800" b="0" smtClean="0">
                <a:solidFill>
                  <a:srgbClr val="000000"/>
                </a:solidFill>
                <a:latin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800" b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030" name="TextBox 7"/>
          <p:cNvSpPr txBox="1">
            <a:spLocks noChangeArrowheads="1"/>
          </p:cNvSpPr>
          <p:nvPr/>
        </p:nvSpPr>
        <p:spPr bwMode="auto">
          <a:xfrm>
            <a:off x="8013340" y="6580188"/>
            <a:ext cx="185773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algn="r"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sz="1000" dirty="0">
                <a:solidFill>
                  <a:srgbClr val="B2B2B2"/>
                </a:solidFill>
              </a:rPr>
              <a:t>Computer Engineering</a:t>
            </a:r>
            <a:endParaRPr lang="ko-KR" altLang="en-US" sz="1000" dirty="0">
              <a:solidFill>
                <a:srgbClr val="B2B2B2"/>
              </a:solidFill>
            </a:endParaRPr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42863" y="6597650"/>
            <a:ext cx="12017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ko-KR" altLang="en-US" sz="1000" b="0">
                <a:solidFill>
                  <a:srgbClr val="B2B2B2"/>
                </a:solidFill>
                <a:latin typeface="HY견고딕" pitchFamily="18" charset="-127"/>
                <a:ea typeface="HY견고딕" pitchFamily="18" charset="-127"/>
              </a:rPr>
              <a:t>자동화 시스템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3" r:id="rId2"/>
  </p:sldLayoutIdLst>
  <p:transition>
    <p:cut/>
  </p:transition>
  <p:txStyles>
    <p:titleStyle>
      <a:lvl1pPr algn="l" rtl="0" eaLnBrk="0" fontAlgn="base" hangingPunct="0">
        <a:lnSpc>
          <a:spcPct val="92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1pPr>
      <a:lvl2pPr algn="l" rtl="0" eaLnBrk="0" fontAlgn="base" hangingPunct="0">
        <a:lnSpc>
          <a:spcPct val="92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2pPr>
      <a:lvl3pPr algn="l" rtl="0" eaLnBrk="0" fontAlgn="base" hangingPunct="0">
        <a:lnSpc>
          <a:spcPct val="92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3pPr>
      <a:lvl4pPr algn="l" rtl="0" eaLnBrk="0" fontAlgn="base" hangingPunct="0">
        <a:lnSpc>
          <a:spcPct val="92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4pPr>
      <a:lvl5pPr algn="l" rtl="0" eaLnBrk="0" fontAlgn="base" hangingPunct="0">
        <a:lnSpc>
          <a:spcPct val="92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5pPr>
      <a:lvl6pPr marL="457200" algn="l" rtl="0" eaLnBrk="0" fontAlgn="base" hangingPunct="0">
        <a:lnSpc>
          <a:spcPct val="92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6pPr>
      <a:lvl7pPr marL="914400" algn="l" rtl="0" eaLnBrk="0" fontAlgn="base" hangingPunct="0">
        <a:lnSpc>
          <a:spcPct val="92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7pPr>
      <a:lvl8pPr marL="1371600" algn="l" rtl="0" eaLnBrk="0" fontAlgn="base" hangingPunct="0">
        <a:lnSpc>
          <a:spcPct val="92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8pPr>
      <a:lvl9pPr marL="1828800" algn="l" rtl="0" eaLnBrk="0" fontAlgn="base" hangingPunct="0">
        <a:lnSpc>
          <a:spcPct val="92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defTabSz="912813" rtl="0" eaLnBrk="0" fontAlgn="base" hangingPunct="0">
        <a:spcBef>
          <a:spcPct val="20000"/>
        </a:spcBef>
        <a:spcAft>
          <a:spcPct val="0"/>
        </a:spcAft>
        <a:buClr>
          <a:srgbClr val="1E6E04"/>
        </a:buClr>
        <a:buChar char="•"/>
        <a:defRPr sz="1600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1pPr>
      <a:lvl2pPr marL="692150" indent="-234950" algn="l" defTabSz="912813" rtl="0" eaLnBrk="0" fontAlgn="base" hangingPunct="0">
        <a:spcBef>
          <a:spcPct val="20000"/>
        </a:spcBef>
        <a:spcAft>
          <a:spcPct val="1000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2pPr>
      <a:lvl3pPr marL="1252538" indent="-222250" algn="l" defTabSz="91281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1400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3pPr>
      <a:lvl4pPr marL="1797050" indent="-195263" algn="l" defTabSz="91281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1200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4pPr>
      <a:lvl5pPr marL="2136775" indent="-225425" algn="l" defTabSz="912813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5pPr>
      <a:lvl6pPr marL="2593975" indent="-225425" algn="l" defTabSz="912813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6pPr>
      <a:lvl7pPr marL="3051175" indent="-225425" algn="l" defTabSz="912813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7pPr>
      <a:lvl8pPr marL="3508375" indent="-225425" algn="l" defTabSz="912813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8pPr>
      <a:lvl9pPr marL="3965575" indent="-225425" algn="l" defTabSz="912813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1"/>
          <p:cNvSpPr>
            <a:spLocks noChangeArrowheads="1"/>
          </p:cNvSpPr>
          <p:nvPr/>
        </p:nvSpPr>
        <p:spPr bwMode="auto">
          <a:xfrm>
            <a:off x="3081338" y="3141663"/>
            <a:ext cx="37211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ko-KR" altLang="en-US" sz="2400" b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lang="en-US" altLang="ko-KR" sz="2400" b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lang="ko-KR" altLang="en-US" sz="2400" b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장 공압제어 </a:t>
            </a:r>
            <a:r>
              <a:rPr lang="en-US" altLang="ko-KR" sz="2400" b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en-US" altLang="ko-KR" sz="2400">
                <a:solidFill>
                  <a:schemeClr val="bg1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Ⅱ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374775" y="1304925"/>
            <a:ext cx="7129463" cy="1296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0" tIns="0" rIns="0" bIns="0" anchor="ctr" anchorCtr="1"/>
          <a:lstStyle>
            <a:lvl1pPr algn="ctr">
              <a:lnSpc>
                <a:spcPct val="87000"/>
              </a:lnSpc>
              <a:defRPr sz="4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pPr eaLnBrk="0" latinLnBrk="0" hangingPunct="0">
              <a:defRPr/>
            </a:pPr>
            <a:r>
              <a:rPr kumimoji="0" lang="ko-KR" altLang="en-US" kern="0" dirty="0"/>
              <a:t>자동화 시스템</a:t>
            </a:r>
            <a:endParaRPr kumimoji="0" lang="en-US" altLang="ko-KR" kern="0" dirty="0"/>
          </a:p>
        </p:txBody>
      </p:sp>
      <p:pic>
        <p:nvPicPr>
          <p:cNvPr id="3076" name="그림 9" descr="symbol_img_02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81338" y="4005263"/>
            <a:ext cx="3667992" cy="20621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2. 5   </a:t>
            </a:r>
            <a:r>
              <a:rPr lang="ko-KR" altLang="en-US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밸브의 종류 및 구조</a:t>
            </a:r>
            <a:endParaRPr lang="en-US" altLang="ko-KR" b="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r>
              <a:rPr lang="en-US" altLang="ko-KR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2. 6   </a:t>
            </a:r>
            <a:r>
              <a:rPr lang="ko-KR" altLang="en-US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기타 밸브</a:t>
            </a:r>
            <a:endParaRPr lang="en-US" altLang="ko-KR" b="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r>
              <a:rPr lang="en-US" altLang="ko-KR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2. 7   </a:t>
            </a:r>
            <a:r>
              <a:rPr lang="ko-KR" altLang="en-US" b="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공압제어회로</a:t>
            </a:r>
            <a:r>
              <a:rPr lang="ko-KR" altLang="en-US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기초</a:t>
            </a:r>
            <a:endParaRPr lang="en-US" altLang="ko-KR" b="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r>
              <a:rPr lang="en-US" altLang="ko-KR" b="0" dirty="0">
                <a:solidFill>
                  <a:schemeClr val="bg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2. 8   </a:t>
            </a:r>
            <a:r>
              <a:rPr lang="ko-KR" altLang="en-US" b="0" dirty="0">
                <a:solidFill>
                  <a:schemeClr val="bg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공학 시퀀스 제어회로 기초</a:t>
            </a:r>
            <a:r>
              <a:rPr lang="en-US" altLang="ko-KR" b="0" dirty="0">
                <a:solidFill>
                  <a:schemeClr val="bg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</a:t>
            </a:r>
          </a:p>
          <a:p>
            <a:pPr>
              <a:defRPr/>
            </a:pPr>
            <a:r>
              <a:rPr lang="en-US" altLang="ko-KR" b="0" dirty="0">
                <a:solidFill>
                  <a:schemeClr val="bg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2. 9   </a:t>
            </a:r>
            <a:r>
              <a:rPr lang="ko-KR" altLang="en-US" b="0" dirty="0">
                <a:solidFill>
                  <a:schemeClr val="bg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그래프에 의한 작동선도 표현법</a:t>
            </a:r>
            <a:endParaRPr lang="en-US" altLang="ko-KR" b="0" dirty="0">
              <a:solidFill>
                <a:schemeClr val="bg1">
                  <a:lumMod val="50000"/>
                  <a:lumOff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defRPr/>
            </a:pPr>
            <a:r>
              <a:rPr lang="en-US" altLang="ko-KR" b="0" dirty="0">
                <a:solidFill>
                  <a:schemeClr val="bg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2.10</a:t>
            </a:r>
            <a:r>
              <a:rPr lang="ko-KR" altLang="en-US" b="0" dirty="0">
                <a:solidFill>
                  <a:schemeClr val="bg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신호중복 및 신호제거 방법</a:t>
            </a:r>
            <a:endParaRPr lang="en-US" altLang="ko-KR" b="0" dirty="0">
              <a:solidFill>
                <a:schemeClr val="bg1">
                  <a:lumMod val="50000"/>
                  <a:lumOff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defRPr/>
            </a:pPr>
            <a:r>
              <a:rPr lang="en-US" altLang="ko-KR" b="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2.11  </a:t>
            </a:r>
            <a:r>
              <a:rPr lang="ko-KR" altLang="en-US" b="0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lang="ko-KR" altLang="en-US" b="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시퀀스 제어회로의 </a:t>
            </a:r>
            <a:r>
              <a:rPr lang="ko-KR" altLang="en-US" b="0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설계법</a:t>
            </a:r>
            <a:endParaRPr lang="en-US" altLang="ko-KR" b="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r>
              <a:rPr lang="ko-KR" altLang="en-US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 </a:t>
            </a:r>
            <a:r>
              <a:rPr lang="en-US" altLang="ko-KR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 </a:t>
            </a:r>
            <a:r>
              <a:rPr lang="ko-KR" altLang="en-US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</a:t>
            </a:r>
            <a:r>
              <a:rPr lang="en-US" altLang="ko-KR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부록</a:t>
            </a:r>
            <a:r>
              <a:rPr lang="en-US" altLang="ko-KR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유압 제어</a:t>
            </a:r>
            <a:r>
              <a:rPr lang="en-US" altLang="ko-KR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b="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5034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2.5  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밸브의 종류 및 구조</a:t>
            </a:r>
          </a:p>
        </p:txBody>
      </p:sp>
      <p:sp>
        <p:nvSpPr>
          <p:cNvPr id="8197" name="직사각형 21"/>
          <p:cNvSpPr>
            <a:spLocks noChangeArrowheads="1"/>
          </p:cNvSpPr>
          <p:nvPr/>
        </p:nvSpPr>
        <p:spPr bwMode="auto">
          <a:xfrm>
            <a:off x="812800" y="1304925"/>
            <a:ext cx="8893175" cy="507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⑤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주밸브의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구조에 의한 분류</a:t>
            </a: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▷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포트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위치 밸브  </a:t>
            </a: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-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직접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조작형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스풀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방식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 : 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밀봉이 우수하며 간단하고  반응시간이 짧으면서 내구성이 좋다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890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890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890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890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b="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890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b="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890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⒜ 초기 상태                                                    ⒝ 동작 상태</a:t>
            </a:r>
            <a:endParaRPr lang="ko-KR" altLang="en-US" sz="1800" b="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890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[</a:t>
            </a:r>
            <a:r>
              <a:rPr lang="ko-KR" altLang="en-US" sz="1400" b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그림 </a:t>
            </a:r>
            <a:r>
              <a:rPr lang="en-US" altLang="ko-KR" sz="1400" b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2-11]</a:t>
            </a:r>
            <a:r>
              <a:rPr lang="ko-KR" altLang="en-US" sz="1400" b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직접 </a:t>
            </a:r>
            <a:r>
              <a:rPr lang="ko-KR" altLang="en-US" sz="1400" b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조작형</a:t>
            </a:r>
            <a:r>
              <a:rPr lang="ko-KR" altLang="en-US" sz="1400" b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b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400" b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포트 </a:t>
            </a:r>
            <a:r>
              <a:rPr lang="en-US" altLang="ko-KR" sz="1400" b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400" b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위치 밸브</a:t>
            </a:r>
            <a:r>
              <a:rPr lang="en-US" altLang="ko-KR" sz="1400" b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b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디스크 시트 밸브</a:t>
            </a:r>
            <a:r>
              <a:rPr lang="en-US" altLang="ko-KR" sz="1400" b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endParaRPr lang="ko-KR" altLang="en-US" sz="1800" b="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008313" y="908050"/>
            <a:ext cx="1944687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방향제어 밸브</a:t>
            </a:r>
          </a:p>
        </p:txBody>
      </p:sp>
      <p:sp>
        <p:nvSpPr>
          <p:cNvPr id="1229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2295" name="_x121130992" descr="DRW00001eec1ec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2528888"/>
            <a:ext cx="6624638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6" name="타원 10"/>
          <p:cNvSpPr>
            <a:spLocks noChangeArrowheads="1"/>
          </p:cNvSpPr>
          <p:nvPr/>
        </p:nvSpPr>
        <p:spPr bwMode="auto">
          <a:xfrm>
            <a:off x="2505075" y="3429000"/>
            <a:ext cx="684213" cy="684213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 b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2297" name="타원 11"/>
          <p:cNvSpPr>
            <a:spLocks noChangeArrowheads="1"/>
          </p:cNvSpPr>
          <p:nvPr/>
        </p:nvSpPr>
        <p:spPr bwMode="auto">
          <a:xfrm>
            <a:off x="6429375" y="3465513"/>
            <a:ext cx="684213" cy="684212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 b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0" name="아래쪽 화살표 9"/>
          <p:cNvSpPr/>
          <p:nvPr/>
        </p:nvSpPr>
        <p:spPr bwMode="auto">
          <a:xfrm>
            <a:off x="6673850" y="2403475"/>
            <a:ext cx="161925" cy="25082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0" rIns="36000" bIns="0" anchor="ctr"/>
          <a:lstStyle/>
          <a:p>
            <a:pPr eaLnBrk="0" latin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endParaRPr lang="ko-KR" altLang="en-US" b="0">
              <a:latin typeface="HY견고딕" panose="02030600000101010101" pitchFamily="18" charset="-127"/>
              <a:ea typeface="HY견고딕" panose="02030600000101010101" pitchFamily="18" charset="-127"/>
              <a:cs typeface="Arial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5034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2.5  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밸브의 종류 및 구조</a:t>
            </a:r>
          </a:p>
        </p:txBody>
      </p:sp>
      <p:sp>
        <p:nvSpPr>
          <p:cNvPr id="8197" name="직사각형 21"/>
          <p:cNvSpPr>
            <a:spLocks noChangeArrowheads="1"/>
          </p:cNvSpPr>
          <p:nvPr/>
        </p:nvSpPr>
        <p:spPr bwMode="auto">
          <a:xfrm>
            <a:off x="812800" y="1304925"/>
            <a:ext cx="8893175" cy="524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⑤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주밸브의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구조에 의한 분류</a:t>
            </a: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▷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포트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위치 밸브 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단동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실린더에 주로 사용됨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-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간접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조작형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압력 입구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와 파일럿 밸브는 작은 구멍으로 접속되어 있으므로 필요한 작동력이 작다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89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89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89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89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89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⒜ 초기 상태                                                     ⒝ 동작 상태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[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그림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2-12]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간접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조작형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포트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위치 밸브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롤러 레버 작동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008313" y="908050"/>
            <a:ext cx="2124075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방향제어 밸브</a:t>
            </a:r>
          </a:p>
        </p:txBody>
      </p:sp>
      <p:sp>
        <p:nvSpPr>
          <p:cNvPr id="1331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31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32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3321" name="_x121132272" descr="DRW00001eec1e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2492375"/>
            <a:ext cx="7632700" cy="313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타원 11"/>
          <p:cNvSpPr>
            <a:spLocks noChangeArrowheads="1"/>
          </p:cNvSpPr>
          <p:nvPr/>
        </p:nvSpPr>
        <p:spPr bwMode="auto">
          <a:xfrm>
            <a:off x="2303463" y="3392488"/>
            <a:ext cx="395287" cy="396875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 b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3323" name="타원 12"/>
          <p:cNvSpPr>
            <a:spLocks noChangeArrowheads="1"/>
          </p:cNvSpPr>
          <p:nvPr/>
        </p:nvSpPr>
        <p:spPr bwMode="auto">
          <a:xfrm>
            <a:off x="7292975" y="4545013"/>
            <a:ext cx="684213" cy="684212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 b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3324" name="타원 11"/>
          <p:cNvSpPr>
            <a:spLocks noChangeArrowheads="1"/>
          </p:cNvSpPr>
          <p:nvPr/>
        </p:nvSpPr>
        <p:spPr bwMode="auto">
          <a:xfrm>
            <a:off x="2713038" y="4545013"/>
            <a:ext cx="682625" cy="684212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 b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3325" name="타원 11"/>
          <p:cNvSpPr>
            <a:spLocks noChangeArrowheads="1"/>
          </p:cNvSpPr>
          <p:nvPr/>
        </p:nvSpPr>
        <p:spPr bwMode="auto">
          <a:xfrm>
            <a:off x="6854825" y="3429000"/>
            <a:ext cx="395288" cy="396875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 b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5" name="아래쪽 화살표 14"/>
          <p:cNvSpPr/>
          <p:nvPr/>
        </p:nvSpPr>
        <p:spPr bwMode="auto">
          <a:xfrm>
            <a:off x="7554913" y="3336925"/>
            <a:ext cx="160337" cy="25241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0" rIns="36000" bIns="0" anchor="ctr"/>
          <a:lstStyle/>
          <a:p>
            <a:pPr eaLnBrk="0" latin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endParaRPr lang="ko-KR" altLang="en-US" b="0">
              <a:latin typeface="HY견고딕" panose="02030600000101010101" pitchFamily="18" charset="-127"/>
              <a:ea typeface="HY견고딕" panose="02030600000101010101" pitchFamily="18" charset="-127"/>
              <a:cs typeface="Arial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5034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2.5  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밸브의 종류 및 구조</a:t>
            </a:r>
          </a:p>
        </p:txBody>
      </p:sp>
      <p:sp>
        <p:nvSpPr>
          <p:cNvPr id="14340" name="직사각형 21"/>
          <p:cNvSpPr>
            <a:spLocks noChangeArrowheads="1"/>
          </p:cNvSpPr>
          <p:nvPr/>
        </p:nvSpPr>
        <p:spPr bwMode="auto">
          <a:xfrm>
            <a:off x="812800" y="1160463"/>
            <a:ext cx="8893175" cy="567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⑤ 주밸브의 구조에 의한 분류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▷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포트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위치 밸브 </a:t>
            </a:r>
          </a:p>
          <a:p>
            <a:pPr eaLnBrk="1" hangingPunct="1">
              <a:lnSpc>
                <a:spcPct val="200000"/>
              </a:lnSpc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디스크 시트 밸브 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두 개의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포트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위치 밸브의 조합으로 복동 실린더의 제어에 사용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세로 평 슬라이드 밸브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(longitudinal flat slide valve)  :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밸브를 전환하기 위한 파일럿 스풀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(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실린더의 작동방향을 결정해주는 직접적인 부속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보유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▷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포트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위치 밸브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일반적으로 손이나 발로만 조작할 수 있다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 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 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또한 디스크의 통로를 길게 하면 다른 형태의 중간 위치를 얻을 수도 있다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▷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포트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위치 밸브 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 P: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에어공급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A: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실린더 전진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B: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실린더 후진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R1(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배기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),R2(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배기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포트와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 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설계에 따라서 고속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저속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중간정지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제어가 가능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eaLnBrk="1" hangingPunct="1">
              <a:lnSpc>
                <a:spcPct val="200000"/>
              </a:lnSpc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디스크 시트 밸브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내부에 스프링이 없으므로 압축 공기에 의하여 밸브의 전환이 발생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    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다른 쪽에 신호 압력이 들어올 때까지 그 때의 상태를 유지  → 메모리 밸브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세로 슬라이드 밸브 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세로로 움직이면서 해당하는 통로를 접속하거나 차단하여 주는 파일럿 스풀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※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결국 </a:t>
            </a:r>
            <a:r>
              <a:rPr lang="ko-KR" altLang="en-US" sz="1400" b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포트수가 많으면 그만큼 중간위치제어가 쉬워진다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008313" y="908050"/>
            <a:ext cx="2251075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방향제어 밸브</a:t>
            </a:r>
          </a:p>
        </p:txBody>
      </p:sp>
      <p:sp>
        <p:nvSpPr>
          <p:cNvPr id="1434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34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34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5034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2.5  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밸브의 종류 및 구조</a:t>
            </a:r>
          </a:p>
        </p:txBody>
      </p:sp>
      <p:sp>
        <p:nvSpPr>
          <p:cNvPr id="15364" name="직사각형 19"/>
          <p:cNvSpPr>
            <a:spLocks noChangeArrowheads="1"/>
          </p:cNvSpPr>
          <p:nvPr/>
        </p:nvSpPr>
        <p:spPr bwMode="auto">
          <a:xfrm>
            <a:off x="3008313" y="908050"/>
            <a:ext cx="20526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▶ 유량제어 밸브</a:t>
            </a:r>
          </a:p>
        </p:txBody>
      </p:sp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5367" name="직사각형 9"/>
          <p:cNvSpPr>
            <a:spLocks noChangeArrowheads="1"/>
          </p:cNvSpPr>
          <p:nvPr/>
        </p:nvSpPr>
        <p:spPr bwMode="auto">
          <a:xfrm>
            <a:off x="884238" y="1290638"/>
            <a:ext cx="8929687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실린더의 작동 시간이나 공압 모터의 회전수 제어는 각종 구동장치에 출입하는 공기의 양에 의함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압축 공기를 조절하는 것이 유량 제어 밸브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교축밸브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압축 공기가 흐르는 통로의 면적을 가변하여 조절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속도제어 밸브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배기교축밸브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공압실린더의 속도를 제어하여 조절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▷ 교축밸브 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조절 나사로 밸브 시트와 원추체 간의 통로 단면적을 조절하여 유량을 일정하게 유지함으로써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공압 실린더의 피스톤 속도를 조절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5368" name="_x121130832" descr="DRW00001eec1f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3" y="3824288"/>
            <a:ext cx="6975475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9" name="타원 12"/>
          <p:cNvSpPr>
            <a:spLocks noChangeArrowheads="1"/>
          </p:cNvSpPr>
          <p:nvPr/>
        </p:nvSpPr>
        <p:spPr bwMode="auto">
          <a:xfrm>
            <a:off x="2900363" y="5084763"/>
            <a:ext cx="684212" cy="684212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 b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5370" name="타원 13"/>
          <p:cNvSpPr>
            <a:spLocks noChangeArrowheads="1"/>
          </p:cNvSpPr>
          <p:nvPr/>
        </p:nvSpPr>
        <p:spPr bwMode="auto">
          <a:xfrm>
            <a:off x="7005638" y="5049838"/>
            <a:ext cx="684212" cy="684212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 b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5034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2.5  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밸브의 종류 및 구조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008313" y="908050"/>
            <a:ext cx="1873250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유량제어 밸브</a:t>
            </a:r>
          </a:p>
        </p:txBody>
      </p:sp>
      <p:sp>
        <p:nvSpPr>
          <p:cNvPr id="1638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639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639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6392" name="직사각형 9"/>
          <p:cNvSpPr>
            <a:spLocks noChangeArrowheads="1"/>
          </p:cNvSpPr>
          <p:nvPr/>
        </p:nvSpPr>
        <p:spPr bwMode="auto">
          <a:xfrm>
            <a:off x="884238" y="1290638"/>
            <a:ext cx="8748712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▷ 교축 릴리프 밸브  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교축 밸브와 체크 밸브가 결합된 일종의 </a:t>
            </a:r>
            <a:r>
              <a:rPr lang="ko-KR" altLang="en-US" sz="1400" b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논 리턴</a:t>
            </a:r>
            <a:r>
              <a:rPr lang="en-US" altLang="ko-KR" sz="1400" b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(non-return) </a:t>
            </a:r>
            <a:r>
              <a:rPr lang="ko-KR" altLang="en-US" sz="1400" b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밸브</a:t>
            </a:r>
            <a:endParaRPr lang="en-US" altLang="ko-KR" sz="1400" b="0">
              <a:solidFill>
                <a:srgbClr val="0000FF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일방향 유량제어 밸브 또는 속도 제어 밸브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① 공급 공기 조절 방식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실린더로 공급되는 공기를 조절하여 실린더의 속도를 제어하는 방법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     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미터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인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(meter-in)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방식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배기는 체크 밸브를 통하여 이루어진다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②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배기 공기 조절 방식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실린더에서 배기되는 공기량을 제한하여 속도를 조절하는 방법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      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미터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아웃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(meter-out)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방식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안정된 속도를 얻을 수 있다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639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6394" name="_x121130032" descr="DRW00001eec1f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038" y="2457450"/>
            <a:ext cx="7934325" cy="262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5" name="타원 12"/>
          <p:cNvSpPr>
            <a:spLocks noChangeArrowheads="1"/>
          </p:cNvSpPr>
          <p:nvPr/>
        </p:nvSpPr>
        <p:spPr bwMode="auto">
          <a:xfrm>
            <a:off x="2497138" y="4076700"/>
            <a:ext cx="935037" cy="935038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 b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6396" name="타원 13"/>
          <p:cNvSpPr>
            <a:spLocks noChangeArrowheads="1"/>
          </p:cNvSpPr>
          <p:nvPr/>
        </p:nvSpPr>
        <p:spPr bwMode="auto">
          <a:xfrm>
            <a:off x="6861175" y="4005263"/>
            <a:ext cx="971550" cy="971550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 b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6397" name="직사각형 1"/>
          <p:cNvSpPr>
            <a:spLocks noChangeArrowheads="1"/>
          </p:cNvSpPr>
          <p:nvPr/>
        </p:nvSpPr>
        <p:spPr bwMode="auto">
          <a:xfrm>
            <a:off x="2576513" y="4468813"/>
            <a:ext cx="246062" cy="44450"/>
          </a:xfrm>
          <a:prstGeom prst="rect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36000" tIns="0" rIns="3600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 b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6398" name="직사각형 13"/>
          <p:cNvSpPr>
            <a:spLocks noChangeArrowheads="1"/>
          </p:cNvSpPr>
          <p:nvPr/>
        </p:nvSpPr>
        <p:spPr bwMode="auto">
          <a:xfrm>
            <a:off x="3087688" y="4473575"/>
            <a:ext cx="244475" cy="46038"/>
          </a:xfrm>
          <a:prstGeom prst="rect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36000" tIns="0" rIns="3600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 b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6399" name="직사각형 14"/>
          <p:cNvSpPr>
            <a:spLocks noChangeArrowheads="1"/>
          </p:cNvSpPr>
          <p:nvPr/>
        </p:nvSpPr>
        <p:spPr bwMode="auto">
          <a:xfrm rot="2286688">
            <a:off x="6994525" y="4384675"/>
            <a:ext cx="244475" cy="46038"/>
          </a:xfrm>
          <a:prstGeom prst="rect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36000" tIns="0" rIns="3600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 b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6400" name="직사각형 15"/>
          <p:cNvSpPr>
            <a:spLocks noChangeArrowheads="1"/>
          </p:cNvSpPr>
          <p:nvPr/>
        </p:nvSpPr>
        <p:spPr bwMode="auto">
          <a:xfrm rot="-2387632">
            <a:off x="7473950" y="4386263"/>
            <a:ext cx="244475" cy="46037"/>
          </a:xfrm>
          <a:prstGeom prst="rect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36000" tIns="0" rIns="3600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 b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5034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2.5  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밸브의 종류 및 구조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008313" y="908050"/>
            <a:ext cx="1873250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유량제어 밸브</a:t>
            </a:r>
          </a:p>
        </p:txBody>
      </p:sp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41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416" name="직사각형 9"/>
          <p:cNvSpPr>
            <a:spLocks noChangeArrowheads="1"/>
          </p:cNvSpPr>
          <p:nvPr/>
        </p:nvSpPr>
        <p:spPr bwMode="auto">
          <a:xfrm>
            <a:off x="884238" y="1290638"/>
            <a:ext cx="8748712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▷급속 배기 밸브 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실린더에 가까운 배관 중에 부착하여 공기를 방출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실린더의 피스톤 속도를 증가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단동 실린더에서 귀환 행정시간을 감소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 </a:t>
            </a: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초기 상태                                                        동작상태</a:t>
            </a: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417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41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7419" name="_x121131712" descr="DRW00001eec1f4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8" y="2097088"/>
            <a:ext cx="835977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0" name="타원 16"/>
          <p:cNvSpPr>
            <a:spLocks noChangeArrowheads="1"/>
          </p:cNvSpPr>
          <p:nvPr/>
        </p:nvSpPr>
        <p:spPr bwMode="auto">
          <a:xfrm>
            <a:off x="6716713" y="3536950"/>
            <a:ext cx="865187" cy="1763713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 b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7421" name="타원 17"/>
          <p:cNvSpPr>
            <a:spLocks noChangeArrowheads="1"/>
          </p:cNvSpPr>
          <p:nvPr/>
        </p:nvSpPr>
        <p:spPr bwMode="auto">
          <a:xfrm>
            <a:off x="2649538" y="3544888"/>
            <a:ext cx="819150" cy="1720850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 b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5034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2.5  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밸브의 종류 및 구조</a:t>
            </a:r>
          </a:p>
        </p:txBody>
      </p:sp>
      <p:sp>
        <p:nvSpPr>
          <p:cNvPr id="18436" name="직사각형 19"/>
          <p:cNvSpPr>
            <a:spLocks noChangeArrowheads="1"/>
          </p:cNvSpPr>
          <p:nvPr/>
        </p:nvSpPr>
        <p:spPr bwMode="auto">
          <a:xfrm>
            <a:off x="3008313" y="908050"/>
            <a:ext cx="1758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▶ 압력제어 밸브</a:t>
            </a:r>
          </a:p>
        </p:txBody>
      </p:sp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43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43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440" name="직사각형 9"/>
          <p:cNvSpPr>
            <a:spLocks noChangeArrowheads="1"/>
          </p:cNvSpPr>
          <p:nvPr/>
        </p:nvSpPr>
        <p:spPr bwMode="auto">
          <a:xfrm>
            <a:off x="884238" y="1290638"/>
            <a:ext cx="892968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압력의 크기에 의하여 제어되는 밸브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 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감압밸브 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압축공기의 압력을 일정한 압력으로 제어하여 안정된 공기 압력을 공급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릴리프 밸브 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장치에 가해진 압력이 설정 압력 이상이 되면 공기를 방출하여 안전을 확보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① 압력조절 밸브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감압 밸브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작동 압력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(2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차 압력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을 일정하게 유지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입력 포트 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압력은 출력 포트 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압력보다 </a:t>
            </a: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항상 커야 함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).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공기의 압력은 격판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b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diaphragm)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에 의하여 출력에서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조절되며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다른 쪽에는 스프링이 작용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               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 LPG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차량의 기화기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844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44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8443" name="_x121133872" descr="DRW00001eec1f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3249613"/>
            <a:ext cx="295275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4" name="타원 15"/>
          <p:cNvSpPr>
            <a:spLocks noChangeArrowheads="1"/>
          </p:cNvSpPr>
          <p:nvPr/>
        </p:nvSpPr>
        <p:spPr bwMode="auto">
          <a:xfrm>
            <a:off x="7004050" y="4222750"/>
            <a:ext cx="1692275" cy="395288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 b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7149244" y="4414010"/>
            <a:ext cx="612068" cy="45719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SzTx/>
              <a:buFont typeface="Webdings" pitchFamily="18" charset="2"/>
              <a:buNone/>
              <a:tabLst/>
            </a:pPr>
            <a:endParaRPr kumimoji="1" lang="ko-KR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Y헤드라인M" pitchFamily="18" charset="-127"/>
              <a:ea typeface="HY헤드라인M" pitchFamily="18" charset="-127"/>
              <a:cs typeface="Arial" pitchFamily="34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7921804" y="4409346"/>
            <a:ext cx="612068" cy="45719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SzTx/>
              <a:buFont typeface="Webdings" pitchFamily="18" charset="2"/>
              <a:buNone/>
              <a:tabLst/>
            </a:pPr>
            <a:endParaRPr kumimoji="1" lang="ko-KR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Y헤드라인M" pitchFamily="18" charset="-127"/>
              <a:ea typeface="HY헤드라인M" pitchFamily="18" charset="-127"/>
              <a:cs typeface="Arial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5034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2.5  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밸브의 종류 및 구조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008313" y="908050"/>
            <a:ext cx="2339975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압력제어 밸브</a:t>
            </a: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946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946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9464" name="직사각형 9"/>
          <p:cNvSpPr>
            <a:spLocks noChangeArrowheads="1"/>
          </p:cNvSpPr>
          <p:nvPr/>
        </p:nvSpPr>
        <p:spPr bwMode="auto">
          <a:xfrm>
            <a:off x="884238" y="1290638"/>
            <a:ext cx="8748712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②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릴리프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안전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밸브 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압력이 과대하게 상승하면 여분의 압축 공기를 대기로 방출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직접 조작형 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조절 스프링으로 릴리프 압력을 설정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- 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간접 조작형  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외부 파일럿 압력으로 릴리프 압력을 설정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설정 압력의 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90[%]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이상에서 릴리프 작동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946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946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9467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9468" name="_x121132272" descr="DRW00001eec20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038" y="2528888"/>
            <a:ext cx="7316787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9" name="타원 16"/>
          <p:cNvSpPr>
            <a:spLocks noChangeArrowheads="1"/>
          </p:cNvSpPr>
          <p:nvPr/>
        </p:nvSpPr>
        <p:spPr bwMode="auto">
          <a:xfrm>
            <a:off x="2036763" y="4184650"/>
            <a:ext cx="1547812" cy="288925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 b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9470" name="타원 17"/>
          <p:cNvSpPr>
            <a:spLocks noChangeArrowheads="1"/>
          </p:cNvSpPr>
          <p:nvPr/>
        </p:nvSpPr>
        <p:spPr bwMode="auto">
          <a:xfrm>
            <a:off x="6176963" y="4184650"/>
            <a:ext cx="1547812" cy="288925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 b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9471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5558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2.5  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밸브의 종류 및 구조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008313" y="908050"/>
            <a:ext cx="1935162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압력제어 밸브</a:t>
            </a:r>
          </a:p>
        </p:txBody>
      </p:sp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48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487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488" name="직사각형 9"/>
          <p:cNvSpPr>
            <a:spLocks noChangeArrowheads="1"/>
          </p:cNvSpPr>
          <p:nvPr/>
        </p:nvSpPr>
        <p:spPr bwMode="auto">
          <a:xfrm>
            <a:off x="884238" y="1290638"/>
            <a:ext cx="8929687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③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시퀀스 밸브 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입력 포트 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에서 출력 포트 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공압이 차단되어 있다가 </a:t>
            </a: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파일럿 포트 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Z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가 설정 압력에 도달하면 </a:t>
            </a: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스풀이 피스톤을 밀어 출력 포트 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로 통로가 접속되어 순차적으로 제어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초기상태                                                 동작 상태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                       </a:t>
            </a:r>
          </a:p>
        </p:txBody>
      </p:sp>
      <p:sp>
        <p:nvSpPr>
          <p:cNvPr id="2048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49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49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492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49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20494" name="_x121130592" descr="DRW00001eec204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2479675"/>
            <a:ext cx="7862887" cy="264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5" name="타원 18"/>
          <p:cNvSpPr>
            <a:spLocks noChangeArrowheads="1"/>
          </p:cNvSpPr>
          <p:nvPr/>
        </p:nvSpPr>
        <p:spPr bwMode="auto">
          <a:xfrm>
            <a:off x="2994025" y="3087688"/>
            <a:ext cx="914400" cy="1260475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 b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0496" name="타원 20"/>
          <p:cNvSpPr>
            <a:spLocks noChangeArrowheads="1"/>
          </p:cNvSpPr>
          <p:nvPr/>
        </p:nvSpPr>
        <p:spPr bwMode="auto">
          <a:xfrm>
            <a:off x="7185025" y="3068638"/>
            <a:ext cx="863600" cy="1301750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 b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0497" name="타원 21"/>
          <p:cNvSpPr>
            <a:spLocks noChangeArrowheads="1"/>
          </p:cNvSpPr>
          <p:nvPr/>
        </p:nvSpPr>
        <p:spPr bwMode="auto">
          <a:xfrm>
            <a:off x="1409700" y="3176588"/>
            <a:ext cx="698500" cy="1081087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 b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0498" name="타원 22"/>
          <p:cNvSpPr>
            <a:spLocks noChangeArrowheads="1"/>
          </p:cNvSpPr>
          <p:nvPr/>
        </p:nvSpPr>
        <p:spPr bwMode="auto">
          <a:xfrm>
            <a:off x="5565775" y="3167063"/>
            <a:ext cx="863600" cy="1081087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 b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5558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2.5  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밸브의 종류 및 구조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008313" y="908050"/>
            <a:ext cx="2665412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압력제어 밸브</a:t>
            </a:r>
          </a:p>
        </p:txBody>
      </p:sp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5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51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512" name="직사각형 9"/>
          <p:cNvSpPr>
            <a:spLocks noChangeArrowheads="1"/>
          </p:cNvSpPr>
          <p:nvPr/>
        </p:nvSpPr>
        <p:spPr bwMode="auto">
          <a:xfrm>
            <a:off x="884238" y="1290638"/>
            <a:ext cx="8929687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④ 압력 스위치 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회로의 압력이 일정 압력보다 높거나 낮으면 내장되어 있는 </a:t>
            </a: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마이크로 스위치가 작동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검출부는 다이어프램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벨로우즈 및 플런저 등이 사용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초기상태                                        동작상태</a:t>
            </a: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51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51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51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516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517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21518" name="_x121132432" descr="EMB00001eec20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0" y="2476500"/>
            <a:ext cx="2398713" cy="317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9" name="_x121130512" descr="EMB00001eec204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900" y="2425700"/>
            <a:ext cx="2444750" cy="323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0" name="타원 26"/>
          <p:cNvSpPr>
            <a:spLocks noChangeArrowheads="1"/>
          </p:cNvSpPr>
          <p:nvPr/>
        </p:nvSpPr>
        <p:spPr bwMode="auto">
          <a:xfrm>
            <a:off x="3638550" y="3468688"/>
            <a:ext cx="1135063" cy="1081087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 b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1521" name="타원 26"/>
          <p:cNvSpPr>
            <a:spLocks noChangeArrowheads="1"/>
          </p:cNvSpPr>
          <p:nvPr/>
        </p:nvSpPr>
        <p:spPr bwMode="auto">
          <a:xfrm>
            <a:off x="7131050" y="3468688"/>
            <a:ext cx="1135063" cy="1081087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 b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503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2.5 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밸브의 종류 및 구조</a:t>
            </a:r>
          </a:p>
        </p:txBody>
      </p:sp>
      <p:sp>
        <p:nvSpPr>
          <p:cNvPr id="4100" name="직사각형 4"/>
          <p:cNvSpPr>
            <a:spLocks noChangeArrowheads="1"/>
          </p:cNvSpPr>
          <p:nvPr/>
        </p:nvSpPr>
        <p:spPr bwMode="auto">
          <a:xfrm>
            <a:off x="812800" y="1376363"/>
            <a:ext cx="8928100" cy="429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▶ 공압제어 시스템의 구성 요소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신호감지요소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제어요소 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구동요소 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▶ 밸브 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특징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시작과 정지 그리고 방향을 제어하고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유량과 압력을 제어 및 조절해주는 장치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종류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슬라이드 밸브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볼 밸브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디스크 밸브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콕 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기능에 따른 그룹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방향제어 밸브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유량제어 밸브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압력제어 밸브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논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리턴 밸브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차단 밸브 등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개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※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 중에서 방향제어 밸브는 공압에서 가장 많이 사용되고 구조가 다양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5" name="오른쪽 중괄호 4"/>
          <p:cNvSpPr/>
          <p:nvPr/>
        </p:nvSpPr>
        <p:spPr bwMode="auto">
          <a:xfrm>
            <a:off x="2576513" y="1952625"/>
            <a:ext cx="252412" cy="468313"/>
          </a:xfrm>
          <a:prstGeom prst="rightBrace">
            <a:avLst/>
          </a:prstGeom>
          <a:noFill/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 eaLnBrk="0" latin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endParaRPr lang="ko-KR" altLang="en-US" dirty="0"/>
          </a:p>
        </p:txBody>
      </p:sp>
      <p:sp>
        <p:nvSpPr>
          <p:cNvPr id="4102" name="TextBox 5"/>
          <p:cNvSpPr txBox="1">
            <a:spLocks noChangeArrowheads="1"/>
          </p:cNvSpPr>
          <p:nvPr/>
        </p:nvSpPr>
        <p:spPr bwMode="auto">
          <a:xfrm>
            <a:off x="2828925" y="2060575"/>
            <a:ext cx="5953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밸브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531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1546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2.6 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기타 밸브</a:t>
            </a:r>
          </a:p>
        </p:txBody>
      </p:sp>
      <p:sp>
        <p:nvSpPr>
          <p:cNvPr id="22532" name="직사각형 19"/>
          <p:cNvSpPr>
            <a:spLocks noChangeArrowheads="1"/>
          </p:cNvSpPr>
          <p:nvPr/>
        </p:nvSpPr>
        <p:spPr bwMode="auto">
          <a:xfrm>
            <a:off x="3008313" y="908050"/>
            <a:ext cx="13477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▶ 체크 밸브</a:t>
            </a:r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253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2536" name="직사각형 9"/>
          <p:cNvSpPr>
            <a:spLocks noChangeArrowheads="1"/>
          </p:cNvSpPr>
          <p:nvPr/>
        </p:nvSpPr>
        <p:spPr bwMode="auto">
          <a:xfrm>
            <a:off x="884238" y="1290638"/>
            <a:ext cx="9021762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파일럿 조작 체크 밸브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(check valve) :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한쪽 방향은 접속하고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반대 방향은 차단하는</a:t>
            </a: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         </a:t>
            </a:r>
            <a:r>
              <a:rPr lang="ko-KR" altLang="en-US" b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논 리턴 밸브</a:t>
            </a:r>
            <a:r>
              <a:rPr lang="en-US" altLang="ko-KR" b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b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                  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원추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(cone),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볼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(ball),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판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(plate)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또는 격판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(diaphragm)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등을 사용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초기 상태                                                      동작 상태</a:t>
            </a: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537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253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253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22540" name="_x121133392" descr="DRW00001eec20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63" y="2601913"/>
            <a:ext cx="7818437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1" name="타원 16"/>
          <p:cNvSpPr>
            <a:spLocks noChangeArrowheads="1"/>
          </p:cNvSpPr>
          <p:nvPr/>
        </p:nvSpPr>
        <p:spPr bwMode="auto">
          <a:xfrm>
            <a:off x="1784350" y="2925763"/>
            <a:ext cx="1331913" cy="1366837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 b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2542" name="타원 17"/>
          <p:cNvSpPr>
            <a:spLocks noChangeArrowheads="1"/>
          </p:cNvSpPr>
          <p:nvPr/>
        </p:nvSpPr>
        <p:spPr bwMode="auto">
          <a:xfrm>
            <a:off x="6357938" y="2960688"/>
            <a:ext cx="1223962" cy="1358900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 b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2543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1546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2.6 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기타 밸브</a:t>
            </a:r>
          </a:p>
        </p:txBody>
      </p:sp>
      <p:sp>
        <p:nvSpPr>
          <p:cNvPr id="23556" name="직사각형 19"/>
          <p:cNvSpPr>
            <a:spLocks noChangeArrowheads="1"/>
          </p:cNvSpPr>
          <p:nvPr/>
        </p:nvSpPr>
        <p:spPr bwMode="auto">
          <a:xfrm>
            <a:off x="3008313" y="908050"/>
            <a:ext cx="26050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</a:pP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▶ 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압 밸브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(AND valve)</a:t>
            </a:r>
            <a:endParaRPr lang="ko-KR" altLang="en-US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557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355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355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3560" name="직사각형 9"/>
          <p:cNvSpPr>
            <a:spLocks noChangeArrowheads="1"/>
          </p:cNvSpPr>
          <p:nvPr/>
        </p:nvSpPr>
        <p:spPr bwMode="auto">
          <a:xfrm>
            <a:off x="884238" y="1290638"/>
            <a:ext cx="8893175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연동제어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(interlocking control),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안전제어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검사 기능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논리 조작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(logic operation)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에 </a:t>
            </a: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사용되는 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논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리턴 밸브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  </a:t>
            </a: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  <a:buFontTx/>
              <a:buChar char="-"/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초기 상태 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X                         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초기 상태 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Y                         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동작 상태 </a:t>
            </a: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56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356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356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3564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23565" name="_x121133312" descr="DRW00001eec20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133600"/>
            <a:ext cx="8574088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6" name="타원 20"/>
          <p:cNvSpPr>
            <a:spLocks noChangeArrowheads="1"/>
          </p:cNvSpPr>
          <p:nvPr/>
        </p:nvSpPr>
        <p:spPr bwMode="auto">
          <a:xfrm>
            <a:off x="1600200" y="2925763"/>
            <a:ext cx="760413" cy="1223962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 b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3567" name="타원 21"/>
          <p:cNvSpPr>
            <a:spLocks noChangeArrowheads="1"/>
          </p:cNvSpPr>
          <p:nvPr/>
        </p:nvSpPr>
        <p:spPr bwMode="auto">
          <a:xfrm>
            <a:off x="4192588" y="2960688"/>
            <a:ext cx="760412" cy="1225550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 b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3568" name="타원 22"/>
          <p:cNvSpPr>
            <a:spLocks noChangeArrowheads="1"/>
          </p:cNvSpPr>
          <p:nvPr/>
        </p:nvSpPr>
        <p:spPr bwMode="auto">
          <a:xfrm>
            <a:off x="6915150" y="2922588"/>
            <a:ext cx="1279525" cy="1223962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 b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15462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2.6  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기타 밸브</a:t>
            </a:r>
          </a:p>
        </p:txBody>
      </p:sp>
      <p:sp>
        <p:nvSpPr>
          <p:cNvPr id="24580" name="직사각형 19"/>
          <p:cNvSpPr>
            <a:spLocks noChangeArrowheads="1"/>
          </p:cNvSpPr>
          <p:nvPr/>
        </p:nvSpPr>
        <p:spPr bwMode="auto">
          <a:xfrm>
            <a:off x="3008313" y="908050"/>
            <a:ext cx="4676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▶ 셔틀 밸브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(Shuttle valve 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또는  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OR valve)</a:t>
            </a:r>
            <a:endParaRPr lang="ko-KR" altLang="en-US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58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458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458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4584" name="직사각형 9"/>
          <p:cNvSpPr>
            <a:spLocks noChangeArrowheads="1"/>
          </p:cNvSpPr>
          <p:nvPr/>
        </p:nvSpPr>
        <p:spPr bwMode="auto">
          <a:xfrm>
            <a:off x="884238" y="1290638"/>
            <a:ext cx="8748712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실린더나 밸브가 두 개 이상의 위치로부터 조작되어야 할 때 사용하는 논 리턴 밸브</a:t>
            </a: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양 제어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(double control)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밸브 또는 양 체크 밸브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(double check valve).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  <a:buFontTx/>
              <a:buChar char="-"/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  <a:buFontTx/>
              <a:buChar char="-"/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  <a:buFontTx/>
              <a:buChar char="-"/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  <a:buFontTx/>
              <a:buChar char="-"/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초기상태                                                       동작상태</a:t>
            </a: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58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458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4587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4588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458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24590" name="_x121133712" descr="DRW00001eec20b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0" y="2205038"/>
            <a:ext cx="8193088" cy="226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91" name="타원 23"/>
          <p:cNvSpPr>
            <a:spLocks noChangeArrowheads="1"/>
          </p:cNvSpPr>
          <p:nvPr/>
        </p:nvSpPr>
        <p:spPr bwMode="auto">
          <a:xfrm>
            <a:off x="2770188" y="3278188"/>
            <a:ext cx="887412" cy="1050925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 b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4592" name="타원 24"/>
          <p:cNvSpPr>
            <a:spLocks noChangeArrowheads="1"/>
          </p:cNvSpPr>
          <p:nvPr/>
        </p:nvSpPr>
        <p:spPr bwMode="auto">
          <a:xfrm>
            <a:off x="6623050" y="3241675"/>
            <a:ext cx="885825" cy="1050925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 b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4593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15462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2.6  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기타 밸브</a:t>
            </a:r>
          </a:p>
        </p:txBody>
      </p:sp>
      <p:sp>
        <p:nvSpPr>
          <p:cNvPr id="25604" name="직사각형 19"/>
          <p:cNvSpPr>
            <a:spLocks noChangeArrowheads="1"/>
          </p:cNvSpPr>
          <p:nvPr/>
        </p:nvSpPr>
        <p:spPr bwMode="auto">
          <a:xfrm>
            <a:off x="3008313" y="908050"/>
            <a:ext cx="3575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</a:pP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▶ 시간 지연 밸브 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 Delay  valve )</a:t>
            </a:r>
          </a:p>
        </p:txBody>
      </p:sp>
      <p:sp>
        <p:nvSpPr>
          <p:cNvPr id="2560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560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5607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5608" name="직사각형 9"/>
          <p:cNvSpPr>
            <a:spLocks noChangeArrowheads="1"/>
          </p:cNvSpPr>
          <p:nvPr/>
        </p:nvSpPr>
        <p:spPr bwMode="auto">
          <a:xfrm>
            <a:off x="884238" y="1290638"/>
            <a:ext cx="8748712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Delay-on time delay valve :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제어신호가 입력된 후 일정한 시간이 경과된 다음에 작동되는 한시작동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Delay-off time delay valve :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제어신호가 없어진 후 일정한 시간이 경과한 후 복귀되는 한시복귀 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초기상태                                                         동작상태</a:t>
            </a: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60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56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561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5612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561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5614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25615" name="_x121133792" descr="DRW00001eec20c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2932113"/>
            <a:ext cx="77184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6" name="타원 26"/>
          <p:cNvSpPr>
            <a:spLocks noChangeArrowheads="1"/>
          </p:cNvSpPr>
          <p:nvPr/>
        </p:nvSpPr>
        <p:spPr bwMode="auto">
          <a:xfrm>
            <a:off x="7040563" y="3644900"/>
            <a:ext cx="1476375" cy="576263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 b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5617" name="타원 27"/>
          <p:cNvSpPr>
            <a:spLocks noChangeArrowheads="1"/>
          </p:cNvSpPr>
          <p:nvPr/>
        </p:nvSpPr>
        <p:spPr bwMode="auto">
          <a:xfrm>
            <a:off x="2505075" y="3590925"/>
            <a:ext cx="1457325" cy="666750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 b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5618" name="타원 30"/>
          <p:cNvSpPr>
            <a:spLocks noChangeArrowheads="1"/>
          </p:cNvSpPr>
          <p:nvPr/>
        </p:nvSpPr>
        <p:spPr bwMode="auto">
          <a:xfrm>
            <a:off x="2324100" y="3068638"/>
            <a:ext cx="396875" cy="595312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 b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5619" name="타원 31"/>
          <p:cNvSpPr>
            <a:spLocks noChangeArrowheads="1"/>
          </p:cNvSpPr>
          <p:nvPr/>
        </p:nvSpPr>
        <p:spPr bwMode="auto">
          <a:xfrm>
            <a:off x="6861175" y="3049588"/>
            <a:ext cx="468313" cy="631825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 b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15462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2.6  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기타 밸브</a:t>
            </a:r>
          </a:p>
        </p:txBody>
      </p:sp>
      <p:sp>
        <p:nvSpPr>
          <p:cNvPr id="26628" name="직사각형 19"/>
          <p:cNvSpPr>
            <a:spLocks noChangeArrowheads="1"/>
          </p:cNvSpPr>
          <p:nvPr/>
        </p:nvSpPr>
        <p:spPr bwMode="auto">
          <a:xfrm>
            <a:off x="3008313" y="908050"/>
            <a:ext cx="40528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▶ 전자 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절환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밸브 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 Solenoid valve )</a:t>
            </a:r>
            <a:endParaRPr lang="ko-KR" altLang="en-US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62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663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663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6632" name="직사각형 9"/>
          <p:cNvSpPr>
            <a:spLocks noChangeArrowheads="1"/>
          </p:cNvSpPr>
          <p:nvPr/>
        </p:nvSpPr>
        <p:spPr bwMode="auto">
          <a:xfrm>
            <a:off x="884238" y="1290638"/>
            <a:ext cx="8929687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전기신호에 의하여 전자석에 발생된 힘을 이용하여 전자 밸브의 밸브 몸체를 절환하고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공기의 흐름 방향을 제어하므로 일반 산업 기계의 시퀀스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순서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제어에 많이 사용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밸브 몸체를 움직이게 하는 전자 조작부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전자석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와 밸브의 몸체로 구성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  <a:buFontTx/>
              <a:buChar char="-"/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  <a:buFontTx/>
              <a:buChar char="-"/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  <a:buFontTx/>
              <a:buChar char="-"/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  <a:buFontTx/>
              <a:buChar char="-"/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  <a:buFontTx/>
              <a:buChar char="-"/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  <a:buFontTx/>
              <a:buChar char="-"/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  <a:buFontTx/>
              <a:buChar char="-"/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  <a:buFontTx/>
              <a:buChar char="-"/>
            </a:pP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초기 상태                                                    동작 상태</a:t>
            </a: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63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663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663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6636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6637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6638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663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26640" name="_x121132432" descr="DRW00001eec21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319" y="2744788"/>
            <a:ext cx="7021512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41" name="설명선 2 25"/>
          <p:cNvSpPr>
            <a:spLocks/>
          </p:cNvSpPr>
          <p:nvPr/>
        </p:nvSpPr>
        <p:spPr bwMode="auto">
          <a:xfrm>
            <a:off x="3657600" y="2889250"/>
            <a:ext cx="935038" cy="8477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9981"/>
              <a:gd name="adj6" fmla="val -6069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rPr>
              <a:t>전자석</a:t>
            </a: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  <a:p>
            <a:pPr algn="ctr"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rPr>
              <a:t>(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rPr>
              <a:t>전류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rPr>
              <a:t>)</a:t>
            </a:r>
            <a:endParaRPr lang="ko-KR" altLang="en-US" b="0">
              <a:solidFill>
                <a:schemeClr val="tx1"/>
              </a:solidFill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6642" name="설명선 2 28"/>
          <p:cNvSpPr>
            <a:spLocks/>
          </p:cNvSpPr>
          <p:nvPr/>
        </p:nvSpPr>
        <p:spPr bwMode="auto">
          <a:xfrm>
            <a:off x="7797800" y="2312988"/>
            <a:ext cx="1008063" cy="431800"/>
          </a:xfrm>
          <a:prstGeom prst="borderCallout2">
            <a:avLst>
              <a:gd name="adj1" fmla="val 49634"/>
              <a:gd name="adj2" fmla="val 171"/>
              <a:gd name="adj3" fmla="val 48995"/>
              <a:gd name="adj4" fmla="val -43755"/>
              <a:gd name="adj5" fmla="val 198167"/>
              <a:gd name="adj6" fmla="val -88986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rPr>
              <a:t>가동철심</a:t>
            </a:r>
          </a:p>
        </p:txBody>
      </p:sp>
      <p:sp>
        <p:nvSpPr>
          <p:cNvPr id="19" name="타원 27"/>
          <p:cNvSpPr>
            <a:spLocks noChangeArrowheads="1"/>
          </p:cNvSpPr>
          <p:nvPr/>
        </p:nvSpPr>
        <p:spPr bwMode="auto">
          <a:xfrm>
            <a:off x="1964668" y="4005064"/>
            <a:ext cx="1188132" cy="450453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 b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0" name="타원 27"/>
          <p:cNvSpPr>
            <a:spLocks noChangeArrowheads="1"/>
          </p:cNvSpPr>
          <p:nvPr/>
        </p:nvSpPr>
        <p:spPr bwMode="auto">
          <a:xfrm>
            <a:off x="6285148" y="3933056"/>
            <a:ext cx="1188132" cy="450453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 b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651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366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2.7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공압제어회로 기초 </a:t>
            </a:r>
          </a:p>
        </p:txBody>
      </p:sp>
      <p:sp>
        <p:nvSpPr>
          <p:cNvPr id="27652" name="직사각형 4"/>
          <p:cNvSpPr>
            <a:spLocks noChangeArrowheads="1"/>
          </p:cNvSpPr>
          <p:nvPr/>
        </p:nvSpPr>
        <p:spPr bwMode="auto">
          <a:xfrm>
            <a:off x="812800" y="1376363"/>
            <a:ext cx="2339975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▶ 공압기기의 배치도 </a:t>
            </a: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=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순서도와 일치</a:t>
            </a: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813899"/>
              </p:ext>
            </p:extLst>
          </p:nvPr>
        </p:nvGraphicFramePr>
        <p:xfrm>
          <a:off x="3405189" y="908050"/>
          <a:ext cx="5328231" cy="5400392"/>
        </p:xfrm>
        <a:graphic>
          <a:graphicData uri="http://schemas.openxmlformats.org/drawingml/2006/table">
            <a:tbl>
              <a:tblPr/>
              <a:tblGrid>
                <a:gridCol w="1793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6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17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구동요소</a:t>
                      </a:r>
                    </a:p>
                  </a:txBody>
                  <a:tcPr marL="91447" marR="91447" marT="45736" marB="4573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실린더</a:t>
                      </a: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모터</a:t>
                      </a:r>
                    </a:p>
                  </a:txBody>
                  <a:tcPr marL="91447" marR="91447" marT="45736" marB="4573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명령 실행</a:t>
                      </a:r>
                    </a:p>
                  </a:txBody>
                  <a:tcPr marL="91447" marR="91447" marT="45736" marB="4573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2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dirty="0">
                        <a:solidFill>
                          <a:srgbClr val="000000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1447" marR="91447" marT="45736" marB="4573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↑</a:t>
                      </a:r>
                    </a:p>
                  </a:txBody>
                  <a:tcPr marL="91447" marR="91447" marT="45736" marB="4573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>
                        <a:solidFill>
                          <a:srgbClr val="000000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1447" marR="91447" marT="45736" marB="4573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5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최종 제어 요소</a:t>
                      </a:r>
                    </a:p>
                  </a:txBody>
                  <a:tcPr marL="91447" marR="91447" marT="45736" marB="4573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방향 제어 밸브</a:t>
                      </a:r>
                    </a:p>
                  </a:txBody>
                  <a:tcPr marL="91447" marR="91447" marT="45736" marB="4573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신호출력</a:t>
                      </a:r>
                    </a:p>
                  </a:txBody>
                  <a:tcPr marL="91447" marR="91447" marT="45736" marB="4573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2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dirty="0">
                        <a:solidFill>
                          <a:srgbClr val="000000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1447" marR="91447" marT="45736" marB="4573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↑</a:t>
                      </a:r>
                    </a:p>
                  </a:txBody>
                  <a:tcPr marL="91447" marR="91447" marT="45736" marB="4573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>
                        <a:solidFill>
                          <a:srgbClr val="000000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1447" marR="91447" marT="45736" marB="4573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60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신호처리요소</a:t>
                      </a:r>
                    </a:p>
                  </a:txBody>
                  <a:tcPr marL="91447" marR="91447" marT="45736" marB="4573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방향 제어 밸브</a:t>
                      </a: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논 리턴 밸브</a:t>
                      </a: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압력 제어 밸브</a:t>
                      </a: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유량 제어 밸브</a:t>
                      </a:r>
                    </a:p>
                  </a:txBody>
                  <a:tcPr marL="91447" marR="91447" marT="45736" marB="4573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신호처리</a:t>
                      </a:r>
                    </a:p>
                  </a:txBody>
                  <a:tcPr marL="91447" marR="91447" marT="45736" marB="4573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2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>
                        <a:solidFill>
                          <a:srgbClr val="000000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1447" marR="91447" marT="45736" marB="4573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↑</a:t>
                      </a:r>
                    </a:p>
                  </a:txBody>
                  <a:tcPr marL="91447" marR="91447" marT="45736" marB="4573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>
                        <a:solidFill>
                          <a:srgbClr val="000000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1447" marR="91447" marT="45736" marB="4573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960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신호입력요소</a:t>
                      </a:r>
                    </a:p>
                  </a:txBody>
                  <a:tcPr marL="91447" marR="91447" marT="45736" marB="4573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스위치</a:t>
                      </a: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누름 버튼 조작 밸브</a:t>
                      </a: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 err="1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리밋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 스위치</a:t>
                      </a: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각종 센서</a:t>
                      </a:r>
                    </a:p>
                  </a:txBody>
                  <a:tcPr marL="91447" marR="91447" marT="45736" marB="4573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신호입력</a:t>
                      </a:r>
                    </a:p>
                  </a:txBody>
                  <a:tcPr marL="91447" marR="91447" marT="45736" marB="4573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2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>
                        <a:solidFill>
                          <a:srgbClr val="000000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1447" marR="91447" marT="45736" marB="4573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↑</a:t>
                      </a:r>
                    </a:p>
                  </a:txBody>
                  <a:tcPr marL="91447" marR="91447" marT="45736" marB="4573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dirty="0">
                        <a:solidFill>
                          <a:srgbClr val="000000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1447" marR="91447" marT="45736" marB="4573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960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 err="1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공압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 에너지 공급원</a:t>
                      </a:r>
                    </a:p>
                  </a:txBody>
                  <a:tcPr marL="91447" marR="91447" marT="45736" marB="4573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공기 압축기</a:t>
                      </a: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필터</a:t>
                      </a: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분리기</a:t>
                      </a: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 err="1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윤활기</a:t>
                      </a:r>
                      <a:endParaRPr lang="ko-KR" altLang="en-US" sz="1200" b="0" dirty="0">
                        <a:solidFill>
                          <a:srgbClr val="000000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1447" marR="91447" marT="45736" marB="4573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 err="1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공압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 생산 및 분배</a:t>
                      </a:r>
                    </a:p>
                  </a:txBody>
                  <a:tcPr marL="91447" marR="91447" marT="45736" marB="4573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7711" name="Rectangle 1"/>
          <p:cNvSpPr>
            <a:spLocks noChangeArrowheads="1"/>
          </p:cNvSpPr>
          <p:nvPr/>
        </p:nvSpPr>
        <p:spPr bwMode="auto">
          <a:xfrm>
            <a:off x="4520952" y="6381328"/>
            <a:ext cx="3081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algn="ctr"/>
            <a:r>
              <a:rPr lang="en-US" altLang="ko-KR" sz="1400" b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400" b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400" b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2-30] </a:t>
            </a:r>
            <a:r>
              <a:rPr lang="ko-KR" altLang="en-US" sz="1400" b="0" dirty="0" err="1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공압기기</a:t>
            </a:r>
            <a:r>
              <a:rPr lang="ko-KR" altLang="en-US" sz="1400" b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배치도</a:t>
            </a:r>
            <a:endParaRPr lang="ko-KR" altLang="en-US" sz="1400" b="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675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366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2.7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공압제어회로 기초 </a:t>
            </a:r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28677" name="_x121132192" descr="DRW00001eec21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0" y="1484313"/>
            <a:ext cx="7473950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직사각형 4"/>
          <p:cNvSpPr>
            <a:spLocks noChangeArrowheads="1"/>
          </p:cNvSpPr>
          <p:nvPr/>
        </p:nvSpPr>
        <p:spPr bwMode="auto">
          <a:xfrm>
            <a:off x="812800" y="1376363"/>
            <a:ext cx="16192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▶ 회로도의 예</a:t>
            </a: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467995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2.7 </a:t>
            </a:r>
            <a:r>
              <a:rPr lang="ko-KR" altLang="en-US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공압제어회로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기초</a:t>
            </a:r>
            <a:endParaRPr lang="en-US" altLang="ko-KR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endParaRPr lang="en-US" altLang="ko-KR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endParaRPr lang="en-US" altLang="ko-KR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endParaRPr lang="en-US" altLang="ko-KR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endParaRPr lang="en-US" altLang="ko-KR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endParaRPr lang="en-US" altLang="ko-KR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endParaRPr lang="en-US" altLang="ko-KR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endParaRPr lang="en-US" altLang="ko-KR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endParaRPr lang="en-US" altLang="ko-KR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endParaRPr lang="en-US" altLang="ko-KR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endParaRPr lang="en-US" altLang="ko-KR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endParaRPr lang="en-US" altLang="ko-KR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2.8    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공학 시퀀스 제어회로 기초</a:t>
            </a:r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 </a:t>
            </a:r>
          </a:p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2.9    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그래프에 의한 작동선도 표현법 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2.10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 신호중복 및 신호제거 방법</a:t>
            </a:r>
          </a:p>
        </p:txBody>
      </p:sp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970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29702" name="_x121132992" descr="EMB00001eec21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8" y="944563"/>
            <a:ext cx="5616575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직사각형 4"/>
          <p:cNvSpPr>
            <a:spLocks noChangeArrowheads="1"/>
          </p:cNvSpPr>
          <p:nvPr/>
        </p:nvSpPr>
        <p:spPr bwMode="auto">
          <a:xfrm>
            <a:off x="884238" y="1268413"/>
            <a:ext cx="18732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▶ 요소표시법 중</a:t>
            </a: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숫자의 예</a:t>
            </a:r>
            <a:endParaRPr lang="en-US" altLang="ko-KR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723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87122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2-11. </a:t>
            </a:r>
            <a:r>
              <a:rPr lang="ko-KR" altLang="en-US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시퀀스 제어회로의 </a:t>
            </a:r>
            <a:r>
              <a:rPr lang="ko-KR" altLang="en-US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설계법</a:t>
            </a:r>
            <a:endParaRPr lang="en-US" altLang="ko-KR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/>
            <a:endParaRPr lang="en-US" altLang="ko-KR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/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▶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설계 순서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① 제어장치의 배치도를 작도하고 구동 요소를 결정한다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② 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작동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․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제어 선도를 작도한다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③ 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신호중복 현상을 확인한다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④ 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신호제거 방법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회로 </a:t>
            </a:r>
            <a:r>
              <a:rPr lang="ko-KR" altLang="en-US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설계법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을 결정한다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⑤ </a:t>
            </a:r>
            <a:r>
              <a:rPr lang="ko-KR" altLang="en-US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회로도를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작성한다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▶ 회로도 작성 순서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① 구동요소를 배치한다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② 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구동요소에 대한 최종 제어요소를 배치한다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③ 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최종 제어요소의 조작 방식에 따라 신호요소를 배치한다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④ 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에너지 공급원을 배치한다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⑤ 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각 요소에 해당하는 번호를 기입한다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⑥ 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신호제거 방법을 적용하여 작동선도 및 제어선도에 따라 </a:t>
            </a:r>
            <a:r>
              <a:rPr lang="ko-KR" altLang="en-US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회로도를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작도한다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⑦ 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필요한 곳에 부가 조건을 추가한다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장</a:t>
            </a:r>
            <a:r>
              <a:rPr kumimoji="0" lang="en-US" altLang="ko-KR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kumimoji="0" lang="ko-KR" altLang="en-US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부록</a:t>
            </a:r>
            <a:r>
              <a:rPr kumimoji="0" lang="en-US" altLang="ko-KR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kumimoji="0" lang="ko-KR" altLang="en-US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유압 제어</a:t>
            </a:r>
            <a:endParaRPr kumimoji="0" lang="en-US" altLang="ko-KR" sz="2200" b="0" kern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9324590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▣ 유압 동력원 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기계적인 에너지를 유압에너지로 변환시켜 유압시스템에 공급</a:t>
            </a:r>
            <a:endParaRPr lang="en-US" altLang="ko-KR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/>
            <a:endParaRPr lang="en-US" altLang="ko-KR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▣ 유압시스템 구성 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구동장치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펌프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압력 릴리프 밸브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커플링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오일탱크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필터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냉각기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가열기 및 </a:t>
            </a:r>
            <a:r>
              <a:rPr lang="ko-KR" altLang="en-US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유압유</a:t>
            </a:r>
            <a:endParaRPr lang="en-US" altLang="ko-KR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/>
            <a:endParaRPr lang="en-US" altLang="ko-KR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/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▶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구동장치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① 전기모터 또는 내연기관</a:t>
            </a:r>
            <a:endParaRPr lang="en-US" altLang="ko-KR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② 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고정식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주로 전기모터 사용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), 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이동식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주로 내연기관 사용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▶ 유압 펌프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① </a:t>
            </a:r>
            <a:r>
              <a:rPr lang="ko-KR" altLang="en-US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강제식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펌프 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체적형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펌프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높은 압력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(70</a:t>
            </a:r>
            <a:r>
              <a:rPr lang="ko-KR" altLang="en-US" dirty="0">
                <a:solidFill>
                  <a:schemeClr val="tx1"/>
                </a:solidFill>
                <a:latin typeface="MD솔체" panose="02020603020101020101" pitchFamily="18" charset="-127"/>
                <a:ea typeface="MD솔체" panose="02020603020101020101" pitchFamily="18" charset="-127"/>
              </a:rPr>
              <a:t>㎏</a:t>
            </a:r>
            <a:r>
              <a:rPr lang="en-US" altLang="ko-KR" dirty="0">
                <a:solidFill>
                  <a:schemeClr val="tx1"/>
                </a:solidFill>
                <a:latin typeface="MD솔체" panose="02020603020101020101" pitchFamily="18" charset="-127"/>
                <a:ea typeface="MD솔체" panose="02020603020101020101" pitchFamily="18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MD솔체" panose="02020603020101020101" pitchFamily="18" charset="-127"/>
                <a:ea typeface="MD솔체" panose="02020603020101020101" pitchFamily="18" charset="-127"/>
              </a:rPr>
              <a:t>㎠ </a:t>
            </a:r>
            <a:r>
              <a:rPr lang="ko-KR" altLang="en-US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이상</a:t>
            </a:r>
            <a:r>
              <a:rPr lang="en-US" altLang="ko-KR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), </a:t>
            </a:r>
            <a:r>
              <a:rPr lang="ko-KR" altLang="en-US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작은크기와</a:t>
            </a:r>
            <a:r>
              <a:rPr lang="ko-KR" altLang="en-US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높은 체적효율</a:t>
            </a:r>
            <a:r>
              <a:rPr lang="en-US" altLang="ko-KR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  </a:t>
            </a:r>
            <a:r>
              <a:rPr lang="ko-KR" altLang="en-US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환경의 영향의 적음</a:t>
            </a:r>
            <a:r>
              <a:rPr lang="en-US" altLang="ko-KR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다양한 압력 및 유량에서도 원활한 작동</a:t>
            </a:r>
            <a:endParaRPr lang="en-US" altLang="ko-KR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② 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비강제식 펌프 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원심식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펌프처럼 회전하면서 일정한 유량공급</a:t>
            </a:r>
            <a:endParaRPr lang="en-US" altLang="ko-KR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③ </a:t>
            </a:r>
            <a:r>
              <a:rPr lang="ko-KR" altLang="en-US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체적형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펌프 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고정형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펌프배출 유량 일정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회전속도로 유량 조절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  </a:t>
            </a:r>
            <a:r>
              <a:rPr lang="ko-KR" altLang="en-US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가변형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펌프 속도 변화 없이 유량조절이 가능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4176921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5034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2.5  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밸브의 종류 및 구조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045806"/>
              </p:ext>
            </p:extLst>
          </p:nvPr>
        </p:nvGraphicFramePr>
        <p:xfrm>
          <a:off x="3090863" y="908050"/>
          <a:ext cx="6362637" cy="5726115"/>
        </p:xfrm>
        <a:graphic>
          <a:graphicData uri="http://schemas.openxmlformats.org/drawingml/2006/table">
            <a:tbl>
              <a:tblPr/>
              <a:tblGrid>
                <a:gridCol w="5210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5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표시 의미</a:t>
                      </a:r>
                    </a:p>
                  </a:txBody>
                  <a:tcPr marL="73084" marR="73084" marT="36534" marB="36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표 시 법</a:t>
                      </a:r>
                    </a:p>
                  </a:txBody>
                  <a:tcPr marL="73084" marR="73084" marT="36534" marB="365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9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밸브의 스위치 전환 위치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(switching position)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는 사각형으로 나타낸다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</a:p>
                  </a:txBody>
                  <a:tcPr marL="73084" marR="73084" marT="36534" marB="36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>
                        <a:solidFill>
                          <a:srgbClr val="000000"/>
                        </a:solidFill>
                        <a:latin typeface="신명 신명조"/>
                      </a:endParaRPr>
                    </a:p>
                  </a:txBody>
                  <a:tcPr marL="73084" marR="73084" marT="36534" marB="365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9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겹쳐져 있는 사각형의 개수는 밸브 전환위치의 개수를 나타낸다</a:t>
                      </a:r>
                      <a:r>
                        <a:rPr lang="en-US" altLang="ko-KR" sz="1200" b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</a:p>
                  </a:txBody>
                  <a:tcPr marL="73084" marR="73084" marT="36534" marB="36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>
                        <a:solidFill>
                          <a:srgbClr val="000000"/>
                        </a:solidFill>
                        <a:latin typeface="신명 신명조"/>
                      </a:endParaRPr>
                    </a:p>
                  </a:txBody>
                  <a:tcPr marL="73084" marR="73084" marT="36534" marB="365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9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직선은 통로를 나타내며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화살표는 흐르는 방향을 나타낸다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</a:p>
                  </a:txBody>
                  <a:tcPr marL="73084" marR="73084" marT="36534" marB="36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>
                        <a:solidFill>
                          <a:srgbClr val="000000"/>
                        </a:solidFill>
                        <a:latin typeface="신명 신명조"/>
                      </a:endParaRPr>
                    </a:p>
                  </a:txBody>
                  <a:tcPr marL="73084" marR="73084" marT="36534" marB="365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9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차단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(shut-off) 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위치는 사각형 안에 직각으로 표시된다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</a:p>
                  </a:txBody>
                  <a:tcPr marL="73084" marR="73084" marT="36534" marB="36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>
                        <a:solidFill>
                          <a:srgbClr val="000000"/>
                        </a:solidFill>
                        <a:latin typeface="신명 신명조"/>
                      </a:endParaRPr>
                    </a:p>
                  </a:txBody>
                  <a:tcPr marL="73084" marR="73084" marT="36534" marB="365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9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통로의 접점은 점으로 표시된다</a:t>
                      </a:r>
                      <a:r>
                        <a:rPr lang="en-US" altLang="ko-KR" sz="1200" b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</a:p>
                  </a:txBody>
                  <a:tcPr marL="73084" marR="73084" marT="36534" marB="36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>
                        <a:solidFill>
                          <a:srgbClr val="000000"/>
                        </a:solidFill>
                        <a:latin typeface="신명 신명조"/>
                      </a:endParaRPr>
                    </a:p>
                  </a:txBody>
                  <a:tcPr marL="73084" marR="73084" marT="36534" marB="365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9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출력 포트와 입력 포트의 접속 포트는 사각형 밖에 직선으로 표시된다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</a:p>
                  </a:txBody>
                  <a:tcPr marL="73084" marR="73084" marT="36534" marB="36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>
                        <a:solidFill>
                          <a:srgbClr val="000000"/>
                        </a:solidFill>
                        <a:latin typeface="신명 신명조"/>
                      </a:endParaRPr>
                    </a:p>
                  </a:txBody>
                  <a:tcPr marL="73084" marR="73084" marT="36534" marB="365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9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밸브의 다른 제어 위치는 사각형을 옆으로 움직이면 얻을 수 있다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</a:p>
                  </a:txBody>
                  <a:tcPr marL="73084" marR="73084" marT="36534" marB="36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>
                        <a:solidFill>
                          <a:srgbClr val="000000"/>
                        </a:solidFill>
                        <a:latin typeface="신명 신명조"/>
                      </a:endParaRPr>
                    </a:p>
                  </a:txBody>
                  <a:tcPr marL="73084" marR="73084" marT="36534" marB="365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9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밸브의 스위치 위치는 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a, b, c 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등의 소문자로 표시될 수 있다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</a:p>
                  </a:txBody>
                  <a:tcPr marL="73084" marR="73084" marT="36534" marB="36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>
                        <a:solidFill>
                          <a:srgbClr val="000000"/>
                        </a:solidFill>
                        <a:latin typeface="신명 신명조"/>
                      </a:endParaRPr>
                    </a:p>
                  </a:txBody>
                  <a:tcPr marL="73084" marR="73084" marT="36534" marB="365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99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개의 제어 위치를 갖는 밸브에서 </a:t>
                      </a:r>
                      <a:r>
                        <a:rPr lang="ko-KR" altLang="en-US" sz="1200" b="0" dirty="0">
                          <a:solidFill>
                            <a:srgbClr val="0000FF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중간 위치는 중립 위치를 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나타낸다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</a:p>
                  </a:txBody>
                  <a:tcPr marL="73084" marR="73084" marT="36534" marB="36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>
                        <a:solidFill>
                          <a:srgbClr val="000000"/>
                        </a:solidFill>
                        <a:latin typeface="신명 신명조"/>
                      </a:endParaRPr>
                    </a:p>
                  </a:txBody>
                  <a:tcPr marL="73084" marR="73084" marT="36534" marB="365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19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파이프 라인이 없는 밸브에서 직접 배기되는 배기 포트는 사각형에 </a:t>
                      </a:r>
                      <a:endParaRPr lang="en-US" altLang="ko-KR" sz="1200" b="0" dirty="0">
                        <a:solidFill>
                          <a:srgbClr val="00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직접 붙는 삼각형으로 표시한다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 </a:t>
                      </a:r>
                    </a:p>
                  </a:txBody>
                  <a:tcPr marL="73084" marR="73084" marT="36534" marB="36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>
                        <a:solidFill>
                          <a:srgbClr val="000000"/>
                        </a:solidFill>
                        <a:latin typeface="신명 신명조"/>
                      </a:endParaRPr>
                    </a:p>
                  </a:txBody>
                  <a:tcPr marL="73084" marR="73084" marT="36534" marB="365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119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파이프 라인이 있는 밸브에서 배기 포트는 사각형에 직접 붙지 않는 </a:t>
                      </a:r>
                      <a:endParaRPr lang="en-US" altLang="ko-KR" sz="1200" b="0" dirty="0">
                        <a:solidFill>
                          <a:srgbClr val="00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삼각형으로 표시한다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 </a:t>
                      </a:r>
                    </a:p>
                  </a:txBody>
                  <a:tcPr marL="73084" marR="73084" marT="36534" marB="36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dirty="0">
                        <a:solidFill>
                          <a:srgbClr val="000000"/>
                        </a:solidFill>
                        <a:latin typeface="신명 신명조"/>
                      </a:endParaRPr>
                    </a:p>
                  </a:txBody>
                  <a:tcPr marL="73084" marR="73084" marT="36534" marB="365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165" name="_x87674184" descr="EMB00002c202bf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9" b="1999"/>
          <a:stretch>
            <a:fillRect/>
          </a:stretch>
        </p:blipFill>
        <p:spPr bwMode="auto">
          <a:xfrm>
            <a:off x="8482409" y="1268413"/>
            <a:ext cx="336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66" name="_x113541856" descr="EMB00002c202bf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0" b="1514"/>
          <a:stretch>
            <a:fillRect/>
          </a:stretch>
        </p:blipFill>
        <p:spPr bwMode="auto">
          <a:xfrm>
            <a:off x="8409384" y="1712913"/>
            <a:ext cx="7556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67" name="_x88214024" descr="EMB00002c202bf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9" b="1999"/>
          <a:stretch>
            <a:fillRect/>
          </a:stretch>
        </p:blipFill>
        <p:spPr bwMode="auto">
          <a:xfrm>
            <a:off x="8482409" y="2205038"/>
            <a:ext cx="373062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68" name="_x88468960" descr="EMB00002c202bf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9" b="1999"/>
          <a:stretch>
            <a:fillRect/>
          </a:stretch>
        </p:blipFill>
        <p:spPr bwMode="auto">
          <a:xfrm>
            <a:off x="8482409" y="2673350"/>
            <a:ext cx="373062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69" name="_x88214904" descr="EMB00002c202bf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1" b="1961"/>
          <a:stretch>
            <a:fillRect/>
          </a:stretch>
        </p:blipFill>
        <p:spPr bwMode="auto">
          <a:xfrm>
            <a:off x="8474471" y="3184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70" name="_x78879272" descr="EMB00002c202bf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1" b="1639"/>
          <a:stretch>
            <a:fillRect/>
          </a:stretch>
        </p:blipFill>
        <p:spPr bwMode="auto">
          <a:xfrm>
            <a:off x="8482409" y="3689350"/>
            <a:ext cx="358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71" name="_x112905768" descr="EMB00002c202bfc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1" b="1538"/>
          <a:stretch>
            <a:fillRect/>
          </a:stretch>
        </p:blipFill>
        <p:spPr bwMode="auto">
          <a:xfrm>
            <a:off x="8474471" y="4164013"/>
            <a:ext cx="573088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72" name="_x113544832" descr="EMB00002c202bf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9" b="2739"/>
          <a:stretch>
            <a:fillRect/>
          </a:stretch>
        </p:blipFill>
        <p:spPr bwMode="auto">
          <a:xfrm>
            <a:off x="8445896" y="4651375"/>
            <a:ext cx="5969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73" name="_x113743504" descr="EMB00002c202bf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" b="1851"/>
          <a:stretch>
            <a:fillRect/>
          </a:stretch>
        </p:blipFill>
        <p:spPr bwMode="auto">
          <a:xfrm>
            <a:off x="8445896" y="5192713"/>
            <a:ext cx="86995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74" name="_x113745104" descr="EMB00002c202bf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4" b="1408"/>
          <a:stretch>
            <a:fillRect/>
          </a:stretch>
        </p:blipFill>
        <p:spPr bwMode="auto">
          <a:xfrm>
            <a:off x="8445896" y="5661025"/>
            <a:ext cx="503238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75" name="_x113745920" descr="EMB00002c202c0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1" b="1041"/>
          <a:stretch>
            <a:fillRect/>
          </a:stretch>
        </p:blipFill>
        <p:spPr bwMode="auto">
          <a:xfrm>
            <a:off x="8482409" y="6124575"/>
            <a:ext cx="395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76" name="TextBox 18"/>
          <p:cNvSpPr txBox="1">
            <a:spLocks noChangeArrowheads="1"/>
          </p:cNvSpPr>
          <p:nvPr/>
        </p:nvSpPr>
        <p:spPr bwMode="auto">
          <a:xfrm>
            <a:off x="1000125" y="3471863"/>
            <a:ext cx="1835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(1)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밸브의 도면기호</a:t>
            </a:r>
          </a:p>
        </p:txBody>
      </p:sp>
      <p:cxnSp>
        <p:nvCxnSpPr>
          <p:cNvPr id="5177" name="직선 화살표 연결선 20"/>
          <p:cNvCxnSpPr>
            <a:cxnSpLocks noChangeShapeType="1"/>
          </p:cNvCxnSpPr>
          <p:nvPr/>
        </p:nvCxnSpPr>
        <p:spPr bwMode="auto">
          <a:xfrm>
            <a:off x="2757488" y="3644900"/>
            <a:ext cx="250825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78" name="직사각형 21"/>
          <p:cNvSpPr>
            <a:spLocks noChangeArrowheads="1"/>
          </p:cNvSpPr>
          <p:nvPr/>
        </p:nvSpPr>
        <p:spPr bwMode="auto">
          <a:xfrm>
            <a:off x="812800" y="1341438"/>
            <a:ext cx="1560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▶ 방향제어 밸브</a:t>
            </a:r>
            <a:endParaRPr lang="ko-KR" altLang="en-US" b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79" name="타원 1"/>
          <p:cNvSpPr>
            <a:spLocks noChangeArrowheads="1"/>
          </p:cNvSpPr>
          <p:nvPr/>
        </p:nvSpPr>
        <p:spPr bwMode="auto">
          <a:xfrm>
            <a:off x="8769746" y="5876925"/>
            <a:ext cx="215900" cy="211138"/>
          </a:xfrm>
          <a:prstGeom prst="ellipse">
            <a:avLst/>
          </a:prstGeom>
          <a:noFill/>
          <a:ln w="12700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>
              <a:latin typeface="HY헤드라인M" pitchFamily="18" charset="-127"/>
              <a:ea typeface="HY헤드라인M" pitchFamily="18" charset="-127"/>
              <a:cs typeface="Arial" pitchFamily="34" charset="0"/>
            </a:endParaRPr>
          </a:p>
        </p:txBody>
      </p:sp>
      <p:sp>
        <p:nvSpPr>
          <p:cNvPr id="5180" name="타원 19"/>
          <p:cNvSpPr>
            <a:spLocks noChangeArrowheads="1"/>
          </p:cNvSpPr>
          <p:nvPr/>
        </p:nvSpPr>
        <p:spPr bwMode="auto">
          <a:xfrm>
            <a:off x="8717359" y="6330950"/>
            <a:ext cx="215900" cy="211138"/>
          </a:xfrm>
          <a:prstGeom prst="ellipse">
            <a:avLst/>
          </a:prstGeom>
          <a:noFill/>
          <a:ln w="12700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>
              <a:latin typeface="HY헤드라인M" pitchFamily="18" charset="-127"/>
              <a:ea typeface="HY헤드라인M" pitchFamily="18" charset="-127"/>
              <a:cs typeface="Arial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장</a:t>
            </a:r>
            <a:r>
              <a:rPr kumimoji="0" lang="en-US" altLang="ko-KR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kumimoji="0" lang="ko-KR" altLang="en-US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부록</a:t>
            </a:r>
            <a:r>
              <a:rPr kumimoji="0" lang="en-US" altLang="ko-KR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kumimoji="0" lang="ko-KR" altLang="en-US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유압 제어</a:t>
            </a:r>
            <a:endParaRPr kumimoji="0" lang="en-US" altLang="ko-KR" sz="2200" b="0" kern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370" y="836712"/>
            <a:ext cx="7056784" cy="4960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88504" y="918916"/>
            <a:ext cx="21018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▣ 유압 펌프의 분류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045746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장</a:t>
            </a:r>
            <a:r>
              <a:rPr kumimoji="0" lang="en-US" altLang="ko-KR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kumimoji="0" lang="ko-KR" altLang="en-US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부록</a:t>
            </a:r>
            <a:r>
              <a:rPr kumimoji="0" lang="en-US" altLang="ko-KR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kumimoji="0" lang="ko-KR" altLang="en-US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유압 제어</a:t>
            </a:r>
            <a:endParaRPr kumimoji="0" lang="en-US" altLang="ko-KR" sz="2200" b="0" kern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88504" y="918916"/>
            <a:ext cx="611898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▣ </a:t>
            </a:r>
            <a:r>
              <a:rPr lang="ko-KR" altLang="en-US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커플링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(Coupling)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-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모터와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펌프를 연결하여 동력전달 및 완충역할을 하는 장치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-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고무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커플링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스파이럴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베벨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커플링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플라스틱 삽입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사각치선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커플링등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488504" y="2068976"/>
            <a:ext cx="6723315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▣ 오일 탱크</a:t>
            </a:r>
            <a:endParaRPr lang="en-US" altLang="ko-KR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-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방열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공기 제거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오염물질의 침전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탱크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내외부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온도차에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의한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응축수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제거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488504" y="2960948"/>
            <a:ext cx="9070112" cy="1431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▣ 필터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(Filter)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-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유압장치의 고장은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75%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이상이 오일의 불순물에 의해 발생한다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-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구조적 분류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단층 필터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적층식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필터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복층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직물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셀룰로오스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플라스틱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유리섭유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금속섬유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소결금속등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-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설치장소에 의한 분류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흡입 필터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복귀 필터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압력 필터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유압부품 앞에 설치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392968"/>
              </p:ext>
            </p:extLst>
          </p:nvPr>
        </p:nvGraphicFramePr>
        <p:xfrm>
          <a:off x="901616" y="4401108"/>
          <a:ext cx="7687788" cy="173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1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6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여과등급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MD솔체" panose="02020603020101020101" pitchFamily="18" charset="-127"/>
                          <a:ea typeface="MD솔체" panose="02020603020101020101" pitchFamily="18" charset="-127"/>
                        </a:rPr>
                        <a:t>㎛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필요 등급</a:t>
                      </a: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용  도</a:t>
                      </a: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 ~ 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class 0 ~ class 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시스템</a:t>
                      </a: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6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class 2 ~ class 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피스톤 펌프 및 모터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유량제어 밸브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감압밸브를 포함한 유압시스템</a:t>
                      </a: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20 ~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class 4 ~ class 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기어 펌프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베인 펌프</a:t>
                      </a: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6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class 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자주 작동하지 않거나 정밀 부품이 없는 유압시스템</a:t>
                      </a: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84848" y="6201308"/>
            <a:ext cx="2278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유압유의 등급과 용도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endParaRPr lang="ko-KR" altLang="en-US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4881743"/>
      </p:ext>
    </p:extLst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장</a:t>
            </a:r>
            <a:r>
              <a:rPr kumimoji="0" lang="en-US" altLang="ko-KR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kumimoji="0" lang="ko-KR" altLang="en-US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부록</a:t>
            </a:r>
            <a:r>
              <a:rPr kumimoji="0" lang="en-US" altLang="ko-KR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kumimoji="0" lang="ko-KR" altLang="en-US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유압 제어</a:t>
            </a:r>
            <a:endParaRPr kumimoji="0" lang="en-US" altLang="ko-KR" sz="2200" b="0" kern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88504" y="2060848"/>
            <a:ext cx="46089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▣ 릴리프 밸브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(relief valve)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-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정상일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때는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close,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제한 압력 이상이면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open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-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부품의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과부하를 방지하여 유압설비의 사고를 예방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488504" y="3294854"/>
            <a:ext cx="795602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▣ 유압 </a:t>
            </a:r>
            <a:r>
              <a:rPr lang="ko-KR" altLang="en-US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작동유</a:t>
            </a:r>
            <a:endParaRPr lang="en-US" altLang="ko-KR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-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석유계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작동유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원유로 부터 정제한 윤활유의 일종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파라핀기의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원유를 증류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분리하여 정제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산화방지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방청 등의 첨가제를 투입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고온에서의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열화성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및 휘발성이 있으므로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400" dirty="0">
                <a:solidFill>
                  <a:schemeClr val="tx1"/>
                </a:solidFill>
                <a:latin typeface="MD솔체" panose="02020603020101020101" pitchFamily="18" charset="-127"/>
                <a:ea typeface="MD솔체" panose="02020603020101020101" pitchFamily="18" charset="-127"/>
              </a:rPr>
              <a:t>℃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이하에서 사용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-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난연성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작동유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내화성이 우수하게 생산한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합성형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유압유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및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수성형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유압유가 있다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488504" y="800708"/>
            <a:ext cx="926567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▣ 냉각장치와 가열장치</a:t>
            </a:r>
            <a:endParaRPr lang="en-US" altLang="ko-KR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-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냉각기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60</a:t>
            </a:r>
            <a:r>
              <a:rPr lang="ko-KR" altLang="en-US" sz="1400" dirty="0">
                <a:solidFill>
                  <a:schemeClr val="tx1"/>
                </a:solidFill>
                <a:latin typeface="MD솔체" panose="02020603020101020101" pitchFamily="18" charset="-127"/>
                <a:ea typeface="MD솔체" panose="02020603020101020101" pitchFamily="18" charset="-127"/>
              </a:rPr>
              <a:t>℃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이상이면 산화되기 시작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(70</a:t>
            </a:r>
            <a:r>
              <a:rPr lang="ko-KR" altLang="en-US" sz="1400" dirty="0">
                <a:solidFill>
                  <a:schemeClr val="tx1"/>
                </a:solidFill>
                <a:latin typeface="MD솔체" panose="02020603020101020101" pitchFamily="18" charset="-127"/>
                <a:ea typeface="MD솔체" panose="02020603020101020101" pitchFamily="18" charset="-127"/>
              </a:rPr>
              <a:t>℃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가 한계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하므로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oil </a:t>
            </a:r>
            <a:r>
              <a:rPr lang="en-US" altLang="ko-KR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clooler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수냉식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공냉식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냉동식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가 필요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-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가열기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기온이 낮으면 오일점도가 높아져서 효율이 떨어지므로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heater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를 사용한다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(20</a:t>
            </a:r>
            <a:r>
              <a:rPr lang="ko-KR" altLang="en-US" sz="1400" dirty="0">
                <a:solidFill>
                  <a:schemeClr val="tx1"/>
                </a:solidFill>
                <a:latin typeface="MD솔체" panose="02020603020101020101" pitchFamily="18" charset="-127"/>
                <a:ea typeface="MD솔체" panose="02020603020101020101" pitchFamily="18" charset="-127"/>
              </a:rPr>
              <a:t>℃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가 적정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0392229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790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2.5  </a:t>
            </a:r>
            <a:r>
              <a:rPr lang="ko-KR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밸브의 종류 및 구조</a:t>
            </a:r>
          </a:p>
        </p:txBody>
      </p:sp>
      <p:sp>
        <p:nvSpPr>
          <p:cNvPr id="5179" name="직사각형 21"/>
          <p:cNvSpPr>
            <a:spLocks noChangeArrowheads="1"/>
          </p:cNvSpPr>
          <p:nvPr/>
        </p:nvSpPr>
        <p:spPr bwMode="auto">
          <a:xfrm>
            <a:off x="812800" y="1304925"/>
            <a:ext cx="8893175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(2) </a:t>
            </a:r>
            <a:r>
              <a:rPr lang="ko-KR" altLang="en-US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밸브의 포트 수와 제어 위치 수에 의한 분류</a:t>
            </a:r>
          </a:p>
          <a:p>
            <a:pPr marL="342900" indent="-342900">
              <a:lnSpc>
                <a:spcPct val="150000"/>
              </a:lnSpc>
              <a:defRPr/>
            </a:pPr>
            <a:r>
              <a:rPr lang="ko-KR" altLang="en-US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① 포트 수 </a:t>
            </a:r>
            <a:r>
              <a:rPr lang="en-US" altLang="ko-KR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방향제어 밸브의 제어 통로의 수이며</a:t>
            </a:r>
            <a:r>
              <a:rPr lang="en-US" altLang="ko-KR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2․3․4․6 </a:t>
            </a:r>
            <a:r>
              <a:rPr lang="ko-KR" altLang="en-US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포트 밸브가 있다</a:t>
            </a:r>
            <a:r>
              <a:rPr lang="en-US" altLang="ko-KR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defRPr/>
            </a:pPr>
            <a:r>
              <a:rPr lang="ko-KR" altLang="en-US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</a:t>
            </a:r>
            <a:r>
              <a:rPr lang="ko-KR" altLang="en-US" b="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 포트는 </a:t>
            </a:r>
            <a:r>
              <a:rPr lang="en-US" altLang="ko-KR" b="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P, IN </a:t>
            </a:r>
            <a:r>
              <a:rPr lang="ko-KR" altLang="en-US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또는 </a:t>
            </a:r>
            <a:r>
              <a:rPr lang="en-US" altLang="ko-KR" b="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SW </a:t>
            </a:r>
            <a:r>
              <a:rPr lang="ko-KR" altLang="en-US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등으로 표시</a:t>
            </a:r>
            <a:endParaRPr lang="en-US" altLang="ko-KR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en-US" altLang="ko-KR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</a:t>
            </a:r>
            <a:r>
              <a:rPr lang="ko-KR" altLang="en-US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실린더와 접속하는 압축 공기 </a:t>
            </a:r>
            <a:r>
              <a:rPr lang="ko-KR" altLang="en-US" b="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출력 포트</a:t>
            </a:r>
            <a:r>
              <a:rPr lang="en-US" altLang="ko-KR" b="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b="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작업 포트</a:t>
            </a:r>
            <a:r>
              <a:rPr lang="en-US" altLang="ko-KR" b="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는 </a:t>
            </a:r>
            <a:endParaRPr lang="en-US" altLang="ko-KR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en-US" altLang="ko-KR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                           </a:t>
            </a:r>
            <a:r>
              <a:rPr lang="en-US" altLang="ko-KR" b="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A, B, OUT </a:t>
            </a:r>
            <a:r>
              <a:rPr lang="ko-KR" altLang="en-US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또는 </a:t>
            </a:r>
            <a:r>
              <a:rPr lang="en-US" altLang="ko-KR" b="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CYL </a:t>
            </a:r>
            <a:r>
              <a:rPr lang="ko-KR" altLang="en-US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등으로 표시</a:t>
            </a:r>
            <a:endParaRPr lang="en-US" altLang="ko-KR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en-US" altLang="ko-KR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</a:t>
            </a:r>
            <a:r>
              <a:rPr lang="ko-KR" altLang="en-US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압축 공기를 대기 중으로 방출하는 </a:t>
            </a:r>
            <a:r>
              <a:rPr lang="ko-KR" altLang="en-US" b="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배기 포트는 </a:t>
            </a:r>
            <a:endParaRPr lang="en-US" altLang="ko-KR" b="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en-US" altLang="ko-KR" b="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                                  </a:t>
            </a:r>
            <a:r>
              <a:rPr lang="en-US" altLang="ko-KR" b="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R, S </a:t>
            </a:r>
            <a:r>
              <a:rPr lang="ko-KR" altLang="en-US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또는 </a:t>
            </a:r>
            <a:r>
              <a:rPr lang="en-US" altLang="ko-KR" b="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EXH</a:t>
            </a:r>
            <a:r>
              <a:rPr lang="ko-KR" altLang="en-US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 표시</a:t>
            </a:r>
            <a:r>
              <a:rPr lang="en-US" altLang="ko-KR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간혹 </a:t>
            </a:r>
            <a:r>
              <a:rPr lang="ko-KR" altLang="en-US" b="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숫자</a:t>
            </a:r>
            <a:r>
              <a:rPr lang="ko-KR" altLang="en-US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표시</a:t>
            </a:r>
            <a:endParaRPr lang="en-US" altLang="ko-KR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defRPr/>
            </a:pPr>
            <a:endParaRPr lang="en-US" altLang="ko-KR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② 제어 위치 수 </a:t>
            </a:r>
            <a:r>
              <a:rPr lang="en-US" altLang="ko-KR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방향제어 밸브는 공기 흐름을 제어시키는 것이 목적이므로 </a:t>
            </a:r>
            <a:endParaRPr lang="en-US" altLang="ko-KR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</a:t>
            </a:r>
            <a:r>
              <a:rPr lang="ko-KR" altLang="en-US" b="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최소한 </a:t>
            </a:r>
            <a:r>
              <a:rPr lang="en-US" altLang="ko-KR" b="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b="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가지 상태</a:t>
            </a:r>
            <a:r>
              <a:rPr lang="ko-KR" altLang="en-US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기능 있음</a:t>
            </a:r>
            <a:r>
              <a:rPr lang="en-US" altLang="ko-KR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178175" y="908050"/>
            <a:ext cx="1954213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ko-KR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방향제어 밸브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790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2.5  </a:t>
            </a:r>
            <a:r>
              <a:rPr lang="ko-KR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밸브의 종류 및 구조</a:t>
            </a:r>
          </a:p>
        </p:txBody>
      </p:sp>
      <p:sp>
        <p:nvSpPr>
          <p:cNvPr id="7172" name="직사각형 21"/>
          <p:cNvSpPr>
            <a:spLocks noChangeArrowheads="1"/>
          </p:cNvSpPr>
          <p:nvPr/>
        </p:nvSpPr>
        <p:spPr bwMode="auto">
          <a:xfrm>
            <a:off x="812800" y="1304925"/>
            <a:ext cx="8893175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③ 흐름 형식에 의한 분류 </a:t>
            </a:r>
            <a:endParaRPr lang="en-US" altLang="ko-KR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- 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중립 위치에서 흐름의 형식 </a:t>
            </a:r>
            <a:endParaRPr lang="en-US" altLang="ko-KR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▷ 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Port block(Close center) : 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중립 위치 상태에서 모든 포트가 닫혀 있는 상태</a:t>
            </a:r>
            <a:endParaRPr lang="en-US" altLang="ko-KR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▷ 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PAB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접속 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중립 위치에서 입력 포트 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가 출력 포트 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A, B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로 접속되어 압축 공기가 </a:t>
            </a:r>
            <a:endParaRPr lang="en-US" altLang="ko-KR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공급되는 상태</a:t>
            </a:r>
            <a:endParaRPr lang="en-US" altLang="ko-KR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▷ 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ABR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접속 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출력 포트 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A, B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와 배기 포트 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R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 접속된 상태로 중립 위치에서 </a:t>
            </a:r>
            <a:endParaRPr lang="en-US" altLang="ko-KR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출력 포트 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A, B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는 </a:t>
            </a:r>
            <a:endParaRPr lang="en-US" altLang="ko-KR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</a:t>
            </a:r>
            <a:r>
              <a:rPr lang="ko-KR" altLang="en-US" b="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배기 포트 </a:t>
            </a:r>
            <a:r>
              <a:rPr lang="en-US" altLang="ko-KR" b="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R</a:t>
            </a:r>
            <a:r>
              <a:rPr lang="ko-KR" altLang="en-US" b="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을 통하여 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대기로 압축 공기가 배기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- 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정상 상태에서 흐름의 형식 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방향제어 밸브에 </a:t>
            </a:r>
            <a:r>
              <a:rPr lang="ko-KR" altLang="en-US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조작력이나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제어신호를 가하지 않은 상태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▷ 정상상태 </a:t>
            </a:r>
            <a:r>
              <a:rPr lang="ko-KR" altLang="en-US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열림형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NO:Normally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Open) : 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정상상태에서 밸브가 열려 있는 상태</a:t>
            </a:r>
            <a:endParaRPr lang="en-US" altLang="ko-KR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▷ 정상상태 </a:t>
            </a:r>
            <a:r>
              <a:rPr lang="ko-KR" altLang="en-US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닫힘형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NC:Normally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Close): 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정상상태에서 밸브기 닫혀 있는 상태</a:t>
            </a:r>
            <a:endParaRPr lang="en-US" altLang="ko-KR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14688" y="908050"/>
            <a:ext cx="1954212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ko-KR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방향제어 밸브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5034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2.5  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밸브의 종류 및 구조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224213" y="836613"/>
          <a:ext cx="5041899" cy="5848350"/>
        </p:xfrm>
        <a:graphic>
          <a:graphicData uri="http://schemas.openxmlformats.org/drawingml/2006/table">
            <a:tbl>
              <a:tblPr/>
              <a:tblGrid>
                <a:gridCol w="1548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5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279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종 류</a:t>
                      </a:r>
                    </a:p>
                  </a:txBody>
                  <a:tcPr marL="61798" marR="61798" marT="30897" marB="308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KS 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기호</a:t>
                      </a:r>
                    </a:p>
                  </a:txBody>
                  <a:tcPr marL="61798" marR="61798" marT="30897" marB="308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2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포트 수</a:t>
                      </a:r>
                    </a:p>
                  </a:txBody>
                  <a:tcPr marL="61798" marR="61798" marT="30897" marB="308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제어 위치 수</a:t>
                      </a:r>
                    </a:p>
                  </a:txBody>
                  <a:tcPr marL="61798" marR="61798" marT="30897" marB="308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포트</a:t>
                      </a:r>
                    </a:p>
                  </a:txBody>
                  <a:tcPr marL="61798" marR="61798" marT="30897" marB="308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  <a:r>
                        <a:rPr lang="ko-KR" altLang="en-US" sz="1200" b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위치</a:t>
                      </a:r>
                    </a:p>
                  </a:txBody>
                  <a:tcPr marL="61798" marR="61798" marT="30897" marB="308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b="0">
                        <a:solidFill>
                          <a:srgbClr val="00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1798" marR="61798" marT="30897" marB="308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158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  <a:r>
                        <a:rPr lang="ko-KR" altLang="en-US" sz="1200" b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포트</a:t>
                      </a:r>
                    </a:p>
                  </a:txBody>
                  <a:tcPr marL="61798" marR="61798" marT="30897" marB="308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  <a:r>
                        <a:rPr lang="ko-KR" altLang="en-US" sz="1200" b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위치</a:t>
                      </a:r>
                    </a:p>
                  </a:txBody>
                  <a:tcPr marL="61798" marR="61798" marT="30897" marB="308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b="0">
                        <a:solidFill>
                          <a:srgbClr val="00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1798" marR="61798" marT="30897" marB="308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7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위치</a:t>
                      </a:r>
                    </a:p>
                  </a:txBody>
                  <a:tcPr marL="61798" marR="61798" marT="30897" marB="308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b="0">
                        <a:solidFill>
                          <a:srgbClr val="00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1798" marR="61798" marT="30897" marB="308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158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  <a:r>
                        <a:rPr lang="ko-KR" altLang="en-US" sz="1200" b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포트</a:t>
                      </a:r>
                    </a:p>
                  </a:txBody>
                  <a:tcPr marL="61798" marR="61798" marT="30897" marB="308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  <a:r>
                        <a:rPr lang="ko-KR" altLang="en-US" sz="1200" b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위치</a:t>
                      </a:r>
                    </a:p>
                  </a:txBody>
                  <a:tcPr marL="61798" marR="61798" marT="30897" marB="308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b="0">
                        <a:solidFill>
                          <a:srgbClr val="00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1798" marR="61798" marT="30897" marB="308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06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  <a:r>
                        <a:rPr lang="ko-KR" altLang="en-US" sz="1200" b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위치</a:t>
                      </a:r>
                      <a:r>
                        <a:rPr lang="en-US" altLang="ko-KR" sz="1200" b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all port block)</a:t>
                      </a:r>
                    </a:p>
                  </a:txBody>
                  <a:tcPr marL="61798" marR="61798" marT="30897" marB="308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b="0">
                        <a:solidFill>
                          <a:srgbClr val="00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1798" marR="61798" marT="30897" marB="308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67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  <a:r>
                        <a:rPr lang="ko-KR" altLang="en-US" sz="1200" b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위치</a:t>
                      </a:r>
                      <a:r>
                        <a:rPr lang="en-US" altLang="ko-KR" sz="1200" b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ABR </a:t>
                      </a:r>
                      <a:r>
                        <a:rPr lang="ko-KR" altLang="en-US" sz="1200" b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접속</a:t>
                      </a:r>
                      <a:r>
                        <a:rPr lang="en-US" altLang="ko-KR" sz="1200" b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</a:p>
                  </a:txBody>
                  <a:tcPr marL="61798" marR="61798" marT="30897" marB="308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b="0">
                        <a:solidFill>
                          <a:srgbClr val="00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1798" marR="61798" marT="30897" marB="308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06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  <a:r>
                        <a:rPr lang="ko-KR" altLang="en-US" sz="1200" b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위치</a:t>
                      </a:r>
                      <a:r>
                        <a:rPr lang="en-US" altLang="ko-KR" sz="1200" b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PAB </a:t>
                      </a:r>
                      <a:r>
                        <a:rPr lang="ko-KR" altLang="en-US" sz="1200" b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접속</a:t>
                      </a:r>
                      <a:r>
                        <a:rPr lang="en-US" altLang="ko-KR" sz="1200" b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</a:p>
                  </a:txBody>
                  <a:tcPr marL="61798" marR="61798" marT="30897" marB="308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b="0">
                        <a:solidFill>
                          <a:srgbClr val="00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1798" marR="61798" marT="30897" marB="308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677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  <a:r>
                        <a:rPr lang="ko-KR" altLang="en-US" sz="1200" b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포트</a:t>
                      </a:r>
                    </a:p>
                  </a:txBody>
                  <a:tcPr marL="61798" marR="61798" marT="30897" marB="308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  <a:r>
                        <a:rPr lang="ko-KR" altLang="en-US" sz="1200" b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위치</a:t>
                      </a:r>
                    </a:p>
                  </a:txBody>
                  <a:tcPr marL="61798" marR="61798" marT="30897" marB="308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b="0">
                        <a:solidFill>
                          <a:srgbClr val="00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1798" marR="61798" marT="30897" marB="308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1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위치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all port block)</a:t>
                      </a:r>
                    </a:p>
                  </a:txBody>
                  <a:tcPr marL="61798" marR="61798" marT="30897" marB="308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b="0" dirty="0">
                        <a:solidFill>
                          <a:srgbClr val="00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1798" marR="61798" marT="30897" marB="308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8239" name="_x128872808" descr="EMB000038941fa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9" b="908"/>
          <a:stretch>
            <a:fillRect/>
          </a:stretch>
        </p:blipFill>
        <p:spPr bwMode="auto">
          <a:xfrm>
            <a:off x="7148513" y="1441450"/>
            <a:ext cx="6985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40" name="_x128825512" descr="EMB000038941fa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1" b="900"/>
          <a:stretch>
            <a:fillRect/>
          </a:stretch>
        </p:blipFill>
        <p:spPr bwMode="auto">
          <a:xfrm>
            <a:off x="7148513" y="2044700"/>
            <a:ext cx="6985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41" name="_x128826952" descr="EMB000038941fa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4" b="908"/>
          <a:stretch>
            <a:fillRect/>
          </a:stretch>
        </p:blipFill>
        <p:spPr bwMode="auto">
          <a:xfrm>
            <a:off x="7035800" y="2638425"/>
            <a:ext cx="9810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42" name="_x128828792" descr="EMB000038941fa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9" b="900"/>
          <a:stretch>
            <a:fillRect/>
          </a:stretch>
        </p:blipFill>
        <p:spPr bwMode="auto">
          <a:xfrm>
            <a:off x="7148513" y="3213100"/>
            <a:ext cx="6985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43" name="_x128920512" descr="EMB000038941fa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" b="1851"/>
          <a:stretch>
            <a:fillRect/>
          </a:stretch>
        </p:blipFill>
        <p:spPr bwMode="auto">
          <a:xfrm>
            <a:off x="6959600" y="3797300"/>
            <a:ext cx="10953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44" name="_x128921872" descr="EMB000038941fa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" b="908"/>
          <a:stretch>
            <a:fillRect/>
          </a:stretch>
        </p:blipFill>
        <p:spPr bwMode="auto">
          <a:xfrm>
            <a:off x="7008813" y="4408488"/>
            <a:ext cx="10128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45" name="_x128923232" descr="EMB000038941fa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" b="1851"/>
          <a:stretch>
            <a:fillRect/>
          </a:stretch>
        </p:blipFill>
        <p:spPr bwMode="auto">
          <a:xfrm>
            <a:off x="7016750" y="4976813"/>
            <a:ext cx="98107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46" name="_x128933440" descr="EMB000038941fa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4" b="908"/>
          <a:stretch>
            <a:fillRect/>
          </a:stretch>
        </p:blipFill>
        <p:spPr bwMode="auto">
          <a:xfrm>
            <a:off x="7040563" y="5553075"/>
            <a:ext cx="88423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47" name="_x128934880" descr="EMB000038941f9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7" b="917"/>
          <a:stretch>
            <a:fillRect/>
          </a:stretch>
        </p:blipFill>
        <p:spPr bwMode="auto">
          <a:xfrm>
            <a:off x="6861175" y="6115050"/>
            <a:ext cx="13160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48" name="Rectangle 10"/>
          <p:cNvSpPr>
            <a:spLocks noChangeArrowheads="1"/>
          </p:cNvSpPr>
          <p:nvPr/>
        </p:nvSpPr>
        <p:spPr bwMode="auto">
          <a:xfrm>
            <a:off x="703263" y="6057900"/>
            <a:ext cx="26289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{</a:t>
            </a:r>
            <a:r>
              <a:rPr lang="ko-KR" altLang="en-US" sz="1400" b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표 </a:t>
            </a:r>
            <a:r>
              <a:rPr lang="en-US" altLang="ko-KR" sz="1400" b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2-3} </a:t>
            </a:r>
            <a:r>
              <a:rPr lang="ko-KR" altLang="en-US" sz="1400" b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방향제어 밸브의 </a:t>
            </a:r>
            <a:endParaRPr lang="en-US" altLang="ko-KR" sz="1400" b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포트와 제어 위치에 의한 분류</a:t>
            </a:r>
            <a:endParaRPr lang="ko-KR" altLang="en-US" sz="1400" b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6288" y="1304925"/>
            <a:ext cx="1560512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ko-KR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방향제어 밸브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5034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2.5  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밸브의 종류 및 구조</a:t>
            </a:r>
          </a:p>
        </p:txBody>
      </p:sp>
      <p:sp>
        <p:nvSpPr>
          <p:cNvPr id="9220" name="직사각형 21"/>
          <p:cNvSpPr>
            <a:spLocks noChangeArrowheads="1"/>
          </p:cNvSpPr>
          <p:nvPr/>
        </p:nvSpPr>
        <p:spPr bwMode="auto">
          <a:xfrm>
            <a:off x="704850" y="1196975"/>
            <a:ext cx="9144000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④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밸브 조작방식에 의한 분류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▷수동 조작 방식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-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사람의 손이나 발로서 조작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레버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푸시버튼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페달 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-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대부분 회로에서의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스타트용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밸브로 사용되므로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스타트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밸브라고도 한다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▷ 기계 조작 방식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-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메카니컬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밸브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기계 작동 밸브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기계 조작 밸브 등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▷ 전자 조작방식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-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방향제어 밸브와 전자석을 일체화시켜 전자석에 전류를 보내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여자시키거나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전류를 끊어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소자시키는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동작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-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실제로 가장 많이 사용되는 방향제어 밸브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▷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조작 방식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주 밸브를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공압신호로서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제어하는 밸브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-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제어신호인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공압을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신호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파일럿 공기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파일럿 신호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 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→ </a:t>
            </a:r>
            <a:r>
              <a:rPr lang="ko-KR" altLang="en-US" sz="1400" b="0" dirty="0" err="1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파이럿</a:t>
            </a:r>
            <a:r>
              <a:rPr lang="ko-KR" altLang="en-US" sz="1400" b="0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 방식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008313" y="908050"/>
            <a:ext cx="1758950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방향제어 밸브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85600" y="4514089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1400" b="0" dirty="0" err="1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勵磁</a:t>
            </a:r>
            <a:r>
              <a:rPr lang="en-US" altLang="ko-KR" sz="1400" b="0" dirty="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)                           (</a:t>
            </a:r>
            <a:r>
              <a:rPr lang="ko-KR" altLang="en-US" sz="1400" b="0" dirty="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消磁</a:t>
            </a:r>
            <a:r>
              <a:rPr lang="en-US" altLang="ko-KR" sz="1400" b="0" dirty="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sz="1400" b="0" dirty="0">
              <a:solidFill>
                <a:schemeClr val="tx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5034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2.5  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밸브의 종류 및 구조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008313" y="908050"/>
            <a:ext cx="1758950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방향제어 밸브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036013"/>
              </p:ext>
            </p:extLst>
          </p:nvPr>
        </p:nvGraphicFramePr>
        <p:xfrm>
          <a:off x="2468563" y="1304925"/>
          <a:ext cx="5545138" cy="4860925"/>
        </p:xfrm>
        <a:graphic>
          <a:graphicData uri="http://schemas.openxmlformats.org/drawingml/2006/table">
            <a:tbl>
              <a:tblPr/>
              <a:tblGrid>
                <a:gridCol w="183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7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6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조작 방식</a:t>
                      </a:r>
                    </a:p>
                  </a:txBody>
                  <a:tcPr marL="91449" marR="91449" marT="45724" marB="45724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종 류</a:t>
                      </a:r>
                    </a:p>
                  </a:txBody>
                  <a:tcPr marL="91449" marR="91449" marT="45724" marB="45724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KS 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기호</a:t>
                      </a:r>
                    </a:p>
                  </a:txBody>
                  <a:tcPr marL="91449" marR="91449" marT="45724" marB="45724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22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수동 조작 </a:t>
                      </a:r>
                    </a:p>
                  </a:txBody>
                  <a:tcPr marL="91449" marR="91449" marT="45724" marB="45724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누름 버튼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레버 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페달</a:t>
                      </a:r>
                    </a:p>
                  </a:txBody>
                  <a:tcPr marL="91449" marR="91449" marT="45724" marB="45724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>
                        <a:solidFill>
                          <a:srgbClr val="00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1449" marR="91449" marT="45724" marB="45724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22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기계적 조작</a:t>
                      </a:r>
                    </a:p>
                  </a:txBody>
                  <a:tcPr marL="91449" marR="91449" marT="45724" marB="45724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플런저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(Plunger)</a:t>
                      </a:r>
                      <a:endParaRPr lang="ko-KR" altLang="en-US" sz="1400" b="0" dirty="0">
                        <a:solidFill>
                          <a:srgbClr val="00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롤러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스프링</a:t>
                      </a:r>
                    </a:p>
                  </a:txBody>
                  <a:tcPr marL="91449" marR="91449" marT="45724" marB="45724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dirty="0">
                        <a:solidFill>
                          <a:srgbClr val="00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1449" marR="91449" marT="45724" marB="45724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5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전자적 조작</a:t>
                      </a:r>
                    </a:p>
                  </a:txBody>
                  <a:tcPr marL="91449" marR="91449" marT="45724" marB="45724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단일 작동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복합 작동</a:t>
                      </a:r>
                    </a:p>
                  </a:txBody>
                  <a:tcPr marL="91449" marR="91449" marT="45724" marB="45724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>
                        <a:solidFill>
                          <a:srgbClr val="00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1449" marR="91449" marT="45724" marB="45724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74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공압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조작</a:t>
                      </a:r>
                      <a:endParaRPr lang="en-US" altLang="ko-KR" sz="1400" b="0" dirty="0">
                        <a:solidFill>
                          <a:srgbClr val="00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파이럿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방식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lang="ko-KR" altLang="en-US" sz="1400" b="0" dirty="0">
                        <a:solidFill>
                          <a:srgbClr val="00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1449" marR="91449" marT="45724" marB="45724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직접 작동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간접 작동</a:t>
                      </a:r>
                    </a:p>
                  </a:txBody>
                  <a:tcPr marL="91449" marR="91449" marT="45724" marB="45724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>
                        <a:solidFill>
                          <a:srgbClr val="00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1449" marR="91449" marT="45724" marB="45724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7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보조 조작</a:t>
                      </a:r>
                    </a:p>
                  </a:txBody>
                  <a:tcPr marL="91449" marR="91449" marT="45724" marB="45724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디텐트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(detent)</a:t>
                      </a:r>
                      <a:endParaRPr lang="ko-KR" altLang="en-US" sz="1400" b="0" dirty="0">
                        <a:solidFill>
                          <a:srgbClr val="00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1449" marR="91449" marT="45724" marB="45724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</a:t>
                      </a:r>
                      <a:r>
                        <a:rPr lang="ko-KR" altLang="en-US" sz="1400" b="0" baseline="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    </a:t>
                      </a: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멈춤쇠</a:t>
                      </a:r>
                      <a:endParaRPr lang="ko-KR" altLang="en-US" sz="1400" b="0" dirty="0">
                        <a:solidFill>
                          <a:srgbClr val="00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1449" marR="91449" marT="45724" marB="45724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275" name="_x128934400" descr="EMB000038941f9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88" y="1808820"/>
            <a:ext cx="1187450" cy="1024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6" name="_x128908704" descr="EMB000038941f9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2897197"/>
            <a:ext cx="115252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7" name="_x128911184" descr="EMB000038941f9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763" y="4010025"/>
            <a:ext cx="1081087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8" name="_x128827112" descr="EMB000038941f9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763" y="4794100"/>
            <a:ext cx="1152525" cy="863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9" name="_x128829112" descr="EMB000038941f9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176" y="5698655"/>
            <a:ext cx="684213" cy="457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0" name="Rectangle 6"/>
          <p:cNvSpPr>
            <a:spLocks noChangeArrowheads="1"/>
          </p:cNvSpPr>
          <p:nvPr/>
        </p:nvSpPr>
        <p:spPr bwMode="auto">
          <a:xfrm>
            <a:off x="3145123" y="6253373"/>
            <a:ext cx="41481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  <a:r>
              <a:rPr lang="ko-KR" altLang="en-US" sz="1400" b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표 </a:t>
            </a:r>
            <a:r>
              <a:rPr lang="en-US" altLang="ko-KR" sz="1400" b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2-4} </a:t>
            </a:r>
            <a:r>
              <a:rPr lang="ko-KR" altLang="en-US" sz="1400" b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방향제어 밸브의 조작 방식에 의한 분류</a:t>
            </a:r>
            <a:endParaRPr lang="ko-KR" altLang="en-US" sz="1400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5034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2.5  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밸브의 종류 및 구조</a:t>
            </a:r>
          </a:p>
        </p:txBody>
      </p:sp>
      <p:sp>
        <p:nvSpPr>
          <p:cNvPr id="11268" name="직사각형 21"/>
          <p:cNvSpPr>
            <a:spLocks noChangeArrowheads="1"/>
          </p:cNvSpPr>
          <p:nvPr/>
        </p:nvSpPr>
        <p:spPr bwMode="auto">
          <a:xfrm>
            <a:off x="812800" y="1304925"/>
            <a:ext cx="8893175" cy="4941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⑤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주밸브의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구조에 의한 분류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▷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포트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위치 밸브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포핏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방식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endParaRPr lang="ko-KR" altLang="en-US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-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구조가 간단하고 가격이 싸며 크기가 작다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 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내장된 스프링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볼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플런저등으로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구성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just" eaLnBrk="1" hangingPunct="1">
              <a:lnSpc>
                <a:spcPct val="160000"/>
              </a:lnSpc>
            </a:pPr>
            <a:endParaRPr lang="ko-KR" altLang="en-US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        </a:t>
            </a:r>
          </a:p>
          <a:p>
            <a:pPr ea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⒜ 초기 상태                                             ⒝ 동작 상태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                   [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2-10]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포트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위치 밸브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008313" y="908050"/>
            <a:ext cx="1758950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방향제어 밸브</a:t>
            </a:r>
          </a:p>
        </p:txBody>
      </p:sp>
      <p:sp>
        <p:nvSpPr>
          <p:cNvPr id="1127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1271" name="_x121131952" descr="DRW00001eec1eb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81300"/>
            <a:ext cx="5791200" cy="280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타원 8"/>
          <p:cNvSpPr>
            <a:spLocks noChangeArrowheads="1"/>
          </p:cNvSpPr>
          <p:nvPr/>
        </p:nvSpPr>
        <p:spPr bwMode="auto">
          <a:xfrm>
            <a:off x="2144713" y="3860800"/>
            <a:ext cx="684212" cy="684213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 b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1273" name="타원 9"/>
          <p:cNvSpPr>
            <a:spLocks noChangeArrowheads="1"/>
          </p:cNvSpPr>
          <p:nvPr/>
        </p:nvSpPr>
        <p:spPr bwMode="auto">
          <a:xfrm>
            <a:off x="5764213" y="3897313"/>
            <a:ext cx="684212" cy="684212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 b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" name="아래쪽 화살표 1"/>
          <p:cNvSpPr/>
          <p:nvPr/>
        </p:nvSpPr>
        <p:spPr bwMode="auto">
          <a:xfrm>
            <a:off x="5233988" y="2689225"/>
            <a:ext cx="161925" cy="25241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0" rIns="36000" bIns="0" anchor="ctr"/>
          <a:lstStyle/>
          <a:p>
            <a:pPr eaLnBrk="0" latin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endParaRPr lang="ko-KR" altLang="en-US" b="0">
              <a:latin typeface="HY견고딕" panose="02030600000101010101" pitchFamily="18" charset="-127"/>
              <a:ea typeface="HY견고딕" panose="02030600000101010101" pitchFamily="18" charset="-127"/>
              <a:cs typeface="Arial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ICAS - Red Horizontal">
  <a:themeElements>
    <a:clrScheme name="ICAS - Red Horizontal 1">
      <a:dk1>
        <a:srgbClr val="000000"/>
      </a:dk1>
      <a:lt1>
        <a:srgbClr val="E6D199"/>
      </a:lt1>
      <a:dk2>
        <a:srgbClr val="FFFFFF"/>
      </a:dk2>
      <a:lt2>
        <a:srgbClr val="1E6E04"/>
      </a:lt2>
      <a:accent1>
        <a:srgbClr val="A11D26"/>
      </a:accent1>
      <a:accent2>
        <a:srgbClr val="FFE28F"/>
      </a:accent2>
      <a:accent3>
        <a:srgbClr val="F0E5CA"/>
      </a:accent3>
      <a:accent4>
        <a:srgbClr val="000000"/>
      </a:accent4>
      <a:accent5>
        <a:srgbClr val="CDABAC"/>
      </a:accent5>
      <a:accent6>
        <a:srgbClr val="E7CD81"/>
      </a:accent6>
      <a:hlink>
        <a:srgbClr val="FF9900"/>
      </a:hlink>
      <a:folHlink>
        <a:srgbClr val="263582"/>
      </a:folHlink>
    </a:clrScheme>
    <a:fontScheme name="ICAS - Red Horizontal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0" rIns="36000" bIns="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99CC"/>
          </a:buClr>
          <a:buSzTx/>
          <a:buFont typeface="Webdings" pitchFamily="18" charset="2"/>
          <a:buNone/>
          <a:tabLst/>
          <a:defRPr kumimoji="1" sz="16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HY헤드라인M" pitchFamily="18" charset="-127"/>
            <a:ea typeface="HY헤드라인M" pitchFamily="18" charset="-127"/>
            <a:cs typeface="Arial" pitchFamily="34" charset="0"/>
          </a:defRPr>
        </a:defPPr>
      </a:lstStyle>
    </a:spDef>
    <a:lnDef>
      <a:spPr bwMode="auto">
        <a:solidFill>
          <a:srgbClr val="99FF66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ICAS - Red Horizontal 1">
        <a:dk1>
          <a:srgbClr val="000000"/>
        </a:dk1>
        <a:lt1>
          <a:srgbClr val="E6D199"/>
        </a:lt1>
        <a:dk2>
          <a:srgbClr val="FFFFFF"/>
        </a:dk2>
        <a:lt2>
          <a:srgbClr val="1E6E04"/>
        </a:lt2>
        <a:accent1>
          <a:srgbClr val="A11D26"/>
        </a:accent1>
        <a:accent2>
          <a:srgbClr val="FFE28F"/>
        </a:accent2>
        <a:accent3>
          <a:srgbClr val="F0E5CA"/>
        </a:accent3>
        <a:accent4>
          <a:srgbClr val="000000"/>
        </a:accent4>
        <a:accent5>
          <a:srgbClr val="CDABAC"/>
        </a:accent5>
        <a:accent6>
          <a:srgbClr val="E7CD81"/>
        </a:accent6>
        <a:hlink>
          <a:srgbClr val="FF9900"/>
        </a:hlink>
        <a:folHlink>
          <a:srgbClr val="2635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AS - Red Horizontal 2">
        <a:dk1>
          <a:srgbClr val="000000"/>
        </a:dk1>
        <a:lt1>
          <a:srgbClr val="E6D199"/>
        </a:lt1>
        <a:dk2>
          <a:srgbClr val="FFFFFF"/>
        </a:dk2>
        <a:lt2>
          <a:srgbClr val="CC5106"/>
        </a:lt2>
        <a:accent1>
          <a:srgbClr val="2E1700"/>
        </a:accent1>
        <a:accent2>
          <a:srgbClr val="FFE28F"/>
        </a:accent2>
        <a:accent3>
          <a:srgbClr val="F0E5CA"/>
        </a:accent3>
        <a:accent4>
          <a:srgbClr val="000000"/>
        </a:accent4>
        <a:accent5>
          <a:srgbClr val="ADABAA"/>
        </a:accent5>
        <a:accent6>
          <a:srgbClr val="E7CD81"/>
        </a:accent6>
        <a:hlink>
          <a:srgbClr val="FF9900"/>
        </a:hlink>
        <a:folHlink>
          <a:srgbClr val="A11D2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AS - Red Horizontal 3">
        <a:dk1>
          <a:srgbClr val="000000"/>
        </a:dk1>
        <a:lt1>
          <a:srgbClr val="E6D199"/>
        </a:lt1>
        <a:dk2>
          <a:srgbClr val="FFFFFF"/>
        </a:dk2>
        <a:lt2>
          <a:srgbClr val="263582"/>
        </a:lt2>
        <a:accent1>
          <a:srgbClr val="1E6E04"/>
        </a:accent1>
        <a:accent2>
          <a:srgbClr val="FFE28F"/>
        </a:accent2>
        <a:accent3>
          <a:srgbClr val="F0E5CA"/>
        </a:accent3>
        <a:accent4>
          <a:srgbClr val="000000"/>
        </a:accent4>
        <a:accent5>
          <a:srgbClr val="ABBAAA"/>
        </a:accent5>
        <a:accent6>
          <a:srgbClr val="E7CD81"/>
        </a:accent6>
        <a:hlink>
          <a:srgbClr val="FF9900"/>
        </a:hlink>
        <a:folHlink>
          <a:srgbClr val="A11D2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AS - Red Horizontal 4">
        <a:dk1>
          <a:srgbClr val="2E1700"/>
        </a:dk1>
        <a:lt1>
          <a:srgbClr val="E6D199"/>
        </a:lt1>
        <a:dk2>
          <a:srgbClr val="FFFFFF"/>
        </a:dk2>
        <a:lt2>
          <a:srgbClr val="CC5106"/>
        </a:lt2>
        <a:accent1>
          <a:srgbClr val="000000"/>
        </a:accent1>
        <a:accent2>
          <a:srgbClr val="FFE28F"/>
        </a:accent2>
        <a:accent3>
          <a:srgbClr val="F0E5CA"/>
        </a:accent3>
        <a:accent4>
          <a:srgbClr val="261200"/>
        </a:accent4>
        <a:accent5>
          <a:srgbClr val="AAAAAA"/>
        </a:accent5>
        <a:accent6>
          <a:srgbClr val="E7CD81"/>
        </a:accent6>
        <a:hlink>
          <a:srgbClr val="FF9900"/>
        </a:hlink>
        <a:folHlink>
          <a:srgbClr val="A11D2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AS - Red Horizontal 5">
        <a:dk1>
          <a:srgbClr val="000000"/>
        </a:dk1>
        <a:lt1>
          <a:srgbClr val="E6D199"/>
        </a:lt1>
        <a:dk2>
          <a:srgbClr val="FFFFFF"/>
        </a:dk2>
        <a:lt2>
          <a:srgbClr val="A11D26"/>
        </a:lt2>
        <a:accent1>
          <a:srgbClr val="CC5106"/>
        </a:accent1>
        <a:accent2>
          <a:srgbClr val="FFE28F"/>
        </a:accent2>
        <a:accent3>
          <a:srgbClr val="F0E5CA"/>
        </a:accent3>
        <a:accent4>
          <a:srgbClr val="000000"/>
        </a:accent4>
        <a:accent5>
          <a:srgbClr val="E2B3AA"/>
        </a:accent5>
        <a:accent6>
          <a:srgbClr val="E7CD81"/>
        </a:accent6>
        <a:hlink>
          <a:srgbClr val="FF9900"/>
        </a:hlink>
        <a:folHlink>
          <a:srgbClr val="1E6E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AS - Red Horizontal 6">
        <a:dk1>
          <a:srgbClr val="000000"/>
        </a:dk1>
        <a:lt1>
          <a:srgbClr val="E6D199"/>
        </a:lt1>
        <a:dk2>
          <a:srgbClr val="FFFFFF"/>
        </a:dk2>
        <a:lt2>
          <a:srgbClr val="CC5106"/>
        </a:lt2>
        <a:accent1>
          <a:srgbClr val="263582"/>
        </a:accent1>
        <a:accent2>
          <a:srgbClr val="FFE28F"/>
        </a:accent2>
        <a:accent3>
          <a:srgbClr val="F0E5CA"/>
        </a:accent3>
        <a:accent4>
          <a:srgbClr val="000000"/>
        </a:accent4>
        <a:accent5>
          <a:srgbClr val="ACAEC1"/>
        </a:accent5>
        <a:accent6>
          <a:srgbClr val="E7CD81"/>
        </a:accent6>
        <a:hlink>
          <a:srgbClr val="FF9900"/>
        </a:hlink>
        <a:folHlink>
          <a:srgbClr val="A11D2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AS - Red Horizontal 7">
        <a:dk1>
          <a:srgbClr val="E6D199"/>
        </a:dk1>
        <a:lt1>
          <a:srgbClr val="FFFFFF"/>
        </a:lt1>
        <a:dk2>
          <a:srgbClr val="000000"/>
        </a:dk2>
        <a:lt2>
          <a:srgbClr val="FFFFFF"/>
        </a:lt2>
        <a:accent1>
          <a:srgbClr val="FF9900"/>
        </a:accent1>
        <a:accent2>
          <a:srgbClr val="FFE28F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E7CD81"/>
        </a:accent6>
        <a:hlink>
          <a:srgbClr val="263582"/>
        </a:hlink>
        <a:folHlink>
          <a:srgbClr val="A11D2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AS - Red Horizontal 8">
        <a:dk1>
          <a:srgbClr val="E6D199"/>
        </a:dk1>
        <a:lt1>
          <a:srgbClr val="FFFFFF"/>
        </a:lt1>
        <a:dk2>
          <a:srgbClr val="A11D26"/>
        </a:dk2>
        <a:lt2>
          <a:srgbClr val="FFFFFF"/>
        </a:lt2>
        <a:accent1>
          <a:srgbClr val="FF9900"/>
        </a:accent1>
        <a:accent2>
          <a:srgbClr val="FFE28F"/>
        </a:accent2>
        <a:accent3>
          <a:srgbClr val="CDABAC"/>
        </a:accent3>
        <a:accent4>
          <a:srgbClr val="DADADA"/>
        </a:accent4>
        <a:accent5>
          <a:srgbClr val="FFCAAA"/>
        </a:accent5>
        <a:accent6>
          <a:srgbClr val="E7CD81"/>
        </a:accent6>
        <a:hlink>
          <a:srgbClr val="223361"/>
        </a:hlink>
        <a:folHlink>
          <a:srgbClr val="1E6E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AS - Red Horizontal 9">
        <a:dk1>
          <a:srgbClr val="E6D199"/>
        </a:dk1>
        <a:lt1>
          <a:srgbClr val="FFFFFF"/>
        </a:lt1>
        <a:dk2>
          <a:srgbClr val="1E6E04"/>
        </a:dk2>
        <a:lt2>
          <a:srgbClr val="FFFFFF"/>
        </a:lt2>
        <a:accent1>
          <a:srgbClr val="FF9900"/>
        </a:accent1>
        <a:accent2>
          <a:srgbClr val="FFE28F"/>
        </a:accent2>
        <a:accent3>
          <a:srgbClr val="ABBAAA"/>
        </a:accent3>
        <a:accent4>
          <a:srgbClr val="DADADA"/>
        </a:accent4>
        <a:accent5>
          <a:srgbClr val="FFCAAA"/>
        </a:accent5>
        <a:accent6>
          <a:srgbClr val="E7CD81"/>
        </a:accent6>
        <a:hlink>
          <a:srgbClr val="A11D26"/>
        </a:hlink>
        <a:folHlink>
          <a:srgbClr val="2635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AS - Red Horizontal 10">
        <a:dk1>
          <a:srgbClr val="000000"/>
        </a:dk1>
        <a:lt1>
          <a:srgbClr val="FFFFFF"/>
        </a:lt1>
        <a:dk2>
          <a:srgbClr val="CC5106"/>
        </a:dk2>
        <a:lt2>
          <a:srgbClr val="FFFFFF"/>
        </a:lt2>
        <a:accent1>
          <a:srgbClr val="2E1700"/>
        </a:accent1>
        <a:accent2>
          <a:srgbClr val="FFE28F"/>
        </a:accent2>
        <a:accent3>
          <a:srgbClr val="E2B3AA"/>
        </a:accent3>
        <a:accent4>
          <a:srgbClr val="DADADA"/>
        </a:accent4>
        <a:accent5>
          <a:srgbClr val="ADABAA"/>
        </a:accent5>
        <a:accent6>
          <a:srgbClr val="E7CD81"/>
        </a:accent6>
        <a:hlink>
          <a:srgbClr val="263582"/>
        </a:hlink>
        <a:folHlink>
          <a:srgbClr val="1E6E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AS - Red Horizontal 11">
        <a:dk1>
          <a:srgbClr val="000000"/>
        </a:dk1>
        <a:lt1>
          <a:srgbClr val="FFFFFF"/>
        </a:lt1>
        <a:dk2>
          <a:srgbClr val="263582"/>
        </a:dk2>
        <a:lt2>
          <a:srgbClr val="FFFFFF"/>
        </a:lt2>
        <a:accent1>
          <a:srgbClr val="FF9900"/>
        </a:accent1>
        <a:accent2>
          <a:srgbClr val="FFE28F"/>
        </a:accent2>
        <a:accent3>
          <a:srgbClr val="ACAEC1"/>
        </a:accent3>
        <a:accent4>
          <a:srgbClr val="DADADA"/>
        </a:accent4>
        <a:accent5>
          <a:srgbClr val="FFCAAA"/>
        </a:accent5>
        <a:accent6>
          <a:srgbClr val="E7CD81"/>
        </a:accent6>
        <a:hlink>
          <a:srgbClr val="A11D26"/>
        </a:hlink>
        <a:folHlink>
          <a:srgbClr val="1E6E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AS - Red Horizontal 12">
        <a:dk1>
          <a:srgbClr val="000000"/>
        </a:dk1>
        <a:lt1>
          <a:srgbClr val="FF9900"/>
        </a:lt1>
        <a:dk2>
          <a:srgbClr val="000000"/>
        </a:dk2>
        <a:lt2>
          <a:srgbClr val="2E1700"/>
        </a:lt2>
        <a:accent1>
          <a:srgbClr val="1E6E04"/>
        </a:accent1>
        <a:accent2>
          <a:srgbClr val="FFE28F"/>
        </a:accent2>
        <a:accent3>
          <a:srgbClr val="FFCAAA"/>
        </a:accent3>
        <a:accent4>
          <a:srgbClr val="000000"/>
        </a:accent4>
        <a:accent5>
          <a:srgbClr val="ABBAAA"/>
        </a:accent5>
        <a:accent6>
          <a:srgbClr val="E7CD81"/>
        </a:accent6>
        <a:hlink>
          <a:srgbClr val="A11D26"/>
        </a:hlink>
        <a:folHlink>
          <a:srgbClr val="2635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AS - Red Horizontal 13">
        <a:dk1>
          <a:srgbClr val="CC5106"/>
        </a:dk1>
        <a:lt1>
          <a:srgbClr val="FFFFFF"/>
        </a:lt1>
        <a:dk2>
          <a:srgbClr val="2E1700"/>
        </a:dk2>
        <a:lt2>
          <a:srgbClr val="FFFFFF"/>
        </a:lt2>
        <a:accent1>
          <a:srgbClr val="FF9900"/>
        </a:accent1>
        <a:accent2>
          <a:srgbClr val="FFE28F"/>
        </a:accent2>
        <a:accent3>
          <a:srgbClr val="ADABAA"/>
        </a:accent3>
        <a:accent4>
          <a:srgbClr val="DADADA"/>
        </a:accent4>
        <a:accent5>
          <a:srgbClr val="FFCAAA"/>
        </a:accent5>
        <a:accent6>
          <a:srgbClr val="E7CD81"/>
        </a:accent6>
        <a:hlink>
          <a:srgbClr val="263582"/>
        </a:hlink>
        <a:folHlink>
          <a:srgbClr val="A11D2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AS - Red Horizontal 14">
        <a:dk1>
          <a:srgbClr val="000000"/>
        </a:dk1>
        <a:lt1>
          <a:srgbClr val="E6D199"/>
        </a:lt1>
        <a:dk2>
          <a:srgbClr val="2E1700"/>
        </a:dk2>
        <a:lt2>
          <a:srgbClr val="2E1700"/>
        </a:lt2>
        <a:accent1>
          <a:srgbClr val="1E6E04"/>
        </a:accent1>
        <a:accent2>
          <a:srgbClr val="A11D26"/>
        </a:accent2>
        <a:accent3>
          <a:srgbClr val="F0E5CA"/>
        </a:accent3>
        <a:accent4>
          <a:srgbClr val="000000"/>
        </a:accent4>
        <a:accent5>
          <a:srgbClr val="ABBAAA"/>
        </a:accent5>
        <a:accent6>
          <a:srgbClr val="911921"/>
        </a:accent6>
        <a:hlink>
          <a:srgbClr val="263582"/>
        </a:hlink>
        <a:folHlink>
          <a:srgbClr val="CC510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CAS - Red Horizontal 7">
    <a:dk1>
      <a:srgbClr val="E6D199"/>
    </a:dk1>
    <a:lt1>
      <a:srgbClr val="FFFFFF"/>
    </a:lt1>
    <a:dk2>
      <a:srgbClr val="000000"/>
    </a:dk2>
    <a:lt2>
      <a:srgbClr val="FFFFFF"/>
    </a:lt2>
    <a:accent1>
      <a:srgbClr val="FF9900"/>
    </a:accent1>
    <a:accent2>
      <a:srgbClr val="FFE28F"/>
    </a:accent2>
    <a:accent3>
      <a:srgbClr val="AAAAAA"/>
    </a:accent3>
    <a:accent4>
      <a:srgbClr val="DADADA"/>
    </a:accent4>
    <a:accent5>
      <a:srgbClr val="FFCAAA"/>
    </a:accent5>
    <a:accent6>
      <a:srgbClr val="E7CD81"/>
    </a:accent6>
    <a:hlink>
      <a:srgbClr val="263582"/>
    </a:hlink>
    <a:folHlink>
      <a:srgbClr val="A11D2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1157201</TotalTime>
  <Words>2700</Words>
  <Application>Microsoft Office PowerPoint</Application>
  <PresentationFormat>A4 용지(210x297mm)</PresentationFormat>
  <Paragraphs>514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4" baseType="lpstr">
      <vt:lpstr>Arial Unicode MS</vt:lpstr>
      <vt:lpstr>HY견고딕</vt:lpstr>
      <vt:lpstr>HY견명조</vt:lpstr>
      <vt:lpstr>HY헤드라인M</vt:lpstr>
      <vt:lpstr>MD솔체</vt:lpstr>
      <vt:lpstr>굴림</vt:lpstr>
      <vt:lpstr>맑은 고딕</vt:lpstr>
      <vt:lpstr>신명 신명조</vt:lpstr>
      <vt:lpstr>Times New Roman</vt:lpstr>
      <vt:lpstr>Webdings</vt:lpstr>
      <vt:lpstr>Wingdings</vt:lpstr>
      <vt:lpstr>ICAS - Red Horizontal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넥센타이어제안서</dc:title>
  <dc:creator>AES</dc:creator>
  <cp:lastModifiedBy>Lee Kyoung Jae</cp:lastModifiedBy>
  <cp:revision>5675</cp:revision>
  <cp:lastPrinted>2012-02-20T08:04:00Z</cp:lastPrinted>
  <dcterms:created xsi:type="dcterms:W3CDTF">2000-11-27T15:06:06Z</dcterms:created>
  <dcterms:modified xsi:type="dcterms:W3CDTF">2020-09-14T06:40:47Z</dcterms:modified>
</cp:coreProperties>
</file>