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28" r:id="rId2"/>
    <p:sldId id="329" r:id="rId3"/>
    <p:sldId id="348" r:id="rId4"/>
    <p:sldId id="347" r:id="rId5"/>
    <p:sldId id="332" r:id="rId6"/>
    <p:sldId id="333" r:id="rId7"/>
    <p:sldId id="334" r:id="rId8"/>
    <p:sldId id="352" r:id="rId9"/>
    <p:sldId id="351" r:id="rId10"/>
    <p:sldId id="335" r:id="rId11"/>
    <p:sldId id="336" r:id="rId12"/>
    <p:sldId id="296" r:id="rId13"/>
    <p:sldId id="337" r:id="rId14"/>
    <p:sldId id="317" r:id="rId15"/>
    <p:sldId id="339" r:id="rId16"/>
    <p:sldId id="345" r:id="rId17"/>
    <p:sldId id="340" r:id="rId18"/>
    <p:sldId id="341" r:id="rId19"/>
    <p:sldId id="342" r:id="rId20"/>
    <p:sldId id="343" r:id="rId21"/>
    <p:sldId id="350" r:id="rId22"/>
    <p:sldId id="344" r:id="rId23"/>
    <p:sldId id="353" r:id="rId24"/>
    <p:sldId id="354" r:id="rId25"/>
  </p:sldIdLst>
  <p:sldSz cx="9144000" cy="6858000" type="screen4x3"/>
  <p:notesSz cx="6858000" cy="9144000"/>
  <p:defaultTextStyle>
    <a:defPPr>
      <a:defRPr lang="en-US"/>
    </a:defPPr>
    <a:lvl1pPr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1pPr>
    <a:lvl2pPr marL="4572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2pPr>
    <a:lvl3pPr marL="9144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3pPr>
    <a:lvl4pPr marL="13716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4pPr>
    <a:lvl5pPr marL="1828800" algn="r" rtl="0" fontAlgn="base" latinLnBrk="1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b="1" kern="1200">
        <a:solidFill>
          <a:schemeClr val="tx1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99"/>
    <a:srgbClr val="5F5F5F"/>
    <a:srgbClr val="808080"/>
    <a:srgbClr val="000000"/>
    <a:srgbClr val="CC0000"/>
    <a:srgbClr val="5EB4B4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71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14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AD88784C-7E3A-4B30-9AB5-EB5C1719E979}" type="datetimeFigureOut">
              <a:rPr lang="ko-KR" altLang="en-US"/>
              <a:pPr/>
              <a:t>2021-09-04</a:t>
            </a:fld>
            <a:endParaRPr lang="ko-KR" alt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8B8FE67-C0CC-4B9B-84BA-3580BB026F2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92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sz="1200" b="0">
                <a:ea typeface="굴림" charset="-127"/>
              </a:defRPr>
            </a:lvl1pPr>
          </a:lstStyle>
          <a:p>
            <a:pPr>
              <a:defRPr/>
            </a:pPr>
            <a:fld id="{A44957E6-6E95-4620-A2C6-CFCD8F95570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4623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957E6-6E95-4620-A2C6-CFCD8F95570D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68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6" descr="238"/>
          <p:cNvPicPr>
            <a:picLocks noChangeAspect="1" noChangeArrowheads="1"/>
          </p:cNvPicPr>
          <p:nvPr/>
        </p:nvPicPr>
        <p:blipFill>
          <a:blip r:embed="rId2" cstate="print"/>
          <a:srcRect t="1578"/>
          <a:stretch>
            <a:fillRect/>
          </a:stretch>
        </p:blipFill>
        <p:spPr bwMode="ltGray">
          <a:xfrm>
            <a:off x="-9525" y="0"/>
            <a:ext cx="42703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54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/>
            <a:endParaRPr lang="ko-KR" altLang="en-US"/>
          </a:p>
        </p:txBody>
      </p:sp>
      <p:pic>
        <p:nvPicPr>
          <p:cNvPr id="6" name="Picture 62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5867400"/>
            <a:ext cx="6858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43400" y="2895600"/>
            <a:ext cx="4038600" cy="685800"/>
          </a:xfrm>
          <a:effectLst/>
        </p:spPr>
        <p:txBody>
          <a:bodyPr/>
          <a:lstStyle>
            <a:lvl1pPr algn="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4038600"/>
            <a:ext cx="4038600" cy="5334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44475"/>
          </a:xfrm>
        </p:spPr>
        <p:txBody>
          <a:bodyPr/>
          <a:lstStyle>
            <a:lvl1pPr algn="l">
              <a:defRPr sz="1000" b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9BA8499-64A0-4F02-8DCF-65DDA53DC061}" type="datetime1">
              <a:rPr lang="ko-KR" altLang="en-US"/>
              <a:pPr/>
              <a:t>2021-09-04</a:t>
            </a:fld>
            <a:endParaRPr lang="ko-KR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200400" y="65532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000" b="0"/>
            </a:lvl1pPr>
          </a:lstStyle>
          <a:p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553200"/>
            <a:ext cx="2133600" cy="244475"/>
          </a:xfrm>
        </p:spPr>
        <p:txBody>
          <a:bodyPr/>
          <a:lstStyle>
            <a:lvl1pPr algn="r">
              <a:defRPr sz="1000" b="0"/>
            </a:lvl1pPr>
          </a:lstStyle>
          <a:p>
            <a:pPr>
              <a:defRPr/>
            </a:pPr>
            <a:fld id="{97E9A97D-2BC9-4143-B3BE-92FE9E6795E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6E9FC5-5EFF-43E0-BC2B-53D03C6553BF}" type="datetime1">
              <a:rPr lang="ko-KR" altLang="en-US"/>
              <a:pPr/>
              <a:t>2021-09-04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F173B6-0AD2-4D7F-9012-CDBD3220537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2250" y="714375"/>
            <a:ext cx="2038350" cy="56102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714375"/>
            <a:ext cx="5962650" cy="56102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80A49-EFAE-4DDD-88FB-9F7683B48E3A}" type="datetime1">
              <a:rPr lang="ko-KR" altLang="en-US"/>
              <a:pPr/>
              <a:t>2021-09-04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5299DD-881A-44C9-BB0C-1E66DB2B2C0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714375"/>
            <a:ext cx="7315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005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00500" cy="4876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074A4-AF99-4C37-A443-3A64455FA1EF}" type="datetime1">
              <a:rPr lang="ko-KR" altLang="en-US"/>
              <a:pPr/>
              <a:t>2021-09-04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931EE7-D2D5-4218-88D4-FF766888C61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714375"/>
            <a:ext cx="731520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153400" cy="48768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9179C7-9F4E-43EF-8AFF-A7CE9F5F5B25}" type="datetime1">
              <a:rPr lang="ko-KR" altLang="en-US"/>
              <a:pPr/>
              <a:t>2021-09-04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EBB24-A797-4E8C-91E0-22F797B037AF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CC2FC-D8C1-40F4-812D-882A11C1D585}" type="datetime1">
              <a:rPr lang="ko-KR" altLang="en-US"/>
              <a:pPr/>
              <a:t>2021-09-04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777EA5-6554-4DE1-9991-C2FF9598E17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D7574E-8BFB-4E86-BD4A-F85F42FB43DE}" type="datetime1">
              <a:rPr lang="ko-KR" altLang="en-US"/>
              <a:pPr/>
              <a:t>2021-09-04</a:t>
            </a:fld>
            <a:endParaRPr lang="ko-KR" altLang="en-US"/>
          </a:p>
        </p:txBody>
      </p:sp>
      <p:sp>
        <p:nvSpPr>
          <p:cNvPr id="5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3EC04-E377-465D-BBB0-834E1E74DC8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4478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2A23D5-8C47-40A0-BD03-D35FBAE0A6AC}" type="datetime1">
              <a:rPr lang="ko-KR" altLang="en-US"/>
              <a:pPr/>
              <a:t>2021-09-04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B3948-454D-499B-9176-FBD8C64667C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6FE51B-E7CD-4815-879C-753EA9CD9388}" type="datetime1">
              <a:rPr lang="ko-KR" altLang="en-US"/>
              <a:pPr/>
              <a:t>2021-09-04</a:t>
            </a:fld>
            <a:endParaRPr lang="ko-KR" altLang="en-US"/>
          </a:p>
        </p:txBody>
      </p:sp>
      <p:sp>
        <p:nvSpPr>
          <p:cNvPr id="8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7509F-2B91-43C1-8393-C5C962A220F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4E4F9-C664-4EB8-8D7B-9D735BCFCE87}" type="datetime1">
              <a:rPr lang="ko-KR" altLang="en-US"/>
              <a:pPr/>
              <a:t>2021-09-04</a:t>
            </a:fld>
            <a:endParaRPr lang="ko-KR" altLang="en-US"/>
          </a:p>
        </p:txBody>
      </p:sp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142AA8-51DC-4E7C-A95E-53F1B210C5B0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197A1F-D0A2-40AC-A701-C515E6D797CA}" type="datetime1">
              <a:rPr lang="ko-KR" altLang="en-US"/>
              <a:pPr/>
              <a:t>2021-09-04</a:t>
            </a:fld>
            <a:endParaRPr lang="ko-KR" altLang="en-US"/>
          </a:p>
        </p:txBody>
      </p:sp>
      <p:sp>
        <p:nvSpPr>
          <p:cNvPr id="3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BE6EB-9785-4AFE-9EF7-9ABFD83F5E25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9F3C5D-8189-4A97-9C13-C625D9E23C36}" type="datetime1">
              <a:rPr lang="ko-KR" altLang="en-US"/>
              <a:pPr/>
              <a:t>2021-09-04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40C85A-EC57-47DC-B0E1-A985784103E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B6B91-EFFB-4656-8654-0CDD3BA8E967}" type="datetime1">
              <a:rPr lang="ko-KR" altLang="en-US"/>
              <a:pPr/>
              <a:t>2021-09-04</a:t>
            </a:fld>
            <a:endParaRPr lang="ko-KR" altLang="en-US"/>
          </a:p>
        </p:txBody>
      </p:sp>
      <p:sp>
        <p:nvSpPr>
          <p:cNvPr id="6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C5BAF-56CD-4767-BB84-FADE9DAF9BA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81"/>
          <p:cNvGraphicFramePr>
            <a:graphicFrameLocks noChangeAspect="1"/>
          </p:cNvGraphicFramePr>
          <p:nvPr/>
        </p:nvGraphicFramePr>
        <p:xfrm>
          <a:off x="152400" y="609600"/>
          <a:ext cx="883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22857143" imgH="2819048" progId="">
                  <p:embed/>
                </p:oleObj>
              </mc:Choice>
              <mc:Fallback>
                <p:oleObj name="Image" r:id="rId15" imgW="22857143" imgH="2819048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609600"/>
                        <a:ext cx="8839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2"/>
          <p:cNvGraphicFramePr>
            <a:graphicFrameLocks noChangeAspect="1"/>
          </p:cNvGraphicFramePr>
          <p:nvPr/>
        </p:nvGraphicFramePr>
        <p:xfrm>
          <a:off x="8001000" y="6019800"/>
          <a:ext cx="685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7" imgW="1494385" imgH="1182930" progId="">
                  <p:embed/>
                </p:oleObj>
              </mc:Choice>
              <mc:Fallback>
                <p:oleObj name="Image" r:id="rId17" imgW="1494385" imgH="118293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6019800"/>
                        <a:ext cx="6858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FB564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0311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714375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6019800" y="304800"/>
            <a:ext cx="190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sz="900">
                <a:latin typeface="Verdana" pitchFamily="34" charset="0"/>
              </a:defRPr>
            </a:lvl1pPr>
          </a:lstStyle>
          <a:p>
            <a:fld id="{6A462D10-CB84-4029-B078-7752DF6E0244}" type="datetime1">
              <a:rPr lang="ko-KR" altLang="en-US"/>
              <a:pPr/>
              <a:t>2021-09-04</a:t>
            </a:fld>
            <a:endParaRPr lang="ko-KR" altLang="en-US"/>
          </a:p>
        </p:txBody>
      </p:sp>
      <p:sp>
        <p:nvSpPr>
          <p:cNvPr id="1092" name="AutoShape 68"/>
          <p:cNvSpPr>
            <a:spLocks noChangeArrowheads="1"/>
          </p:cNvSpPr>
          <p:nvPr/>
        </p:nvSpPr>
        <p:spPr bwMode="auto">
          <a:xfrm>
            <a:off x="152400" y="228600"/>
            <a:ext cx="8839200" cy="6324600"/>
          </a:xfrm>
          <a:prstGeom prst="roundRect">
            <a:avLst>
              <a:gd name="adj" fmla="val 4569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1099" name="Rectangle 75"/>
          <p:cNvSpPr>
            <a:spLocks noChangeArrowheads="1"/>
          </p:cNvSpPr>
          <p:nvPr/>
        </p:nvSpPr>
        <p:spPr bwMode="gray">
          <a:xfrm>
            <a:off x="2286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 latinLnBrk="0">
              <a:defRPr/>
            </a:pPr>
            <a:endParaRPr lang="en-US" altLang="ko-KR" sz="1000" b="0"/>
          </a:p>
        </p:txBody>
      </p:sp>
      <p:sp>
        <p:nvSpPr>
          <p:cNvPr id="1100" name="Rectangle 76"/>
          <p:cNvSpPr>
            <a:spLocks noChangeArrowheads="1"/>
          </p:cNvSpPr>
          <p:nvPr/>
        </p:nvSpPr>
        <p:spPr bwMode="gray">
          <a:xfrm>
            <a:off x="32004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latinLnBrk="0">
              <a:defRPr/>
            </a:pPr>
            <a:endParaRPr lang="en-US" altLang="ko-KR" sz="1000" b="0"/>
          </a:p>
        </p:txBody>
      </p:sp>
      <p:sp>
        <p:nvSpPr>
          <p:cNvPr id="1101" name="Rectangle 77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6576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0">
              <a:defRPr sz="1400"/>
            </a:lvl1pPr>
          </a:lstStyle>
          <a:p>
            <a:fld id="{F92135F9-579B-433F-BBA7-41E39253FA3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5C67A5-224D-444A-8D7D-6A47EA053846}" type="slidenum">
              <a:rPr lang="ko-KR" altLang="en-US" smtClean="0"/>
              <a:pPr/>
              <a:t>1</a:t>
            </a:fld>
            <a:endParaRPr lang="en-US" altLang="ko-KR"/>
          </a:p>
        </p:txBody>
      </p:sp>
      <p:pic>
        <p:nvPicPr>
          <p:cNvPr id="3075" name="Picture 13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4744" y="4214818"/>
            <a:ext cx="2481263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835696" y="2819400"/>
            <a:ext cx="7079704" cy="6858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ko-KR" altLang="en-US" sz="4800" dirty="0">
                <a:ea typeface="굴림" charset="-127"/>
              </a:rPr>
              <a:t>우리나라의 사회보험제도</a:t>
            </a: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609600" y="1295400"/>
            <a:ext cx="7696200" cy="281940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4419600" y="2286000"/>
            <a:ext cx="4419600" cy="2667000"/>
          </a:xfrm>
          <a:prstGeom prst="rect">
            <a:avLst/>
          </a:prstGeom>
          <a:noFill/>
          <a:ln w="9525">
            <a:solidFill>
              <a:schemeClr val="hlink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665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14414" y="714356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 급여범위 및 제공방법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720" y="1357298"/>
            <a:ext cx="8643998" cy="506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의료서비스 급여범위</a:t>
            </a:r>
            <a:endParaRPr lang="en-US" altLang="ko-KR" sz="2400" dirty="0">
              <a:solidFill>
                <a:srgbClr val="0000FF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57200" indent="-457200" algn="just">
              <a:spcAft>
                <a:spcPts val="0"/>
              </a:spcAft>
            </a:pPr>
            <a:r>
              <a:rPr lang="en-US" altLang="ko-KR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1) </a:t>
            </a:r>
            <a:r>
              <a:rPr lang="ko-KR" altLang="en-US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급여의 기능별 분류</a:t>
            </a:r>
            <a:r>
              <a:rPr lang="en-US" altLang="ko-KR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</a:p>
          <a:p>
            <a:pPr marL="432000" indent="-396000" algn="just">
              <a:spcAft>
                <a:spcPts val="0"/>
              </a:spcAft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① 상병수당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질병이나 사고로 인한 소득상실을 보상하기 위해 현금으로 지급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396000" algn="just">
              <a:spcAft>
                <a:spcPts val="0"/>
              </a:spcAft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② 의료급여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질병이나 사고로 인한 치료와 관련하여 지급하는 요양급여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우리나라는 분만급여 포함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서비스급여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요양비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분만비 포함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현금급여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건강검진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서비스급여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본인부담액 보상금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현금급여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등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396000" algn="just">
              <a:spcAft>
                <a:spcPts val="600"/>
              </a:spcAft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③ 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장제급여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질병이나 사고로 사망하는 경우 현금으로 지급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>
              <a:spcAft>
                <a:spcPts val="0"/>
              </a:spcAft>
            </a:pPr>
            <a:r>
              <a:rPr lang="en-US" altLang="ko-KR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2) </a:t>
            </a:r>
            <a:r>
              <a:rPr lang="ko-KR" altLang="en-US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급여의 형태별 분류</a:t>
            </a:r>
            <a:endParaRPr lang="en-US" altLang="ko-KR" sz="2400" b="0" spc="-15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indent="-396000" algn="just">
              <a:spcAft>
                <a:spcPts val="0"/>
              </a:spcAft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① 현금급여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상병수당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요양비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본인부담액보상금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장제비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등</a:t>
            </a:r>
          </a:p>
          <a:p>
            <a:pPr marL="432000" indent="-396000" algn="just">
              <a:spcAft>
                <a:spcPts val="600"/>
              </a:spcAft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② 현물급여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: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요양급여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건강검진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약제급여 등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>
              <a:spcAft>
                <a:spcPts val="0"/>
              </a:spcAft>
            </a:pPr>
            <a:r>
              <a:rPr lang="en-US" altLang="ko-KR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3) </a:t>
            </a:r>
            <a:r>
              <a:rPr lang="ko-KR" altLang="en-US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급여의 법적 분류</a:t>
            </a:r>
            <a:endParaRPr lang="en-US" altLang="ko-KR" sz="2400" b="0" spc="-15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indent="-396000" algn="just">
              <a:spcAft>
                <a:spcPts val="600"/>
              </a:spcAft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① 법정급여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요양급여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 err="1">
                <a:latin typeface="휴먼모음T" pitchFamily="18" charset="-127"/>
                <a:ea typeface="휴먼모음T" pitchFamily="18" charset="-127"/>
              </a:rPr>
              <a:t>요양비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건강검진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② 임의급여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부가급여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50" dirty="0" err="1">
                <a:latin typeface="휴먼모음T" pitchFamily="18" charset="-127"/>
                <a:ea typeface="휴먼모음T" pitchFamily="18" charset="-127"/>
              </a:rPr>
              <a:t>장제비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상병수당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)  </a:t>
            </a:r>
          </a:p>
          <a:p>
            <a:pPr marL="432000" indent="-396000" algn="just">
              <a:spcAft>
                <a:spcPts val="0"/>
              </a:spcAft>
            </a:pPr>
            <a:r>
              <a:rPr lang="en-US" altLang="ko-KR" sz="20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   </a:t>
            </a:r>
            <a:r>
              <a:rPr lang="en-US" altLang="ko-KR" sz="230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#</a:t>
            </a:r>
            <a:r>
              <a:rPr lang="ko-KR" altLang="en-US" sz="230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본인부담액보상금</a:t>
            </a:r>
            <a:r>
              <a:rPr lang="en-US" altLang="ko-KR" sz="230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spc="-150" dirty="0" err="1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장제비</a:t>
            </a:r>
            <a:r>
              <a:rPr lang="en-US" altLang="ko-KR" sz="230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임의급여 폐지</a:t>
            </a:r>
            <a:r>
              <a:rPr lang="en-US" altLang="ko-KR" sz="230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2300" spc="-15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665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14414" y="714356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 급여범위 및 제공방법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720" y="1571612"/>
            <a:ext cx="8358246" cy="226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Aft>
                <a:spcPts val="18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급여제공 방법</a:t>
            </a:r>
            <a:endParaRPr lang="en-US" altLang="ko-KR" sz="2400" dirty="0">
              <a:solidFill>
                <a:srgbClr val="0000FF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57200" indent="-457200" algn="l">
              <a:spcAft>
                <a:spcPts val="1800"/>
              </a:spcAft>
            </a:pPr>
            <a:endParaRPr lang="en-US" altLang="ko-KR" sz="2400" b="0" spc="-16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l">
              <a:spcAft>
                <a:spcPts val="1800"/>
              </a:spcAft>
            </a:pPr>
            <a:endParaRPr lang="en-US" altLang="ko-KR" sz="2400" b="0" spc="-16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l">
              <a:spcAft>
                <a:spcPts val="1800"/>
              </a:spcAft>
            </a:pPr>
            <a:endParaRPr lang="en-US" altLang="ko-KR" sz="2400" b="0" spc="-160" dirty="0"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FC0B3A-8058-4D90-817F-9E314A3D7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8" y="2132856"/>
            <a:ext cx="8705843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C8E73018-4073-4DA7-87B1-65348A4D075E}" type="slidenum">
              <a:rPr lang="ko-KR" altLang="en-US"/>
              <a:pPr/>
              <a:t>12</a:t>
            </a:fld>
            <a:endParaRPr lang="en-US" altLang="ko-KR"/>
          </a:p>
        </p:txBody>
      </p:sp>
      <p:pic>
        <p:nvPicPr>
          <p:cNvPr id="37895" name="Picture 7" descr="그림2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571744"/>
            <a:ext cx="7077075" cy="2443166"/>
          </a:xfrm>
          <a:prstGeom prst="rect">
            <a:avLst/>
          </a:prstGeom>
          <a:noFill/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 급여범위 및 제공방법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28992" y="1857364"/>
            <a:ext cx="15953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HY수평선B" pitchFamily="18" charset="-127"/>
                <a:ea typeface="HY수평선B" pitchFamily="18" charset="-127"/>
              </a:rPr>
              <a:t>직영방식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665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14414" y="714356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 급여범위 및 제공방법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5720" y="1643050"/>
            <a:ext cx="8390736" cy="410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Aft>
                <a:spcPts val="1200"/>
              </a:spcAft>
            </a:pPr>
            <a:r>
              <a:rPr lang="en-US" altLang="ko-KR" sz="2400" b="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2) </a:t>
            </a:r>
            <a:r>
              <a:rPr lang="ko-KR" altLang="en-US" sz="2400" b="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간접제공 방법</a:t>
            </a:r>
            <a:r>
              <a:rPr lang="en-US" altLang="ko-KR" sz="2400" b="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</a:p>
          <a:p>
            <a:pPr marL="457200" indent="-457200" algn="l">
              <a:spcAft>
                <a:spcPts val="1800"/>
              </a:spcAft>
            </a:pPr>
            <a:r>
              <a:rPr lang="en-US" altLang="ko-KR" sz="2400" b="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(1) </a:t>
            </a:r>
            <a:r>
              <a:rPr lang="ko-KR" altLang="en-US" sz="2400" b="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제</a:t>
            </a:r>
            <a:r>
              <a:rPr lang="en-US" altLang="ko-KR" sz="2400" b="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</a:t>
            </a:r>
            <a:r>
              <a:rPr lang="ko-KR" altLang="en-US" sz="2400" b="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자 지불제도</a:t>
            </a:r>
            <a:r>
              <a:rPr lang="en-US" sz="2400" b="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(Third-party payment</a:t>
            </a:r>
            <a:r>
              <a:rPr lang="en-US" sz="2400" b="0" dirty="0">
                <a:solidFill>
                  <a:srgbClr val="FF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</a:p>
          <a:p>
            <a:pPr marL="457200" indent="-432000" algn="just">
              <a:spcAft>
                <a:spcPts val="1200"/>
              </a:spcAft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① 의료보장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적용자는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필요시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의료서비스를 이용하고 의료공급자가 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자인 보험공단이나 질병금고에 환자를 진료한 진료비를 청구하며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3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 지불자인 보험공단이나 질병금고는 청구된 진료비를 심사하여 의료공급자에게 직접지불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432000" algn="just">
              <a:spcAft>
                <a:spcPts val="1200"/>
              </a:spcAft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② 우리나라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일본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독일 등 대부분의 사회보험제도를 채택하는 국가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432000" algn="just">
              <a:spcAft>
                <a:spcPts val="1200"/>
              </a:spcAft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③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이용자는 과다이용의 가능성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공급자인 의료기관은 과잉공급 가능성과 함께 부당청구의 가능성 존재</a:t>
            </a:r>
            <a:endParaRPr lang="ko-KR" altLang="en-US" sz="2400" spc="-15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fld id="{AFDCBA5F-C0AD-4733-A428-DD1AFBF303B2}" type="slidenum">
              <a:rPr lang="ko-KR" altLang="en-US"/>
              <a:pPr/>
              <a:t>14</a:t>
            </a:fld>
            <a:endParaRPr lang="en-US" altLang="ko-KR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3</a:t>
            </a:r>
            <a:r>
              <a:rPr lang="ko-KR" altLang="en-US" dirty="0">
                <a:ea typeface="굴림" charset="-127"/>
              </a:rPr>
              <a:t>절 급여범위 및 제공방법</a:t>
            </a:r>
          </a:p>
        </p:txBody>
      </p:sp>
      <p:pic>
        <p:nvPicPr>
          <p:cNvPr id="93188" name="Picture 4" descr="그림2-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5" y="1428736"/>
            <a:ext cx="6643734" cy="49625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4282" y="1484784"/>
            <a:ext cx="8786874" cy="506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재원조달</a:t>
            </a:r>
            <a:endParaRPr lang="en-US" altLang="ko-KR" sz="2400" dirty="0">
              <a:solidFill>
                <a:srgbClr val="0000FF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공공재원 및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준공공재원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일반조세수입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부채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소비세수입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사회보험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복권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120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민간재원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고용주부담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민간건강보험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기부금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진료비본인부담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>
              <a:spcAft>
                <a:spcPts val="600"/>
              </a:spcAft>
            </a:pPr>
            <a:r>
              <a:rPr lang="en-US" altLang="ko-KR" sz="2400" spc="-15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spc="-15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의료비증가 및 관리</a:t>
            </a:r>
            <a:endParaRPr lang="en-US" altLang="ko-KR" sz="2400" spc="-150" dirty="0">
              <a:solidFill>
                <a:srgbClr val="0000FF"/>
              </a:solidFill>
              <a:latin typeface="휴먼엑스포" pitchFamily="18" charset="-127"/>
              <a:ea typeface="휴먼엑스포" pitchFamily="18" charset="-127"/>
            </a:endParaRPr>
          </a:p>
          <a:p>
            <a:pPr marL="457200" indent="-457200" algn="just">
              <a:spcAft>
                <a:spcPts val="600"/>
              </a:spcAft>
            </a:pPr>
            <a:r>
              <a:rPr lang="en-US" altLang="ko-KR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1) </a:t>
            </a: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경상의료비 증가의 원인</a:t>
            </a:r>
            <a:endParaRPr lang="en-US" altLang="ko-KR" sz="2400" b="0" spc="-150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457200" algn="just">
              <a:spcAft>
                <a:spcPts val="600"/>
              </a:spcAft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❑ 경상의료비는 보건의료서비스와 재화의 소비를 위해서 국민전체가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년간 지출한 총액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. OECD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는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GDP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대비 약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8.8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%(2018),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미국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16.9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%, 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프랑스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11.3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%,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일본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11.0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%, </a:t>
            </a:r>
            <a:r>
              <a:rPr lang="ko-KR" altLang="en-US" sz="24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우리나라 </a:t>
            </a:r>
            <a:r>
              <a:rPr lang="en-US" altLang="ko-KR" sz="24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7.6</a:t>
            </a:r>
            <a:r>
              <a:rPr lang="en-US" altLang="ko-KR" sz="2000" b="0" u="sng" spc="-15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%(2018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57200" indent="-457200" algn="just">
              <a:spcAft>
                <a:spcPts val="600"/>
              </a:spcAft>
              <a:buAutoNum type="arabicParenBoth"/>
            </a:pPr>
            <a:r>
              <a:rPr lang="ko-KR" altLang="en-US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의료수요의 증가</a:t>
            </a:r>
            <a:endParaRPr lang="en-US" altLang="ko-KR" sz="2400" b="0" spc="-15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국민소득의 증가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건강에 대한 관심의 증가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본인부담의 감소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건강보험급여의 확대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인구집단의 고령화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의사수의 증가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의료공급자의 의료수요 창출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214414" y="714356"/>
            <a:ext cx="7315200" cy="533400"/>
          </a:xfrm>
        </p:spPr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4</a:t>
            </a:r>
            <a:r>
              <a:rPr lang="ko-KR" altLang="en-US" dirty="0"/>
              <a:t>절 재원조달방법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7158" y="1643050"/>
            <a:ext cx="857256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</a:pPr>
            <a:r>
              <a:rPr lang="en-US" altLang="ko-KR" sz="2000" b="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en-US" altLang="ko-KR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2) </a:t>
            </a:r>
            <a:r>
              <a:rPr lang="ko-KR" altLang="en-US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의료생산비용의 증가 및 의료기술의 발달</a:t>
            </a:r>
          </a:p>
          <a:p>
            <a:pPr marL="432000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재료비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인건비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시설 및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장비비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비용 상승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고가의료장비 수입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고급의료기술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치료나 증상완화 등 중간단계기술의 발달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>
              <a:spcAft>
                <a:spcPts val="600"/>
              </a:spcAft>
            </a:pPr>
            <a:r>
              <a:rPr lang="en-US" altLang="ko-KR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(3) </a:t>
            </a:r>
            <a:r>
              <a:rPr lang="ko-KR" altLang="en-US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진료비 지불제도</a:t>
            </a:r>
            <a:endParaRPr lang="en-US" altLang="ko-KR" sz="2400" b="0" spc="-150" dirty="0">
              <a:solidFill>
                <a:srgbClr val="0000FF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행위별수가제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just">
              <a:spcAft>
                <a:spcPts val="1200"/>
              </a:spcAft>
            </a:pPr>
            <a:r>
              <a:rPr lang="en-US" altLang="ko-KR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2) </a:t>
            </a:r>
            <a:r>
              <a:rPr lang="ko-KR" altLang="en-US" sz="2400" b="0" spc="-150" dirty="0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국민의료비 관리방안</a:t>
            </a:r>
            <a:endParaRPr lang="en-US" altLang="ko-KR" sz="2400" b="0" spc="-150" dirty="0">
              <a:solidFill>
                <a:srgbClr val="C000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본인부담률을 적정수준으로 높임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고가의료장비 도입억제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노인전문요양시설이나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요양홈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확충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행위별수가제 중심의 진료비 지불방식 개편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국가적 차원의 공중보건사업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보건교육 및 예방서비스 제공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214414" y="714356"/>
            <a:ext cx="7315200" cy="533400"/>
          </a:xfrm>
        </p:spPr>
        <p:txBody>
          <a:bodyPr/>
          <a:lstStyle/>
          <a:p>
            <a:r>
              <a:rPr lang="ko-KR" altLang="en-US" dirty="0"/>
              <a:t>제</a:t>
            </a:r>
            <a:r>
              <a:rPr lang="en-US" altLang="ko-KR" dirty="0"/>
              <a:t>4</a:t>
            </a:r>
            <a:r>
              <a:rPr lang="ko-KR" altLang="en-US" dirty="0"/>
              <a:t>절 재원조달방법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28596" y="1428736"/>
            <a:ext cx="8501122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</a:pPr>
            <a:r>
              <a:rPr lang="en-US" altLang="ko-KR" sz="2400" spc="-17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1.  </a:t>
            </a:r>
            <a:r>
              <a:rPr lang="ko-KR" altLang="en-US" sz="2400" spc="-17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진료행위별수가제</a:t>
            </a:r>
            <a:r>
              <a:rPr lang="en-US" b="0" spc="-170" dirty="0">
                <a:latin typeface="HY수평선B" pitchFamily="18" charset="-127"/>
                <a:ea typeface="HY수평선B" pitchFamily="18" charset="-127"/>
              </a:rPr>
              <a:t>(Fee for Service:  </a:t>
            </a:r>
            <a:r>
              <a:rPr lang="ko-KR" altLang="en-US" b="0" spc="-170" dirty="0">
                <a:latin typeface="HY수평선B" pitchFamily="18" charset="-127"/>
                <a:ea typeface="HY수평선B" pitchFamily="18" charset="-127"/>
              </a:rPr>
              <a:t>한국</a:t>
            </a:r>
            <a:r>
              <a:rPr lang="en-US" altLang="ko-KR" b="0" spc="-170" dirty="0">
                <a:latin typeface="HY수평선B" pitchFamily="18" charset="-127"/>
                <a:ea typeface="HY수평선B" pitchFamily="18" charset="-127"/>
              </a:rPr>
              <a:t>, </a:t>
            </a:r>
            <a:r>
              <a:rPr lang="ko-KR" altLang="en-US" b="0" spc="-170" dirty="0">
                <a:latin typeface="HY수평선B" pitchFamily="18" charset="-127"/>
                <a:ea typeface="HY수평선B" pitchFamily="18" charset="-127"/>
              </a:rPr>
              <a:t>일본</a:t>
            </a:r>
            <a:r>
              <a:rPr lang="en-US" altLang="ko-KR" b="0" spc="-170" dirty="0">
                <a:latin typeface="HY수평선B" pitchFamily="18" charset="-127"/>
                <a:ea typeface="HY수평선B" pitchFamily="18" charset="-127"/>
              </a:rPr>
              <a:t>, </a:t>
            </a:r>
            <a:r>
              <a:rPr lang="ko-KR" altLang="en-US" b="0" spc="-170" dirty="0">
                <a:latin typeface="HY수평선B" pitchFamily="18" charset="-127"/>
                <a:ea typeface="HY수평선B" pitchFamily="18" charset="-127"/>
              </a:rPr>
              <a:t>미국 등</a:t>
            </a:r>
            <a:r>
              <a:rPr lang="en-US" altLang="ko-KR" b="0" spc="-170" dirty="0">
                <a:latin typeface="HY수평선B" pitchFamily="18" charset="-127"/>
                <a:ea typeface="HY수평선B" pitchFamily="18" charset="-127"/>
              </a:rPr>
              <a:t>)</a:t>
            </a:r>
          </a:p>
          <a:p>
            <a:pPr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000" b="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2400" b="0" spc="-150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기준</a:t>
            </a:r>
            <a:endParaRPr lang="en-US" altLang="ko-KR" sz="2400" b="0" spc="-150" dirty="0">
              <a:solidFill>
                <a:srgbClr val="C0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단위서비스의 가격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×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서비스의 양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진료행위 그 자체가 기준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행위당 금액제로 사용하고 있음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2400" b="0" spc="-150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장점</a:t>
            </a:r>
            <a:endParaRPr lang="en-US" altLang="ko-KR" sz="2400" b="0" spc="-150" dirty="0">
              <a:solidFill>
                <a:srgbClr val="C0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의료서비스의 양과 질이 극대화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의료인의 재량권이 최대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환자에 대한 진료책임도 극대화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첨단 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의과학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기술의 발달 유도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전문적인 의료의 수가결정에 적합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2400" b="0" spc="-150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단점</a:t>
            </a:r>
            <a:endParaRPr lang="en-US" altLang="ko-KR" sz="2400" b="0" spc="-150" dirty="0">
              <a:solidFill>
                <a:srgbClr val="C0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국민의료비의 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앙등소지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과잉진료 우려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진료비 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청구</a:t>
            </a:r>
            <a:r>
              <a:rPr lang="ko-KR" altLang="en-US" sz="2300" b="0" spc="-150" dirty="0" err="1">
                <a:latin typeface="+mj-ea"/>
                <a:ea typeface="+mj-ea"/>
              </a:rPr>
              <a:t>ㆍ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심사</a:t>
            </a:r>
            <a:r>
              <a:rPr lang="ko-KR" altLang="en-US" sz="2300" b="0" spc="-150" dirty="0" err="1">
                <a:latin typeface="+mn-ea"/>
              </a:rPr>
              <a:t>ㆍ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지불의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복잡화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간접비용의 증가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의료기술 지상주의적 사고의 팽배유도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의료인</a:t>
            </a:r>
            <a:r>
              <a:rPr lang="ko-KR" altLang="en-US" sz="2300" b="0" spc="-150" dirty="0" err="1">
                <a:latin typeface="+mj-ea"/>
                <a:ea typeface="+mj-ea"/>
              </a:rPr>
              <a:t>ㆍ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보험자의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 마찰요인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예방사업 소홀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1428728" y="714356"/>
            <a:ext cx="5991244" cy="5334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제</a:t>
            </a:r>
            <a:r>
              <a:rPr kumimoji="0" lang="en-US" altLang="ko-KR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5</a:t>
            </a:r>
            <a:r>
              <a:rPr kumimoji="0" lang="ko-KR" altLang="en-US" sz="2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절 진료비 지불방법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28596" y="1500174"/>
            <a:ext cx="8858280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2.</a:t>
            </a:r>
            <a:r>
              <a:rPr lang="ko-KR" altLang="en-US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ko-KR" altLang="en-US" sz="2400" dirty="0" err="1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인두제</a:t>
            </a:r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altLang="ko-KR" b="0" dirty="0">
                <a:latin typeface="HY수평선B" pitchFamily="18" charset="-127"/>
                <a:ea typeface="HY수평선B" pitchFamily="18" charset="-127"/>
              </a:rPr>
              <a:t>Capitation: </a:t>
            </a:r>
            <a:r>
              <a:rPr lang="ko-KR" altLang="en-US" b="0" dirty="0">
                <a:latin typeface="HY수평선B" pitchFamily="18" charset="-127"/>
                <a:ea typeface="HY수평선B" pitchFamily="18" charset="-127"/>
              </a:rPr>
              <a:t>영국</a:t>
            </a:r>
            <a:r>
              <a:rPr lang="en-US" altLang="ko-KR" b="0" dirty="0">
                <a:latin typeface="HY수평선B" pitchFamily="18" charset="-127"/>
                <a:ea typeface="HY수평선B" pitchFamily="18" charset="-127"/>
              </a:rPr>
              <a:t>, </a:t>
            </a:r>
            <a:r>
              <a:rPr lang="ko-KR" altLang="en-US" b="0" dirty="0">
                <a:latin typeface="HY수평선B" pitchFamily="18" charset="-127"/>
                <a:ea typeface="HY수평선B" pitchFamily="18" charset="-127"/>
              </a:rPr>
              <a:t>덴마크</a:t>
            </a:r>
            <a:r>
              <a:rPr lang="en-US" altLang="ko-KR" b="0" dirty="0">
                <a:latin typeface="HY수평선B" pitchFamily="18" charset="-127"/>
                <a:ea typeface="HY수평선B" pitchFamily="18" charset="-127"/>
              </a:rPr>
              <a:t>, </a:t>
            </a:r>
            <a:r>
              <a:rPr lang="ko-KR" altLang="en-US" b="0" dirty="0">
                <a:latin typeface="HY수평선B" pitchFamily="18" charset="-127"/>
                <a:ea typeface="HY수평선B" pitchFamily="18" charset="-127"/>
              </a:rPr>
              <a:t>이탈리아 등</a:t>
            </a:r>
            <a:r>
              <a:rPr lang="en-US" altLang="ko-KR" b="0" dirty="0">
                <a:latin typeface="HY수평선B" pitchFamily="18" charset="-127"/>
                <a:ea typeface="HY수평선B" pitchFamily="18" charset="-127"/>
              </a:rPr>
              <a:t>)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2400" b="0" spc="-150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기준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등록자 수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잠재환자수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),1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인당 기준수가 적용</a:t>
            </a:r>
          </a:p>
          <a:p>
            <a:pPr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장점</a:t>
            </a:r>
            <a:endParaRPr lang="en-US" altLang="ko-KR" sz="2400" b="0" spc="-150" dirty="0">
              <a:solidFill>
                <a:srgbClr val="C0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환자와 의사간 지속적 관계 유지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행정비용의 감소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행정업무 간편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예방의료에 대한 관심 증대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1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차 의료에 적합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의료인 수입의 평준화 유도 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비용의 상대적 </a:t>
            </a:r>
            <a:r>
              <a:rPr lang="ko-KR" altLang="en-US" sz="2300" b="0" spc="-150" dirty="0" err="1">
                <a:latin typeface="휴먼모음T" pitchFamily="18" charset="-127"/>
                <a:ea typeface="휴먼모음T" pitchFamily="18" charset="-127"/>
              </a:rPr>
              <a:t>저렴성</a:t>
            </a:r>
            <a:endParaRPr lang="ko-KR" altLang="en-US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단점</a:t>
            </a:r>
            <a:endParaRPr lang="en-US" altLang="ko-KR" sz="2400" b="0" spc="-150" dirty="0">
              <a:solidFill>
                <a:srgbClr val="C0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서비스양의 최소화 경향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후송의뢰 환자의 증가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전문의료에 부적합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의사의 자율성 저하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의료서비스에 대한 가격경쟁의 배제</a:t>
            </a:r>
            <a:r>
              <a:rPr lang="en-US" altLang="ko-KR" sz="23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비합리적 방법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300" b="0" spc="-150" dirty="0">
                <a:latin typeface="휴먼모음T" pitchFamily="18" charset="-127"/>
                <a:ea typeface="휴먼모음T" pitchFamily="18" charset="-127"/>
              </a:rPr>
              <a:t>환자의 선택권 제한</a:t>
            </a:r>
            <a:endParaRPr lang="en-US" altLang="ko-KR" sz="2300" b="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95400" y="714375"/>
            <a:ext cx="7315200" cy="533400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굴림" charset="-127"/>
                <a:cs typeface="+mj-cs"/>
              </a:rPr>
              <a:t>제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굴림" charset="-127"/>
                <a:cs typeface="+mj-cs"/>
              </a:rPr>
              <a:t>5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굴림" charset="-127"/>
                <a:cs typeface="+mj-cs"/>
              </a:rPr>
              <a:t>절 진료비 지불방법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28596" y="1428736"/>
            <a:ext cx="8286808" cy="518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3</a:t>
            </a:r>
            <a:r>
              <a:rPr lang="en-US" altLang="ko-KR" sz="240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. </a:t>
            </a:r>
            <a:r>
              <a:rPr lang="ko-KR" altLang="en-US" sz="2400" spc="-100" dirty="0" err="1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봉급제</a:t>
            </a:r>
            <a:r>
              <a:rPr lang="en-US" altLang="ko-KR" b="0" spc="-100" dirty="0">
                <a:latin typeface="HY수평선B" pitchFamily="18" charset="-127"/>
                <a:ea typeface="HY수평선B" pitchFamily="18" charset="-127"/>
              </a:rPr>
              <a:t>(Salary: </a:t>
            </a:r>
            <a:r>
              <a:rPr lang="ko-KR" altLang="en-US" b="0" spc="-100" dirty="0">
                <a:latin typeface="HY수평선B" pitchFamily="18" charset="-127"/>
                <a:ea typeface="HY수평선B" pitchFamily="18" charset="-127"/>
              </a:rPr>
              <a:t>사회주의 국가 및 자본주의 </a:t>
            </a:r>
            <a:r>
              <a:rPr lang="en-US" altLang="ko-KR" b="0" spc="-100" dirty="0">
                <a:latin typeface="HY수평선B" pitchFamily="18" charset="-127"/>
                <a:ea typeface="HY수평선B" pitchFamily="18" charset="-127"/>
              </a:rPr>
              <a:t>2, 3</a:t>
            </a:r>
            <a:r>
              <a:rPr lang="ko-KR" altLang="en-US" b="0" spc="-100" dirty="0">
                <a:latin typeface="HY수평선B" pitchFamily="18" charset="-127"/>
                <a:ea typeface="HY수평선B" pitchFamily="18" charset="-127"/>
              </a:rPr>
              <a:t>차 진료</a:t>
            </a:r>
            <a:r>
              <a:rPr lang="en-US" altLang="ko-KR" b="0" spc="-100" dirty="0">
                <a:latin typeface="HY수평선B" pitchFamily="18" charset="-127"/>
                <a:ea typeface="HY수평선B" pitchFamily="18" charset="-127"/>
              </a:rPr>
              <a:t>)</a:t>
            </a:r>
          </a:p>
          <a:p>
            <a:pPr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00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기준</a:t>
            </a: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근로계약조건</a:t>
            </a:r>
            <a:r>
              <a:rPr lang="en-US" altLang="ko-KR" sz="2300" b="0" spc="-1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근무시간</a:t>
            </a:r>
            <a:r>
              <a:rPr lang="en-US" altLang="ko-KR" sz="2300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00" dirty="0" err="1">
                <a:latin typeface="휴먼모음T" pitchFamily="18" charset="-127"/>
                <a:ea typeface="휴먼모음T" pitchFamily="18" charset="-127"/>
              </a:rPr>
              <a:t>전임제</a:t>
            </a:r>
            <a:r>
              <a:rPr lang="en-US" altLang="ko-KR" sz="2300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시간제</a:t>
            </a:r>
            <a:r>
              <a:rPr lang="en-US" altLang="ko-KR" sz="2300" b="0" spc="-10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경력</a:t>
            </a:r>
            <a:r>
              <a:rPr lang="en-US" altLang="ko-KR" sz="2300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자격</a:t>
            </a:r>
            <a:r>
              <a:rPr lang="en-US" altLang="ko-KR" sz="2300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나이</a:t>
            </a:r>
            <a:r>
              <a:rPr lang="en-US" altLang="ko-KR" sz="2300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보직여부</a:t>
            </a:r>
            <a:endParaRPr lang="en-US" altLang="ko-KR" sz="2300" b="0" spc="-10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00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장점</a:t>
            </a:r>
            <a:endParaRPr lang="en-US" altLang="ko-KR" sz="2400" b="0" spc="-100" dirty="0">
              <a:solidFill>
                <a:srgbClr val="C0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조직의료에 적합</a:t>
            </a:r>
            <a:endParaRPr lang="en-US" altLang="ko-KR" sz="2300" b="0" spc="-10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동료감시</a:t>
            </a:r>
            <a:r>
              <a:rPr lang="en-US" altLang="ko-KR" sz="2300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평가로 인하여 의료의 질 유지에 도움 </a:t>
            </a:r>
            <a:endParaRPr lang="en-US" altLang="ko-KR" sz="2300" b="0" spc="-10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안정된 수입의 보장</a:t>
            </a:r>
            <a:r>
              <a:rPr lang="en-US" altLang="ko-KR" sz="2300" b="0" spc="-1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젊은 의사의 경우</a:t>
            </a:r>
            <a:r>
              <a:rPr lang="en-US" altLang="ko-KR" sz="2300" b="0" spc="-100" dirty="0">
                <a:latin typeface="휴먼모음T" pitchFamily="18" charset="-127"/>
                <a:ea typeface="휴먼모음T" pitchFamily="18" charset="-127"/>
              </a:rPr>
              <a:t>) </a:t>
            </a: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의사간의 불필요한 경쟁심 억제경향</a:t>
            </a:r>
            <a:endParaRPr lang="en-US" altLang="ko-KR" sz="2300" b="0" spc="-10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00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단점</a:t>
            </a:r>
            <a:endParaRPr lang="en-US" altLang="ko-KR" sz="2400" b="0" spc="-100" dirty="0">
              <a:solidFill>
                <a:srgbClr val="C0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의료의 관료화 우려</a:t>
            </a:r>
            <a:r>
              <a:rPr lang="en-US" altLang="ko-KR" sz="2300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형식적 진료의 만연</a:t>
            </a:r>
            <a:endParaRPr lang="en-US" altLang="ko-KR" sz="2300" b="0" spc="-10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의료인의 자율성 저하</a:t>
            </a:r>
            <a:r>
              <a:rPr lang="en-US" altLang="ko-KR" sz="2300" b="0" spc="-10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소득감소 우려</a:t>
            </a:r>
            <a:endParaRPr lang="en-US" altLang="ko-KR" sz="2300" b="0" spc="-10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외부의 압력증대</a:t>
            </a:r>
            <a:endParaRPr lang="en-US" altLang="ko-KR" sz="2300" b="0" spc="-10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승급 및 </a:t>
            </a:r>
            <a:r>
              <a:rPr lang="en-US" altLang="ko-KR" sz="2000" b="0" spc="-100" dirty="0">
                <a:latin typeface="휴먼모음T" pitchFamily="18" charset="-127"/>
                <a:ea typeface="휴먼모음T" pitchFamily="18" charset="-127"/>
              </a:rPr>
              <a:t>drop out</a:t>
            </a: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으로 </a:t>
            </a:r>
            <a:r>
              <a:rPr lang="ko-KR" altLang="en-US" sz="2300" b="0" spc="-100" dirty="0" err="1">
                <a:latin typeface="휴먼모음T" pitchFamily="18" charset="-127"/>
                <a:ea typeface="휴먼모음T" pitchFamily="18" charset="-127"/>
              </a:rPr>
              <a:t>조직내</a:t>
            </a:r>
            <a:r>
              <a:rPr lang="ko-KR" altLang="en-US" sz="2300" b="0" spc="-100" dirty="0">
                <a:latin typeface="휴먼모음T" pitchFamily="18" charset="-127"/>
                <a:ea typeface="휴먼모음T" pitchFamily="18" charset="-127"/>
              </a:rPr>
              <a:t> 긴장우려</a:t>
            </a:r>
            <a:endParaRPr lang="en-US" altLang="ko-KR" sz="2300" b="0" spc="-1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95400" y="714375"/>
            <a:ext cx="7315200" cy="533400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굴림" charset="-127"/>
                <a:cs typeface="+mj-cs"/>
              </a:rPr>
              <a:t>제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굴림" charset="-127"/>
                <a:cs typeface="+mj-cs"/>
              </a:rPr>
              <a:t>5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굴림" charset="-127"/>
                <a:cs typeface="+mj-cs"/>
              </a:rPr>
              <a:t>절 진료비 지불방법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551DD9-A7BC-4D26-9431-59E2D5FDCC47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>
                <a:ea typeface="굴림" charset="-127"/>
              </a:rPr>
              <a:t>Contents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057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4127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4128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 dirty="0"/>
                <a:t>사회보장의 이해</a:t>
              </a:r>
            </a:p>
          </p:txBody>
        </p:sp>
        <p:sp>
          <p:nvSpPr>
            <p:cNvPr id="4129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2438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02" name="AutoShape 16"/>
          <p:cNvSpPr>
            <a:spLocks noChangeArrowheads="1"/>
          </p:cNvSpPr>
          <p:nvPr/>
        </p:nvSpPr>
        <p:spPr bwMode="gray">
          <a:xfrm>
            <a:off x="2057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03" name="Text Box 17"/>
          <p:cNvSpPr txBox="1">
            <a:spLocks noChangeArrowheads="1"/>
          </p:cNvSpPr>
          <p:nvPr/>
        </p:nvSpPr>
        <p:spPr bwMode="gray">
          <a:xfrm>
            <a:off x="2667000" y="23082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04" name="Text Box 18"/>
          <p:cNvSpPr txBox="1">
            <a:spLocks noChangeArrowheads="1"/>
          </p:cNvSpPr>
          <p:nvPr/>
        </p:nvSpPr>
        <p:spPr bwMode="gray">
          <a:xfrm>
            <a:off x="2211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2438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06" name="AutoShape 16"/>
          <p:cNvSpPr>
            <a:spLocks noChangeArrowheads="1"/>
          </p:cNvSpPr>
          <p:nvPr/>
        </p:nvSpPr>
        <p:spPr bwMode="gray">
          <a:xfrm>
            <a:off x="2057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07" name="Text Box 17"/>
          <p:cNvSpPr txBox="1">
            <a:spLocks noChangeArrowheads="1"/>
          </p:cNvSpPr>
          <p:nvPr/>
        </p:nvSpPr>
        <p:spPr bwMode="gray">
          <a:xfrm>
            <a:off x="2786050" y="3000372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건강보험의 발전과정</a:t>
            </a:r>
          </a:p>
        </p:txBody>
      </p:sp>
      <p:sp>
        <p:nvSpPr>
          <p:cNvPr id="4108" name="Text Box 18"/>
          <p:cNvSpPr txBox="1">
            <a:spLocks noChangeArrowheads="1"/>
          </p:cNvSpPr>
          <p:nvPr/>
        </p:nvSpPr>
        <p:spPr bwMode="gray">
          <a:xfrm>
            <a:off x="2211388" y="29178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2438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0" name="AutoShape 16"/>
          <p:cNvSpPr>
            <a:spLocks noChangeArrowheads="1"/>
          </p:cNvSpPr>
          <p:nvPr/>
        </p:nvSpPr>
        <p:spPr bwMode="gray">
          <a:xfrm>
            <a:off x="2057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1" name="Text Box 17"/>
          <p:cNvSpPr txBox="1">
            <a:spLocks noChangeArrowheads="1"/>
          </p:cNvSpPr>
          <p:nvPr/>
        </p:nvSpPr>
        <p:spPr bwMode="gray">
          <a:xfrm>
            <a:off x="2667000" y="36798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건강보험 일반</a:t>
            </a:r>
          </a:p>
        </p:txBody>
      </p:sp>
      <p:sp>
        <p:nvSpPr>
          <p:cNvPr id="4112" name="Text Box 18"/>
          <p:cNvSpPr txBox="1">
            <a:spLocks noChangeArrowheads="1"/>
          </p:cNvSpPr>
          <p:nvPr/>
        </p:nvSpPr>
        <p:spPr bwMode="gray">
          <a:xfrm>
            <a:off x="2211388" y="36036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2438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4" name="AutoShape 16"/>
          <p:cNvSpPr>
            <a:spLocks noChangeArrowheads="1"/>
          </p:cNvSpPr>
          <p:nvPr/>
        </p:nvSpPr>
        <p:spPr bwMode="gray">
          <a:xfrm>
            <a:off x="2057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5" name="Text Box 17"/>
          <p:cNvSpPr txBox="1">
            <a:spLocks noChangeArrowheads="1"/>
          </p:cNvSpPr>
          <p:nvPr/>
        </p:nvSpPr>
        <p:spPr bwMode="gray">
          <a:xfrm>
            <a:off x="2667000" y="43656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가입자</a:t>
            </a:r>
          </a:p>
        </p:txBody>
      </p:sp>
      <p:sp>
        <p:nvSpPr>
          <p:cNvPr id="4116" name="Text Box 18"/>
          <p:cNvSpPr txBox="1">
            <a:spLocks noChangeArrowheads="1"/>
          </p:cNvSpPr>
          <p:nvPr/>
        </p:nvSpPr>
        <p:spPr bwMode="gray">
          <a:xfrm>
            <a:off x="2211388" y="42894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2438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18" name="AutoShape 16"/>
          <p:cNvSpPr>
            <a:spLocks noChangeArrowheads="1"/>
          </p:cNvSpPr>
          <p:nvPr/>
        </p:nvSpPr>
        <p:spPr bwMode="gray">
          <a:xfrm>
            <a:off x="2057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19" name="Text Box 17"/>
          <p:cNvSpPr txBox="1">
            <a:spLocks noChangeArrowheads="1"/>
          </p:cNvSpPr>
          <p:nvPr/>
        </p:nvSpPr>
        <p:spPr bwMode="gray">
          <a:xfrm>
            <a:off x="2667000" y="50514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국민건강보험공단</a:t>
            </a:r>
          </a:p>
        </p:txBody>
      </p:sp>
      <p:sp>
        <p:nvSpPr>
          <p:cNvPr id="4120" name="Text Box 18"/>
          <p:cNvSpPr txBox="1">
            <a:spLocks noChangeArrowheads="1"/>
          </p:cNvSpPr>
          <p:nvPr/>
        </p:nvSpPr>
        <p:spPr bwMode="gray">
          <a:xfrm>
            <a:off x="2211388" y="49752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" name="AutoShape 15"/>
          <p:cNvSpPr>
            <a:spLocks noChangeArrowheads="1"/>
          </p:cNvSpPr>
          <p:nvPr/>
        </p:nvSpPr>
        <p:spPr bwMode="gray">
          <a:xfrm>
            <a:off x="2438400" y="5681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4122" name="AutoShape 16"/>
          <p:cNvSpPr>
            <a:spLocks noChangeArrowheads="1"/>
          </p:cNvSpPr>
          <p:nvPr/>
        </p:nvSpPr>
        <p:spPr bwMode="gray">
          <a:xfrm>
            <a:off x="2057400" y="5562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4123" name="Text Box 17"/>
          <p:cNvSpPr txBox="1">
            <a:spLocks noChangeArrowheads="1"/>
          </p:cNvSpPr>
          <p:nvPr/>
        </p:nvSpPr>
        <p:spPr bwMode="gray">
          <a:xfrm>
            <a:off x="2667000" y="57372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보험급여(1)</a:t>
            </a:r>
          </a:p>
        </p:txBody>
      </p:sp>
      <p:sp>
        <p:nvSpPr>
          <p:cNvPr id="4124" name="Text Box 18"/>
          <p:cNvSpPr txBox="1">
            <a:spLocks noChangeArrowheads="1"/>
          </p:cNvSpPr>
          <p:nvPr/>
        </p:nvSpPr>
        <p:spPr bwMode="gray">
          <a:xfrm>
            <a:off x="2211388" y="5661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125" name="Rectangle 49"/>
          <p:cNvSpPr>
            <a:spLocks noChangeArrowheads="1"/>
          </p:cNvSpPr>
          <p:nvPr/>
        </p:nvSpPr>
        <p:spPr bwMode="auto">
          <a:xfrm>
            <a:off x="3357554" y="2214554"/>
            <a:ext cx="24897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solidFill>
                  <a:srgbClr val="C00000"/>
                </a:solidFill>
                <a:latin typeface="궁서체" pitchFamily="17" charset="-127"/>
                <a:ea typeface="궁서체" pitchFamily="17" charset="-127"/>
              </a:rPr>
              <a:t>의료보장의 이해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28596" y="1500174"/>
            <a:ext cx="8391876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</a:pPr>
            <a:r>
              <a:rPr lang="en-US" altLang="ko-KR" sz="240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4. </a:t>
            </a:r>
            <a:r>
              <a:rPr lang="ko-KR" altLang="en-US" sz="2400" spc="-100" dirty="0" err="1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포괄수가제</a:t>
            </a:r>
            <a:r>
              <a:rPr lang="en-US" altLang="ko-KR" sz="2000" b="0" spc="-100" dirty="0">
                <a:latin typeface="HY수평선B" pitchFamily="18" charset="-127"/>
                <a:ea typeface="HY수평선B" pitchFamily="18" charset="-127"/>
              </a:rPr>
              <a:t>(</a:t>
            </a:r>
            <a:r>
              <a:rPr lang="en-US" sz="2000" b="0" spc="-100" dirty="0">
                <a:latin typeface="HY수평선B" pitchFamily="18" charset="-127"/>
                <a:ea typeface="HY수평선B" pitchFamily="18" charset="-127"/>
              </a:rPr>
              <a:t>Case-payment system: </a:t>
            </a:r>
            <a:r>
              <a:rPr lang="ko-KR" altLang="en-US" sz="2000" b="0" spc="-100" dirty="0">
                <a:latin typeface="HY수평선B" pitchFamily="18" charset="-127"/>
                <a:ea typeface="HY수평선B" pitchFamily="18" charset="-127"/>
              </a:rPr>
              <a:t>미국의 </a:t>
            </a:r>
            <a:r>
              <a:rPr lang="en-US" sz="2000" b="0" spc="-100" dirty="0">
                <a:latin typeface="HY수평선B" pitchFamily="18" charset="-127"/>
                <a:ea typeface="HY수평선B" pitchFamily="18" charset="-127"/>
              </a:rPr>
              <a:t>DRG, </a:t>
            </a:r>
            <a:r>
              <a:rPr lang="ko-KR" altLang="en-US" sz="2000" b="0" spc="-100" dirty="0">
                <a:latin typeface="HY수평선B" pitchFamily="18" charset="-127"/>
                <a:ea typeface="HY수평선B" pitchFamily="18" charset="-127"/>
              </a:rPr>
              <a:t>네덜란드</a:t>
            </a:r>
            <a:r>
              <a:rPr lang="en-US" altLang="ko-KR" sz="2000" b="0" spc="-100" dirty="0">
                <a:latin typeface="HY수평선B" pitchFamily="18" charset="-127"/>
                <a:ea typeface="HY수평선B" pitchFamily="18" charset="-127"/>
              </a:rPr>
              <a:t>)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2400" b="0" spc="-150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기준</a:t>
            </a:r>
            <a:r>
              <a:rPr lang="en-US" altLang="ko-KR" sz="2400" b="0" spc="-15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: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 flat rate(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질병당 또는 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건당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algn="just"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장점</a:t>
            </a:r>
            <a:endParaRPr lang="en-US" altLang="ko-KR" sz="2400" b="0" spc="-150" dirty="0">
              <a:solidFill>
                <a:srgbClr val="C0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진료비 산정의 간소화로 행정비용 절감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의료자원의 활용에 의료인의 관심증대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경제적 진료 유도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부분적으로도 적용가능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병용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 </a:t>
            </a:r>
          </a:p>
          <a:p>
            <a:pPr marL="432000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진료의 표준화 유도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buFont typeface="Wingdings" pitchFamily="2" charset="2"/>
              <a:buChar char="l"/>
            </a:pPr>
            <a:r>
              <a:rPr lang="ko-KR" altLang="en-US" sz="2400" b="0" spc="-150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단점</a:t>
            </a:r>
            <a:endParaRPr lang="en-US" altLang="ko-KR" sz="2400" b="0" spc="-150" dirty="0">
              <a:solidFill>
                <a:srgbClr val="C0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과소진료 우려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서비스의 최소화 경향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의료행위에 대한 자율성 감소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서비스의 규격화 경향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합병증 발생시 적용곤란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신규의학기술에 적용곤란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진료일수를 늘리거나 진단명 조작 가능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95400" y="714375"/>
            <a:ext cx="7315200" cy="533400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굴림" charset="-127"/>
                <a:cs typeface="+mj-cs"/>
              </a:rPr>
              <a:t>제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굴림" charset="-127"/>
                <a:cs typeface="+mj-cs"/>
              </a:rPr>
              <a:t>5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굴림" charset="-127"/>
                <a:cs typeface="+mj-cs"/>
              </a:rPr>
              <a:t>절 진료비 지불방법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777EA5-6554-4DE1-9991-C2FF9598E178}" type="slidenum">
              <a:rPr lang="ko-KR" altLang="en-US" smtClean="0"/>
              <a:pPr/>
              <a:t>21</a:t>
            </a:fld>
            <a:endParaRPr lang="en-US" altLang="ko-KR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70" y="142852"/>
            <a:ext cx="9079730" cy="65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2214546" y="714356"/>
            <a:ext cx="607223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2013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월부터 전국 모든 의료기관이 </a:t>
            </a:r>
            <a:r>
              <a:rPr lang="ko-KR" altLang="en-US" dirty="0" err="1"/>
              <a:t>포괄수가제</a:t>
            </a:r>
            <a:r>
              <a:rPr lang="ko-KR" altLang="en-US" dirty="0"/>
              <a:t> 시행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43208" y="4214818"/>
            <a:ext cx="6000792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ko-KR" dirty="0"/>
              <a:t>2009</a:t>
            </a:r>
            <a:r>
              <a:rPr lang="ko-KR" altLang="en-US" dirty="0"/>
              <a:t>년부터 </a:t>
            </a:r>
            <a:r>
              <a:rPr lang="ko-KR" altLang="en-US" dirty="0" err="1"/>
              <a:t>신포괄수가사업</a:t>
            </a:r>
            <a:r>
              <a:rPr lang="ko-KR" altLang="en-US" dirty="0"/>
              <a:t> 시범사업 실시 중</a:t>
            </a:r>
            <a:r>
              <a:rPr lang="en-US" altLang="ko-KR" dirty="0"/>
              <a:t>/</a:t>
            </a:r>
          </a:p>
          <a:p>
            <a:pPr algn="just"/>
            <a:r>
              <a:rPr lang="en-US" altLang="ko-KR" dirty="0"/>
              <a:t>  </a:t>
            </a:r>
            <a:r>
              <a:rPr lang="ko-KR" altLang="en-US" dirty="0"/>
              <a:t>많은 의료기관으로 확대 시행 중</a:t>
            </a:r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1857356" y="5214950"/>
            <a:ext cx="2071702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28596" y="1500174"/>
            <a:ext cx="8143932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</a:pPr>
            <a:r>
              <a:rPr lang="en-US" altLang="ko-KR" sz="2400" spc="-1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5. </a:t>
            </a:r>
            <a:r>
              <a:rPr lang="ko-KR" altLang="en-US" sz="2400" spc="-100" dirty="0" err="1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총액계약제</a:t>
            </a:r>
            <a:r>
              <a:rPr lang="en-US" altLang="ko-KR" spc="-10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en-US" b="0" spc="-100" dirty="0">
                <a:latin typeface="HY수평선B" pitchFamily="18" charset="-127"/>
                <a:ea typeface="HY수평선B" pitchFamily="18" charset="-127"/>
              </a:rPr>
              <a:t>Global budget:  </a:t>
            </a:r>
            <a:r>
              <a:rPr lang="ko-KR" altLang="en-US" b="0" spc="-100" dirty="0">
                <a:latin typeface="HY수평선B" pitchFamily="18" charset="-127"/>
                <a:ea typeface="HY수평선B" pitchFamily="18" charset="-127"/>
              </a:rPr>
              <a:t>독일</a:t>
            </a:r>
            <a:r>
              <a:rPr lang="en-US" altLang="ko-KR" b="0" spc="-100" dirty="0">
                <a:latin typeface="HY수평선B" pitchFamily="18" charset="-127"/>
                <a:ea typeface="HY수평선B" pitchFamily="18" charset="-127"/>
              </a:rPr>
              <a:t>)</a:t>
            </a:r>
          </a:p>
          <a:p>
            <a:pPr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400" b="0" spc="-140" dirty="0">
                <a:solidFill>
                  <a:srgbClr val="C00000"/>
                </a:solidFill>
                <a:latin typeface="HY수평선B" pitchFamily="18" charset="-127"/>
                <a:ea typeface="HY수평선B" pitchFamily="18" charset="-127"/>
              </a:rPr>
              <a:t> </a:t>
            </a:r>
            <a:r>
              <a:rPr lang="ko-KR" altLang="en-US" sz="2400" b="0" spc="-140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기준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400" b="0" spc="-140" dirty="0" err="1">
                <a:latin typeface="휴먼모음T" pitchFamily="18" charset="-127"/>
                <a:ea typeface="휴먼모음T" pitchFamily="18" charset="-127"/>
              </a:rPr>
              <a:t>지불자측과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 의료공급자측 사전계약</a:t>
            </a:r>
          </a:p>
          <a:p>
            <a:pPr algn="just">
              <a:buFont typeface="Wingdings" pitchFamily="2" charset="2"/>
              <a:buChar char="l"/>
            </a:pPr>
            <a:r>
              <a:rPr lang="ko-KR" altLang="en-US" sz="2400" b="0" spc="-140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장점</a:t>
            </a:r>
            <a:endParaRPr lang="en-US" altLang="ko-KR" sz="2400" b="0" spc="-140" dirty="0">
              <a:solidFill>
                <a:srgbClr val="C0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과잉진료 및 과잉청구 시비가 줄어 </a:t>
            </a:r>
            <a:r>
              <a:rPr lang="ko-KR" altLang="en-US" sz="2400" b="0" spc="-140" dirty="0" err="1">
                <a:latin typeface="휴먼모음T" pitchFamily="18" charset="-127"/>
                <a:ea typeface="휴먼모음T" pitchFamily="18" charset="-127"/>
              </a:rPr>
              <a:t>듬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진료비 심사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조정과 관련된 공급자 불만 감소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의료비지출의 사전예측 가능으로 보험재정의 안정적 운영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의료공급자의 자율적 규제 가능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algn="just">
              <a:buFont typeface="Wingdings" pitchFamily="2" charset="2"/>
              <a:buChar char="l"/>
            </a:pPr>
            <a:r>
              <a:rPr lang="ko-KR" altLang="en-US" sz="2400" b="0" spc="-140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단점</a:t>
            </a:r>
            <a:endParaRPr lang="en-US" altLang="ko-KR" sz="2400" b="0" spc="-140" dirty="0">
              <a:solidFill>
                <a:srgbClr val="C0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보험자 및 의사단체간 계약체결의 어려움 상존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의료공급자단체의 </a:t>
            </a:r>
            <a:r>
              <a:rPr lang="ko-KR" altLang="en-US" sz="2400" b="0" spc="-140" dirty="0" err="1">
                <a:latin typeface="휴먼모음T" pitchFamily="18" charset="-127"/>
                <a:ea typeface="휴먼모음T" pitchFamily="18" charset="-127"/>
              </a:rPr>
              <a:t>독점성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 보장으로 인한 폐해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전문과목별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요양기관별로 진료비를 </a:t>
            </a:r>
            <a:r>
              <a:rPr lang="ko-KR" altLang="en-US" sz="2400" b="0" spc="-140" dirty="0" err="1">
                <a:latin typeface="휴먼모음T" pitchFamily="18" charset="-127"/>
                <a:ea typeface="휴먼모음T" pitchFamily="18" charset="-127"/>
              </a:rPr>
              <a:t>배분받기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 위한 갈등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신기술개발 및 도입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의료의 질 향상을 위한 동기 저하</a:t>
            </a:r>
            <a:endParaRPr lang="en-US" altLang="ko-KR" sz="2400" b="0" spc="-140" dirty="0">
              <a:latin typeface="휴먼모음T" pitchFamily="18" charset="-127"/>
              <a:ea typeface="휴먼모음T" pitchFamily="18" charset="-127"/>
            </a:endParaRPr>
          </a:p>
          <a:p>
            <a:pPr marL="432000" indent="-252000" algn="just">
              <a:buFont typeface="Wingdings" pitchFamily="2" charset="2"/>
              <a:buChar char="§"/>
            </a:pP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의료의 </a:t>
            </a:r>
            <a:r>
              <a:rPr lang="ko-KR" altLang="en-US" sz="2400" b="0" spc="-140" dirty="0" err="1">
                <a:latin typeface="휴먼모음T" pitchFamily="18" charset="-127"/>
                <a:ea typeface="휴먼모음T" pitchFamily="18" charset="-127"/>
              </a:rPr>
              <a:t>질관리의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 어려움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40" dirty="0">
                <a:latin typeface="휴먼모음T" pitchFamily="18" charset="-127"/>
                <a:ea typeface="휴먼모음T" pitchFamily="18" charset="-127"/>
              </a:rPr>
              <a:t>과소진료</a:t>
            </a:r>
            <a:r>
              <a:rPr lang="en-US" altLang="ko-KR" sz="2400" b="0" spc="-140" dirty="0">
                <a:latin typeface="휴먼모음T" pitchFamily="18" charset="-127"/>
                <a:ea typeface="휴먼모음T" pitchFamily="18" charset="-127"/>
              </a:rPr>
              <a:t>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95400" y="714375"/>
            <a:ext cx="7315200" cy="533400"/>
          </a:xfrm>
          <a:prstGeom prst="rect">
            <a:avLst/>
          </a:prstGeom>
          <a:noFill/>
          <a:ln/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굴림" charset="-127"/>
                <a:cs typeface="+mj-cs"/>
              </a:rPr>
              <a:t>제</a:t>
            </a: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굴림" charset="-127"/>
                <a:cs typeface="+mj-cs"/>
              </a:rPr>
              <a:t>5</a:t>
            </a:r>
            <a:r>
              <a: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굴림" charset="-127"/>
                <a:cs typeface="+mj-cs"/>
              </a:rPr>
              <a:t>절 진료비 지불방법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BE6EB-9785-4AFE-9EF7-9ABFD83F5E25}" type="slidenum">
              <a:rPr lang="ko-KR" altLang="en-US" smtClean="0"/>
              <a:pPr/>
              <a:t>23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98"/>
            <a:ext cx="9170067" cy="660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37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2BE6EB-9785-4AFE-9EF7-9ABFD83F5E25}" type="slidenum">
              <a:rPr lang="ko-KR" altLang="en-US" smtClean="0"/>
              <a:pPr/>
              <a:t>24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9" y="846184"/>
            <a:ext cx="9082742" cy="53345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" y="485032"/>
            <a:ext cx="9113370" cy="42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F43E12-C9AD-42C6-96EC-1FC75C5916C9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>
                <a:ea typeface="굴림" charset="-127"/>
              </a:rPr>
              <a:t>Contents</a:t>
            </a:r>
          </a:p>
        </p:txBody>
      </p:sp>
      <p:grpSp>
        <p:nvGrpSpPr>
          <p:cNvPr id="5124" name="Group 14"/>
          <p:cNvGrpSpPr>
            <a:grpSpLocks/>
          </p:cNvGrpSpPr>
          <p:nvPr/>
        </p:nvGrpSpPr>
        <p:grpSpPr bwMode="auto">
          <a:xfrm>
            <a:off x="2057400" y="1447800"/>
            <a:ext cx="4724400" cy="685800"/>
            <a:chOff x="1296" y="1824"/>
            <a:chExt cx="2976" cy="432"/>
          </a:xfrm>
        </p:grpSpPr>
        <p:sp>
          <p:nvSpPr>
            <p:cNvPr id="2" name="AutoShape 15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21176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/>
            </a:p>
          </p:txBody>
        </p:sp>
        <p:sp>
          <p:nvSpPr>
            <p:cNvPr id="5151" name="AutoShape 16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ko-KR" altLang="en-US"/>
            </a:p>
          </p:txBody>
        </p:sp>
        <p:sp>
          <p:nvSpPr>
            <p:cNvPr id="5152" name="Text Box 17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latinLnBrk="0" hangingPunct="0"/>
              <a:r>
                <a:rPr lang="ko-KR" altLang="en-US" dirty="0">
                  <a:solidFill>
                    <a:srgbClr val="000000"/>
                  </a:solidFill>
                </a:rPr>
                <a:t>보험급여(2)</a:t>
              </a:r>
            </a:p>
          </p:txBody>
        </p:sp>
        <p:sp>
          <p:nvSpPr>
            <p:cNvPr id="5153" name="Text Box 18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latinLnBrk="0" hangingPunct="0"/>
              <a:r>
                <a:rPr lang="en-US" altLang="ko-KR" sz="2400" b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02415" name="AutoShape 15"/>
          <p:cNvSpPr>
            <a:spLocks noChangeArrowheads="1"/>
          </p:cNvSpPr>
          <p:nvPr/>
        </p:nvSpPr>
        <p:spPr bwMode="gray">
          <a:xfrm>
            <a:off x="2438400" y="22526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26" name="AutoShape 16"/>
          <p:cNvSpPr>
            <a:spLocks noChangeArrowheads="1"/>
          </p:cNvSpPr>
          <p:nvPr/>
        </p:nvSpPr>
        <p:spPr bwMode="gray">
          <a:xfrm>
            <a:off x="2057400" y="21336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27" name="Text Box 17"/>
          <p:cNvSpPr txBox="1">
            <a:spLocks noChangeArrowheads="1"/>
          </p:cNvSpPr>
          <p:nvPr/>
        </p:nvSpPr>
        <p:spPr bwMode="gray">
          <a:xfrm>
            <a:off x="2667000" y="23082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128" name="Text Box 18"/>
          <p:cNvSpPr txBox="1">
            <a:spLocks noChangeArrowheads="1"/>
          </p:cNvSpPr>
          <p:nvPr/>
        </p:nvSpPr>
        <p:spPr bwMode="gray">
          <a:xfrm>
            <a:off x="2211388" y="2232025"/>
            <a:ext cx="3540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gray">
          <a:xfrm>
            <a:off x="2438400" y="29384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0" name="AutoShape 16"/>
          <p:cNvSpPr>
            <a:spLocks noChangeArrowheads="1"/>
          </p:cNvSpPr>
          <p:nvPr/>
        </p:nvSpPr>
        <p:spPr bwMode="gray">
          <a:xfrm>
            <a:off x="2057400" y="28194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1" name="Text Box 17"/>
          <p:cNvSpPr txBox="1">
            <a:spLocks noChangeArrowheads="1"/>
          </p:cNvSpPr>
          <p:nvPr/>
        </p:nvSpPr>
        <p:spPr bwMode="gray">
          <a:xfrm>
            <a:off x="2667000" y="29940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보험료</a:t>
            </a:r>
          </a:p>
        </p:txBody>
      </p:sp>
      <p:sp>
        <p:nvSpPr>
          <p:cNvPr id="5132" name="Text Box 18"/>
          <p:cNvSpPr txBox="1">
            <a:spLocks noChangeArrowheads="1"/>
          </p:cNvSpPr>
          <p:nvPr/>
        </p:nvSpPr>
        <p:spPr bwMode="gray">
          <a:xfrm>
            <a:off x="2127250" y="29178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5" name="AutoShape 15"/>
          <p:cNvSpPr>
            <a:spLocks noChangeArrowheads="1"/>
          </p:cNvSpPr>
          <p:nvPr/>
        </p:nvSpPr>
        <p:spPr bwMode="gray">
          <a:xfrm>
            <a:off x="2438400" y="36242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4" name="AutoShape 16"/>
          <p:cNvSpPr>
            <a:spLocks noChangeArrowheads="1"/>
          </p:cNvSpPr>
          <p:nvPr/>
        </p:nvSpPr>
        <p:spPr bwMode="gray">
          <a:xfrm>
            <a:off x="2057400" y="35052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gray">
          <a:xfrm>
            <a:off x="2667000" y="36798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이의신청 및 심사청구</a:t>
            </a:r>
          </a:p>
        </p:txBody>
      </p:sp>
      <p:sp>
        <p:nvSpPr>
          <p:cNvPr id="5136" name="Text Box 18"/>
          <p:cNvSpPr txBox="1">
            <a:spLocks noChangeArrowheads="1"/>
          </p:cNvSpPr>
          <p:nvPr/>
        </p:nvSpPr>
        <p:spPr bwMode="gray">
          <a:xfrm>
            <a:off x="2127250" y="36036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gray">
          <a:xfrm>
            <a:off x="2438400" y="43100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38" name="AutoShape 16"/>
          <p:cNvSpPr>
            <a:spLocks noChangeArrowheads="1"/>
          </p:cNvSpPr>
          <p:nvPr/>
        </p:nvSpPr>
        <p:spPr bwMode="gray">
          <a:xfrm>
            <a:off x="2057400" y="41910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39" name="Text Box 17"/>
          <p:cNvSpPr txBox="1">
            <a:spLocks noChangeArrowheads="1"/>
          </p:cNvSpPr>
          <p:nvPr/>
        </p:nvSpPr>
        <p:spPr bwMode="gray">
          <a:xfrm>
            <a:off x="2667000" y="4365625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>
                <a:solidFill>
                  <a:srgbClr val="000000"/>
                </a:solidFill>
              </a:rPr>
              <a:t>보칙 및 벌칙</a:t>
            </a:r>
          </a:p>
        </p:txBody>
      </p:sp>
      <p:sp>
        <p:nvSpPr>
          <p:cNvPr id="5140" name="Text Box 18"/>
          <p:cNvSpPr txBox="1">
            <a:spLocks noChangeArrowheads="1"/>
          </p:cNvSpPr>
          <p:nvPr/>
        </p:nvSpPr>
        <p:spPr bwMode="gray">
          <a:xfrm>
            <a:off x="2127250" y="42894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gray">
          <a:xfrm>
            <a:off x="2438400" y="4995863"/>
            <a:ext cx="4343400" cy="4572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/>
          </a:p>
        </p:txBody>
      </p:sp>
      <p:sp>
        <p:nvSpPr>
          <p:cNvPr id="5142" name="AutoShape 16"/>
          <p:cNvSpPr>
            <a:spLocks noChangeArrowheads="1"/>
          </p:cNvSpPr>
          <p:nvPr/>
        </p:nvSpPr>
        <p:spPr bwMode="gray">
          <a:xfrm>
            <a:off x="2057400" y="4876800"/>
            <a:ext cx="685800" cy="685800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ko-KR" altLang="en-US"/>
          </a:p>
        </p:txBody>
      </p:sp>
      <p:sp>
        <p:nvSpPr>
          <p:cNvPr id="5143" name="Text Box 17"/>
          <p:cNvSpPr txBox="1">
            <a:spLocks noChangeArrowheads="1"/>
          </p:cNvSpPr>
          <p:nvPr/>
        </p:nvSpPr>
        <p:spPr bwMode="gray">
          <a:xfrm>
            <a:off x="2667000" y="5051425"/>
            <a:ext cx="3429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/>
            <a:r>
              <a:rPr lang="ko-KR" altLang="en-US" dirty="0">
                <a:solidFill>
                  <a:srgbClr val="000000"/>
                </a:solidFill>
              </a:rPr>
              <a:t>노인장기요양보험제도</a:t>
            </a:r>
          </a:p>
        </p:txBody>
      </p:sp>
      <p:sp>
        <p:nvSpPr>
          <p:cNvPr id="5144" name="Text Box 18"/>
          <p:cNvSpPr txBox="1">
            <a:spLocks noChangeArrowheads="1"/>
          </p:cNvSpPr>
          <p:nvPr/>
        </p:nvSpPr>
        <p:spPr bwMode="gray">
          <a:xfrm>
            <a:off x="2127250" y="4975225"/>
            <a:ext cx="5238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latinLnBrk="0" hangingPunct="0"/>
            <a:r>
              <a:rPr lang="en-US" altLang="ko-KR" sz="2400" b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5149" name="Rectangle 32"/>
          <p:cNvSpPr>
            <a:spLocks noChangeArrowheads="1"/>
          </p:cNvSpPr>
          <p:nvPr/>
        </p:nvSpPr>
        <p:spPr bwMode="auto">
          <a:xfrm>
            <a:off x="3525838" y="2271713"/>
            <a:ext cx="2198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>
                <a:solidFill>
                  <a:srgbClr val="000000"/>
                </a:solidFill>
              </a:rPr>
              <a:t>건강보험심사평가원</a:t>
            </a:r>
          </a:p>
        </p:txBody>
      </p:sp>
    </p:spTree>
    <p:extLst>
      <p:ext uri="{BB962C8B-B14F-4D97-AF65-F5344CB8AC3E}">
        <p14:creationId xmlns:p14="http://schemas.microsoft.com/office/powerpoint/2010/main" val="376912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643313" y="6500813"/>
            <a:ext cx="2133600" cy="244475"/>
          </a:xfrm>
          <a:noFill/>
        </p:spPr>
        <p:txBody>
          <a:bodyPr/>
          <a:lstStyle/>
          <a:p>
            <a:fld id="{65460411-F05F-4F79-87B0-019E4C03E76E}" type="slidenum">
              <a:rPr lang="ko-KR" altLang="en-US" smtClean="0">
                <a:latin typeface="Arial" pitchFamily="34" charset="0"/>
                <a:ea typeface="굴림" pitchFamily="50" charset="-127"/>
              </a:rPr>
              <a:pPr/>
              <a:t>4</a:t>
            </a:fld>
            <a:endParaRPr lang="en-US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428625" y="1785938"/>
            <a:ext cx="8153400" cy="43862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EB4B4"/>
              </a:gs>
              <a:gs pos="50000">
                <a:srgbClr val="FFFFFF"/>
              </a:gs>
              <a:gs pos="100000">
                <a:srgbClr val="5EB4B4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1</a:t>
            </a:r>
            <a:r>
              <a:rPr lang="ko-KR" altLang="en-US" sz="2800" b="0" dirty="0"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절 의료보장의 개념</a:t>
            </a:r>
            <a:endParaRPr lang="en-US" altLang="ko-KR" sz="2800" b="0" dirty="0"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2</a:t>
            </a:r>
            <a:r>
              <a:rPr lang="ko-KR" altLang="en-US" sz="2800" b="0" dirty="0"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절 의료보장제도의 분류</a:t>
            </a:r>
            <a:endParaRPr lang="en-US" altLang="ko-KR" sz="2800" b="0" dirty="0"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3</a:t>
            </a:r>
            <a:r>
              <a:rPr lang="ko-KR" altLang="en-US" sz="2800" b="0" dirty="0"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절 급여범위 및 제공방법</a:t>
            </a:r>
            <a:endParaRPr lang="en-US" altLang="ko-KR" sz="2800" b="0" dirty="0"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4</a:t>
            </a:r>
            <a:r>
              <a:rPr lang="ko-KR" altLang="en-US" sz="2800" b="0" dirty="0"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절 재원조달 방법</a:t>
            </a:r>
            <a:endParaRPr lang="en-US" altLang="ko-KR" sz="2800" b="0" dirty="0"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algn="ctr">
              <a:spcAft>
                <a:spcPts val="6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5</a:t>
            </a:r>
            <a:r>
              <a:rPr lang="ko-KR" altLang="en-US" sz="2800" b="0" dirty="0"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절 진료비 지불방법</a:t>
            </a:r>
            <a:endParaRPr lang="en-US" altLang="ko-KR" sz="2800" b="0" dirty="0">
              <a:solidFill>
                <a:srgbClr val="CC0000"/>
              </a:solidFill>
              <a:latin typeface="휴먼엑스포" pitchFamily="18" charset="-127"/>
              <a:ea typeface="휴먼엑스포" pitchFamily="18" charset="-127"/>
            </a:endParaRPr>
          </a:p>
          <a:p>
            <a:pPr algn="ctr">
              <a:spcAft>
                <a:spcPts val="2400"/>
              </a:spcAft>
              <a:defRPr/>
            </a:pPr>
            <a:r>
              <a:rPr lang="ko-KR" altLang="en-US" sz="2800" b="0" dirty="0"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제</a:t>
            </a:r>
            <a:r>
              <a:rPr lang="en-US" altLang="ko-KR" sz="2800" b="0" dirty="0"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6</a:t>
            </a:r>
            <a:r>
              <a:rPr lang="ko-KR" altLang="en-US" sz="2800" b="0" dirty="0">
                <a:solidFill>
                  <a:srgbClr val="CC0000"/>
                </a:solidFill>
                <a:latin typeface="휴먼엑스포" pitchFamily="18" charset="-127"/>
                <a:ea typeface="휴먼엑스포" pitchFamily="18" charset="-127"/>
              </a:rPr>
              <a:t>절 관리운영 방법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1214438" y="714375"/>
            <a:ext cx="7072312" cy="523875"/>
          </a:xfrm>
          <a:prstGeom prst="rect">
            <a:avLst/>
          </a:prstGeom>
          <a:gradFill rotWithShape="0">
            <a:gsLst>
              <a:gs pos="0">
                <a:srgbClr val="000080"/>
              </a:gs>
              <a:gs pos="100000">
                <a:srgbClr val="00004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휴먼옛체" pitchFamily="18" charset="-127"/>
                <a:ea typeface="휴먼옛체" pitchFamily="18" charset="-127"/>
              </a:rPr>
              <a:t>의료보장의 이해</a:t>
            </a:r>
            <a:endParaRPr lang="en-US" altLang="ko-KR" sz="2800">
              <a:solidFill>
                <a:schemeClr val="bg1"/>
              </a:solidFill>
              <a:latin typeface="휴먼옛체" pitchFamily="18" charset="-127"/>
              <a:ea typeface="휴먼옛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1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665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14414" y="714356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1</a:t>
            </a:r>
            <a:r>
              <a:rPr lang="ko-KR" altLang="en-US" dirty="0">
                <a:ea typeface="굴림" charset="-127"/>
              </a:rPr>
              <a:t>절 의료보장의 개념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520" y="1777192"/>
            <a:ext cx="8715436" cy="417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</a:pPr>
            <a:r>
              <a:rPr lang="en-US" altLang="ko-KR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1) </a:t>
            </a:r>
            <a:r>
              <a:rPr lang="ko-KR" altLang="en-US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개념</a:t>
            </a:r>
            <a:endParaRPr lang="en-US" altLang="ko-KR" sz="2400" b="0" spc="-150" dirty="0">
              <a:solidFill>
                <a:srgbClr val="0070C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0900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의료보장은 소득보장과 더불어 사회보장의 한 축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의료보장은 국민의 </a:t>
            </a:r>
            <a:r>
              <a:rPr lang="ko-KR" altLang="en-US" sz="2400" b="0" spc="-150" dirty="0" err="1">
                <a:latin typeface="휴먼모음T" pitchFamily="18" charset="-127"/>
                <a:ea typeface="휴먼모음T" pitchFamily="18" charset="-127"/>
              </a:rPr>
              <a:t>건강권을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 보호하기 위하여 필요한 보건의료서비스를 국가나 사회가 제도적으로 제공하는 것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건강보험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의료급여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산재보험 등을 포괄하는 개념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altLang="ko-KR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2) </a:t>
            </a:r>
            <a:r>
              <a:rPr lang="ko-KR" altLang="en-US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목적</a:t>
            </a:r>
            <a:r>
              <a:rPr lang="ko-KR" altLang="en-US" sz="2400" b="0" spc="-15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400" b="0" spc="-15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68000" indent="-2520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예기치 못한 의료비 부담으로부터 사회구성원들을 재정적으로 보호하고 필요에 따른 의료이용의 형평성을 높이며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국민의료비를 적절한 수준으로 유지하고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의료수급의 효율성을 제고</a:t>
            </a:r>
          </a:p>
          <a:p>
            <a:pPr marL="457200" indent="-457200" algn="just">
              <a:spcAft>
                <a:spcPts val="600"/>
              </a:spcAft>
            </a:pPr>
            <a:r>
              <a:rPr lang="en-US" altLang="ko-KR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3) </a:t>
            </a:r>
            <a:r>
              <a:rPr lang="ko-KR" altLang="en-US" sz="2400" b="0" spc="-150" dirty="0">
                <a:solidFill>
                  <a:srgbClr val="0000FF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의료보장 범위</a:t>
            </a:r>
            <a:endParaRPr lang="en-US" altLang="ko-KR" sz="2400" b="0" spc="-15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marL="457200" indent="-252000" algn="just">
              <a:spcAft>
                <a:spcPts val="1200"/>
              </a:spcAft>
              <a:buFont typeface="Wingdings" pitchFamily="2" charset="2"/>
              <a:buChar char="§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의료비의 보장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000" b="0" spc="-150" dirty="0">
                <a:latin typeface="휴먼모음T" pitchFamily="18" charset="-127"/>
                <a:ea typeface="휴먼모음T" pitchFamily="18" charset="-127"/>
              </a:rPr>
              <a:t>소극적</a:t>
            </a:r>
            <a:r>
              <a:rPr lang="en-US" altLang="ko-KR" sz="2000" b="0" spc="-150" dirty="0">
                <a:latin typeface="휴먼모음T" pitchFamily="18" charset="-127"/>
                <a:ea typeface="휴먼모음T" pitchFamily="18" charset="-127"/>
              </a:rPr>
              <a:t>),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의료 그 자체 및 건강의 보장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적극적 의미</a:t>
            </a:r>
            <a:r>
              <a:rPr lang="en-US" altLang="ko-KR" sz="22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우리나라</a:t>
            </a:r>
            <a:r>
              <a:rPr lang="en-US" altLang="ko-KR" sz="2200" b="0" spc="-150" dirty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2200" b="0" spc="-15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665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14414" y="714356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 의료보장제도의 분류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1520" y="1643049"/>
            <a:ext cx="8568952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Aft>
                <a:spcPts val="1200"/>
              </a:spcAft>
            </a:pPr>
            <a:r>
              <a:rPr lang="en-US" altLang="ko-KR" sz="2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1. </a:t>
            </a:r>
            <a:r>
              <a:rPr lang="ko-KR" altLang="en-US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국가보건서비스방식</a:t>
            </a:r>
            <a:r>
              <a:rPr lang="en-US" altLang="ko-KR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(NHS)</a:t>
            </a:r>
          </a:p>
          <a:p>
            <a:pPr marL="457200" indent="-360000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국민의 의료문제는 </a:t>
            </a: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국가가 책임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져야 한다는 관점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360000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정부가 </a:t>
            </a: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일반조세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로 재원을 마련하여 모든 국민에게 </a:t>
            </a:r>
            <a:r>
              <a:rPr lang="ko-KR" altLang="en-US" sz="2400" b="0" spc="-15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무상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으로 의료를 제공하는 국가의 직접적인 의료관장 방식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조세방식 또는 베버리지 방식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57200" indent="-360000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재원의 대부분이 국세 및 지방세로 조달되고 의료공급체계도 국가의 책임하에 조직화되어 있어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전 국민이 동등하게 혜택을 받고 있음</a:t>
            </a:r>
            <a:endParaRPr lang="en-US" altLang="ko-KR" sz="2400" b="0" spc="-150" dirty="0">
              <a:latin typeface="휴먼모음T" pitchFamily="18" charset="-127"/>
              <a:ea typeface="휴먼모음T" pitchFamily="18" charset="-127"/>
            </a:endParaRPr>
          </a:p>
          <a:p>
            <a:pPr marL="457200" indent="-360000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영국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스웨덴</a:t>
            </a:r>
            <a:r>
              <a:rPr lang="en-US" altLang="ko-KR" sz="2400" b="0" spc="-15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400" b="0" spc="-150" dirty="0">
                <a:latin typeface="휴먼모음T" pitchFamily="18" charset="-127"/>
                <a:ea typeface="휴먼모음T" pitchFamily="18" charset="-127"/>
              </a:rPr>
              <a:t>이탈리아 등</a:t>
            </a:r>
            <a:endParaRPr lang="ko-KR" altLang="en-US" sz="2400" b="0" spc="-150" dirty="0">
              <a:solidFill>
                <a:srgbClr val="C0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7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32840D-F55E-43C1-B83E-196C50A98447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6656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214414" y="714356"/>
            <a:ext cx="7315200" cy="5334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ea typeface="굴림" charset="-127"/>
              </a:rPr>
              <a:t>제</a:t>
            </a:r>
            <a:r>
              <a:rPr lang="en-US" altLang="ko-KR" dirty="0">
                <a:ea typeface="굴림" charset="-127"/>
              </a:rPr>
              <a:t>2</a:t>
            </a:r>
            <a:r>
              <a:rPr lang="ko-KR" altLang="en-US" dirty="0">
                <a:ea typeface="굴림" charset="-127"/>
              </a:rPr>
              <a:t>절 의료보장제도의 분류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4282" y="1428736"/>
            <a:ext cx="8715436" cy="506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Aft>
                <a:spcPts val="600"/>
              </a:spcAft>
            </a:pPr>
            <a:r>
              <a:rPr lang="en-US" altLang="ko-KR" sz="2000" dirty="0">
                <a:solidFill>
                  <a:srgbClr val="0070C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2. </a:t>
            </a:r>
            <a:r>
              <a:rPr lang="ko-KR" altLang="en-US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사회보험방식</a:t>
            </a:r>
            <a:r>
              <a:rPr lang="en-US" altLang="ko-KR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(NHI)</a:t>
            </a:r>
          </a:p>
          <a:p>
            <a:pPr marL="468000" indent="-360000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의료비에 대한 </a:t>
            </a:r>
            <a:r>
              <a:rPr lang="ko-KR" altLang="en-US" sz="2200" b="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국민의 자기 책임의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식을 견지하되 이를 사회화하여 정부기관이 아닌 보험자가 </a:t>
            </a:r>
            <a:r>
              <a:rPr lang="ko-KR" altLang="en-US" sz="2200" b="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보험료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로써 재원을 마련하여 의료를 보장하는 방식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비스마르크 방식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68000" indent="-360000" algn="just">
              <a:spcAft>
                <a:spcPts val="0"/>
              </a:spcAft>
              <a:buFont typeface="Wingdings" pitchFamily="2" charset="2"/>
              <a:buChar char="l"/>
            </a:pP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1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차적으로 국민의 </a:t>
            </a:r>
            <a:r>
              <a:rPr lang="ko-KR" altLang="en-US" sz="2200" b="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보험료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에 의해 재원을 조달하고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,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 국가는 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2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차적 지원과 후견적 지도기능을 수행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u="sng" dirty="0">
                <a:latin typeface="휴먼모음T" pitchFamily="18" charset="-127"/>
                <a:ea typeface="휴먼모음T" pitchFamily="18" charset="-127"/>
              </a:rPr>
              <a:t>국민의 정부 의존심을 최소화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)</a:t>
            </a:r>
          </a:p>
          <a:p>
            <a:pPr marL="468000" indent="-360000" algn="just">
              <a:spcAft>
                <a:spcPts val="0"/>
              </a:spcAft>
              <a:buFont typeface="Wingdings" pitchFamily="2" charset="2"/>
              <a:buChar char="l"/>
            </a:pP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관리체계는 </a:t>
            </a:r>
            <a:r>
              <a:rPr lang="ko-KR" altLang="en-US" sz="2200" b="0" dirty="0">
                <a:solidFill>
                  <a:srgbClr val="C00000"/>
                </a:solidFill>
                <a:latin typeface="휴먼모음T" pitchFamily="18" charset="-127"/>
                <a:ea typeface="휴먼모음T" pitchFamily="18" charset="-127"/>
              </a:rPr>
              <a:t>민간 자율기구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조합 또는 금고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) 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중심의 자치적 운영을 근간으로 하며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의료의 사유화를 전제로 의료공급자가 국민과 보험자간에서 보험급여를 대행하는 방식</a:t>
            </a:r>
            <a:endParaRPr lang="en-US" altLang="ko-KR" sz="2200" b="0" dirty="0">
              <a:latin typeface="휴먼모음T" pitchFamily="18" charset="-127"/>
              <a:ea typeface="휴먼모음T" pitchFamily="18" charset="-127"/>
            </a:endParaRPr>
          </a:p>
          <a:p>
            <a:pPr marL="468000" indent="-360000" algn="just">
              <a:spcAft>
                <a:spcPts val="600"/>
              </a:spcAft>
              <a:buFont typeface="Wingdings" pitchFamily="2" charset="2"/>
              <a:buChar char="l"/>
            </a:pP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독일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일본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프랑스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, 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한국 등</a:t>
            </a:r>
            <a:endParaRPr lang="en-US" altLang="ko-KR" sz="2200" b="0" dirty="0">
              <a:latin typeface="휴먼모음T" pitchFamily="18" charset="-127"/>
              <a:ea typeface="휴먼모음T" pitchFamily="18" charset="-127"/>
            </a:endParaRPr>
          </a:p>
          <a:p>
            <a:pPr marL="457200" indent="-457200" algn="l">
              <a:spcAft>
                <a:spcPts val="600"/>
              </a:spcAft>
            </a:pPr>
            <a:r>
              <a:rPr lang="en-US" altLang="ko-KR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3. </a:t>
            </a:r>
            <a:r>
              <a:rPr lang="ko-KR" altLang="en-US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민간보험방식</a:t>
            </a:r>
            <a:r>
              <a:rPr lang="en-US" altLang="ko-KR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: </a:t>
            </a:r>
            <a:r>
              <a:rPr lang="ko-KR" altLang="en-US" sz="240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미국</a:t>
            </a:r>
            <a:r>
              <a:rPr lang="en-US" altLang="ko-KR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사</a:t>
            </a:r>
            <a:r>
              <a:rPr lang="en-US" altLang="ko-KR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(</a:t>
            </a:r>
            <a:r>
              <a:rPr lang="ko-KR" altLang="en-US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私</a:t>
            </a:r>
            <a:r>
              <a:rPr lang="en-US" altLang="ko-KR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)</a:t>
            </a:r>
            <a:r>
              <a:rPr lang="ko-KR" altLang="en-US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보험에 의존</a:t>
            </a:r>
            <a:r>
              <a:rPr lang="en-US" altLang="ko-KR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,</a:t>
            </a:r>
            <a:r>
              <a:rPr lang="ko-KR" altLang="en-US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4700</a:t>
            </a:r>
            <a:r>
              <a:rPr lang="ko-KR" altLang="en-US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만명 사각지대</a:t>
            </a:r>
            <a:r>
              <a:rPr lang="en-US" altLang="ko-KR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맹장수술비 </a:t>
            </a:r>
            <a:r>
              <a:rPr lang="en-US" altLang="ko-KR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1</a:t>
            </a:r>
            <a:r>
              <a:rPr lang="ko-KR" altLang="en-US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만</a:t>
            </a:r>
            <a:r>
              <a:rPr lang="en-US" altLang="ko-KR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5000</a:t>
            </a:r>
            <a:r>
              <a:rPr lang="ko-KR" altLang="en-US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달러</a:t>
            </a:r>
            <a:r>
              <a:rPr lang="en-US" altLang="ko-KR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, </a:t>
            </a:r>
            <a:r>
              <a:rPr lang="ko-KR" altLang="en-US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안과 시력검사비 </a:t>
            </a:r>
            <a:r>
              <a:rPr lang="en-US" altLang="ko-KR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60</a:t>
            </a:r>
            <a:r>
              <a:rPr lang="ko-KR" altLang="en-US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달러</a:t>
            </a:r>
            <a:r>
              <a:rPr lang="en-US" altLang="ko-KR" b="0" dirty="0">
                <a:solidFill>
                  <a:srgbClr val="0000FF"/>
                </a:solidFill>
                <a:latin typeface="휴먼엑스포" pitchFamily="18" charset="-127"/>
                <a:ea typeface="휴먼엑스포" pitchFamily="18" charset="-127"/>
              </a:rPr>
              <a:t>) </a:t>
            </a:r>
          </a:p>
          <a:p>
            <a:pPr marL="457200" indent="-360000" algn="l">
              <a:spcAft>
                <a:spcPts val="1200"/>
              </a:spcAft>
              <a:buFont typeface="Wingdings" pitchFamily="2" charset="2"/>
              <a:buChar char="l"/>
            </a:pPr>
            <a:r>
              <a:rPr lang="ko-KR" altLang="en-US" sz="2200" b="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미국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(72%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정도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/2000)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을 제외한 대부분의 선진국은 사회보험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/NHS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의</a:t>
            </a:r>
            <a:r>
              <a:rPr lang="en-US" altLang="ko-KR" sz="2200" b="0" dirty="0"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200" b="0" dirty="0">
                <a:solidFill>
                  <a:srgbClr val="FF0000"/>
                </a:solidFill>
                <a:latin typeface="휴먼모음T" pitchFamily="18" charset="-127"/>
                <a:ea typeface="휴먼모음T" pitchFamily="18" charset="-127"/>
              </a:rPr>
              <a:t>보충적 역할</a:t>
            </a:r>
            <a:r>
              <a:rPr lang="ko-KR" altLang="en-US" sz="2200" b="0" dirty="0">
                <a:latin typeface="휴먼모음T" pitchFamily="18" charset="-127"/>
                <a:ea typeface="휴먼모음T" pitchFamily="18" charset="-127"/>
              </a:rPr>
              <a:t>로서 민간보험실시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(</a:t>
            </a:r>
            <a:r>
              <a:rPr lang="ko-KR" altLang="en-US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독일</a:t>
            </a:r>
            <a:r>
              <a:rPr lang="en-US" altLang="ko-KR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/33.9%, </a:t>
            </a:r>
            <a:r>
              <a:rPr lang="ko-KR" altLang="en-US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프랑스</a:t>
            </a:r>
            <a:r>
              <a:rPr lang="en-US" altLang="ko-KR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/95.5%, </a:t>
            </a:r>
            <a:r>
              <a:rPr lang="ko-KR" altLang="en-US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영국</a:t>
            </a:r>
            <a:r>
              <a:rPr lang="en-US" altLang="ko-KR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/10.6%</a:t>
            </a:r>
            <a:r>
              <a:rPr lang="ko-KR" altLang="en-US" b="0" dirty="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 </a:t>
            </a:r>
            <a:r>
              <a:rPr lang="ko-KR" altLang="en-US" sz="2000" b="0" dirty="0">
                <a:latin typeface="휴먼모음T" pitchFamily="18" charset="-127"/>
                <a:ea typeface="휴먼모음T" pitchFamily="18" charset="-127"/>
              </a:rPr>
              <a:t>등</a:t>
            </a:r>
            <a:r>
              <a:rPr lang="en-US" altLang="ko-KR" sz="2000" b="0" dirty="0">
                <a:latin typeface="휴먼모음T" pitchFamily="18" charset="-127"/>
                <a:ea typeface="휴먼모음T" pitchFamily="18" charset="-127"/>
              </a:rPr>
              <a:t>)</a:t>
            </a:r>
            <a:endParaRPr lang="ko-KR" altLang="en-US" sz="2000" dirty="0">
              <a:solidFill>
                <a:srgbClr val="FF0000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3657600" y="6669360"/>
            <a:ext cx="2133600" cy="52115"/>
          </a:xfrm>
        </p:spPr>
        <p:txBody>
          <a:bodyPr/>
          <a:lstStyle/>
          <a:p>
            <a:fld id="{6C142AA8-51DC-4E7C-A95E-53F1B210C5B0}" type="slidenum">
              <a:rPr lang="ko-KR" altLang="en-US" smtClean="0"/>
              <a:pPr/>
              <a:t>8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260648"/>
            <a:ext cx="9108504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4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142AA8-51DC-4E7C-A95E-53F1B210C5B0}" type="slidenum">
              <a:rPr lang="ko-KR" altLang="en-US" smtClean="0"/>
              <a:pPr/>
              <a:t>9</a:t>
            </a:fld>
            <a:endParaRPr lang="en-US" altLang="ko-K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1"/>
            <a:ext cx="9144000" cy="47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7" y="1044913"/>
            <a:ext cx="9015709" cy="56765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38TGp_spraut_light_s">
  <a:themeElements>
    <a:clrScheme name="238TGp_spraut_light_s 2">
      <a:dk1>
        <a:srgbClr val="30311D"/>
      </a:dk1>
      <a:lt1>
        <a:srgbClr val="FFFFFF"/>
      </a:lt1>
      <a:dk2>
        <a:srgbClr val="FF6600"/>
      </a:dk2>
      <a:lt2>
        <a:srgbClr val="C0C0C0"/>
      </a:lt2>
      <a:accent1>
        <a:srgbClr val="3FB564"/>
      </a:accent1>
      <a:accent2>
        <a:srgbClr val="15A2E9"/>
      </a:accent2>
      <a:accent3>
        <a:srgbClr val="FFFFFF"/>
      </a:accent3>
      <a:accent4>
        <a:srgbClr val="272817"/>
      </a:accent4>
      <a:accent5>
        <a:srgbClr val="AFD7B8"/>
      </a:accent5>
      <a:accent6>
        <a:srgbClr val="1292D3"/>
      </a:accent6>
      <a:hlink>
        <a:srgbClr val="F5B821"/>
      </a:hlink>
      <a:folHlink>
        <a:srgbClr val="A1A18B"/>
      </a:folHlink>
    </a:clrScheme>
    <a:fontScheme name="238TGp_spraut_light_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38TGp_spraut_light_s 1">
        <a:dk1>
          <a:srgbClr val="000000"/>
        </a:dk1>
        <a:lt1>
          <a:srgbClr val="FFFFFF"/>
        </a:lt1>
        <a:dk2>
          <a:srgbClr val="1367BB"/>
        </a:dk2>
        <a:lt2>
          <a:srgbClr val="C0C0C0"/>
        </a:lt2>
        <a:accent1>
          <a:srgbClr val="009999"/>
        </a:accent1>
        <a:accent2>
          <a:srgbClr val="E0691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CB5E15"/>
        </a:accent6>
        <a:hlink>
          <a:srgbClr val="4CC737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2">
        <a:dk1>
          <a:srgbClr val="30311D"/>
        </a:dk1>
        <a:lt1>
          <a:srgbClr val="FFFFFF"/>
        </a:lt1>
        <a:dk2>
          <a:srgbClr val="FF6600"/>
        </a:dk2>
        <a:lt2>
          <a:srgbClr val="C0C0C0"/>
        </a:lt2>
        <a:accent1>
          <a:srgbClr val="3FB564"/>
        </a:accent1>
        <a:accent2>
          <a:srgbClr val="15A2E9"/>
        </a:accent2>
        <a:accent3>
          <a:srgbClr val="FFFFFF"/>
        </a:accent3>
        <a:accent4>
          <a:srgbClr val="272817"/>
        </a:accent4>
        <a:accent5>
          <a:srgbClr val="AFD7B8"/>
        </a:accent5>
        <a:accent6>
          <a:srgbClr val="1292D3"/>
        </a:accent6>
        <a:hlink>
          <a:srgbClr val="F5B821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38TGp_spraut_light_s 3">
        <a:dk1>
          <a:srgbClr val="30311D"/>
        </a:dk1>
        <a:lt1>
          <a:srgbClr val="FFFFFF"/>
        </a:lt1>
        <a:dk2>
          <a:srgbClr val="44808E"/>
        </a:dk2>
        <a:lt2>
          <a:srgbClr val="DDDDDD"/>
        </a:lt2>
        <a:accent1>
          <a:srgbClr val="D24F4C"/>
        </a:accent1>
        <a:accent2>
          <a:srgbClr val="276EEF"/>
        </a:accent2>
        <a:accent3>
          <a:srgbClr val="FFFFFF"/>
        </a:accent3>
        <a:accent4>
          <a:srgbClr val="272817"/>
        </a:accent4>
        <a:accent5>
          <a:srgbClr val="E5B2B2"/>
        </a:accent5>
        <a:accent6>
          <a:srgbClr val="2263D9"/>
        </a:accent6>
        <a:hlink>
          <a:srgbClr val="64C3F2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238TGp_spraut_light_s</Template>
  <TotalTime>4187</TotalTime>
  <Words>1210</Words>
  <Application>Microsoft Office PowerPoint</Application>
  <PresentationFormat>화면 슬라이드 쇼(4:3)</PresentationFormat>
  <Paragraphs>191</Paragraphs>
  <Slides>24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HY궁서B</vt:lpstr>
      <vt:lpstr>HY수평선B</vt:lpstr>
      <vt:lpstr>굴림</vt:lpstr>
      <vt:lpstr>궁서체</vt:lpstr>
      <vt:lpstr>휴먼모음T</vt:lpstr>
      <vt:lpstr>휴먼엑스포</vt:lpstr>
      <vt:lpstr>휴먼옛체</vt:lpstr>
      <vt:lpstr>Arial</vt:lpstr>
      <vt:lpstr>Verdana</vt:lpstr>
      <vt:lpstr>Wingdings</vt:lpstr>
      <vt:lpstr>238TGp_spraut_light_s</vt:lpstr>
      <vt:lpstr>Image</vt:lpstr>
      <vt:lpstr>우리나라의 사회보험제도</vt:lpstr>
      <vt:lpstr>Contents</vt:lpstr>
      <vt:lpstr>Contents</vt:lpstr>
      <vt:lpstr>PowerPoint 프레젠테이션</vt:lpstr>
      <vt:lpstr>제1절 의료보장의 개념</vt:lpstr>
      <vt:lpstr>제2절 의료보장제도의 분류</vt:lpstr>
      <vt:lpstr>제2절 의료보장제도의 분류</vt:lpstr>
      <vt:lpstr>PowerPoint 프레젠테이션</vt:lpstr>
      <vt:lpstr>PowerPoint 프레젠테이션</vt:lpstr>
      <vt:lpstr>제3절 급여범위 및 제공방법</vt:lpstr>
      <vt:lpstr>제3절 급여범위 및 제공방법</vt:lpstr>
      <vt:lpstr>제3절 급여범위 및 제공방법</vt:lpstr>
      <vt:lpstr>제3절 급여범위 및 제공방법</vt:lpstr>
      <vt:lpstr>제3절 급여범위 및 제공방법</vt:lpstr>
      <vt:lpstr>제4절 재원조달방법</vt:lpstr>
      <vt:lpstr>제4절 재원조달방법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JCHAO 의 10단계  평가 모델</dc:title>
  <dc:creator>samsung</dc:creator>
  <cp:lastModifiedBy>김명중</cp:lastModifiedBy>
  <cp:revision>191</cp:revision>
  <dcterms:created xsi:type="dcterms:W3CDTF">2009-03-29T08:20:08Z</dcterms:created>
  <dcterms:modified xsi:type="dcterms:W3CDTF">2021-09-04T00:19:27Z</dcterms:modified>
</cp:coreProperties>
</file>