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7" r:id="rId2"/>
    <p:sldId id="328" r:id="rId3"/>
    <p:sldId id="346" r:id="rId4"/>
    <p:sldId id="330" r:id="rId5"/>
    <p:sldId id="331" r:id="rId6"/>
    <p:sldId id="333" r:id="rId7"/>
    <p:sldId id="332" r:id="rId8"/>
    <p:sldId id="334" r:id="rId9"/>
    <p:sldId id="335" r:id="rId10"/>
    <p:sldId id="323" r:id="rId11"/>
    <p:sldId id="336" r:id="rId12"/>
    <p:sldId id="337" r:id="rId13"/>
    <p:sldId id="338" r:id="rId14"/>
    <p:sldId id="343" r:id="rId15"/>
    <p:sldId id="342" r:id="rId16"/>
    <p:sldId id="347" r:id="rId17"/>
    <p:sldId id="345" r:id="rId18"/>
  </p:sldIdLst>
  <p:sldSz cx="9144000" cy="6858000" type="screen4x3"/>
  <p:notesSz cx="6858000" cy="9144000"/>
  <p:defaultTextStyle>
    <a:defPPr>
      <a:defRPr lang="en-US"/>
    </a:defPPr>
    <a:lvl1pPr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99"/>
    <a:srgbClr val="5F5F5F"/>
    <a:srgbClr val="808080"/>
    <a:srgbClr val="000000"/>
    <a:srgbClr val="CC0000"/>
    <a:srgbClr val="5EB4B4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5" autoAdjust="0"/>
    <p:restoredTop sz="94660" autoAdjust="0"/>
  </p:normalViewPr>
  <p:slideViewPr>
    <p:cSldViewPr>
      <p:cViewPr varScale="1">
        <p:scale>
          <a:sx n="104" d="100"/>
          <a:sy n="104" d="100"/>
        </p:scale>
        <p:origin x="20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AD88784C-7E3A-4B30-9AB5-EB5C1719E979}" type="datetimeFigureOut">
              <a:rPr lang="ko-KR" altLang="en-US"/>
              <a:pPr/>
              <a:t>2021-09-10</a:t>
            </a:fld>
            <a:endParaRPr lang="ko-KR" alt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8B8FE67-C0CC-4B9B-84BA-3580BB026F2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58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fld id="{A44957E6-6E95-4620-A2C6-CFCD8F95570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83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648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5450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612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4502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5260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7297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915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 descr="238"/>
          <p:cNvPicPr>
            <a:picLocks noChangeAspect="1" noChangeArrowheads="1"/>
          </p:cNvPicPr>
          <p:nvPr/>
        </p:nvPicPr>
        <p:blipFill>
          <a:blip r:embed="rId2" cstate="print"/>
          <a:srcRect t="1578"/>
          <a:stretch>
            <a:fillRect/>
          </a:stretch>
        </p:blipFill>
        <p:spPr bwMode="ltGray">
          <a:xfrm>
            <a:off x="-9525" y="0"/>
            <a:ext cx="42703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4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oundRect">
            <a:avLst>
              <a:gd name="adj" fmla="val 4569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/>
            <a:endParaRPr lang="ko-KR" altLang="en-US"/>
          </a:p>
        </p:txBody>
      </p:sp>
      <p:pic>
        <p:nvPicPr>
          <p:cNvPr id="6" name="Picture 6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5867400"/>
            <a:ext cx="6858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43400" y="2895600"/>
            <a:ext cx="4038600" cy="685800"/>
          </a:xfrm>
          <a:effectLst/>
        </p:spPr>
        <p:txBody>
          <a:bodyPr/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4038600"/>
            <a:ext cx="4038600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553200"/>
            <a:ext cx="2133600" cy="244475"/>
          </a:xfrm>
        </p:spPr>
        <p:txBody>
          <a:bodyPr/>
          <a:lstStyle>
            <a:lvl1pPr algn="l">
              <a:defRPr sz="1000" b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9BA8499-64A0-4F02-8DCF-65DDA53DC061}" type="datetime1">
              <a:rPr lang="ko-KR" altLang="en-US"/>
              <a:pPr/>
              <a:t>2021-09-10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200400" y="6553200"/>
            <a:ext cx="2895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0">
              <a:defRPr sz="1000" b="0"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53200"/>
            <a:ext cx="2133600" cy="244475"/>
          </a:xfrm>
        </p:spPr>
        <p:txBody>
          <a:bodyPr/>
          <a:lstStyle>
            <a:lvl1pPr algn="r">
              <a:defRPr sz="1000" b="0"/>
            </a:lvl1pPr>
          </a:lstStyle>
          <a:p>
            <a:pPr>
              <a:defRPr/>
            </a:pPr>
            <a:fld id="{97E9A97D-2BC9-4143-B3BE-92FE9E6795E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E9FC5-5EFF-43E0-BC2B-53D03C6553BF}" type="datetime1">
              <a:rPr lang="ko-KR" altLang="en-US"/>
              <a:pPr/>
              <a:t>2021-09-10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F173B6-0AD2-4D7F-9012-CDBD3220537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2250" y="714375"/>
            <a:ext cx="2038350" cy="56102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14375"/>
            <a:ext cx="5962650" cy="56102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80A49-EFAE-4DDD-88FB-9F7683B48E3A}" type="datetime1">
              <a:rPr lang="ko-KR" altLang="en-US"/>
              <a:pPr/>
              <a:t>2021-09-10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299DD-881A-44C9-BB0C-1E66DB2B2C0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714375"/>
            <a:ext cx="7315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005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005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C074A4-AF99-4C37-A443-3A64455FA1EF}" type="datetime1">
              <a:rPr lang="ko-KR" altLang="en-US"/>
              <a:pPr/>
              <a:t>2021-09-10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31EE7-D2D5-4218-88D4-FF766888C61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714375"/>
            <a:ext cx="7315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153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9179C7-9F4E-43EF-8AFF-A7CE9F5F5B25}" type="datetime1">
              <a:rPr lang="ko-KR" altLang="en-US"/>
              <a:pPr/>
              <a:t>2021-09-10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EBB24-A797-4E8C-91E0-22F797B037AF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6CC2FC-D8C1-40F4-812D-882A11C1D585}" type="datetime1">
              <a:rPr lang="ko-KR" altLang="en-US"/>
              <a:pPr/>
              <a:t>2021-09-10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77EA5-6554-4DE1-9991-C2FF9598E17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D7574E-8BFB-4E86-BD4A-F85F42FB43DE}" type="datetime1">
              <a:rPr lang="ko-KR" altLang="en-US"/>
              <a:pPr/>
              <a:t>2021-09-10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B3EC04-E377-465D-BBB0-834E1E74DC8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A23D5-8C47-40A0-BD03-D35FBAE0A6AC}" type="datetime1">
              <a:rPr lang="ko-KR" altLang="en-US"/>
              <a:pPr/>
              <a:t>2021-09-10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B3948-454D-499B-9176-FBD8C64667C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FE51B-E7CD-4815-879C-753EA9CD9388}" type="datetime1">
              <a:rPr lang="ko-KR" altLang="en-US"/>
              <a:pPr/>
              <a:t>2021-09-10</a:t>
            </a:fld>
            <a:endParaRPr lang="ko-KR" altLang="en-US"/>
          </a:p>
        </p:txBody>
      </p:sp>
      <p:sp>
        <p:nvSpPr>
          <p:cNvPr id="8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7509F-2B91-43C1-8393-C5C962A220F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C4E4F9-C664-4EB8-8D7B-9D735BCFCE87}" type="datetime1">
              <a:rPr lang="ko-KR" altLang="en-US"/>
              <a:pPr/>
              <a:t>2021-09-10</a:t>
            </a:fld>
            <a:endParaRPr lang="ko-KR" altLang="en-US"/>
          </a:p>
        </p:txBody>
      </p:sp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42AA8-51DC-4E7C-A95E-53F1B210C5B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97A1F-D0A2-40AC-A701-C515E6D797CA}" type="datetime1">
              <a:rPr lang="ko-KR" altLang="en-US"/>
              <a:pPr/>
              <a:t>2021-09-10</a:t>
            </a:fld>
            <a:endParaRPr lang="ko-KR" altLang="en-US"/>
          </a:p>
        </p:txBody>
      </p:sp>
      <p:sp>
        <p:nvSpPr>
          <p:cNvPr id="3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2BE6EB-9785-4AFE-9EF7-9ABFD83F5E2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F3C5D-8189-4A97-9C13-C625D9E23C36}" type="datetime1">
              <a:rPr lang="ko-KR" altLang="en-US"/>
              <a:pPr/>
              <a:t>2021-09-10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40C85A-EC57-47DC-B0E1-A985784103E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B6B91-EFFB-4656-8654-0CDD3BA8E967}" type="datetime1">
              <a:rPr lang="ko-KR" altLang="en-US"/>
              <a:pPr/>
              <a:t>2021-09-10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C5BAF-56CD-4767-BB84-FADE9DAF9BA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81"/>
          <p:cNvGraphicFramePr>
            <a:graphicFrameLocks noChangeAspect="1"/>
          </p:cNvGraphicFramePr>
          <p:nvPr/>
        </p:nvGraphicFramePr>
        <p:xfrm>
          <a:off x="152400" y="609600"/>
          <a:ext cx="8839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5" imgW="22857143" imgH="2819048" progId="">
                  <p:embed/>
                </p:oleObj>
              </mc:Choice>
              <mc:Fallback>
                <p:oleObj name="Image" r:id="rId15" imgW="22857143" imgH="2819048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09600"/>
                        <a:ext cx="8839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FB56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0311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2"/>
          <p:cNvGraphicFramePr>
            <a:graphicFrameLocks noChangeAspect="1"/>
          </p:cNvGraphicFramePr>
          <p:nvPr/>
        </p:nvGraphicFramePr>
        <p:xfrm>
          <a:off x="8001000" y="6019800"/>
          <a:ext cx="685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7" imgW="1494385" imgH="1182930" progId="">
                  <p:embed/>
                </p:oleObj>
              </mc:Choice>
              <mc:Fallback>
                <p:oleObj name="Image" r:id="rId17" imgW="1494385" imgH="118293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6019800"/>
                        <a:ext cx="6858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FB56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0311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95400" y="714375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019800" y="304800"/>
            <a:ext cx="190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sz="900">
                <a:latin typeface="Verdana" pitchFamily="34" charset="0"/>
              </a:defRPr>
            </a:lvl1pPr>
          </a:lstStyle>
          <a:p>
            <a:fld id="{6A462D10-CB84-4029-B078-7752DF6E0244}" type="datetime1">
              <a:rPr lang="ko-KR" altLang="en-US"/>
              <a:pPr/>
              <a:t>2021-09-10</a:t>
            </a:fld>
            <a:endParaRPr lang="ko-KR" altLang="en-US"/>
          </a:p>
        </p:txBody>
      </p:sp>
      <p:sp>
        <p:nvSpPr>
          <p:cNvPr id="1092" name="AutoShape 68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oundRect">
            <a:avLst>
              <a:gd name="adj" fmla="val 4569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gray">
          <a:xfrm>
            <a:off x="2286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latinLnBrk="0">
              <a:defRPr/>
            </a:pPr>
            <a:endParaRPr lang="en-US" altLang="ko-KR" sz="1000" b="0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gray">
          <a:xfrm>
            <a:off x="32004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latinLnBrk="0">
              <a:defRPr/>
            </a:pPr>
            <a:endParaRPr lang="en-US" altLang="ko-KR" sz="1000" b="0"/>
          </a:p>
        </p:txBody>
      </p:sp>
      <p:sp>
        <p:nvSpPr>
          <p:cNvPr id="1101" name="Rectangle 7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6576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0">
              <a:defRPr sz="1400"/>
            </a:lvl1pPr>
          </a:lstStyle>
          <a:p>
            <a:fld id="{F92135F9-579B-433F-BBA7-41E39253FA3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5C67A5-224D-444A-8D7D-6A47EA053846}" type="slidenum">
              <a:rPr lang="ko-KR" altLang="en-US" smtClean="0"/>
              <a:pPr/>
              <a:t>1</a:t>
            </a:fld>
            <a:endParaRPr lang="en-US" altLang="ko-KR"/>
          </a:p>
        </p:txBody>
      </p:sp>
      <p:pic>
        <p:nvPicPr>
          <p:cNvPr id="3075" name="Picture 13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4214818"/>
            <a:ext cx="2481263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47664" y="2803525"/>
            <a:ext cx="7339587" cy="6858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ko-KR" altLang="en-US" sz="4800" dirty="0">
                <a:ea typeface="굴림" charset="-127"/>
              </a:rPr>
              <a:t>우리나라의 사회보험제도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609600" y="1295400"/>
            <a:ext cx="7696200" cy="281940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547664" y="2286000"/>
            <a:ext cx="7291536" cy="2667000"/>
          </a:xfrm>
          <a:prstGeom prst="rect">
            <a:avLst/>
          </a:prstGeom>
          <a:noFill/>
          <a:ln w="952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04FBCF71-AF7B-4C6D-B06F-77B4A738A3BE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214414" y="714356"/>
            <a:ext cx="7315200" cy="533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 </a:t>
            </a:r>
            <a:r>
              <a:rPr lang="ko-KR" altLang="en-US" dirty="0" err="1">
                <a:ea typeface="굴림" charset="-127"/>
              </a:rPr>
              <a:t>사회보험확장기</a:t>
            </a:r>
            <a:r>
              <a:rPr lang="en-US" altLang="ko-KR" dirty="0">
                <a:ea typeface="굴림" charset="-127"/>
              </a:rPr>
              <a:t>(1977-89)</a:t>
            </a:r>
            <a:endParaRPr lang="ko-KR" altLang="en-US" dirty="0">
              <a:ea typeface="굴림" charset="-127"/>
            </a:endParaRPr>
          </a:p>
        </p:txBody>
      </p:sp>
      <p:pic>
        <p:nvPicPr>
          <p:cNvPr id="3074" name="Picture 2" descr="C:\2013년 7월 24일\01 강의자료\05건강보험\간강보험강의용PPT(제4판-2013년)\국민건강보험론4판 PPT용\표3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1412776"/>
            <a:ext cx="8565513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 bwMode="auto">
          <a:xfrm>
            <a:off x="7921853" y="2795405"/>
            <a:ext cx="79208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6300192" y="4149080"/>
            <a:ext cx="576064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/>
          <p:nvPr/>
        </p:nvCxnSpPr>
        <p:spPr bwMode="auto">
          <a:xfrm>
            <a:off x="6300192" y="5373216"/>
            <a:ext cx="648072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타원 11"/>
          <p:cNvSpPr/>
          <p:nvPr/>
        </p:nvSpPr>
        <p:spPr bwMode="auto">
          <a:xfrm>
            <a:off x="8033861" y="2852936"/>
            <a:ext cx="495753" cy="4320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8033860" y="4994829"/>
            <a:ext cx="495753" cy="4320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7158" y="1571612"/>
            <a:ext cx="8358246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1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b="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1989</a:t>
            </a: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년 </a:t>
            </a:r>
            <a:r>
              <a:rPr lang="en-US" altLang="ko-KR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7</a:t>
            </a: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월 전국민의료보험 실시</a:t>
            </a:r>
            <a:endParaRPr lang="en-US" altLang="ko-KR" sz="2400" b="0" spc="-150" dirty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lvl="1" indent="-252000" algn="just">
              <a:spcAft>
                <a:spcPts val="1800"/>
              </a:spcAft>
              <a:buFont typeface="Wingdings" pitchFamily="2" charset="2"/>
              <a:buChar char="§"/>
            </a:pPr>
            <a:r>
              <a:rPr lang="ko-KR" altLang="en-US" sz="2400" b="0" u="sng" spc="-15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도시자영자</a:t>
            </a:r>
            <a:r>
              <a:rPr lang="en-US" altLang="ko-KR" sz="24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(1989)</a:t>
            </a:r>
            <a:r>
              <a:rPr lang="ko-KR" altLang="en-US" sz="24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보다 먼저 지역주민</a:t>
            </a:r>
            <a:r>
              <a:rPr lang="en-US" altLang="ko-KR" sz="24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(1988)</a:t>
            </a:r>
            <a:r>
              <a:rPr lang="ko-KR" altLang="en-US" sz="24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부터 의료보험 실시</a:t>
            </a:r>
            <a:endParaRPr lang="en-US" altLang="ko-KR" sz="2400" b="0" u="sng" spc="-15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0" lvl="1" algn="just">
              <a:spcAft>
                <a:spcPts val="1800"/>
              </a:spcAft>
              <a:buFont typeface="Wingdings" pitchFamily="2" charset="2"/>
              <a:buChar char="l"/>
            </a:pPr>
            <a:r>
              <a:rPr lang="en-US" altLang="ko-KR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1989.10: </a:t>
            </a: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약국의료보험실시</a:t>
            </a:r>
            <a:endParaRPr lang="en-US" altLang="ko-KR" sz="2400" b="0" spc="-150" dirty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1" algn="just"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ko-KR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1990</a:t>
            </a: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년대</a:t>
            </a:r>
            <a:endParaRPr lang="en-US" altLang="ko-KR" sz="2400" b="0" spc="-150" dirty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재정조정공동부담사업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의료보험 요양급여기간 확대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보건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․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예방사업 확대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노인 의료비부담 경감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국민의 의료비 부담 완화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의료보험수가에 대한 합리적 개편을 위한 노력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DRG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제도에 대한 시범사업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건강보험관련 전산망구축 등의 노력을 기울임</a:t>
            </a:r>
            <a:endParaRPr lang="ko-KR" altLang="en-US" sz="2400" b="0" spc="-15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214414" y="714356"/>
            <a:ext cx="7315200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4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전국민 의료보험시기</a:t>
            </a:r>
            <a:r>
              <a:rPr lang="en-US" altLang="ko-KR" dirty="0"/>
              <a:t>(1989~1999)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7158" y="1571613"/>
            <a:ext cx="8358246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1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의료보험법과 공무원 및 사립학교교직원의료보험법의 이원화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저부담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저급여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정책 및 조합간의 재정격차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국민의료비의 증가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의료이용자 및 공급자의 불만제기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국민계층간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지역간 보험료 부과의 형평성 취약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보험재정 악화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과다한 관리운영비 등의 문제점 대두로 통합 필요성 확대 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0" lvl="1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국민의료보험법 제정</a:t>
            </a:r>
            <a:r>
              <a:rPr lang="en-US" altLang="ko-KR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(1997.12.31-</a:t>
            </a: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시행 </a:t>
            </a:r>
            <a:r>
              <a:rPr lang="en-US" altLang="ko-KR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1998.10.1)</a:t>
            </a: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지역의료보험조합과 공무원</a:t>
            </a:r>
            <a:r>
              <a:rPr lang="en-US" altLang="ko-KR" sz="2400" b="0" u="sng" spc="-150" dirty="0">
                <a:solidFill>
                  <a:srgbClr val="0000FF"/>
                </a:solidFill>
                <a:latin typeface="휴먼모음T"/>
                <a:ea typeface="휴먼모음T"/>
              </a:rPr>
              <a:t>·</a:t>
            </a:r>
            <a:r>
              <a:rPr lang="ko-KR" altLang="en-US" sz="2400" b="0" u="sng" spc="-15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교직원의료험관리공단을</a:t>
            </a:r>
            <a:r>
              <a:rPr lang="ko-KR" altLang="en-US" sz="24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통합</a:t>
            </a:r>
            <a:endParaRPr lang="en-US" altLang="ko-KR" sz="2400" b="0" u="sng" spc="-15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0" lvl="1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국민건강보험법 제정</a:t>
            </a:r>
            <a:r>
              <a:rPr lang="en-US" altLang="ko-KR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(1999.2.8)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의료보험관리체계를 단일보험자로 통합운영하기 위한 국민건강보험법 제정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국민의료보험법은 폐지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sz="24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2000.7.1</a:t>
            </a:r>
            <a:r>
              <a:rPr lang="ko-KR" altLang="en-US" sz="24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부터 국민건강보험법 시행</a:t>
            </a:r>
            <a:endParaRPr lang="en-US" altLang="ko-KR" sz="2400" u="sng" spc="-100" dirty="0">
              <a:solidFill>
                <a:srgbClr val="0000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5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전국민 통합건강보험시기</a:t>
            </a:r>
            <a:r>
              <a:rPr lang="en-US" altLang="ko-KR" dirty="0"/>
              <a:t>(2000~</a:t>
            </a:r>
            <a:r>
              <a:rPr lang="ko-KR" altLang="en-US" dirty="0"/>
              <a:t>현재</a:t>
            </a:r>
            <a:r>
              <a:rPr lang="en-US" altLang="ko-KR" dirty="0"/>
              <a:t>)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4282" y="1428736"/>
            <a:ext cx="871543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1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국민건강보험법 주요내용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80" dirty="0">
                <a:latin typeface="휴먼모음T" pitchFamily="18" charset="-127"/>
                <a:ea typeface="휴먼모음T" pitchFamily="18" charset="-127"/>
              </a:rPr>
              <a:t>국내거주 국민은 의료보호대상자 등을 제외하고는 모두 건강보험의 가입대상이 됨</a:t>
            </a:r>
            <a:endParaRPr lang="en-US" altLang="ko-KR" sz="2200" b="0" spc="-18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가입대상자는 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직장가입자 및 그 피부양자</a:t>
            </a:r>
            <a:r>
              <a:rPr lang="en-US" altLang="ko-KR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지역가입자로 구분</a:t>
            </a:r>
            <a:endParaRPr lang="en-US" altLang="ko-KR" sz="2200" b="0" spc="-15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건강보험의 보험자는 </a:t>
            </a:r>
            <a:r>
              <a:rPr lang="ko-KR" altLang="en-US" sz="22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국민건강보험공단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으로 하고 공단의 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이사장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은 보건복지부장관의 제청에 의해 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대통령이 임명</a:t>
            </a:r>
            <a:endParaRPr lang="en-US" altLang="ko-KR" sz="2200" b="0" spc="-15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보험급여는 건강보험가입자 및 피부양자의 질병</a:t>
            </a:r>
            <a:r>
              <a:rPr lang="en-US" altLang="ko-KR" sz="2200" b="0" spc="-150" dirty="0">
                <a:latin typeface="휴먼모음T"/>
                <a:ea typeface="휴먼모음T"/>
              </a:rPr>
              <a:t>·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부상</a:t>
            </a:r>
            <a:r>
              <a:rPr lang="en-US" altLang="ko-KR" sz="2200" b="0" spc="-150" dirty="0">
                <a:latin typeface="휴먼모음T"/>
                <a:ea typeface="휴먼모음T"/>
              </a:rPr>
              <a:t>·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출산 등에 대하여 진찰</a:t>
            </a:r>
            <a:r>
              <a:rPr lang="en-US" altLang="ko-KR" sz="2200" b="0" spc="-150" dirty="0">
                <a:latin typeface="휴먼모음T"/>
                <a:ea typeface="휴먼모음T"/>
              </a:rPr>
              <a:t>·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약제지급</a:t>
            </a:r>
            <a:r>
              <a:rPr lang="en-US" altLang="ko-KR" sz="2200" b="0" spc="-150" dirty="0">
                <a:latin typeface="휴먼모음T"/>
                <a:ea typeface="휴먼모음T"/>
              </a:rPr>
              <a:t>·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치료예방 등의 요양급여를 요양기관에서 실시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기타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장제비와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상병수당 등의 임의급여를 실시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200" b="0" spc="-170" dirty="0">
                <a:latin typeface="휴먼모음T" pitchFamily="18" charset="-127"/>
                <a:ea typeface="휴먼모음T" pitchFamily="18" charset="-127"/>
              </a:rPr>
              <a:t>요양급여비용을 심사하고 요양급여의 질적 적정성을 평가하기 위하여‘</a:t>
            </a:r>
            <a:r>
              <a:rPr lang="ko-KR" altLang="en-US" sz="2200" b="0" u="sng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건강보험심사평가원</a:t>
            </a:r>
            <a:r>
              <a:rPr lang="ko-KR" altLang="en-US" sz="2200" b="0" spc="-170" dirty="0">
                <a:latin typeface="휴먼모음T" pitchFamily="18" charset="-127"/>
                <a:ea typeface="휴먼모음T" pitchFamily="18" charset="-127"/>
              </a:rPr>
              <a:t>’을 국민건강보험공단과 별도로 설립</a:t>
            </a:r>
            <a:r>
              <a:rPr lang="en-US" altLang="ko-KR" sz="2200" b="0" spc="-17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70" dirty="0">
                <a:latin typeface="휴먼모음T" pitchFamily="18" charset="-127"/>
                <a:ea typeface="휴먼모음T" pitchFamily="18" charset="-127"/>
              </a:rPr>
              <a:t>원장은 보건복지부 장관이 임명</a:t>
            </a:r>
            <a:endParaRPr lang="en-US" altLang="ko-KR" sz="2200" b="0" spc="-170" dirty="0">
              <a:latin typeface="휴먼모음T" pitchFamily="18" charset="-127"/>
              <a:ea typeface="휴먼모음T" pitchFamily="18" charset="-127"/>
            </a:endParaRPr>
          </a:p>
          <a:p>
            <a:pPr marL="0" lvl="1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건강보험적용가입자 적용범위 확대</a:t>
            </a:r>
            <a:r>
              <a:rPr lang="en-US" altLang="ko-KR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22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2003.7.1</a:t>
            </a:r>
            <a:r>
              <a:rPr lang="ko-KR" altLang="en-US" sz="22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부터 근로자 </a:t>
            </a:r>
            <a:r>
              <a:rPr lang="en-US" altLang="ko-KR" sz="22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인 이상 사업장 당연가입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1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월간 </a:t>
            </a:r>
            <a:r>
              <a:rPr lang="en-US" altLang="ko-KR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80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시간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이상 일하는 근로자도 직장가입자로 당연적용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0" lvl="1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3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건강보험재정통합</a:t>
            </a:r>
            <a:r>
              <a:rPr lang="en-US" altLang="ko-KR" sz="2300" b="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: </a:t>
            </a:r>
            <a:r>
              <a:rPr lang="en-US" altLang="ko-KR" sz="20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2003.7.1 </a:t>
            </a:r>
            <a:r>
              <a:rPr lang="ko-KR" altLang="en-US" sz="20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직장과 지역의 건강보험재정 완전통합</a:t>
            </a:r>
            <a:endParaRPr lang="en-US" altLang="ko-KR" sz="20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5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전국민 통합건강보험시기</a:t>
            </a:r>
            <a:r>
              <a:rPr lang="en-US" altLang="ko-KR" dirty="0"/>
              <a:t>(2000~</a:t>
            </a:r>
            <a:r>
              <a:rPr lang="ko-KR" altLang="en-US" dirty="0"/>
              <a:t>현재</a:t>
            </a:r>
            <a:r>
              <a:rPr lang="en-US" altLang="ko-KR" dirty="0"/>
              <a:t>)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BE6EB-9785-4AFE-9EF7-9ABFD83F5E25}" type="slidenum">
              <a:rPr lang="ko-KR" altLang="en-US" smtClean="0"/>
              <a:pPr/>
              <a:t>14</a:t>
            </a:fld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5340"/>
              </p:ext>
            </p:extLst>
          </p:nvPr>
        </p:nvGraphicFramePr>
        <p:xfrm>
          <a:off x="107504" y="116630"/>
          <a:ext cx="8856984" cy="6655737"/>
        </p:xfrm>
        <a:graphic>
          <a:graphicData uri="http://schemas.openxmlformats.org/drawingml/2006/table">
            <a:tbl>
              <a:tblPr/>
              <a:tblGrid>
                <a:gridCol w="8856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건강보험연혁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요약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44274" marR="44274" marT="22137" marB="2213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66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1963. 12. 16. :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국가재건최고회의에서 의료보험법 제정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임의적용방식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유명무실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1976. 12. 22. :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의료보험법 전문개정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1977. 7. 1. :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강제적용 의료보험 급여개시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(500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인 이상 사업장 근로자 당연적용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1977. 12. 31. :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공무원 및 사립학교교직원의료보험법 제정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1979. 1. 1. :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공무원 및 사립학교교직원의료보험 급여개시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1979. 7. 1. : 300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인 이상 사업장 근로자 당연적용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1980. 1. 1. :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공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․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교의료보험에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군인가족 포함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1981. 1. 1. : 100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인 이상 사업장 근로자 당연적용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(16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인이상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사업장 임의가입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1981. 7. 1. : </a:t>
                      </a:r>
                      <a:r>
                        <a:rPr lang="ko-KR" altLang="en-US" sz="1800" spc="-100" baseline="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공</a:t>
                      </a:r>
                      <a:r>
                        <a:rPr lang="en-US" altLang="ko-KR" sz="1800" spc="-100" baseline="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․</a:t>
                      </a:r>
                      <a:r>
                        <a:rPr lang="ko-KR" altLang="en-US" sz="1800" spc="-100" baseline="0" dirty="0" err="1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교의료보험에</a:t>
                      </a:r>
                      <a:r>
                        <a:rPr lang="ko-KR" altLang="en-US" sz="1800" spc="-100" baseline="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ko-KR" altLang="en-US" sz="1800" spc="-100" baseline="0" dirty="0" err="1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퇴직연금수급자</a:t>
                      </a:r>
                      <a:r>
                        <a:rPr lang="ko-KR" altLang="en-US" sz="1800" spc="-100" baseline="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포함</a:t>
                      </a:r>
                      <a:r>
                        <a:rPr lang="en-US" altLang="ko-KR" sz="1800" spc="-100" baseline="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1800" spc="-100" baseline="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지역의료보험 </a:t>
                      </a:r>
                      <a:r>
                        <a:rPr lang="en-US" altLang="ko-KR" sz="1800" spc="-100" baseline="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r>
                        <a:rPr lang="ko-KR" altLang="en-US" sz="1800" spc="-100" baseline="0" dirty="0" err="1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차시범사업</a:t>
                      </a:r>
                      <a:r>
                        <a:rPr lang="ko-KR" altLang="en-US" sz="1800" spc="-100" baseline="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실시</a:t>
                      </a:r>
                      <a:r>
                        <a:rPr lang="en-US" altLang="ko-KR" sz="1800" spc="-100" baseline="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lang="ko-KR" altLang="en-US" sz="1800" spc="-100" baseline="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홍천군</a:t>
                      </a:r>
                      <a:r>
                        <a:rPr lang="en-US" altLang="ko-KR" sz="1800" spc="-100" baseline="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1800" spc="-100" baseline="0" dirty="0" err="1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옥구군</a:t>
                      </a:r>
                      <a:r>
                        <a:rPr lang="en-US" altLang="ko-KR" sz="1800" spc="-100" baseline="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spc="-100" baseline="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             </a:t>
                      </a:r>
                      <a:r>
                        <a:rPr lang="ko-KR" altLang="en-US" sz="1800" spc="-100" baseline="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군위군</a:t>
                      </a:r>
                      <a:r>
                        <a:rPr lang="en-US" altLang="ko-KR" sz="1800" spc="-100" baseline="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1800" spc="-100" baseline="0" dirty="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1981. 10. 1. :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공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․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교의료보험에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군인연금수급자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포함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1981. 12. 1 :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직종의료보험조합 발족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문화예술인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이미용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1982. 5. 15 : 5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인 이상 사업장 근로자 임의적용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1982. 7. 1. :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지역의료보험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차시범사업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실시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강화군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보은군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목포시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1982. 12. 21. : 16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인 이상 사업장 근로자 당연적용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1984. 12. 1. :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한방의료보험 시범사업 실시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청주시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청원군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1986. 1. 1. :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공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․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교의료보험에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유족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장애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상이연금수급자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의료보험 적용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1987. 2. 1. :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한방의료보험 전국확대 실시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1988. 1. 1. :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진료비 심사엄부 일원화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농어촌지역주민 의료보험 전면실시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1988. 7. 22. : 5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인 이상 사업장 근로자 당연 적용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1989. 7. 1. : </a:t>
                      </a:r>
                      <a:r>
                        <a:rPr lang="ko-KR" altLang="en-US" sz="1800" spc="-100" baseline="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도시지역주민 의료보험 전면실시</a:t>
                      </a:r>
                      <a:r>
                        <a:rPr lang="en-US" altLang="ko-KR" sz="1800" spc="-100" baseline="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lang="ko-KR" altLang="en-US" sz="1800" spc="-100" baseline="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전국민 의료보험 실현</a:t>
                      </a:r>
                      <a:r>
                        <a:rPr lang="en-US" altLang="ko-KR" sz="1800" spc="-100" baseline="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), </a:t>
                      </a:r>
                      <a:r>
                        <a:rPr lang="ko-KR" altLang="en-US" sz="1800" spc="-100" baseline="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연금수급대상자 지역의료보험</a:t>
                      </a:r>
                      <a:endParaRPr lang="en-US" altLang="ko-KR" sz="1800" spc="-100" baseline="0" dirty="0">
                        <a:solidFill>
                          <a:srgbClr val="000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spc="-100" baseline="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             </a:t>
                      </a:r>
                      <a:r>
                        <a:rPr lang="ko-KR" altLang="en-US" sz="1800" spc="-100" baseline="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으로 전환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1989. 10. 1. :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약국의료보험 전국확대 실시</a:t>
                      </a:r>
                    </a:p>
                  </a:txBody>
                  <a:tcPr marL="44274" marR="44274" marT="22137" marB="2213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43263" y="144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4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BE6EB-9785-4AFE-9EF7-9ABFD83F5E25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142844" y="117693"/>
            <a:ext cx="8928992" cy="6740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1990. 3. 1. :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보건소 한방의료 시범사업 실시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춘성군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영양군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순창군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b="0" dirty="0">
              <a:solidFill>
                <a:srgbClr val="0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1990. 10. 1. :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의료보험관리공단 의료보호사업 업무 실시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1991. 1. 1. :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고액진료비 보험제도간 재정공동부담사업 실시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1994. 7. 8. :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장기하사 이상 현역군인 의료보험 적용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1995. 8. 4. :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요양급여기간 연장실시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연간 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180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일에서 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210)</a:t>
            </a:r>
            <a:endParaRPr lang="ko-KR" altLang="en-US" b="0" dirty="0">
              <a:solidFill>
                <a:srgbClr val="0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1996. 1. 1. :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고가의료장비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(CT: </a:t>
            </a:r>
            <a:r>
              <a:rPr lang="ko-KR" altLang="en-US" b="0" dirty="0" err="1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전산화단층촬영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보험급여 실시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1996. 8. 1. :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분만급여 </a:t>
            </a:r>
            <a:r>
              <a:rPr lang="ko-KR" altLang="en-US" b="0" dirty="0" err="1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자녀수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 제한 해제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1997. 1. 1. : </a:t>
            </a:r>
            <a:r>
              <a:rPr lang="ko-KR" altLang="en-US" b="0" dirty="0" err="1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장애인보장구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 의료보험적용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지체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시각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청각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언어장애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b="0" dirty="0">
              <a:solidFill>
                <a:srgbClr val="0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1997. 2. 1. : DRG 1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차 시범사업 실시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1997. 12. 31. :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국민의료보험법 제정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1998. 10. 1. : 1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차 의료보험 통합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공무원 및 사립학교교직원의료보험 및 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227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개 지역의료보험</a:t>
            </a:r>
            <a:endParaRPr lang="en-US" altLang="ko-KR" b="0" dirty="0">
              <a:solidFill>
                <a:srgbClr val="0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            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통합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)→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국민의료보험관리공단 업무개시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진료지역 제한폐지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1999. 2 1. :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국민건강보험법 제정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2000. 7. 1. :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의료보험 완전 통합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국민의료보험관리공단과 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139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개 직장조합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)→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국민건강보험</a:t>
            </a:r>
            <a:endParaRPr lang="en-US" altLang="ko-KR" b="0" dirty="0">
              <a:solidFill>
                <a:srgbClr val="0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           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관리공단 및 건강보험심사평가원 업무 개시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, DRG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전면 확대 실시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의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․</a:t>
            </a:r>
            <a:r>
              <a:rPr lang="ko-KR" altLang="en-US" b="0" dirty="0" err="1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약분업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endParaRPr lang="en-US" altLang="ko-KR" b="0" dirty="0">
              <a:solidFill>
                <a:srgbClr val="0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           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전면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실시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2001. 7. 1. : 5</a:t>
            </a:r>
            <a:r>
              <a:rPr lang="ko-KR" altLang="en-US" b="0" dirty="0" err="1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인미만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 사업장 근로자 직장가입자 편입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2002. 1. 19. : </a:t>
            </a:r>
            <a:r>
              <a:rPr lang="ko-KR" altLang="en-US" b="0" dirty="0" err="1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국민건강보험재정건전화특별법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 제정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한시법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: 2006.12.31)</a:t>
            </a:r>
            <a:endParaRPr lang="ko-KR" altLang="en-US" b="0" dirty="0">
              <a:solidFill>
                <a:srgbClr val="0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2002. 11. 4. : 4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대 사회보험 정보연계 시스템 업무개시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2003. 7. 1. :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근로자 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인 이상의 모든 사업장 당연적용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건강보험재정 지역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․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직장 통합운영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2007. 1. 1 : ‘</a:t>
            </a:r>
            <a:r>
              <a:rPr lang="ko-KR" altLang="en-US" b="0" dirty="0" err="1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국민건강보험재정건전화특별법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’ 만료</a:t>
            </a: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(2006.12.31)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에 따른 해당 법령근거 </a:t>
            </a:r>
            <a:endParaRPr lang="en-US" altLang="ko-KR" b="0" dirty="0">
              <a:solidFill>
                <a:srgbClr val="0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           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국민건강보험법에 삽입 시행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2008. 7. 1 :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노인장기요양보험 실시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2011. 1. 1 : </a:t>
            </a:r>
            <a:r>
              <a:rPr lang="ko-KR" altLang="en-US" b="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사회보험통합징수</a:t>
            </a:r>
          </a:p>
        </p:txBody>
      </p:sp>
    </p:spTree>
    <p:extLst>
      <p:ext uri="{BB962C8B-B14F-4D97-AF65-F5344CB8AC3E}">
        <p14:creationId xmlns:p14="http://schemas.microsoft.com/office/powerpoint/2010/main" val="130564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BE6EB-9785-4AFE-9EF7-9ABFD83F5E25}" type="slidenum">
              <a:rPr lang="ko-KR" altLang="en-US" smtClean="0"/>
              <a:pPr/>
              <a:t>16</a:t>
            </a:fld>
            <a:endParaRPr lang="en-US" altLang="ko-KR"/>
          </a:p>
        </p:txBody>
      </p:sp>
      <p:pic>
        <p:nvPicPr>
          <p:cNvPr id="3" name="Picture 2" descr="d:\Users\hywoman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6525"/>
            <a:ext cx="6984776" cy="642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011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BE6EB-9785-4AFE-9EF7-9ABFD83F5E25}" type="slidenum">
              <a:rPr lang="ko-KR" altLang="en-US" smtClean="0"/>
              <a:pPr/>
              <a:t>17</a:t>
            </a:fld>
            <a:endParaRPr lang="en-US" altLang="ko-KR"/>
          </a:p>
        </p:txBody>
      </p:sp>
      <p:pic>
        <p:nvPicPr>
          <p:cNvPr id="3" name="Picture 2" descr="d:\Users\hywoman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345237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7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551DD9-A7BC-4D26-9431-59E2D5FDCC47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a typeface="굴림" charset="-127"/>
              </a:rPr>
              <a:t>Contents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057400" y="1447800"/>
            <a:ext cx="4724400" cy="685800"/>
            <a:chOff x="1296" y="1824"/>
            <a:chExt cx="2976" cy="432"/>
          </a:xfrm>
        </p:grpSpPr>
        <p:sp>
          <p:nvSpPr>
            <p:cNvPr id="2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/>
            </a:p>
          </p:txBody>
        </p:sp>
        <p:sp>
          <p:nvSpPr>
            <p:cNvPr id="4127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lang="ko-KR" altLang="en-US"/>
            </a:p>
          </p:txBody>
        </p:sp>
        <p:sp>
          <p:nvSpPr>
            <p:cNvPr id="4128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lang="ko-KR" altLang="en-US" dirty="0"/>
                <a:t>사회보장의 이해</a:t>
              </a:r>
            </a:p>
          </p:txBody>
        </p:sp>
        <p:sp>
          <p:nvSpPr>
            <p:cNvPr id="4129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ko-KR" sz="2400" b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02415" name="AutoShape 15"/>
          <p:cNvSpPr>
            <a:spLocks noChangeArrowheads="1"/>
          </p:cNvSpPr>
          <p:nvPr/>
        </p:nvSpPr>
        <p:spPr bwMode="gray">
          <a:xfrm>
            <a:off x="2438400" y="2252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02" name="AutoShape 16"/>
          <p:cNvSpPr>
            <a:spLocks noChangeArrowheads="1"/>
          </p:cNvSpPr>
          <p:nvPr/>
        </p:nvSpPr>
        <p:spPr bwMode="gray">
          <a:xfrm>
            <a:off x="2057400" y="2133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03" name="Text Box 17"/>
          <p:cNvSpPr txBox="1">
            <a:spLocks noChangeArrowheads="1"/>
          </p:cNvSpPr>
          <p:nvPr/>
        </p:nvSpPr>
        <p:spPr bwMode="gray">
          <a:xfrm>
            <a:off x="2667000" y="23082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04" name="Text Box 18"/>
          <p:cNvSpPr txBox="1">
            <a:spLocks noChangeArrowheads="1"/>
          </p:cNvSpPr>
          <p:nvPr/>
        </p:nvSpPr>
        <p:spPr bwMode="gray">
          <a:xfrm>
            <a:off x="2211388" y="2232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gray">
          <a:xfrm>
            <a:off x="2438400" y="2938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06" name="AutoShape 16"/>
          <p:cNvSpPr>
            <a:spLocks noChangeArrowheads="1"/>
          </p:cNvSpPr>
          <p:nvPr/>
        </p:nvSpPr>
        <p:spPr bwMode="gray">
          <a:xfrm>
            <a:off x="2057400" y="28194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07" name="Text Box 17"/>
          <p:cNvSpPr txBox="1">
            <a:spLocks noChangeArrowheads="1"/>
          </p:cNvSpPr>
          <p:nvPr/>
        </p:nvSpPr>
        <p:spPr bwMode="gray">
          <a:xfrm>
            <a:off x="2786050" y="2928934"/>
            <a:ext cx="3429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sz="2400" dirty="0">
                <a:solidFill>
                  <a:srgbClr val="C00000"/>
                </a:solidFill>
                <a:latin typeface="궁서체" pitchFamily="17" charset="-127"/>
                <a:ea typeface="궁서체" pitchFamily="17" charset="-127"/>
              </a:rPr>
              <a:t>건강보험의 발전과정</a:t>
            </a:r>
          </a:p>
        </p:txBody>
      </p:sp>
      <p:sp>
        <p:nvSpPr>
          <p:cNvPr id="4108" name="Text Box 18"/>
          <p:cNvSpPr txBox="1">
            <a:spLocks noChangeArrowheads="1"/>
          </p:cNvSpPr>
          <p:nvPr/>
        </p:nvSpPr>
        <p:spPr bwMode="gray">
          <a:xfrm>
            <a:off x="2211388" y="29178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gray">
          <a:xfrm>
            <a:off x="2438400" y="3624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0" name="AutoShape 16"/>
          <p:cNvSpPr>
            <a:spLocks noChangeArrowheads="1"/>
          </p:cNvSpPr>
          <p:nvPr/>
        </p:nvSpPr>
        <p:spPr bwMode="gray">
          <a:xfrm>
            <a:off x="2057400" y="3505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1" name="Text Box 17"/>
          <p:cNvSpPr txBox="1">
            <a:spLocks noChangeArrowheads="1"/>
          </p:cNvSpPr>
          <p:nvPr/>
        </p:nvSpPr>
        <p:spPr bwMode="gray">
          <a:xfrm>
            <a:off x="2667000" y="36798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건강보험 일반</a:t>
            </a:r>
          </a:p>
        </p:txBody>
      </p:sp>
      <p:sp>
        <p:nvSpPr>
          <p:cNvPr id="4112" name="Text Box 18"/>
          <p:cNvSpPr txBox="1">
            <a:spLocks noChangeArrowheads="1"/>
          </p:cNvSpPr>
          <p:nvPr/>
        </p:nvSpPr>
        <p:spPr bwMode="gray">
          <a:xfrm>
            <a:off x="2211388" y="36036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24384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4" name="AutoShape 16"/>
          <p:cNvSpPr>
            <a:spLocks noChangeArrowheads="1"/>
          </p:cNvSpPr>
          <p:nvPr/>
        </p:nvSpPr>
        <p:spPr bwMode="gray">
          <a:xfrm>
            <a:off x="2057400" y="41910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5" name="Text Box 17"/>
          <p:cNvSpPr txBox="1">
            <a:spLocks noChangeArrowheads="1"/>
          </p:cNvSpPr>
          <p:nvPr/>
        </p:nvSpPr>
        <p:spPr bwMode="gray">
          <a:xfrm>
            <a:off x="2667000" y="43656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가입자</a:t>
            </a:r>
          </a:p>
        </p:txBody>
      </p:sp>
      <p:sp>
        <p:nvSpPr>
          <p:cNvPr id="4116" name="Text Box 18"/>
          <p:cNvSpPr txBox="1">
            <a:spLocks noChangeArrowheads="1"/>
          </p:cNvSpPr>
          <p:nvPr/>
        </p:nvSpPr>
        <p:spPr bwMode="gray">
          <a:xfrm>
            <a:off x="2211388" y="42894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2438400" y="49958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8" name="AutoShape 16"/>
          <p:cNvSpPr>
            <a:spLocks noChangeArrowheads="1"/>
          </p:cNvSpPr>
          <p:nvPr/>
        </p:nvSpPr>
        <p:spPr bwMode="gray">
          <a:xfrm>
            <a:off x="2057400" y="48768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9" name="Text Box 17"/>
          <p:cNvSpPr txBox="1">
            <a:spLocks noChangeArrowheads="1"/>
          </p:cNvSpPr>
          <p:nvPr/>
        </p:nvSpPr>
        <p:spPr bwMode="gray">
          <a:xfrm>
            <a:off x="2667000" y="50514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국민건강보험공단</a:t>
            </a:r>
          </a:p>
        </p:txBody>
      </p:sp>
      <p:sp>
        <p:nvSpPr>
          <p:cNvPr id="4120" name="Text Box 18"/>
          <p:cNvSpPr txBox="1">
            <a:spLocks noChangeArrowheads="1"/>
          </p:cNvSpPr>
          <p:nvPr/>
        </p:nvSpPr>
        <p:spPr bwMode="gray">
          <a:xfrm>
            <a:off x="2211388" y="49752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gray">
          <a:xfrm>
            <a:off x="2438400" y="5681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22" name="AutoShape 16"/>
          <p:cNvSpPr>
            <a:spLocks noChangeArrowheads="1"/>
          </p:cNvSpPr>
          <p:nvPr/>
        </p:nvSpPr>
        <p:spPr bwMode="gray">
          <a:xfrm>
            <a:off x="2057400" y="5562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23" name="Text Box 17"/>
          <p:cNvSpPr txBox="1">
            <a:spLocks noChangeArrowheads="1"/>
          </p:cNvSpPr>
          <p:nvPr/>
        </p:nvSpPr>
        <p:spPr bwMode="gray">
          <a:xfrm>
            <a:off x="2667000" y="57372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보험급여(1)</a:t>
            </a:r>
          </a:p>
        </p:txBody>
      </p:sp>
      <p:sp>
        <p:nvSpPr>
          <p:cNvPr id="4124" name="Text Box 18"/>
          <p:cNvSpPr txBox="1">
            <a:spLocks noChangeArrowheads="1"/>
          </p:cNvSpPr>
          <p:nvPr/>
        </p:nvSpPr>
        <p:spPr bwMode="gray">
          <a:xfrm>
            <a:off x="2211388" y="5661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125" name="Rectangle 49"/>
          <p:cNvSpPr>
            <a:spLocks noChangeArrowheads="1"/>
          </p:cNvSpPr>
          <p:nvPr/>
        </p:nvSpPr>
        <p:spPr bwMode="auto">
          <a:xfrm>
            <a:off x="3500430" y="2285992"/>
            <a:ext cx="1814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의료보장의 이해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F43E12-C9AD-42C6-96EC-1FC75C5916C9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ea typeface="굴림" charset="-127"/>
              </a:rPr>
              <a:t>Contents</a:t>
            </a:r>
          </a:p>
        </p:txBody>
      </p:sp>
      <p:grpSp>
        <p:nvGrpSpPr>
          <p:cNvPr id="5124" name="Group 14"/>
          <p:cNvGrpSpPr>
            <a:grpSpLocks/>
          </p:cNvGrpSpPr>
          <p:nvPr/>
        </p:nvGrpSpPr>
        <p:grpSpPr bwMode="auto">
          <a:xfrm>
            <a:off x="2057400" y="1447800"/>
            <a:ext cx="4724400" cy="685800"/>
            <a:chOff x="1296" y="1824"/>
            <a:chExt cx="2976" cy="432"/>
          </a:xfrm>
        </p:grpSpPr>
        <p:sp>
          <p:nvSpPr>
            <p:cNvPr id="2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/>
            </a:p>
          </p:txBody>
        </p:sp>
        <p:sp>
          <p:nvSpPr>
            <p:cNvPr id="5151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lang="ko-KR" altLang="en-US"/>
            </a:p>
          </p:txBody>
        </p:sp>
        <p:sp>
          <p:nvSpPr>
            <p:cNvPr id="5152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lang="ko-KR" altLang="en-US" dirty="0">
                  <a:solidFill>
                    <a:srgbClr val="000000"/>
                  </a:solidFill>
                </a:rPr>
                <a:t>보험급여(2)</a:t>
              </a:r>
            </a:p>
          </p:txBody>
        </p:sp>
        <p:sp>
          <p:nvSpPr>
            <p:cNvPr id="5153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ko-KR" sz="2400" b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02415" name="AutoShape 15"/>
          <p:cNvSpPr>
            <a:spLocks noChangeArrowheads="1"/>
          </p:cNvSpPr>
          <p:nvPr/>
        </p:nvSpPr>
        <p:spPr bwMode="gray">
          <a:xfrm>
            <a:off x="2438400" y="2252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26" name="AutoShape 16"/>
          <p:cNvSpPr>
            <a:spLocks noChangeArrowheads="1"/>
          </p:cNvSpPr>
          <p:nvPr/>
        </p:nvSpPr>
        <p:spPr bwMode="gray">
          <a:xfrm>
            <a:off x="2057400" y="2133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gray">
          <a:xfrm>
            <a:off x="2667000" y="23082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128" name="Text Box 18"/>
          <p:cNvSpPr txBox="1">
            <a:spLocks noChangeArrowheads="1"/>
          </p:cNvSpPr>
          <p:nvPr/>
        </p:nvSpPr>
        <p:spPr bwMode="gray">
          <a:xfrm>
            <a:off x="2211388" y="2232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gray">
          <a:xfrm>
            <a:off x="2438400" y="2938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0" name="AutoShape 16"/>
          <p:cNvSpPr>
            <a:spLocks noChangeArrowheads="1"/>
          </p:cNvSpPr>
          <p:nvPr/>
        </p:nvSpPr>
        <p:spPr bwMode="gray">
          <a:xfrm>
            <a:off x="2057400" y="28194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1" name="Text Box 17"/>
          <p:cNvSpPr txBox="1">
            <a:spLocks noChangeArrowheads="1"/>
          </p:cNvSpPr>
          <p:nvPr/>
        </p:nvSpPr>
        <p:spPr bwMode="gray">
          <a:xfrm>
            <a:off x="2667000" y="29940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보험료</a:t>
            </a:r>
          </a:p>
        </p:txBody>
      </p:sp>
      <p:sp>
        <p:nvSpPr>
          <p:cNvPr id="5132" name="Text Box 18"/>
          <p:cNvSpPr txBox="1">
            <a:spLocks noChangeArrowheads="1"/>
          </p:cNvSpPr>
          <p:nvPr/>
        </p:nvSpPr>
        <p:spPr bwMode="gray">
          <a:xfrm>
            <a:off x="2127250" y="29178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gray">
          <a:xfrm>
            <a:off x="2438400" y="3624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4" name="AutoShape 16"/>
          <p:cNvSpPr>
            <a:spLocks noChangeArrowheads="1"/>
          </p:cNvSpPr>
          <p:nvPr/>
        </p:nvSpPr>
        <p:spPr bwMode="gray">
          <a:xfrm>
            <a:off x="2057400" y="3505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5" name="Text Box 17"/>
          <p:cNvSpPr txBox="1">
            <a:spLocks noChangeArrowheads="1"/>
          </p:cNvSpPr>
          <p:nvPr/>
        </p:nvSpPr>
        <p:spPr bwMode="gray">
          <a:xfrm>
            <a:off x="2667000" y="36798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solidFill>
                  <a:srgbClr val="000000"/>
                </a:solidFill>
              </a:rPr>
              <a:t>이의신청 및 심사청구</a:t>
            </a:r>
          </a:p>
        </p:txBody>
      </p:sp>
      <p:sp>
        <p:nvSpPr>
          <p:cNvPr id="5136" name="Text Box 18"/>
          <p:cNvSpPr txBox="1">
            <a:spLocks noChangeArrowheads="1"/>
          </p:cNvSpPr>
          <p:nvPr/>
        </p:nvSpPr>
        <p:spPr bwMode="gray">
          <a:xfrm>
            <a:off x="2127250" y="36036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24384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8" name="AutoShape 16"/>
          <p:cNvSpPr>
            <a:spLocks noChangeArrowheads="1"/>
          </p:cNvSpPr>
          <p:nvPr/>
        </p:nvSpPr>
        <p:spPr bwMode="gray">
          <a:xfrm>
            <a:off x="2057400" y="41910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9" name="Text Box 17"/>
          <p:cNvSpPr txBox="1">
            <a:spLocks noChangeArrowheads="1"/>
          </p:cNvSpPr>
          <p:nvPr/>
        </p:nvSpPr>
        <p:spPr bwMode="gray">
          <a:xfrm>
            <a:off x="2667000" y="43656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보칙 및 벌칙</a:t>
            </a:r>
          </a:p>
        </p:txBody>
      </p:sp>
      <p:sp>
        <p:nvSpPr>
          <p:cNvPr id="5140" name="Text Box 18"/>
          <p:cNvSpPr txBox="1">
            <a:spLocks noChangeArrowheads="1"/>
          </p:cNvSpPr>
          <p:nvPr/>
        </p:nvSpPr>
        <p:spPr bwMode="gray">
          <a:xfrm>
            <a:off x="2127250" y="42894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2438400" y="49958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42" name="AutoShape 16"/>
          <p:cNvSpPr>
            <a:spLocks noChangeArrowheads="1"/>
          </p:cNvSpPr>
          <p:nvPr/>
        </p:nvSpPr>
        <p:spPr bwMode="gray">
          <a:xfrm>
            <a:off x="2057400" y="48768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43" name="Text Box 17"/>
          <p:cNvSpPr txBox="1">
            <a:spLocks noChangeArrowheads="1"/>
          </p:cNvSpPr>
          <p:nvPr/>
        </p:nvSpPr>
        <p:spPr bwMode="gray">
          <a:xfrm>
            <a:off x="2667000" y="5051425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solidFill>
                  <a:srgbClr val="000000"/>
                </a:solidFill>
              </a:rPr>
              <a:t>노인장기요양보험제도</a:t>
            </a:r>
          </a:p>
        </p:txBody>
      </p:sp>
      <p:sp>
        <p:nvSpPr>
          <p:cNvPr id="5144" name="Text Box 18"/>
          <p:cNvSpPr txBox="1">
            <a:spLocks noChangeArrowheads="1"/>
          </p:cNvSpPr>
          <p:nvPr/>
        </p:nvSpPr>
        <p:spPr bwMode="gray">
          <a:xfrm>
            <a:off x="2127250" y="49752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149" name="Rectangle 32"/>
          <p:cNvSpPr>
            <a:spLocks noChangeArrowheads="1"/>
          </p:cNvSpPr>
          <p:nvPr/>
        </p:nvSpPr>
        <p:spPr bwMode="auto">
          <a:xfrm>
            <a:off x="3525838" y="2271713"/>
            <a:ext cx="2198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solidFill>
                  <a:srgbClr val="000000"/>
                </a:solidFill>
              </a:rPr>
              <a:t>건강보험심사평가원</a:t>
            </a:r>
          </a:p>
        </p:txBody>
      </p:sp>
    </p:spTree>
    <p:extLst>
      <p:ext uri="{BB962C8B-B14F-4D97-AF65-F5344CB8AC3E}">
        <p14:creationId xmlns:p14="http://schemas.microsoft.com/office/powerpoint/2010/main" val="376912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643306" y="6500834"/>
            <a:ext cx="2133600" cy="244475"/>
          </a:xfrm>
          <a:noFill/>
        </p:spPr>
        <p:txBody>
          <a:bodyPr/>
          <a:lstStyle/>
          <a:p>
            <a:fld id="{A0D28D15-87D5-4F6C-BDF5-E389A7AF8A2E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428596" y="1785926"/>
            <a:ext cx="8153400" cy="438628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EB4B4"/>
              </a:gs>
              <a:gs pos="50000">
                <a:srgbClr val="FFFFFF"/>
              </a:gs>
              <a:gs pos="100000">
                <a:srgbClr val="5EB4B4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의료보험법제정 이전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임의의료보험시기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2800" b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사회보험 확장기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전국민의료보험시기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전국민 통합건강보험시기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214414" y="714356"/>
            <a:ext cx="7072362" cy="523220"/>
          </a:xfrm>
          <a:prstGeom prst="rect">
            <a:avLst/>
          </a:prstGeom>
          <a:gradFill>
            <a:gsLst>
              <a:gs pos="0">
                <a:srgbClr val="000080"/>
              </a:gs>
              <a:gs pos="100000">
                <a:srgbClr val="0000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제</a:t>
            </a:r>
            <a:r>
              <a:rPr lang="en-US" altLang="ko-KR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3</a:t>
            </a:r>
            <a:r>
              <a:rPr lang="ko-KR" altLang="en-US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장  </a:t>
            </a:r>
            <a:r>
              <a:rPr lang="ko-KR" altLang="en-US" sz="280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건강보험의 발전과정</a:t>
            </a:r>
            <a:endParaRPr lang="en-US" altLang="ko-KR" sz="2800" dirty="0">
              <a:solidFill>
                <a:schemeClr val="bg1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665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214414" y="714356"/>
            <a:ext cx="7315200" cy="533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 의료보험법제정 이전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4282" y="1643050"/>
            <a:ext cx="857256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32000" indent="-288000" algn="just">
              <a:spcAft>
                <a:spcPts val="1200"/>
              </a:spcAft>
              <a:buFont typeface="Wingdings" pitchFamily="2" charset="2"/>
              <a:buChar char="l"/>
            </a:pP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효시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: 1959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ko-KR" altLang="en-US" sz="2400" b="0" u="sng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보건사회부 </a:t>
            </a:r>
            <a:r>
              <a:rPr lang="ko-KR" altLang="en-US" sz="2400" b="0" u="sng" spc="-14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의정국</a:t>
            </a:r>
            <a:r>
              <a:rPr lang="ko-KR" altLang="en-US" sz="2400" b="0" u="sng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주관아래 건강보험제도도입을 위한 연구회 발족</a:t>
            </a: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marL="432000" indent="-288000" algn="just">
              <a:spcAft>
                <a:spcPts val="1200"/>
              </a:spcAft>
              <a:buFont typeface="Wingdings" pitchFamily="2" charset="2"/>
              <a:buChar char="l"/>
            </a:pP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1960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년 양재모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엄장현 등을 연구원으로 위촉하고 외국 연구시찰</a:t>
            </a: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marL="432000" indent="-288000" algn="just">
              <a:spcAft>
                <a:spcPts val="1200"/>
              </a:spcAft>
              <a:buFont typeface="Wingdings" pitchFamily="2" charset="2"/>
              <a:buChar char="l"/>
            </a:pP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1960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년 이후 보건사회부가 대한의학협회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대한의사협회의 전신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를 중심으로 의료보험실시에 관한 논의 진행</a:t>
            </a: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marL="432000" indent="-288000" algn="just">
              <a:spcAft>
                <a:spcPts val="1200"/>
              </a:spcAft>
              <a:buFont typeface="Wingdings" pitchFamily="2" charset="2"/>
              <a:buChar char="l"/>
            </a:pP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1962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월에 사회보장제도 도입을 위하여 사회보장심의위원회 설치</a:t>
            </a: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marL="432000" indent="-288000" algn="just">
              <a:spcAft>
                <a:spcPts val="1200"/>
              </a:spcAft>
              <a:buFont typeface="Wingdings" pitchFamily="2" charset="2"/>
              <a:buChar char="l"/>
            </a:pP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박정희 의장에 의해 </a:t>
            </a:r>
            <a:r>
              <a:rPr lang="en-US" altLang="ko-KR" sz="2400" b="0" spc="-14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1963</a:t>
            </a:r>
            <a:r>
              <a:rPr lang="ko-KR" altLang="en-US" sz="2400" b="0" spc="-14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년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 사회보장에 관한 법률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산업재해보상보험법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u="sng" spc="-14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의료보험법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등 제정</a:t>
            </a:r>
            <a:endParaRPr lang="ko-KR" altLang="en-US" sz="2400" spc="-14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7158" y="1643050"/>
            <a:ext cx="8501122" cy="41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32000" indent="-288000" algn="just"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1963.12.16.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의료보험법 공포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서울시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1000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가구 조사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강제성원칙이 </a:t>
            </a:r>
            <a:r>
              <a:rPr lang="ko-KR" altLang="en-US" sz="24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임의적용으로 변질된 채 공포</a:t>
            </a:r>
            <a:endParaRPr lang="en-US" altLang="ko-KR" sz="2400" b="0" u="sng" spc="-15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32000" indent="-288000" algn="just"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최초의 의료보험조합을 설립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1965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년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11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월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):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호남비료주식회사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현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한국종합화학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근로자 대상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32000" indent="-288000" algn="just"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1969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년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10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월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부산에서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자영자를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대상으로 하는 </a:t>
            </a:r>
            <a:r>
              <a:rPr lang="ko-KR" altLang="en-US" sz="2400" b="0" u="sng" spc="-15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부산청십자조합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설립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88000" algn="just">
              <a:spcAft>
                <a:spcPts val="30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임의의료보험의 한계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612000" indent="-216000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폭넓은 위험분산효과를 기대하기가 어려움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612000" indent="-216000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질병을 가지고 있거나 질병 위험이 높은 사람만 가입하는 역선택현상 발생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612000" indent="-216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낮은 급여수준임에도 불구하고 조합의 재정상태가 불안정</a:t>
            </a:r>
            <a:endParaRPr lang="ko-KR" altLang="en-US" sz="2400" b="0" spc="-15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214414" y="714356"/>
            <a:ext cx="7315200" cy="533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 임의의료보험시기</a:t>
            </a:r>
            <a:r>
              <a:rPr lang="en-US" altLang="ko-KR" dirty="0">
                <a:ea typeface="굴림" charset="-127"/>
              </a:rPr>
              <a:t>(1963-77)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665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214414" y="714356"/>
            <a:ext cx="7315200" cy="533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 </a:t>
            </a:r>
            <a:r>
              <a:rPr lang="ko-KR" altLang="en-US" dirty="0" err="1">
                <a:ea typeface="굴림" charset="-127"/>
              </a:rPr>
              <a:t>임의료보험시기</a:t>
            </a:r>
            <a:r>
              <a:rPr lang="en-US" altLang="ko-KR" dirty="0">
                <a:ea typeface="굴림" charset="-127"/>
              </a:rPr>
              <a:t>(1963-77)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500174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b="0" dirty="0"/>
          </a:p>
          <a:p>
            <a:pPr algn="just"/>
            <a:endParaRPr lang="ko-KR" altLang="en-US" dirty="0"/>
          </a:p>
        </p:txBody>
      </p:sp>
      <p:pic>
        <p:nvPicPr>
          <p:cNvPr id="2050" name="Picture 2" descr="C:\2013년 7월 24일\01 강의자료\05건강보험\간강보험강의용PPT(제4판-2013년)\국민건강보험론4판 PPT용\표3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00174"/>
            <a:ext cx="8602992" cy="39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 bwMode="auto">
          <a:xfrm>
            <a:off x="827584" y="3240969"/>
            <a:ext cx="108012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4932040" y="3250300"/>
            <a:ext cx="108012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2844" y="1357299"/>
            <a:ext cx="8786874" cy="530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32000" indent="-288000" algn="just"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ko-KR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1976</a:t>
            </a: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년 </a:t>
            </a:r>
            <a:r>
              <a:rPr lang="en-US" altLang="ko-KR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12</a:t>
            </a: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월</a:t>
            </a:r>
            <a:r>
              <a:rPr lang="en-US" altLang="ko-KR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:</a:t>
            </a: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2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의료보험법 전면 개정</a:t>
            </a:r>
            <a:r>
              <a:rPr lang="en-US" altLang="ko-KR" sz="22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-</a:t>
            </a:r>
            <a:r>
              <a:rPr lang="ko-KR" altLang="en-US" sz="20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의료보험제도의 실시기반 마련</a:t>
            </a:r>
            <a:endParaRPr lang="en-US" altLang="ko-KR" sz="2000" b="0" spc="-150" dirty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540000" indent="-216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대상인구를 직업과 지역에 따라 분리하여 적용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540000" indent="-216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사업장의 종류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근로자의 수 등에 따라 의료보험조합을 독립적으로 설립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조합자율주의 기초 마련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540000" indent="-216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의료보험의 적용대상자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 생활보호대상자를 제외한 전국민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공무원</a:t>
            </a:r>
            <a:r>
              <a:rPr lang="en-US" altLang="ko-KR" sz="2300" b="0" spc="-150" dirty="0">
                <a:latin typeface="휴먼모음T"/>
                <a:ea typeface="휴먼모음T"/>
              </a:rPr>
              <a:t>·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군인</a:t>
            </a:r>
            <a:r>
              <a:rPr lang="en-US" altLang="ko-KR" sz="2300" b="0" spc="-150" dirty="0">
                <a:latin typeface="휴먼모음T"/>
                <a:ea typeface="휴먼모음T"/>
              </a:rPr>
              <a:t>·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사립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학교 교직원은 별도 관리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종 피보험자</a:t>
            </a:r>
            <a:r>
              <a:rPr lang="en-US" altLang="ko-KR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2</a:t>
            </a:r>
            <a:r>
              <a:rPr lang="ko-KR" altLang="en-US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종 피보험자</a:t>
            </a:r>
            <a:r>
              <a:rPr lang="en-US" altLang="ko-KR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지역</a:t>
            </a:r>
            <a:r>
              <a:rPr lang="en-US" altLang="ko-KR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+</a:t>
            </a:r>
            <a:r>
              <a:rPr lang="ko-KR" altLang="en-US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직종</a:t>
            </a:r>
            <a:r>
              <a:rPr lang="en-US" altLang="ko-KR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32000" indent="-288000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강제가입규정이 적용되는 일반사업장</a:t>
            </a:r>
            <a:endParaRPr lang="en-US" altLang="ko-KR" sz="2400" b="0" spc="-150" dirty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540000" indent="-216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1977</a:t>
            </a:r>
            <a:r>
              <a:rPr lang="ko-KR" altLang="en-US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7</a:t>
            </a:r>
            <a:r>
              <a:rPr lang="ko-KR" altLang="en-US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월</a:t>
            </a:r>
            <a:r>
              <a:rPr lang="en-US" altLang="ko-KR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500</a:t>
            </a:r>
            <a:r>
              <a:rPr lang="ko-KR" altLang="en-US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인 이상 고용사업장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1979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300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인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1981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100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인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1988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5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인 이상 고용사업장까지 당연 적용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88000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공무원 및 사립학교교직원 </a:t>
            </a:r>
            <a:endParaRPr lang="en-US" altLang="ko-KR" sz="2400" b="0" spc="-150" dirty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540000" indent="-216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1977.12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의료보험조합 별도 제정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1979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월부터 공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․</a:t>
            </a:r>
            <a:r>
              <a:rPr lang="ko-KR" altLang="en-US" sz="2300" b="0" spc="-150" dirty="0" err="1">
                <a:latin typeface="휴먼모음T" pitchFamily="18" charset="-127"/>
                <a:ea typeface="휴먼모음T" pitchFamily="18" charset="-127"/>
              </a:rPr>
              <a:t>교의료보험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 실시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540000" indent="-216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군인가족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 err="1">
                <a:latin typeface="휴먼모음T" pitchFamily="18" charset="-127"/>
                <a:ea typeface="휴먼모음T" pitchFamily="18" charset="-127"/>
              </a:rPr>
              <a:t>퇴직연금수급자도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 확대 적용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88000" algn="just"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ko-KR" sz="2200" b="0" spc="-23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1988</a:t>
            </a:r>
            <a:r>
              <a:rPr lang="ko-KR" altLang="en-US" sz="2200" b="0" spc="-23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년 </a:t>
            </a:r>
            <a:r>
              <a:rPr lang="en-US" altLang="ko-KR" sz="2200" b="0" spc="-23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2200" b="0" spc="-23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월 </a:t>
            </a:r>
            <a:r>
              <a:rPr lang="ko-KR" altLang="en-US" sz="2200" b="0" u="sng" spc="-230" dirty="0" err="1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군지역</a:t>
            </a:r>
            <a:r>
              <a:rPr lang="ko-KR" altLang="en-US" sz="2200" b="0" spc="-23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주민 당연적용</a:t>
            </a:r>
            <a:r>
              <a:rPr lang="en-US" altLang="ko-KR" sz="2200" b="0" spc="-23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1989</a:t>
            </a:r>
            <a:r>
              <a:rPr lang="ko-KR" altLang="en-US" sz="2200" b="0" spc="-23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년 </a:t>
            </a:r>
            <a:r>
              <a:rPr lang="en-US" altLang="ko-KR" sz="2200" b="0" spc="-23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7</a:t>
            </a:r>
            <a:r>
              <a:rPr lang="ko-KR" altLang="en-US" sz="2200" b="0" spc="-23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월 </a:t>
            </a:r>
            <a:r>
              <a:rPr lang="ko-KR" altLang="en-US" sz="2200" b="0" u="sng" spc="-23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도시지역</a:t>
            </a:r>
            <a:r>
              <a:rPr lang="ko-KR" altLang="en-US" sz="2200" b="0" spc="-23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주민이 당연 적용</a:t>
            </a:r>
            <a:r>
              <a:rPr lang="en-US" altLang="ko-KR" sz="2200" b="0" spc="-23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</a:p>
          <a:p>
            <a:pPr marL="540000" indent="-216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의료보험도입 </a:t>
            </a:r>
            <a:r>
              <a:rPr lang="en-US" altLang="ko-KR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12</a:t>
            </a:r>
            <a:r>
              <a:rPr lang="ko-KR" altLang="en-US" sz="2300" b="0" u="sng" spc="-15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년만에</a:t>
            </a:r>
            <a:r>
              <a:rPr lang="ko-KR" altLang="en-US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전국민의료보험 달성</a:t>
            </a:r>
          </a:p>
        </p:txBody>
      </p:sp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214414" y="714356"/>
            <a:ext cx="7315200" cy="533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 </a:t>
            </a:r>
            <a:r>
              <a:rPr lang="ko-KR" altLang="en-US" dirty="0" err="1">
                <a:ea typeface="굴림" charset="-127"/>
              </a:rPr>
              <a:t>사회보험확장기</a:t>
            </a:r>
            <a:r>
              <a:rPr lang="en-US" altLang="ko-KR" dirty="0">
                <a:ea typeface="굴림" charset="-127"/>
              </a:rPr>
              <a:t>(1977-89)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720" y="1428736"/>
            <a:ext cx="8501122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1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000" b="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지역의료보험시범사업 실시</a:t>
            </a:r>
            <a:endParaRPr lang="en-US" altLang="ko-KR" sz="2400" b="0" spc="-150" dirty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1981.7.1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강원도 홍천군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전라북도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옥구군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경상북도 군위군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1982.7.1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경기도 강화군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충청북도 보은군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전라남도 목포시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0" lvl="1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한방의료보험 시범사업 실시</a:t>
            </a:r>
            <a:r>
              <a:rPr lang="en-US" altLang="ko-KR" sz="2400" b="0" spc="-15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1984.12.1.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부터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1986.11.30: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충청북도 청주시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청원군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1987.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전체의료보험에 한방의료를 확대 적용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0" lvl="1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직종의료보험 실시</a:t>
            </a:r>
            <a:endParaRPr lang="en-US" altLang="ko-KR" sz="2400" b="0" spc="-150" dirty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15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개 직종의료보험조합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문화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․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예술인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양곡상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전국개인택시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이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․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미용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대한 숙박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․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목욕업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대구상인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축산기업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한국특종물업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생명보험모집인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전국해외취업선원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의사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부산 시장상인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약사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기독교교역자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손해보험모집인 의료보험조합 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직종의료보험조합은 당연적용 방식이었으나 실제로는 강제적용방식이 적용되지 않아 강제적용방식도 아니고 그렇다고 임의적용방식도 아닌 어정쩡한 형태의 제도가 됨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전국민의료보험의 실시와 더불어 폐지</a:t>
            </a:r>
            <a:endParaRPr lang="ko-KR" altLang="en-US" sz="2200" b="0" spc="-15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214414" y="714356"/>
            <a:ext cx="7315200" cy="533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 </a:t>
            </a:r>
            <a:r>
              <a:rPr lang="ko-KR" altLang="en-US" dirty="0" err="1">
                <a:ea typeface="굴림" charset="-127"/>
              </a:rPr>
              <a:t>사회보험확장기</a:t>
            </a:r>
            <a:r>
              <a:rPr lang="en-US" altLang="ko-KR" dirty="0">
                <a:ea typeface="굴림" charset="-127"/>
              </a:rPr>
              <a:t>(1977-89)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38TGp_spraut_light_s">
  <a:themeElements>
    <a:clrScheme name="238TGp_spraut_light_s 2">
      <a:dk1>
        <a:srgbClr val="30311D"/>
      </a:dk1>
      <a:lt1>
        <a:srgbClr val="FFFFFF"/>
      </a:lt1>
      <a:dk2>
        <a:srgbClr val="FF66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272817"/>
      </a:accent4>
      <a:accent5>
        <a:srgbClr val="AFD7B8"/>
      </a:accent5>
      <a:accent6>
        <a:srgbClr val="1292D3"/>
      </a:accent6>
      <a:hlink>
        <a:srgbClr val="F5B821"/>
      </a:hlink>
      <a:folHlink>
        <a:srgbClr val="A1A18B"/>
      </a:folHlink>
    </a:clrScheme>
    <a:fontScheme name="238TGp_spraut_light_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38TGp_spraut_light_s 1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009999"/>
        </a:accent1>
        <a:accent2>
          <a:srgbClr val="E0691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CB5E15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8TGp_spraut_light_s 2">
        <a:dk1>
          <a:srgbClr val="30311D"/>
        </a:dk1>
        <a:lt1>
          <a:srgbClr val="FFFFFF"/>
        </a:lt1>
        <a:dk2>
          <a:srgbClr val="FF66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272817"/>
        </a:accent4>
        <a:accent5>
          <a:srgbClr val="AFD7B8"/>
        </a:accent5>
        <a:accent6>
          <a:srgbClr val="1292D3"/>
        </a:accent6>
        <a:hlink>
          <a:srgbClr val="F5B821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8TGp_spraut_light_s 3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24F4C"/>
        </a:accent1>
        <a:accent2>
          <a:srgbClr val="276EEF"/>
        </a:accent2>
        <a:accent3>
          <a:srgbClr val="FFFFFF"/>
        </a:accent3>
        <a:accent4>
          <a:srgbClr val="272817"/>
        </a:accent4>
        <a:accent5>
          <a:srgbClr val="E5B2B2"/>
        </a:accent5>
        <a:accent6>
          <a:srgbClr val="2263D9"/>
        </a:accent6>
        <a:hlink>
          <a:srgbClr val="64C3F2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238TGp_spraut_light_s</Template>
  <TotalTime>2158</TotalTime>
  <Words>1383</Words>
  <Application>Microsoft Office PowerPoint</Application>
  <PresentationFormat>화면 슬라이드 쇼(4:3)</PresentationFormat>
  <Paragraphs>171</Paragraphs>
  <Slides>17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HY견고딕</vt:lpstr>
      <vt:lpstr>HY수평선B</vt:lpstr>
      <vt:lpstr>굴림</vt:lpstr>
      <vt:lpstr>궁서체</vt:lpstr>
      <vt:lpstr>휴먼모음T</vt:lpstr>
      <vt:lpstr>휴먼엑스포</vt:lpstr>
      <vt:lpstr>휴먼옛체</vt:lpstr>
      <vt:lpstr>Arial</vt:lpstr>
      <vt:lpstr>Verdana</vt:lpstr>
      <vt:lpstr>Wingdings</vt:lpstr>
      <vt:lpstr>238TGp_spraut_light_s</vt:lpstr>
      <vt:lpstr>Image</vt:lpstr>
      <vt:lpstr>우리나라의 사회보험제도</vt:lpstr>
      <vt:lpstr>Contents</vt:lpstr>
      <vt:lpstr>Contents</vt:lpstr>
      <vt:lpstr>PowerPoint 프레젠테이션</vt:lpstr>
      <vt:lpstr>제1절 의료보험법제정 이전</vt:lpstr>
      <vt:lpstr>제2절 임의의료보험시기(1963-77)</vt:lpstr>
      <vt:lpstr>제2절 임의료보험시기(1963-77)</vt:lpstr>
      <vt:lpstr>제3절 사회보험확장기(1977-89)</vt:lpstr>
      <vt:lpstr>제3절 사회보험확장기(1977-89)</vt:lpstr>
      <vt:lpstr>제3절 사회보험확장기(1977-89)</vt:lpstr>
      <vt:lpstr>제4절 전국민 의료보험시기(1989~1999)</vt:lpstr>
      <vt:lpstr>제5절 전국민 통합건강보험시기(2000~현재)</vt:lpstr>
      <vt:lpstr>제5절 전국민 통합건강보험시기(2000~현재)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JCHAO 의 10단계  평가 모델</dc:title>
  <dc:creator>samsung</dc:creator>
  <cp:lastModifiedBy>김명중</cp:lastModifiedBy>
  <cp:revision>156</cp:revision>
  <dcterms:created xsi:type="dcterms:W3CDTF">2009-03-29T08:20:08Z</dcterms:created>
  <dcterms:modified xsi:type="dcterms:W3CDTF">2021-09-10T08:44:46Z</dcterms:modified>
</cp:coreProperties>
</file>