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32" r:id="rId2"/>
    <p:sldId id="333" r:id="rId3"/>
    <p:sldId id="345" r:id="rId4"/>
    <p:sldId id="338" r:id="rId5"/>
    <p:sldId id="336" r:id="rId6"/>
    <p:sldId id="337" r:id="rId7"/>
    <p:sldId id="339" r:id="rId8"/>
    <p:sldId id="325" r:id="rId9"/>
    <p:sldId id="340" r:id="rId10"/>
    <p:sldId id="346" r:id="rId11"/>
    <p:sldId id="341" r:id="rId12"/>
    <p:sldId id="329" r:id="rId13"/>
    <p:sldId id="331" r:id="rId14"/>
    <p:sldId id="342" r:id="rId15"/>
    <p:sldId id="343" r:id="rId16"/>
    <p:sldId id="347" r:id="rId17"/>
  </p:sldIdLst>
  <p:sldSz cx="12192000" cy="6858000"/>
  <p:notesSz cx="6858000" cy="9144000"/>
  <p:defaultTextStyle>
    <a:defPPr>
      <a:defRPr lang="en-US"/>
    </a:defPPr>
    <a:lvl1pPr algn="r" rtl="0" fontAlgn="base" latinLnBrk="1">
      <a:spcBef>
        <a:spcPct val="0"/>
      </a:spcBef>
      <a:spcAft>
        <a:spcPct val="0"/>
      </a:spcAft>
      <a:defRPr b="1" kern="1200">
        <a:solidFill>
          <a:schemeClr val="tx1"/>
        </a:solidFill>
        <a:latin typeface="Arial" charset="0"/>
        <a:ea typeface="굴림" charset="-127"/>
        <a:cs typeface="+mn-cs"/>
      </a:defRPr>
    </a:lvl1pPr>
    <a:lvl2pPr marL="457200" algn="r" rtl="0" fontAlgn="base" latinLnBrk="1">
      <a:spcBef>
        <a:spcPct val="0"/>
      </a:spcBef>
      <a:spcAft>
        <a:spcPct val="0"/>
      </a:spcAft>
      <a:defRPr b="1" kern="1200">
        <a:solidFill>
          <a:schemeClr val="tx1"/>
        </a:solidFill>
        <a:latin typeface="Arial" charset="0"/>
        <a:ea typeface="굴림" charset="-127"/>
        <a:cs typeface="+mn-cs"/>
      </a:defRPr>
    </a:lvl2pPr>
    <a:lvl3pPr marL="914400" algn="r" rtl="0" fontAlgn="base" latinLnBrk="1">
      <a:spcBef>
        <a:spcPct val="0"/>
      </a:spcBef>
      <a:spcAft>
        <a:spcPct val="0"/>
      </a:spcAft>
      <a:defRPr b="1" kern="1200">
        <a:solidFill>
          <a:schemeClr val="tx1"/>
        </a:solidFill>
        <a:latin typeface="Arial" charset="0"/>
        <a:ea typeface="굴림" charset="-127"/>
        <a:cs typeface="+mn-cs"/>
      </a:defRPr>
    </a:lvl3pPr>
    <a:lvl4pPr marL="1371600" algn="r" rtl="0" fontAlgn="base" latinLnBrk="1">
      <a:spcBef>
        <a:spcPct val="0"/>
      </a:spcBef>
      <a:spcAft>
        <a:spcPct val="0"/>
      </a:spcAft>
      <a:defRPr b="1" kern="1200">
        <a:solidFill>
          <a:schemeClr val="tx1"/>
        </a:solidFill>
        <a:latin typeface="Arial" charset="0"/>
        <a:ea typeface="굴림" charset="-127"/>
        <a:cs typeface="+mn-cs"/>
      </a:defRPr>
    </a:lvl4pPr>
    <a:lvl5pPr marL="1828800" algn="r" rtl="0" fontAlgn="base" latinLnBrk="1">
      <a:spcBef>
        <a:spcPct val="0"/>
      </a:spcBef>
      <a:spcAft>
        <a:spcPct val="0"/>
      </a:spcAft>
      <a:defRPr b="1" kern="1200">
        <a:solidFill>
          <a:schemeClr val="tx1"/>
        </a:solidFill>
        <a:latin typeface="Arial" charset="0"/>
        <a:ea typeface="굴림" charset="-127"/>
        <a:cs typeface="+mn-cs"/>
      </a:defRPr>
    </a:lvl5pPr>
    <a:lvl6pPr marL="2286000" algn="l" defTabSz="914400" rtl="0" eaLnBrk="1" latinLnBrk="1" hangingPunct="1">
      <a:defRPr b="1" kern="1200">
        <a:solidFill>
          <a:schemeClr val="tx1"/>
        </a:solidFill>
        <a:latin typeface="Arial" charset="0"/>
        <a:ea typeface="굴림" charset="-127"/>
        <a:cs typeface="+mn-cs"/>
      </a:defRPr>
    </a:lvl6pPr>
    <a:lvl7pPr marL="2743200" algn="l" defTabSz="914400" rtl="0" eaLnBrk="1" latinLnBrk="1" hangingPunct="1">
      <a:defRPr b="1" kern="1200">
        <a:solidFill>
          <a:schemeClr val="tx1"/>
        </a:solidFill>
        <a:latin typeface="Arial" charset="0"/>
        <a:ea typeface="굴림" charset="-127"/>
        <a:cs typeface="+mn-cs"/>
      </a:defRPr>
    </a:lvl7pPr>
    <a:lvl8pPr marL="3200400" algn="l" defTabSz="914400" rtl="0" eaLnBrk="1" latinLnBrk="1" hangingPunct="1">
      <a:defRPr b="1" kern="1200">
        <a:solidFill>
          <a:schemeClr val="tx1"/>
        </a:solidFill>
        <a:latin typeface="Arial" charset="0"/>
        <a:ea typeface="굴림" charset="-127"/>
        <a:cs typeface="+mn-cs"/>
      </a:defRPr>
    </a:lvl8pPr>
    <a:lvl9pPr marL="3657600" algn="l" defTabSz="914400" rtl="0" eaLnBrk="1" latinLnBrk="1" hangingPunct="1">
      <a:defRPr b="1" kern="1200">
        <a:solidFill>
          <a:schemeClr val="tx1"/>
        </a:solidFill>
        <a:latin typeface="Arial" charset="0"/>
        <a:ea typeface="굴림"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5F5F5F"/>
    <a:srgbClr val="808080"/>
    <a:srgbClr val="000000"/>
    <a:srgbClr val="CC0000"/>
    <a:srgbClr val="5EB4B4"/>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60" autoAdjust="0"/>
  </p:normalViewPr>
  <p:slideViewPr>
    <p:cSldViewPr>
      <p:cViewPr varScale="1">
        <p:scale>
          <a:sx n="104" d="100"/>
          <a:sy n="104" d="100"/>
        </p:scale>
        <p:origin x="77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ko-KR" alt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AD88784C-7E3A-4B30-9AB5-EB5C1719E979}" type="datetimeFigureOut">
              <a:rPr lang="ko-KR" altLang="en-US"/>
              <a:pPr/>
              <a:t>2021-09-22</a:t>
            </a:fld>
            <a:endParaRPr lang="ko-KR" alt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ko-KR" alt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C8B8FE67-C0CC-4B9B-84BA-3580BB026F2F}" type="slidenum">
              <a:rPr lang="ko-KR" altLang="en-US"/>
              <a:pPr/>
              <a:t>‹#›</a:t>
            </a:fld>
            <a:endParaRPr lang="ko-KR" altLang="en-US"/>
          </a:p>
        </p:txBody>
      </p:sp>
    </p:spTree>
    <p:extLst>
      <p:ext uri="{BB962C8B-B14F-4D97-AF65-F5344CB8AC3E}">
        <p14:creationId xmlns:p14="http://schemas.microsoft.com/office/powerpoint/2010/main" val="268142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latinLnBrk="0">
              <a:defRPr sz="1200" b="0">
                <a:ea typeface="굴림" charset="-127"/>
              </a:defRPr>
            </a:lvl1pPr>
          </a:lstStyle>
          <a:p>
            <a:pPr>
              <a:defRPr/>
            </a:pPr>
            <a:endParaRPr lang="en-US" altLang="ko-KR"/>
          </a:p>
        </p:txBody>
      </p:sp>
      <p:sp>
        <p:nvSpPr>
          <p:cNvPr id="104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0">
              <a:defRPr sz="1200" b="0">
                <a:ea typeface="굴림" charset="-127"/>
              </a:defRPr>
            </a:lvl1pPr>
          </a:lstStyle>
          <a:p>
            <a:pPr>
              <a:defRPr/>
            </a:pPr>
            <a:endParaRPr lang="en-US" altLang="ko-KR"/>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latinLnBrk="0">
              <a:defRPr sz="1200" b="0">
                <a:ea typeface="굴림" charset="-127"/>
              </a:defRPr>
            </a:lvl1pPr>
          </a:lstStyle>
          <a:p>
            <a:pPr>
              <a:defRPr/>
            </a:pPr>
            <a:endParaRPr lang="en-US" altLang="ko-KR"/>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0">
              <a:defRPr sz="1200" b="0">
                <a:ea typeface="굴림" charset="-127"/>
              </a:defRPr>
            </a:lvl1pPr>
          </a:lstStyle>
          <a:p>
            <a:pPr>
              <a:defRPr/>
            </a:pPr>
            <a:fld id="{A44957E6-6E95-4620-A2C6-CFCD8F95570D}" type="slidenum">
              <a:rPr lang="ko-KR" altLang="en-US"/>
              <a:pPr>
                <a:defRPr/>
              </a:pPr>
              <a:t>‹#›</a:t>
            </a:fld>
            <a:endParaRPr lang="en-US" altLang="ko-KR"/>
          </a:p>
        </p:txBody>
      </p:sp>
    </p:spTree>
    <p:extLst>
      <p:ext uri="{BB962C8B-B14F-4D97-AF65-F5344CB8AC3E}">
        <p14:creationId xmlns:p14="http://schemas.microsoft.com/office/powerpoint/2010/main" val="10252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pPr>
              <a:defRPr/>
            </a:pPr>
            <a:fld id="{A44957E6-6E95-4620-A2C6-CFCD8F95570D}" type="slidenum">
              <a:rPr lang="ko-KR" altLang="en-US" smtClean="0"/>
              <a:pPr>
                <a:defRPr/>
              </a:pPr>
              <a:t>3</a:t>
            </a:fld>
            <a:endParaRPr lang="en-US" altLang="ko-KR"/>
          </a:p>
        </p:txBody>
      </p:sp>
    </p:spTree>
    <p:extLst>
      <p:ext uri="{BB962C8B-B14F-4D97-AF65-F5344CB8AC3E}">
        <p14:creationId xmlns:p14="http://schemas.microsoft.com/office/powerpoint/2010/main" val="3923951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16</a:t>
            </a:fld>
            <a:endParaRPr lang="en-US" altLang="ko-KR"/>
          </a:p>
        </p:txBody>
      </p:sp>
    </p:spTree>
    <p:extLst>
      <p:ext uri="{BB962C8B-B14F-4D97-AF65-F5344CB8AC3E}">
        <p14:creationId xmlns:p14="http://schemas.microsoft.com/office/powerpoint/2010/main" val="327407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5</a:t>
            </a:fld>
            <a:endParaRPr lang="en-US" altLang="ko-KR"/>
          </a:p>
        </p:txBody>
      </p:sp>
    </p:spTree>
    <p:extLst>
      <p:ext uri="{BB962C8B-B14F-4D97-AF65-F5344CB8AC3E}">
        <p14:creationId xmlns:p14="http://schemas.microsoft.com/office/powerpoint/2010/main" val="16534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6</a:t>
            </a:fld>
            <a:endParaRPr lang="en-US" altLang="ko-KR"/>
          </a:p>
        </p:txBody>
      </p:sp>
    </p:spTree>
    <p:extLst>
      <p:ext uri="{BB962C8B-B14F-4D97-AF65-F5344CB8AC3E}">
        <p14:creationId xmlns:p14="http://schemas.microsoft.com/office/powerpoint/2010/main" val="303443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7</a:t>
            </a:fld>
            <a:endParaRPr lang="en-US" altLang="ko-KR"/>
          </a:p>
        </p:txBody>
      </p:sp>
    </p:spTree>
    <p:extLst>
      <p:ext uri="{BB962C8B-B14F-4D97-AF65-F5344CB8AC3E}">
        <p14:creationId xmlns:p14="http://schemas.microsoft.com/office/powerpoint/2010/main" val="232853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9</a:t>
            </a:fld>
            <a:endParaRPr lang="en-US" altLang="ko-KR"/>
          </a:p>
        </p:txBody>
      </p:sp>
    </p:spTree>
    <p:extLst>
      <p:ext uri="{BB962C8B-B14F-4D97-AF65-F5344CB8AC3E}">
        <p14:creationId xmlns:p14="http://schemas.microsoft.com/office/powerpoint/2010/main" val="1755422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11</a:t>
            </a:fld>
            <a:endParaRPr lang="en-US" altLang="ko-KR"/>
          </a:p>
        </p:txBody>
      </p:sp>
    </p:spTree>
    <p:extLst>
      <p:ext uri="{BB962C8B-B14F-4D97-AF65-F5344CB8AC3E}">
        <p14:creationId xmlns:p14="http://schemas.microsoft.com/office/powerpoint/2010/main" val="1922667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12</a:t>
            </a:fld>
            <a:endParaRPr lang="en-US" altLang="ko-KR"/>
          </a:p>
        </p:txBody>
      </p:sp>
    </p:spTree>
    <p:extLst>
      <p:ext uri="{BB962C8B-B14F-4D97-AF65-F5344CB8AC3E}">
        <p14:creationId xmlns:p14="http://schemas.microsoft.com/office/powerpoint/2010/main" val="2612838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14</a:t>
            </a:fld>
            <a:endParaRPr lang="en-US" altLang="ko-KR"/>
          </a:p>
        </p:txBody>
      </p:sp>
    </p:spTree>
    <p:extLst>
      <p:ext uri="{BB962C8B-B14F-4D97-AF65-F5344CB8AC3E}">
        <p14:creationId xmlns:p14="http://schemas.microsoft.com/office/powerpoint/2010/main" val="242337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44957E6-6E95-4620-A2C6-CFCD8F95570D}" type="slidenum">
              <a:rPr lang="ko-KR" altLang="en-US" smtClean="0"/>
              <a:pPr>
                <a:defRPr/>
              </a:pPr>
              <a:t>15</a:t>
            </a:fld>
            <a:endParaRPr lang="en-US" altLang="ko-KR"/>
          </a:p>
        </p:txBody>
      </p:sp>
    </p:spTree>
    <p:extLst>
      <p:ext uri="{BB962C8B-B14F-4D97-AF65-F5344CB8AC3E}">
        <p14:creationId xmlns:p14="http://schemas.microsoft.com/office/powerpoint/2010/main" val="244087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46" descr="238"/>
          <p:cNvPicPr>
            <a:picLocks noChangeAspect="1" noChangeArrowheads="1"/>
          </p:cNvPicPr>
          <p:nvPr/>
        </p:nvPicPr>
        <p:blipFill>
          <a:blip r:embed="rId2" cstate="print"/>
          <a:srcRect t="1578"/>
          <a:stretch>
            <a:fillRect/>
          </a:stretch>
        </p:blipFill>
        <p:spPr bwMode="ltGray">
          <a:xfrm>
            <a:off x="-12699" y="0"/>
            <a:ext cx="5693833" cy="6858000"/>
          </a:xfrm>
          <a:prstGeom prst="rect">
            <a:avLst/>
          </a:prstGeom>
          <a:noFill/>
          <a:ln w="9525">
            <a:noFill/>
            <a:miter lim="800000"/>
            <a:headEnd/>
            <a:tailEnd/>
          </a:ln>
        </p:spPr>
      </p:pic>
      <p:sp>
        <p:nvSpPr>
          <p:cNvPr id="5" name="AutoShape 54"/>
          <p:cNvSpPr>
            <a:spLocks noChangeArrowheads="1"/>
          </p:cNvSpPr>
          <p:nvPr/>
        </p:nvSpPr>
        <p:spPr bwMode="auto">
          <a:xfrm>
            <a:off x="203200" y="228600"/>
            <a:ext cx="11785600" cy="6324600"/>
          </a:xfrm>
          <a:prstGeom prst="roundRect">
            <a:avLst>
              <a:gd name="adj" fmla="val 4569"/>
            </a:avLst>
          </a:prstGeom>
          <a:noFill/>
          <a:ln w="28575">
            <a:solidFill>
              <a:schemeClr val="bg2"/>
            </a:solidFill>
            <a:round/>
            <a:headEnd/>
            <a:tailEnd/>
          </a:ln>
          <a:effectLst/>
        </p:spPr>
        <p:txBody>
          <a:bodyPr wrap="none" anchor="ctr"/>
          <a:lstStyle/>
          <a:p>
            <a:pPr latinLnBrk="0"/>
            <a:endParaRPr lang="ko-KR" altLang="en-US"/>
          </a:p>
        </p:txBody>
      </p:sp>
      <p:pic>
        <p:nvPicPr>
          <p:cNvPr id="6" name="Picture 62" descr="logo"/>
          <p:cNvPicPr>
            <a:picLocks noChangeAspect="1" noChangeArrowheads="1"/>
          </p:cNvPicPr>
          <p:nvPr/>
        </p:nvPicPr>
        <p:blipFill>
          <a:blip r:embed="rId3" cstate="print"/>
          <a:srcRect/>
          <a:stretch>
            <a:fillRect/>
          </a:stretch>
        </p:blipFill>
        <p:spPr bwMode="auto">
          <a:xfrm>
            <a:off x="11176000" y="5867401"/>
            <a:ext cx="914400" cy="904875"/>
          </a:xfrm>
          <a:prstGeom prst="rect">
            <a:avLst/>
          </a:prstGeom>
          <a:noFill/>
          <a:ln w="9525">
            <a:noFill/>
            <a:miter lim="800000"/>
            <a:headEnd/>
            <a:tailEnd/>
          </a:ln>
        </p:spPr>
      </p:pic>
      <p:sp>
        <p:nvSpPr>
          <p:cNvPr id="3074" name="Rectangle 2"/>
          <p:cNvSpPr>
            <a:spLocks noGrp="1" noChangeArrowheads="1"/>
          </p:cNvSpPr>
          <p:nvPr>
            <p:ph type="ctrTitle"/>
          </p:nvPr>
        </p:nvSpPr>
        <p:spPr>
          <a:xfrm>
            <a:off x="5791200" y="2895600"/>
            <a:ext cx="5384800" cy="685800"/>
          </a:xfrm>
          <a:effectLst/>
        </p:spPr>
        <p:txBody>
          <a:bodyPr/>
          <a:lstStyle>
            <a:lvl1pPr algn="r">
              <a:defRPr sz="3600">
                <a:solidFill>
                  <a:schemeClr val="accent1"/>
                </a:solidFill>
              </a:defRPr>
            </a:lvl1pPr>
          </a:lstStyle>
          <a:p>
            <a:r>
              <a:rPr lang="ko-KR" altLang="en-US"/>
              <a:t>마스터 제목 스타일 편집</a:t>
            </a:r>
          </a:p>
        </p:txBody>
      </p:sp>
      <p:sp>
        <p:nvSpPr>
          <p:cNvPr id="3075" name="Rectangle 3"/>
          <p:cNvSpPr>
            <a:spLocks noGrp="1" noChangeArrowheads="1"/>
          </p:cNvSpPr>
          <p:nvPr>
            <p:ph type="subTitle" idx="1"/>
          </p:nvPr>
        </p:nvSpPr>
        <p:spPr>
          <a:xfrm>
            <a:off x="5791200" y="4038600"/>
            <a:ext cx="5384800" cy="533400"/>
          </a:xfrm>
        </p:spPr>
        <p:txBody>
          <a:bodyPr/>
          <a:lstStyle>
            <a:lvl1pPr marL="0" indent="0" algn="r">
              <a:buFont typeface="Wingdings" pitchFamily="2" charset="2"/>
              <a:buNone/>
              <a:defRPr sz="1600"/>
            </a:lvl1pPr>
          </a:lstStyle>
          <a:p>
            <a:r>
              <a:rPr lang="ko-KR" altLang="en-US"/>
              <a:t>마스터 부제목 스타일 편집</a:t>
            </a:r>
          </a:p>
        </p:txBody>
      </p:sp>
      <p:sp>
        <p:nvSpPr>
          <p:cNvPr id="7" name="Rectangle 4"/>
          <p:cNvSpPr>
            <a:spLocks noGrp="1" noChangeArrowheads="1"/>
          </p:cNvSpPr>
          <p:nvPr>
            <p:ph type="dt" sz="half" idx="10"/>
          </p:nvPr>
        </p:nvSpPr>
        <p:spPr>
          <a:xfrm>
            <a:off x="304800" y="6553201"/>
            <a:ext cx="2844800" cy="244475"/>
          </a:xfrm>
        </p:spPr>
        <p:txBody>
          <a:bodyPr/>
          <a:lstStyle>
            <a:lvl1pPr algn="l">
              <a:defRPr sz="1000" b="0">
                <a:solidFill>
                  <a:schemeClr val="bg1"/>
                </a:solidFill>
                <a:latin typeface="Arial" charset="0"/>
              </a:defRPr>
            </a:lvl1pPr>
          </a:lstStyle>
          <a:p>
            <a:fld id="{A9BA8499-64A0-4F02-8DCF-65DDA53DC061}" type="datetime1">
              <a:rPr lang="ko-KR" altLang="en-US"/>
              <a:pPr/>
              <a:t>2021-09-22</a:t>
            </a:fld>
            <a:endParaRPr lang="ko-KR" altLang="en-US"/>
          </a:p>
        </p:txBody>
      </p:sp>
      <p:sp>
        <p:nvSpPr>
          <p:cNvPr id="8" name="Rectangle 5"/>
          <p:cNvSpPr>
            <a:spLocks noGrp="1" noChangeArrowheads="1"/>
          </p:cNvSpPr>
          <p:nvPr>
            <p:ph type="ftr" sz="quarter" idx="11"/>
          </p:nvPr>
        </p:nvSpPr>
        <p:spPr bwMode="gray">
          <a:xfrm>
            <a:off x="4267200" y="6553201"/>
            <a:ext cx="38608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latinLnBrk="0">
              <a:defRPr sz="1000" b="0"/>
            </a:lvl1pPr>
          </a:lstStyle>
          <a:p>
            <a:endParaRPr lang="ko-KR" altLang="en-US"/>
          </a:p>
        </p:txBody>
      </p:sp>
      <p:sp>
        <p:nvSpPr>
          <p:cNvPr id="9" name="Rectangle 6"/>
          <p:cNvSpPr>
            <a:spLocks noGrp="1" noChangeArrowheads="1"/>
          </p:cNvSpPr>
          <p:nvPr>
            <p:ph type="sldNum" sz="quarter" idx="12"/>
          </p:nvPr>
        </p:nvSpPr>
        <p:spPr>
          <a:xfrm>
            <a:off x="9042400" y="6553201"/>
            <a:ext cx="2844800" cy="244475"/>
          </a:xfrm>
        </p:spPr>
        <p:txBody>
          <a:bodyPr/>
          <a:lstStyle>
            <a:lvl1pPr algn="r">
              <a:defRPr sz="1000" b="0"/>
            </a:lvl1pPr>
          </a:lstStyle>
          <a:p>
            <a:pPr>
              <a:defRPr/>
            </a:pPr>
            <a:fld id="{97E9A97D-2BC9-4143-B3BE-92FE9E6795EF}" type="slidenum">
              <a:rPr lang="ko-KR" altLang="en-US"/>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a:lvl1pPr>
          </a:lstStyle>
          <a:p>
            <a:fld id="{DC6E9FC5-5EFF-43E0-BC2B-53D03C6553BF}" type="datetime1">
              <a:rPr lang="ko-KR" altLang="en-US"/>
              <a:pPr/>
              <a:t>2021-09-22</a:t>
            </a:fld>
            <a:endParaRPr lang="ko-KR" altLang="en-US"/>
          </a:p>
        </p:txBody>
      </p:sp>
      <p:sp>
        <p:nvSpPr>
          <p:cNvPr id="5" name="Rectangle 77"/>
          <p:cNvSpPr>
            <a:spLocks noGrp="1" noChangeArrowheads="1"/>
          </p:cNvSpPr>
          <p:nvPr>
            <p:ph type="sldNum" sz="quarter" idx="11"/>
          </p:nvPr>
        </p:nvSpPr>
        <p:spPr>
          <a:ln/>
        </p:spPr>
        <p:txBody>
          <a:bodyPr/>
          <a:lstStyle>
            <a:lvl1pPr>
              <a:defRPr/>
            </a:lvl1pPr>
          </a:lstStyle>
          <a:p>
            <a:fld id="{B9F173B6-0AD2-4D7F-9012-CDBD3220537B}" type="slidenum">
              <a:rPr lang="ko-KR" altLang="en-US"/>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63000" y="714375"/>
            <a:ext cx="2717800" cy="56102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9600" y="714375"/>
            <a:ext cx="7950200" cy="56102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a:lvl1pPr>
          </a:lstStyle>
          <a:p>
            <a:fld id="{98780A49-EFAE-4DDD-88FB-9F7683B48E3A}" type="datetime1">
              <a:rPr lang="ko-KR" altLang="en-US"/>
              <a:pPr/>
              <a:t>2021-09-22</a:t>
            </a:fld>
            <a:endParaRPr lang="ko-KR" altLang="en-US"/>
          </a:p>
        </p:txBody>
      </p:sp>
      <p:sp>
        <p:nvSpPr>
          <p:cNvPr id="5" name="Rectangle 77"/>
          <p:cNvSpPr>
            <a:spLocks noGrp="1" noChangeArrowheads="1"/>
          </p:cNvSpPr>
          <p:nvPr>
            <p:ph type="sldNum" sz="quarter" idx="11"/>
          </p:nvPr>
        </p:nvSpPr>
        <p:spPr>
          <a:ln/>
        </p:spPr>
        <p:txBody>
          <a:bodyPr/>
          <a:lstStyle>
            <a:lvl1pPr>
              <a:defRPr/>
            </a:lvl1pPr>
          </a:lstStyle>
          <a:p>
            <a:fld id="{CB5299DD-881A-44C9-BB0C-1E66DB2B2C08}" type="slidenum">
              <a:rPr lang="ko-KR" altLang="en-US"/>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727200" y="714375"/>
            <a:ext cx="9753600" cy="533400"/>
          </a:xfrm>
        </p:spPr>
        <p:txBody>
          <a:bodyPr/>
          <a:lstStyle/>
          <a:p>
            <a:r>
              <a:rPr lang="ko-KR" altLang="en-US"/>
              <a:t>마스터 제목 스타일 편집</a:t>
            </a:r>
          </a:p>
        </p:txBody>
      </p:sp>
      <p:sp>
        <p:nvSpPr>
          <p:cNvPr id="3" name="텍스트 개체 틀 2"/>
          <p:cNvSpPr>
            <a:spLocks noGrp="1"/>
          </p:cNvSpPr>
          <p:nvPr>
            <p:ph type="body" sz="half" idx="1"/>
          </p:nvPr>
        </p:nvSpPr>
        <p:spPr>
          <a:xfrm>
            <a:off x="609600" y="1447800"/>
            <a:ext cx="5334000" cy="48768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46800" y="1447800"/>
            <a:ext cx="5334000" cy="48768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dt" sz="half" idx="10"/>
          </p:nvPr>
        </p:nvSpPr>
        <p:spPr>
          <a:ln/>
        </p:spPr>
        <p:txBody>
          <a:bodyPr/>
          <a:lstStyle>
            <a:lvl1pPr>
              <a:defRPr/>
            </a:lvl1pPr>
          </a:lstStyle>
          <a:p>
            <a:fld id="{9AC074A4-AF99-4C37-A443-3A64455FA1EF}" type="datetime1">
              <a:rPr lang="ko-KR" altLang="en-US"/>
              <a:pPr/>
              <a:t>2021-09-22</a:t>
            </a:fld>
            <a:endParaRPr lang="ko-KR" altLang="en-US"/>
          </a:p>
        </p:txBody>
      </p:sp>
      <p:sp>
        <p:nvSpPr>
          <p:cNvPr id="6" name="Rectangle 77"/>
          <p:cNvSpPr>
            <a:spLocks noGrp="1" noChangeArrowheads="1"/>
          </p:cNvSpPr>
          <p:nvPr>
            <p:ph type="sldNum" sz="quarter" idx="11"/>
          </p:nvPr>
        </p:nvSpPr>
        <p:spPr>
          <a:ln/>
        </p:spPr>
        <p:txBody>
          <a:bodyPr/>
          <a:lstStyle>
            <a:lvl1pPr>
              <a:defRPr/>
            </a:lvl1pPr>
          </a:lstStyle>
          <a:p>
            <a:fld id="{12931EE7-D2D5-4218-88D4-FF766888C61A}" type="slidenum">
              <a:rPr lang="ko-KR" altLang="en-US"/>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1727200" y="714375"/>
            <a:ext cx="9753600" cy="533400"/>
          </a:xfrm>
        </p:spPr>
        <p:txBody>
          <a:bodyPr/>
          <a:lstStyle/>
          <a:p>
            <a:r>
              <a:rPr lang="ko-KR" altLang="en-US"/>
              <a:t>마스터 제목 스타일 편집</a:t>
            </a:r>
          </a:p>
        </p:txBody>
      </p:sp>
      <p:sp>
        <p:nvSpPr>
          <p:cNvPr id="3" name="표 개체 틀 2"/>
          <p:cNvSpPr>
            <a:spLocks noGrp="1"/>
          </p:cNvSpPr>
          <p:nvPr>
            <p:ph type="tbl" idx="1"/>
          </p:nvPr>
        </p:nvSpPr>
        <p:spPr>
          <a:xfrm>
            <a:off x="609600" y="1447800"/>
            <a:ext cx="10871200" cy="4876800"/>
          </a:xfrm>
        </p:spPr>
        <p:txBody>
          <a:bodyPr/>
          <a:lstStyle/>
          <a:p>
            <a:pPr lvl="0"/>
            <a:r>
              <a:rPr lang="ko-KR" altLang="en-US" noProof="0"/>
              <a:t>표를 추가하려면 아이콘을 클릭하십시오</a:t>
            </a:r>
          </a:p>
        </p:txBody>
      </p:sp>
      <p:sp>
        <p:nvSpPr>
          <p:cNvPr id="4" name="Rectangle 4"/>
          <p:cNvSpPr>
            <a:spLocks noGrp="1" noChangeArrowheads="1"/>
          </p:cNvSpPr>
          <p:nvPr>
            <p:ph type="dt" sz="half" idx="10"/>
          </p:nvPr>
        </p:nvSpPr>
        <p:spPr>
          <a:ln/>
        </p:spPr>
        <p:txBody>
          <a:bodyPr/>
          <a:lstStyle>
            <a:lvl1pPr>
              <a:defRPr/>
            </a:lvl1pPr>
          </a:lstStyle>
          <a:p>
            <a:fld id="{549179C7-9F4E-43EF-8AFF-A7CE9F5F5B25}" type="datetime1">
              <a:rPr lang="ko-KR" altLang="en-US"/>
              <a:pPr/>
              <a:t>2021-09-22</a:t>
            </a:fld>
            <a:endParaRPr lang="ko-KR" altLang="en-US"/>
          </a:p>
        </p:txBody>
      </p:sp>
      <p:sp>
        <p:nvSpPr>
          <p:cNvPr id="5" name="Rectangle 77"/>
          <p:cNvSpPr>
            <a:spLocks noGrp="1" noChangeArrowheads="1"/>
          </p:cNvSpPr>
          <p:nvPr>
            <p:ph type="sldNum" sz="quarter" idx="11"/>
          </p:nvPr>
        </p:nvSpPr>
        <p:spPr>
          <a:ln/>
        </p:spPr>
        <p:txBody>
          <a:bodyPr/>
          <a:lstStyle>
            <a:lvl1pPr>
              <a:defRPr/>
            </a:lvl1pPr>
          </a:lstStyle>
          <a:p>
            <a:fld id="{9D3EBB24-A797-4E8C-91E0-22F797B037AF}" type="slidenum">
              <a:rPr lang="ko-KR" altLang="en-US"/>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4"/>
          <p:cNvSpPr>
            <a:spLocks noGrp="1" noChangeArrowheads="1"/>
          </p:cNvSpPr>
          <p:nvPr>
            <p:ph type="dt" sz="half" idx="10"/>
          </p:nvPr>
        </p:nvSpPr>
        <p:spPr>
          <a:ln/>
        </p:spPr>
        <p:txBody>
          <a:bodyPr/>
          <a:lstStyle>
            <a:lvl1pPr>
              <a:defRPr/>
            </a:lvl1pPr>
          </a:lstStyle>
          <a:p>
            <a:fld id="{426CC2FC-D8C1-40F4-812D-882A11C1D585}" type="datetime1">
              <a:rPr lang="ko-KR" altLang="en-US"/>
              <a:pPr/>
              <a:t>2021-09-22</a:t>
            </a:fld>
            <a:endParaRPr lang="ko-KR" altLang="en-US"/>
          </a:p>
        </p:txBody>
      </p:sp>
      <p:sp>
        <p:nvSpPr>
          <p:cNvPr id="5" name="Rectangle 77"/>
          <p:cNvSpPr>
            <a:spLocks noGrp="1" noChangeArrowheads="1"/>
          </p:cNvSpPr>
          <p:nvPr>
            <p:ph type="sldNum" sz="quarter" idx="11"/>
          </p:nvPr>
        </p:nvSpPr>
        <p:spPr>
          <a:ln/>
        </p:spPr>
        <p:txBody>
          <a:bodyPr/>
          <a:lstStyle>
            <a:lvl1pPr>
              <a:defRPr/>
            </a:lvl1pPr>
          </a:lstStyle>
          <a:p>
            <a:fld id="{6F777EA5-6554-4DE1-9991-C2FF9598E178}" type="slidenum">
              <a:rPr lang="ko-KR" altLang="en-US"/>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fld id="{47D7574E-8BFB-4E86-BD4A-F85F42FB43DE}" type="datetime1">
              <a:rPr lang="ko-KR" altLang="en-US"/>
              <a:pPr/>
              <a:t>2021-09-22</a:t>
            </a:fld>
            <a:endParaRPr lang="ko-KR" altLang="en-US"/>
          </a:p>
        </p:txBody>
      </p:sp>
      <p:sp>
        <p:nvSpPr>
          <p:cNvPr id="5" name="Rectangle 77"/>
          <p:cNvSpPr>
            <a:spLocks noGrp="1" noChangeArrowheads="1"/>
          </p:cNvSpPr>
          <p:nvPr>
            <p:ph type="sldNum" sz="quarter" idx="11"/>
          </p:nvPr>
        </p:nvSpPr>
        <p:spPr>
          <a:ln/>
        </p:spPr>
        <p:txBody>
          <a:bodyPr/>
          <a:lstStyle>
            <a:lvl1pPr>
              <a:defRPr/>
            </a:lvl1pPr>
          </a:lstStyle>
          <a:p>
            <a:fld id="{27B3EC04-E377-465D-BBB0-834E1E74DC86}" type="slidenum">
              <a:rPr lang="ko-KR" altLang="en-US"/>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9600" y="1447800"/>
            <a:ext cx="5334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46800" y="1447800"/>
            <a:ext cx="5334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dt" sz="half" idx="10"/>
          </p:nvPr>
        </p:nvSpPr>
        <p:spPr>
          <a:ln/>
        </p:spPr>
        <p:txBody>
          <a:bodyPr/>
          <a:lstStyle>
            <a:lvl1pPr>
              <a:defRPr/>
            </a:lvl1pPr>
          </a:lstStyle>
          <a:p>
            <a:fld id="{032A23D5-8C47-40A0-BD03-D35FBAE0A6AC}" type="datetime1">
              <a:rPr lang="ko-KR" altLang="en-US"/>
              <a:pPr/>
              <a:t>2021-09-22</a:t>
            </a:fld>
            <a:endParaRPr lang="ko-KR" altLang="en-US"/>
          </a:p>
        </p:txBody>
      </p:sp>
      <p:sp>
        <p:nvSpPr>
          <p:cNvPr id="6" name="Rectangle 77"/>
          <p:cNvSpPr>
            <a:spLocks noGrp="1" noChangeArrowheads="1"/>
          </p:cNvSpPr>
          <p:nvPr>
            <p:ph type="sldNum" sz="quarter" idx="11"/>
          </p:nvPr>
        </p:nvSpPr>
        <p:spPr>
          <a:ln/>
        </p:spPr>
        <p:txBody>
          <a:bodyPr/>
          <a:lstStyle>
            <a:lvl1pPr>
              <a:defRPr/>
            </a:lvl1pPr>
          </a:lstStyle>
          <a:p>
            <a:fld id="{A05B3948-454D-499B-9176-FBD8C64667C2}" type="slidenum">
              <a:rPr lang="ko-KR" altLang="en-US"/>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8"/>
            <a:ext cx="109728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4"/>
          <p:cNvSpPr>
            <a:spLocks noGrp="1" noChangeArrowheads="1"/>
          </p:cNvSpPr>
          <p:nvPr>
            <p:ph type="dt" sz="half" idx="10"/>
          </p:nvPr>
        </p:nvSpPr>
        <p:spPr>
          <a:ln/>
        </p:spPr>
        <p:txBody>
          <a:bodyPr/>
          <a:lstStyle>
            <a:lvl1pPr>
              <a:defRPr/>
            </a:lvl1pPr>
          </a:lstStyle>
          <a:p>
            <a:fld id="{346FE51B-E7CD-4815-879C-753EA9CD9388}" type="datetime1">
              <a:rPr lang="ko-KR" altLang="en-US"/>
              <a:pPr/>
              <a:t>2021-09-22</a:t>
            </a:fld>
            <a:endParaRPr lang="ko-KR" altLang="en-US"/>
          </a:p>
        </p:txBody>
      </p:sp>
      <p:sp>
        <p:nvSpPr>
          <p:cNvPr id="8" name="Rectangle 77"/>
          <p:cNvSpPr>
            <a:spLocks noGrp="1" noChangeArrowheads="1"/>
          </p:cNvSpPr>
          <p:nvPr>
            <p:ph type="sldNum" sz="quarter" idx="11"/>
          </p:nvPr>
        </p:nvSpPr>
        <p:spPr>
          <a:ln/>
        </p:spPr>
        <p:txBody>
          <a:bodyPr/>
          <a:lstStyle>
            <a:lvl1pPr>
              <a:defRPr/>
            </a:lvl1pPr>
          </a:lstStyle>
          <a:p>
            <a:fld id="{8397509F-2B91-43C1-8393-C5C962A220F2}" type="slidenum">
              <a:rPr lang="ko-KR" altLang="en-US"/>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4"/>
          <p:cNvSpPr>
            <a:spLocks noGrp="1" noChangeArrowheads="1"/>
          </p:cNvSpPr>
          <p:nvPr>
            <p:ph type="dt" sz="half" idx="10"/>
          </p:nvPr>
        </p:nvSpPr>
        <p:spPr>
          <a:ln/>
        </p:spPr>
        <p:txBody>
          <a:bodyPr/>
          <a:lstStyle>
            <a:lvl1pPr>
              <a:defRPr/>
            </a:lvl1pPr>
          </a:lstStyle>
          <a:p>
            <a:fld id="{00C4E4F9-C664-4EB8-8D7B-9D735BCFCE87}" type="datetime1">
              <a:rPr lang="ko-KR" altLang="en-US"/>
              <a:pPr/>
              <a:t>2021-09-22</a:t>
            </a:fld>
            <a:endParaRPr lang="ko-KR" altLang="en-US"/>
          </a:p>
        </p:txBody>
      </p:sp>
      <p:sp>
        <p:nvSpPr>
          <p:cNvPr id="4" name="Rectangle 77"/>
          <p:cNvSpPr>
            <a:spLocks noGrp="1" noChangeArrowheads="1"/>
          </p:cNvSpPr>
          <p:nvPr>
            <p:ph type="sldNum" sz="quarter" idx="11"/>
          </p:nvPr>
        </p:nvSpPr>
        <p:spPr>
          <a:ln/>
        </p:spPr>
        <p:txBody>
          <a:bodyPr/>
          <a:lstStyle>
            <a:lvl1pPr>
              <a:defRPr/>
            </a:lvl1pPr>
          </a:lstStyle>
          <a:p>
            <a:fld id="{6C142AA8-51DC-4E7C-A95E-53F1B210C5B0}" type="slidenum">
              <a:rPr lang="ko-KR" altLang="en-US"/>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4197A1F-D0A2-40AC-A701-C515E6D797CA}" type="datetime1">
              <a:rPr lang="ko-KR" altLang="en-US"/>
              <a:pPr/>
              <a:t>2021-09-22</a:t>
            </a:fld>
            <a:endParaRPr lang="ko-KR" altLang="en-US"/>
          </a:p>
        </p:txBody>
      </p:sp>
      <p:sp>
        <p:nvSpPr>
          <p:cNvPr id="3" name="Rectangle 77"/>
          <p:cNvSpPr>
            <a:spLocks noGrp="1" noChangeArrowheads="1"/>
          </p:cNvSpPr>
          <p:nvPr>
            <p:ph type="sldNum" sz="quarter" idx="11"/>
          </p:nvPr>
        </p:nvSpPr>
        <p:spPr>
          <a:ln/>
        </p:spPr>
        <p:txBody>
          <a:bodyPr/>
          <a:lstStyle>
            <a:lvl1pPr>
              <a:defRPr/>
            </a:lvl1pPr>
          </a:lstStyle>
          <a:p>
            <a:fld id="{582BE6EB-9785-4AFE-9EF7-9ABFD83F5E25}" type="slidenum">
              <a:rPr lang="ko-KR" altLang="en-US"/>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1" y="273050"/>
            <a:ext cx="4011084"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fld id="{3A9F3C5D-8189-4A97-9C13-C625D9E23C36}" type="datetime1">
              <a:rPr lang="ko-KR" altLang="en-US"/>
              <a:pPr/>
              <a:t>2021-09-22</a:t>
            </a:fld>
            <a:endParaRPr lang="ko-KR" altLang="en-US"/>
          </a:p>
        </p:txBody>
      </p:sp>
      <p:sp>
        <p:nvSpPr>
          <p:cNvPr id="6" name="Rectangle 77"/>
          <p:cNvSpPr>
            <a:spLocks noGrp="1" noChangeArrowheads="1"/>
          </p:cNvSpPr>
          <p:nvPr>
            <p:ph type="sldNum" sz="quarter" idx="11"/>
          </p:nvPr>
        </p:nvSpPr>
        <p:spPr>
          <a:ln/>
        </p:spPr>
        <p:txBody>
          <a:bodyPr/>
          <a:lstStyle>
            <a:lvl1pPr>
              <a:defRPr/>
            </a:lvl1pPr>
          </a:lstStyle>
          <a:p>
            <a:fld id="{4440C85A-EC57-47DC-B0E1-A985784103E6}" type="slidenum">
              <a:rPr lang="ko-KR" altLang="en-US"/>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fld id="{345B6B91-EFFB-4656-8654-0CDD3BA8E967}" type="datetime1">
              <a:rPr lang="ko-KR" altLang="en-US"/>
              <a:pPr/>
              <a:t>2021-09-22</a:t>
            </a:fld>
            <a:endParaRPr lang="ko-KR" altLang="en-US"/>
          </a:p>
        </p:txBody>
      </p:sp>
      <p:sp>
        <p:nvSpPr>
          <p:cNvPr id="6" name="Rectangle 77"/>
          <p:cNvSpPr>
            <a:spLocks noGrp="1" noChangeArrowheads="1"/>
          </p:cNvSpPr>
          <p:nvPr>
            <p:ph type="sldNum" sz="quarter" idx="11"/>
          </p:nvPr>
        </p:nvSpPr>
        <p:spPr>
          <a:ln/>
        </p:spPr>
        <p:txBody>
          <a:bodyPr/>
          <a:lstStyle>
            <a:lvl1pPr>
              <a:defRPr/>
            </a:lvl1pPr>
          </a:lstStyle>
          <a:p>
            <a:fld id="{F42C5BAF-56CD-4767-BB84-FADE9DAF9BA2}" type="slidenum">
              <a:rPr lang="ko-KR" altLang="en-US"/>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1026" name="Object 81"/>
          <p:cNvGraphicFramePr>
            <a:graphicFrameLocks noChangeAspect="1"/>
          </p:cNvGraphicFramePr>
          <p:nvPr/>
        </p:nvGraphicFramePr>
        <p:xfrm>
          <a:off x="203200" y="609600"/>
          <a:ext cx="11785600" cy="762000"/>
        </p:xfrm>
        <a:graphic>
          <a:graphicData uri="http://schemas.openxmlformats.org/presentationml/2006/ole">
            <mc:AlternateContent xmlns:mc="http://schemas.openxmlformats.org/markup-compatibility/2006">
              <mc:Choice xmlns:v="urn:schemas-microsoft-com:vml" Requires="v">
                <p:oleObj name="Image" r:id="rId15" imgW="22857143" imgH="2819048" progId="">
                  <p:embed/>
                </p:oleObj>
              </mc:Choice>
              <mc:Fallback>
                <p:oleObj name="Image" r:id="rId15" imgW="22857143" imgH="2819048" progId="">
                  <p:embed/>
                  <p:pic>
                    <p:nvPicPr>
                      <p:cNvPr id="0"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200" y="609600"/>
                        <a:ext cx="11785600" cy="76200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30311D"/>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graphicFrame>
        <p:nvGraphicFramePr>
          <p:cNvPr id="1027" name="Object 72"/>
          <p:cNvGraphicFramePr>
            <a:graphicFrameLocks noChangeAspect="1"/>
          </p:cNvGraphicFramePr>
          <p:nvPr/>
        </p:nvGraphicFramePr>
        <p:xfrm>
          <a:off x="10668000" y="6019801"/>
          <a:ext cx="914400" cy="542925"/>
        </p:xfrm>
        <a:graphic>
          <a:graphicData uri="http://schemas.openxmlformats.org/presentationml/2006/ole">
            <mc:AlternateContent xmlns:mc="http://schemas.openxmlformats.org/markup-compatibility/2006">
              <mc:Choice xmlns:v="urn:schemas-microsoft-com:vml" Requires="v">
                <p:oleObj name="Image" r:id="rId17" imgW="1494385" imgH="1182930" progId="">
                  <p:embed/>
                </p:oleObj>
              </mc:Choice>
              <mc:Fallback>
                <p:oleObj name="Image" r:id="rId17" imgW="1494385" imgH="1182930" progId="">
                  <p:embed/>
                  <p:pic>
                    <p:nvPicPr>
                      <p:cNvPr id="0"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668000" y="6019801"/>
                        <a:ext cx="914400" cy="542925"/>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30311D"/>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2" name="Rectangle 2"/>
          <p:cNvSpPr>
            <a:spLocks noGrp="1" noChangeArrowheads="1"/>
          </p:cNvSpPr>
          <p:nvPr>
            <p:ph type="title"/>
          </p:nvPr>
        </p:nvSpPr>
        <p:spPr bwMode="gray">
          <a:xfrm>
            <a:off x="1727200" y="714375"/>
            <a:ext cx="9753600" cy="533400"/>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0" name="Rectangle 3"/>
          <p:cNvSpPr>
            <a:spLocks noGrp="1" noChangeArrowheads="1"/>
          </p:cNvSpPr>
          <p:nvPr>
            <p:ph type="body" idx="1"/>
          </p:nvPr>
        </p:nvSpPr>
        <p:spPr bwMode="gray">
          <a:xfrm>
            <a:off x="609600" y="1447800"/>
            <a:ext cx="10871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Rectangle 4"/>
          <p:cNvSpPr>
            <a:spLocks noGrp="1" noChangeArrowheads="1"/>
          </p:cNvSpPr>
          <p:nvPr>
            <p:ph type="dt" sz="half" idx="2"/>
          </p:nvPr>
        </p:nvSpPr>
        <p:spPr bwMode="gray">
          <a:xfrm>
            <a:off x="8026400" y="304801"/>
            <a:ext cx="25400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0">
              <a:defRPr sz="900">
                <a:latin typeface="Verdana" pitchFamily="34" charset="0"/>
              </a:defRPr>
            </a:lvl1pPr>
          </a:lstStyle>
          <a:p>
            <a:fld id="{6A462D10-CB84-4029-B078-7752DF6E0244}" type="datetime1">
              <a:rPr lang="ko-KR" altLang="en-US"/>
              <a:pPr/>
              <a:t>2021-09-22</a:t>
            </a:fld>
            <a:endParaRPr lang="ko-KR" altLang="en-US"/>
          </a:p>
        </p:txBody>
      </p:sp>
      <p:sp>
        <p:nvSpPr>
          <p:cNvPr id="1092" name="AutoShape 68"/>
          <p:cNvSpPr>
            <a:spLocks noChangeArrowheads="1"/>
          </p:cNvSpPr>
          <p:nvPr/>
        </p:nvSpPr>
        <p:spPr bwMode="auto">
          <a:xfrm>
            <a:off x="203200" y="228600"/>
            <a:ext cx="11785600" cy="6324600"/>
          </a:xfrm>
          <a:prstGeom prst="roundRect">
            <a:avLst>
              <a:gd name="adj" fmla="val 4569"/>
            </a:avLst>
          </a:prstGeom>
          <a:noFill/>
          <a:ln w="28575">
            <a:solidFill>
              <a:schemeClr val="bg2"/>
            </a:solidFill>
            <a:round/>
            <a:headEnd/>
            <a:tailEnd/>
          </a:ln>
          <a:effectLst/>
        </p:spPr>
        <p:txBody>
          <a:bodyPr wrap="none" anchor="ctr"/>
          <a:lstStyle/>
          <a:p>
            <a:pPr latinLnBrk="0"/>
            <a:endParaRPr lang="ko-KR" altLang="en-US"/>
          </a:p>
        </p:txBody>
      </p:sp>
      <p:sp>
        <p:nvSpPr>
          <p:cNvPr id="1099" name="Rectangle 75"/>
          <p:cNvSpPr>
            <a:spLocks noChangeArrowheads="1"/>
          </p:cNvSpPr>
          <p:nvPr/>
        </p:nvSpPr>
        <p:spPr bwMode="gray">
          <a:xfrm>
            <a:off x="304800" y="6553201"/>
            <a:ext cx="2844800" cy="244475"/>
          </a:xfrm>
          <a:prstGeom prst="rect">
            <a:avLst/>
          </a:prstGeom>
          <a:noFill/>
          <a:ln w="9525">
            <a:noFill/>
            <a:miter lim="800000"/>
            <a:headEnd/>
            <a:tailEnd/>
          </a:ln>
          <a:effectLst/>
        </p:spPr>
        <p:txBody>
          <a:bodyPr/>
          <a:lstStyle/>
          <a:p>
            <a:pPr algn="l" latinLnBrk="0">
              <a:defRPr/>
            </a:pPr>
            <a:endParaRPr lang="en-US" altLang="ko-KR" sz="1000" b="0"/>
          </a:p>
        </p:txBody>
      </p:sp>
      <p:sp>
        <p:nvSpPr>
          <p:cNvPr id="1100" name="Rectangle 76"/>
          <p:cNvSpPr>
            <a:spLocks noChangeArrowheads="1"/>
          </p:cNvSpPr>
          <p:nvPr/>
        </p:nvSpPr>
        <p:spPr bwMode="gray">
          <a:xfrm>
            <a:off x="4267200" y="6553201"/>
            <a:ext cx="3860800" cy="244475"/>
          </a:xfrm>
          <a:prstGeom prst="rect">
            <a:avLst/>
          </a:prstGeom>
          <a:noFill/>
          <a:ln w="9525">
            <a:noFill/>
            <a:miter lim="800000"/>
            <a:headEnd/>
            <a:tailEnd/>
          </a:ln>
          <a:effectLst/>
        </p:spPr>
        <p:txBody>
          <a:bodyPr/>
          <a:lstStyle/>
          <a:p>
            <a:pPr algn="ctr" latinLnBrk="0">
              <a:defRPr/>
            </a:pPr>
            <a:endParaRPr lang="en-US" altLang="ko-KR" sz="1000" b="0"/>
          </a:p>
        </p:txBody>
      </p:sp>
      <p:sp>
        <p:nvSpPr>
          <p:cNvPr id="1101" name="Rectangle 77"/>
          <p:cNvSpPr>
            <a:spLocks noGrp="1" noChangeArrowheads="1"/>
          </p:cNvSpPr>
          <p:nvPr>
            <p:ph type="sldNum" sz="quarter" idx="4"/>
          </p:nvPr>
        </p:nvSpPr>
        <p:spPr bwMode="gray">
          <a:xfrm>
            <a:off x="4876800" y="647700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0">
              <a:defRPr sz="1400"/>
            </a:lvl1pPr>
          </a:lstStyle>
          <a:p>
            <a:fld id="{F92135F9-579B-433F-BBA7-41E39253FA3E}"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dt="0"/>
  <p:txStyles>
    <p:titleStyle>
      <a:lvl1pPr algn="l" rtl="0" fontAlgn="base" latinLnBrk="1">
        <a:spcBef>
          <a:spcPct val="0"/>
        </a:spcBef>
        <a:spcAft>
          <a:spcPct val="0"/>
        </a:spcAft>
        <a:defRPr sz="2800" b="1">
          <a:solidFill>
            <a:schemeClr val="bg1"/>
          </a:solidFill>
          <a:latin typeface="+mj-lt"/>
          <a:ea typeface="+mj-ea"/>
          <a:cs typeface="+mj-cs"/>
        </a:defRPr>
      </a:lvl1pPr>
      <a:lvl2pPr algn="l" rtl="0" fontAlgn="base" latinLnBrk="1">
        <a:spcBef>
          <a:spcPct val="0"/>
        </a:spcBef>
        <a:spcAft>
          <a:spcPct val="0"/>
        </a:spcAft>
        <a:defRPr sz="2800" b="1">
          <a:solidFill>
            <a:schemeClr val="bg1"/>
          </a:solidFill>
          <a:latin typeface="Verdana" pitchFamily="34" charset="0"/>
        </a:defRPr>
      </a:lvl2pPr>
      <a:lvl3pPr algn="l" rtl="0" fontAlgn="base" latinLnBrk="1">
        <a:spcBef>
          <a:spcPct val="0"/>
        </a:spcBef>
        <a:spcAft>
          <a:spcPct val="0"/>
        </a:spcAft>
        <a:defRPr sz="2800" b="1">
          <a:solidFill>
            <a:schemeClr val="bg1"/>
          </a:solidFill>
          <a:latin typeface="Verdana" pitchFamily="34" charset="0"/>
        </a:defRPr>
      </a:lvl3pPr>
      <a:lvl4pPr algn="l" rtl="0" fontAlgn="base" latinLnBrk="1">
        <a:spcBef>
          <a:spcPct val="0"/>
        </a:spcBef>
        <a:spcAft>
          <a:spcPct val="0"/>
        </a:spcAft>
        <a:defRPr sz="2800" b="1">
          <a:solidFill>
            <a:schemeClr val="bg1"/>
          </a:solidFill>
          <a:latin typeface="Verdana" pitchFamily="34" charset="0"/>
        </a:defRPr>
      </a:lvl4pPr>
      <a:lvl5pPr algn="l" rtl="0" fontAlgn="base" latinLnBrk="1">
        <a:spcBef>
          <a:spcPct val="0"/>
        </a:spcBef>
        <a:spcAft>
          <a:spcPct val="0"/>
        </a:spcAft>
        <a:defRPr sz="2800" b="1">
          <a:solidFill>
            <a:schemeClr val="bg1"/>
          </a:solidFill>
          <a:latin typeface="Verdana" pitchFamily="34" charset="0"/>
        </a:defRPr>
      </a:lvl5pPr>
      <a:lvl6pPr marL="457200" algn="l" rtl="0" eaLnBrk="1" fontAlgn="base" latinLnBrk="1" hangingPunct="1">
        <a:spcBef>
          <a:spcPct val="0"/>
        </a:spcBef>
        <a:spcAft>
          <a:spcPct val="0"/>
        </a:spcAft>
        <a:defRPr sz="2800" b="1">
          <a:solidFill>
            <a:schemeClr val="bg1"/>
          </a:solidFill>
          <a:latin typeface="Verdana" pitchFamily="34" charset="0"/>
        </a:defRPr>
      </a:lvl6pPr>
      <a:lvl7pPr marL="914400" algn="l" rtl="0" eaLnBrk="1" fontAlgn="base" latinLnBrk="1" hangingPunct="1">
        <a:spcBef>
          <a:spcPct val="0"/>
        </a:spcBef>
        <a:spcAft>
          <a:spcPct val="0"/>
        </a:spcAft>
        <a:defRPr sz="2800" b="1">
          <a:solidFill>
            <a:schemeClr val="bg1"/>
          </a:solidFill>
          <a:latin typeface="Verdana" pitchFamily="34" charset="0"/>
        </a:defRPr>
      </a:lvl7pPr>
      <a:lvl8pPr marL="1371600" algn="l" rtl="0" eaLnBrk="1" fontAlgn="base" latinLnBrk="1" hangingPunct="1">
        <a:spcBef>
          <a:spcPct val="0"/>
        </a:spcBef>
        <a:spcAft>
          <a:spcPct val="0"/>
        </a:spcAft>
        <a:defRPr sz="2800" b="1">
          <a:solidFill>
            <a:schemeClr val="bg1"/>
          </a:solidFill>
          <a:latin typeface="Verdana" pitchFamily="34" charset="0"/>
        </a:defRPr>
      </a:lvl8pPr>
      <a:lvl9pPr marL="1828800" algn="l" rtl="0" eaLnBrk="1" fontAlgn="base" latinLnBrk="1" hangingPunct="1">
        <a:spcBef>
          <a:spcPct val="0"/>
        </a:spcBef>
        <a:spcAft>
          <a:spcPct val="0"/>
        </a:spcAft>
        <a:defRPr sz="2800" b="1">
          <a:solidFill>
            <a:schemeClr val="bg1"/>
          </a:solidFill>
          <a:latin typeface="Verdana" pitchFamily="34" charset="0"/>
        </a:defRPr>
      </a:lvl9pPr>
    </p:titleStyle>
    <p:bodyStyle>
      <a:lvl1pPr marL="342900" indent="-342900" algn="l" rtl="0" fontAlgn="base" latinLnBrk="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latinLnBrk="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fontAlgn="base" latinLnBrk="1">
        <a:spcBef>
          <a:spcPct val="20000"/>
        </a:spcBef>
        <a:spcAft>
          <a:spcPct val="0"/>
        </a:spcAft>
        <a:buClr>
          <a:schemeClr val="tx1"/>
        </a:buClr>
        <a:buChar char="•"/>
        <a:defRPr sz="2400">
          <a:solidFill>
            <a:schemeClr val="tx1"/>
          </a:solidFill>
          <a:latin typeface="Arial" charset="0"/>
        </a:defRPr>
      </a:lvl3pPr>
      <a:lvl4pPr marL="1600200" indent="-228600" algn="l" rtl="0" fontAlgn="base" latinLnBrk="1">
        <a:spcBef>
          <a:spcPct val="20000"/>
        </a:spcBef>
        <a:spcAft>
          <a:spcPct val="0"/>
        </a:spcAft>
        <a:buChar char="–"/>
        <a:defRPr sz="2000">
          <a:solidFill>
            <a:schemeClr val="tx1"/>
          </a:solidFill>
          <a:latin typeface="Arial" charset="0"/>
        </a:defRPr>
      </a:lvl4pPr>
      <a:lvl5pPr marL="2057400" indent="-228600" algn="l" rtl="0" fontAlgn="base" latinLnBrk="1">
        <a:spcBef>
          <a:spcPct val="20000"/>
        </a:spcBef>
        <a:spcAft>
          <a:spcPct val="0"/>
        </a:spcAft>
        <a:buChar char="»"/>
        <a:defRPr sz="2000">
          <a:solidFill>
            <a:schemeClr val="tx1"/>
          </a:solidFill>
          <a:latin typeface="Arial" charset="0"/>
        </a:defRPr>
      </a:lvl5pPr>
      <a:lvl6pPr marL="2514600" indent="-228600" algn="l" rtl="0" eaLnBrk="1" fontAlgn="base" latinLnBrk="1" hangingPunct="1">
        <a:spcBef>
          <a:spcPct val="20000"/>
        </a:spcBef>
        <a:spcAft>
          <a:spcPct val="0"/>
        </a:spcAft>
        <a:buChar char="»"/>
        <a:defRPr sz="2000">
          <a:solidFill>
            <a:schemeClr val="tx1"/>
          </a:solidFill>
          <a:latin typeface="Arial" charset="0"/>
        </a:defRPr>
      </a:lvl6pPr>
      <a:lvl7pPr marL="2971800" indent="-228600" algn="l" rtl="0" eaLnBrk="1" fontAlgn="base" latinLnBrk="1" hangingPunct="1">
        <a:spcBef>
          <a:spcPct val="20000"/>
        </a:spcBef>
        <a:spcAft>
          <a:spcPct val="0"/>
        </a:spcAft>
        <a:buChar char="»"/>
        <a:defRPr sz="2000">
          <a:solidFill>
            <a:schemeClr val="tx1"/>
          </a:solidFill>
          <a:latin typeface="Arial" charset="0"/>
        </a:defRPr>
      </a:lvl7pPr>
      <a:lvl8pPr marL="3429000" indent="-228600" algn="l" rtl="0" eaLnBrk="1" fontAlgn="base" latinLnBrk="1" hangingPunct="1">
        <a:spcBef>
          <a:spcPct val="20000"/>
        </a:spcBef>
        <a:spcAft>
          <a:spcPct val="0"/>
        </a:spcAft>
        <a:buChar char="»"/>
        <a:defRPr sz="2000">
          <a:solidFill>
            <a:schemeClr val="tx1"/>
          </a:solidFill>
          <a:latin typeface="Arial" charset="0"/>
        </a:defRPr>
      </a:lvl8pPr>
      <a:lvl9pPr marL="3886200" indent="-228600" algn="l" rtl="0" eaLnBrk="1" fontAlgn="base" latinLnBrk="1" hangingPunct="1">
        <a:spcBef>
          <a:spcPct val="20000"/>
        </a:spcBef>
        <a:spcAft>
          <a:spcPct val="0"/>
        </a:spcAft>
        <a:buChar char="»"/>
        <a:defRPr sz="2000">
          <a:solidFill>
            <a:schemeClr val="tx1"/>
          </a:solidFill>
          <a:latin typeface="Arial" charset="0"/>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p:spPr>
        <p:txBody>
          <a:bodyPr/>
          <a:lstStyle/>
          <a:p>
            <a:fld id="{4D5C67A5-224D-444A-8D7D-6A47EA053846}" type="slidenum">
              <a:rPr lang="ko-KR" altLang="en-US" smtClean="0"/>
              <a:pPr/>
              <a:t>1</a:t>
            </a:fld>
            <a:endParaRPr lang="en-US" altLang="ko-KR"/>
          </a:p>
        </p:txBody>
      </p:sp>
      <p:pic>
        <p:nvPicPr>
          <p:cNvPr id="3075" name="Picture 13" descr="1"/>
          <p:cNvPicPr>
            <a:picLocks noChangeAspect="1" noChangeArrowheads="1"/>
          </p:cNvPicPr>
          <p:nvPr/>
        </p:nvPicPr>
        <p:blipFill>
          <a:blip r:embed="rId2" cstate="print"/>
          <a:srcRect/>
          <a:stretch>
            <a:fillRect/>
          </a:stretch>
        </p:blipFill>
        <p:spPr bwMode="auto">
          <a:xfrm>
            <a:off x="5238745" y="4214819"/>
            <a:ext cx="2481263" cy="2149475"/>
          </a:xfrm>
          <a:prstGeom prst="rect">
            <a:avLst/>
          </a:prstGeom>
          <a:noFill/>
          <a:ln w="9525">
            <a:noFill/>
            <a:miter lim="800000"/>
            <a:headEnd/>
            <a:tailEnd/>
          </a:ln>
        </p:spPr>
      </p:pic>
      <p:sp>
        <p:nvSpPr>
          <p:cNvPr id="2" name="Rectangle 4"/>
          <p:cNvSpPr>
            <a:spLocks noGrp="1" noChangeArrowheads="1"/>
          </p:cNvSpPr>
          <p:nvPr>
            <p:ph type="ctrTitle"/>
          </p:nvPr>
        </p:nvSpPr>
        <p:spPr>
          <a:xfrm>
            <a:off x="3359696" y="2819400"/>
            <a:ext cx="8352928" cy="685800"/>
          </a:xfrm>
          <a:effectLst>
            <a:outerShdw dist="35921" dir="2700000" algn="ctr" rotWithShape="0">
              <a:schemeClr val="tx1"/>
            </a:outerShdw>
          </a:effectLst>
        </p:spPr>
        <p:txBody>
          <a:bodyPr/>
          <a:lstStyle/>
          <a:p>
            <a:pPr eaLnBrk="1" hangingPunct="1">
              <a:defRPr/>
            </a:pPr>
            <a:r>
              <a:rPr lang="ko-KR" altLang="en-US" sz="4800" dirty="0">
                <a:ea typeface="굴림" charset="-127"/>
              </a:rPr>
              <a:t>우리나라의 사회보험제도</a:t>
            </a:r>
          </a:p>
        </p:txBody>
      </p:sp>
      <p:sp>
        <p:nvSpPr>
          <p:cNvPr id="3077" name="Rectangle 6"/>
          <p:cNvSpPr>
            <a:spLocks noChangeArrowheads="1"/>
          </p:cNvSpPr>
          <p:nvPr/>
        </p:nvSpPr>
        <p:spPr bwMode="auto">
          <a:xfrm>
            <a:off x="2133600" y="1295400"/>
            <a:ext cx="7696200" cy="2819400"/>
          </a:xfrm>
          <a:prstGeom prst="rect">
            <a:avLst/>
          </a:prstGeom>
          <a:noFill/>
          <a:ln w="9525">
            <a:solidFill>
              <a:schemeClr val="accent1"/>
            </a:solidFill>
            <a:prstDash val="sysDot"/>
            <a:miter lim="800000"/>
            <a:headEnd/>
            <a:tailEnd/>
          </a:ln>
        </p:spPr>
        <p:txBody>
          <a:bodyPr wrap="none" anchor="ctr"/>
          <a:lstStyle/>
          <a:p>
            <a:pPr latinLnBrk="0"/>
            <a:endParaRPr lang="ko-KR" altLang="en-US"/>
          </a:p>
        </p:txBody>
      </p:sp>
      <p:sp>
        <p:nvSpPr>
          <p:cNvPr id="3078" name="Rectangle 7"/>
          <p:cNvSpPr>
            <a:spLocks noChangeArrowheads="1"/>
          </p:cNvSpPr>
          <p:nvPr/>
        </p:nvSpPr>
        <p:spPr bwMode="auto">
          <a:xfrm>
            <a:off x="5943600" y="2286000"/>
            <a:ext cx="4419600" cy="2667000"/>
          </a:xfrm>
          <a:prstGeom prst="rect">
            <a:avLst/>
          </a:prstGeom>
          <a:noFill/>
          <a:ln w="9525">
            <a:solidFill>
              <a:schemeClr val="hlink"/>
            </a:solidFill>
            <a:prstDash val="sysDot"/>
            <a:miter lim="800000"/>
            <a:headEnd/>
            <a:tailEnd/>
          </a:ln>
        </p:spPr>
        <p:txBody>
          <a:bodyPr wrap="none" anchor="ctr"/>
          <a:lstStyle/>
          <a:p>
            <a:pPr latinLnBrk="0"/>
            <a:endParaRPr lang="ko-KR" altLang="en-US"/>
          </a:p>
        </p:txBody>
      </p:sp>
    </p:spTree>
  </p:cSld>
  <p:clrMapOvr>
    <a:masterClrMapping/>
  </p:clrMapOvr>
  <mc:AlternateContent xmlns:mc="http://schemas.openxmlformats.org/markup-compatibility/2006" xmlns:p14="http://schemas.microsoft.com/office/powerpoint/2010/main">
    <mc:Choice Requires="p14">
      <p:transition spd="slow" p14:dur="2000" advTm="58907"/>
    </mc:Choice>
    <mc:Fallback xmlns="">
      <p:transition spd="slow" advTm="589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67608" y="714375"/>
            <a:ext cx="5040560" cy="533400"/>
          </a:xfrm>
        </p:spPr>
        <p:txBody>
          <a:bodyPr/>
          <a:lstStyle/>
          <a:p>
            <a:r>
              <a:rPr lang="ko-KR" altLang="en-US" dirty="0"/>
              <a:t>제</a:t>
            </a:r>
            <a:r>
              <a:rPr lang="en-US" altLang="ko-KR" dirty="0"/>
              <a:t>1</a:t>
            </a:r>
            <a:r>
              <a:rPr lang="ko-KR" altLang="en-US" dirty="0"/>
              <a:t>절 건강보험의 이해</a:t>
            </a:r>
          </a:p>
        </p:txBody>
      </p:sp>
      <p:sp>
        <p:nvSpPr>
          <p:cNvPr id="3" name="슬라이드 번호 개체 틀 2"/>
          <p:cNvSpPr>
            <a:spLocks noGrp="1"/>
          </p:cNvSpPr>
          <p:nvPr>
            <p:ph type="sldNum" sz="quarter" idx="11"/>
          </p:nvPr>
        </p:nvSpPr>
        <p:spPr/>
        <p:txBody>
          <a:bodyPr/>
          <a:lstStyle/>
          <a:p>
            <a:fld id="{6C142AA8-51DC-4E7C-A95E-53F1B210C5B0}" type="slidenum">
              <a:rPr lang="ko-KR" altLang="en-US" smtClean="0"/>
              <a:pPr/>
              <a:t>10</a:t>
            </a:fld>
            <a:endParaRPr lang="en-US" altLang="ko-KR"/>
          </a:p>
        </p:txBody>
      </p:sp>
      <p:pic>
        <p:nvPicPr>
          <p:cNvPr id="3074" name="Picture 2"/>
          <p:cNvPicPr>
            <a:picLocks noChangeAspect="1" noChangeArrowheads="1"/>
          </p:cNvPicPr>
          <p:nvPr/>
        </p:nvPicPr>
        <p:blipFill>
          <a:blip r:embed="rId2"/>
          <a:srcRect/>
          <a:stretch>
            <a:fillRect/>
          </a:stretch>
        </p:blipFill>
        <p:spPr bwMode="auto">
          <a:xfrm>
            <a:off x="1952596" y="2143117"/>
            <a:ext cx="8358246" cy="3857625"/>
          </a:xfrm>
          <a:prstGeom prst="rect">
            <a:avLst/>
          </a:prstGeom>
          <a:noFill/>
          <a:ln w="9525">
            <a:noFill/>
            <a:miter lim="800000"/>
            <a:headEnd/>
            <a:tailEnd/>
          </a:ln>
          <a:effectLst/>
        </p:spPr>
      </p:pic>
      <p:sp>
        <p:nvSpPr>
          <p:cNvPr id="5" name="직사각형 4"/>
          <p:cNvSpPr/>
          <p:nvPr/>
        </p:nvSpPr>
        <p:spPr>
          <a:xfrm>
            <a:off x="1952596" y="1571613"/>
            <a:ext cx="8286808" cy="461665"/>
          </a:xfrm>
          <a:prstGeom prst="rect">
            <a:avLst/>
          </a:prstGeom>
        </p:spPr>
        <p:txBody>
          <a:bodyPr wrap="square">
            <a:spAutoFit/>
          </a:bodyPr>
          <a:lstStyle/>
          <a:p>
            <a:pPr algn="just"/>
            <a:r>
              <a:rPr lang="ko-KR" altLang="en-US" sz="2400" b="0" dirty="0">
                <a:solidFill>
                  <a:srgbClr val="FF0000"/>
                </a:solidFill>
                <a:latin typeface="휴먼모음T" pitchFamily="18" charset="-127"/>
                <a:ea typeface="휴먼모음T" pitchFamily="18" charset="-127"/>
              </a:rPr>
              <a:t>공무원이 소속되어 있는 기관의 장으로 대통령령이 정하는 사람</a:t>
            </a:r>
            <a:endParaRPr lang="ko-KR" altLang="en-US" sz="2400" dirty="0">
              <a:solidFill>
                <a:srgbClr val="FF0000"/>
              </a:solidFill>
            </a:endParaRPr>
          </a:p>
        </p:txBody>
      </p:sp>
      <p:cxnSp>
        <p:nvCxnSpPr>
          <p:cNvPr id="7" name="직선 연결선 6"/>
          <p:cNvCxnSpPr/>
          <p:nvPr/>
        </p:nvCxnSpPr>
        <p:spPr bwMode="auto">
          <a:xfrm>
            <a:off x="3524232" y="3143248"/>
            <a:ext cx="2071702"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spd="slow" p14:dur="2000" advTm="207588"/>
    </mc:Choice>
    <mc:Fallback xmlns="">
      <p:transition spd="slow" advTm="20758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7"/>
          <p:cNvSpPr>
            <a:spLocks noGrp="1" noChangeArrowheads="1"/>
          </p:cNvSpPr>
          <p:nvPr>
            <p:ph type="sldNum" sz="quarter" idx="11"/>
          </p:nvPr>
        </p:nvSpPr>
        <p:spPr>
          <a:noFill/>
        </p:spPr>
        <p:txBody>
          <a:bodyPr/>
          <a:lstStyle/>
          <a:p>
            <a:fld id="{4632840D-F55E-43C1-B83E-196C50A98447}" type="slidenum">
              <a:rPr lang="ko-KR" altLang="en-US" smtClean="0"/>
              <a:pPr/>
              <a:t>11</a:t>
            </a:fld>
            <a:endParaRPr lang="en-US" altLang="ko-KR"/>
          </a:p>
        </p:txBody>
      </p:sp>
      <p:sp>
        <p:nvSpPr>
          <p:cNvPr id="7" name="Rectangle 6"/>
          <p:cNvSpPr>
            <a:spLocks noChangeArrowheads="1"/>
          </p:cNvSpPr>
          <p:nvPr/>
        </p:nvSpPr>
        <p:spPr bwMode="auto">
          <a:xfrm>
            <a:off x="1809720" y="1500174"/>
            <a:ext cx="8501122" cy="5047536"/>
          </a:xfrm>
          <a:prstGeom prst="rect">
            <a:avLst/>
          </a:prstGeom>
          <a:noFill/>
          <a:ln w="9525">
            <a:noFill/>
            <a:miter lim="800000"/>
            <a:headEnd/>
            <a:tailEnd/>
          </a:ln>
          <a:effectLst/>
        </p:spPr>
        <p:txBody>
          <a:bodyPr wrap="square">
            <a:spAutoFit/>
          </a:bodyPr>
          <a:lstStyle/>
          <a:p>
            <a:pPr marL="360000" lvl="1" indent="-457200" algn="just">
              <a:spcAft>
                <a:spcPts val="600"/>
              </a:spcAft>
            </a:pPr>
            <a:r>
              <a:rPr lang="en-US" altLang="ko-KR" sz="2400" dirty="0">
                <a:solidFill>
                  <a:srgbClr val="C00000"/>
                </a:solidFill>
                <a:latin typeface="휴먼엑스포" pitchFamily="18" charset="-127"/>
                <a:ea typeface="휴먼엑스포" pitchFamily="18" charset="-127"/>
              </a:rPr>
              <a:t>1. </a:t>
            </a:r>
            <a:r>
              <a:rPr lang="ko-KR" altLang="en-US" sz="2400" dirty="0">
                <a:solidFill>
                  <a:srgbClr val="C00000"/>
                </a:solidFill>
                <a:latin typeface="휴먼엑스포" pitchFamily="18" charset="-127"/>
                <a:ea typeface="휴먼엑스포" pitchFamily="18" charset="-127"/>
              </a:rPr>
              <a:t>재원</a:t>
            </a:r>
            <a:r>
              <a:rPr lang="en-US" altLang="ko-KR" sz="2400" dirty="0">
                <a:solidFill>
                  <a:srgbClr val="C00000"/>
                </a:solidFill>
                <a:latin typeface="휴먼엑스포" pitchFamily="18" charset="-127"/>
                <a:ea typeface="휴먼엑스포" pitchFamily="18" charset="-127"/>
              </a:rPr>
              <a:t>: </a:t>
            </a:r>
            <a:r>
              <a:rPr lang="ko-KR" altLang="en-US" sz="2400" b="0" dirty="0">
                <a:solidFill>
                  <a:srgbClr val="0000FF"/>
                </a:solidFill>
                <a:latin typeface="휴먼엑스포" pitchFamily="18" charset="-127"/>
                <a:ea typeface="휴먼엑스포" pitchFamily="18" charset="-127"/>
              </a:rPr>
              <a:t>보험료</a:t>
            </a:r>
            <a:r>
              <a:rPr lang="en-US" altLang="ko-KR" sz="2400" b="0" dirty="0">
                <a:solidFill>
                  <a:srgbClr val="0000FF"/>
                </a:solidFill>
                <a:latin typeface="휴먼엑스포" pitchFamily="18" charset="-127"/>
                <a:ea typeface="휴먼엑스포" pitchFamily="18" charset="-127"/>
              </a:rPr>
              <a:t>, </a:t>
            </a:r>
            <a:r>
              <a:rPr lang="ko-KR" altLang="en-US" sz="2400" b="0" dirty="0">
                <a:solidFill>
                  <a:srgbClr val="0000FF"/>
                </a:solidFill>
                <a:latin typeface="휴먼엑스포" pitchFamily="18" charset="-127"/>
                <a:ea typeface="휴먼엑스포" pitchFamily="18" charset="-127"/>
              </a:rPr>
              <a:t>국고</a:t>
            </a:r>
            <a:r>
              <a:rPr lang="en-US" altLang="ko-KR" sz="2400" b="0" dirty="0">
                <a:solidFill>
                  <a:srgbClr val="0000FF"/>
                </a:solidFill>
                <a:latin typeface="휴먼엑스포" pitchFamily="18" charset="-127"/>
                <a:ea typeface="휴먼엑스포" pitchFamily="18" charset="-127"/>
              </a:rPr>
              <a:t>, </a:t>
            </a:r>
            <a:r>
              <a:rPr lang="ko-KR" altLang="en-US" sz="2400" b="0" dirty="0">
                <a:solidFill>
                  <a:srgbClr val="0000FF"/>
                </a:solidFill>
                <a:latin typeface="휴먼엑스포" pitchFamily="18" charset="-127"/>
                <a:ea typeface="휴먼엑스포" pitchFamily="18" charset="-127"/>
              </a:rPr>
              <a:t>건강증진기금</a:t>
            </a:r>
            <a:endParaRPr lang="en-US" altLang="ko-KR" sz="2400" b="0" dirty="0">
              <a:solidFill>
                <a:srgbClr val="0000FF"/>
              </a:solidFill>
              <a:latin typeface="휴먼엑스포" pitchFamily="18" charset="-127"/>
              <a:ea typeface="휴먼엑스포" pitchFamily="18" charset="-127"/>
            </a:endParaRPr>
          </a:p>
          <a:p>
            <a:pPr marL="457200"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1) </a:t>
            </a:r>
            <a:r>
              <a:rPr lang="ko-KR" altLang="en-US" sz="2400" b="0" spc="-150" dirty="0">
                <a:solidFill>
                  <a:srgbClr val="0000FF"/>
                </a:solidFill>
                <a:latin typeface="HY견고딕" panose="02030600000101010101" pitchFamily="18" charset="-127"/>
                <a:ea typeface="HY견고딕" panose="02030600000101010101" pitchFamily="18" charset="-127"/>
              </a:rPr>
              <a:t>보험료</a:t>
            </a:r>
            <a:endParaRPr lang="en-US" altLang="ko-KR" sz="2400" b="0" spc="-150" dirty="0">
              <a:solidFill>
                <a:srgbClr val="0000FF"/>
              </a:solidFill>
              <a:latin typeface="HY견고딕" panose="02030600000101010101" pitchFamily="18" charset="-127"/>
              <a:ea typeface="HY견고딕" panose="02030600000101010101" pitchFamily="18" charset="-127"/>
            </a:endParaRPr>
          </a:p>
          <a:p>
            <a:pPr marL="468000" indent="-252000" algn="just">
              <a:spcAft>
                <a:spcPts val="0"/>
              </a:spcAft>
              <a:buFont typeface="Wingdings" pitchFamily="2" charset="2"/>
              <a:buChar char="§"/>
            </a:pPr>
            <a:r>
              <a:rPr lang="ko-KR" altLang="en-US" sz="2400" b="0" spc="-150" dirty="0">
                <a:latin typeface="휴먼모음T" pitchFamily="18" charset="-127"/>
                <a:ea typeface="휴먼모음T" pitchFamily="18" charset="-127"/>
              </a:rPr>
              <a:t>보험료는 건강보험의 사업에 충당되는 재원으로 보험자인 공단이 가입자와 사용자 등으로부터 갹출하는 금액</a:t>
            </a:r>
            <a:endParaRPr lang="en-US" altLang="ko-KR" sz="2400" b="0" spc="-150" dirty="0">
              <a:latin typeface="휴먼모음T" pitchFamily="18" charset="-127"/>
              <a:ea typeface="휴먼모음T" pitchFamily="18" charset="-127"/>
            </a:endParaRPr>
          </a:p>
          <a:p>
            <a:pPr marL="468000" indent="-252000" algn="just">
              <a:spcAft>
                <a:spcPts val="600"/>
              </a:spcAft>
              <a:buFont typeface="Wingdings" pitchFamily="2" charset="2"/>
              <a:buChar char="§"/>
            </a:pPr>
            <a:r>
              <a:rPr lang="ko-KR" altLang="en-US" sz="2300" b="0" spc="-150" dirty="0">
                <a:latin typeface="휴먼모음T" pitchFamily="18" charset="-127"/>
                <a:ea typeface="휴먼모음T" pitchFamily="18" charset="-127"/>
              </a:rPr>
              <a:t>직장가입자</a:t>
            </a:r>
            <a:r>
              <a:rPr lang="en-US" altLang="ko-KR" sz="2000" b="0" spc="-150" dirty="0">
                <a:latin typeface="휴먼모음T" pitchFamily="18" charset="-127"/>
                <a:ea typeface="휴먼모음T" pitchFamily="18" charset="-127"/>
              </a:rPr>
              <a:t>(</a:t>
            </a:r>
            <a:r>
              <a:rPr lang="ko-KR" altLang="en-US" sz="2000" b="0" spc="-150" dirty="0">
                <a:latin typeface="휴먼모음T" pitchFamily="18" charset="-127"/>
                <a:ea typeface="휴먼모음T" pitchFamily="18" charset="-127"/>
              </a:rPr>
              <a:t>임금근로자</a:t>
            </a:r>
            <a:r>
              <a:rPr lang="en-US" altLang="ko-KR" sz="2000" b="0" spc="-150" dirty="0">
                <a:latin typeface="휴먼모음T" pitchFamily="18" charset="-127"/>
                <a:ea typeface="휴먼모음T" pitchFamily="18" charset="-127"/>
              </a:rPr>
              <a:t>)</a:t>
            </a:r>
            <a:r>
              <a:rPr lang="ko-KR" altLang="en-US" sz="2300" b="0" spc="-150" dirty="0">
                <a:latin typeface="휴먼모음T" pitchFamily="18" charset="-127"/>
                <a:ea typeface="휴먼모음T" pitchFamily="18" charset="-127"/>
              </a:rPr>
              <a:t>의 경우는 </a:t>
            </a:r>
            <a:r>
              <a:rPr lang="ko-KR" altLang="en-US" sz="2300" b="0" spc="-150" dirty="0">
                <a:solidFill>
                  <a:srgbClr val="FF0000"/>
                </a:solidFill>
                <a:latin typeface="휴먼모음T" pitchFamily="18" charset="-127"/>
                <a:ea typeface="휴먼모음T" pitchFamily="18" charset="-127"/>
              </a:rPr>
              <a:t>소득비례정률제</a:t>
            </a:r>
            <a:r>
              <a:rPr lang="en-US" altLang="ko-KR" sz="2000" b="0" spc="-150" dirty="0">
                <a:solidFill>
                  <a:srgbClr val="FF0000"/>
                </a:solidFill>
                <a:latin typeface="휴먼모음T" pitchFamily="18" charset="-127"/>
                <a:ea typeface="휴먼모음T" pitchFamily="18" charset="-127"/>
              </a:rPr>
              <a:t>(</a:t>
            </a:r>
            <a:r>
              <a:rPr lang="ko-KR" altLang="en-US" sz="2000" b="0" spc="-150" dirty="0">
                <a:latin typeface="휴먼모음T" pitchFamily="18" charset="-127"/>
                <a:ea typeface="휴먼모음T" pitchFamily="18" charset="-127"/>
              </a:rPr>
              <a:t>가입자와 사용자가 각각 </a:t>
            </a:r>
            <a:r>
              <a:rPr lang="en-US" altLang="ko-KR" sz="2000" b="0" spc="-150" dirty="0">
                <a:latin typeface="휴먼모음T" pitchFamily="18" charset="-127"/>
                <a:ea typeface="휴먼모음T" pitchFamily="18" charset="-127"/>
              </a:rPr>
              <a:t>50%)</a:t>
            </a:r>
            <a:r>
              <a:rPr lang="ko-KR" altLang="en-US" sz="2300" b="0" spc="-150" dirty="0">
                <a:latin typeface="휴먼모음T" pitchFamily="18" charset="-127"/>
                <a:ea typeface="휴먼모음T" pitchFamily="18" charset="-127"/>
              </a:rPr>
              <a:t>가 적용</a:t>
            </a:r>
            <a:r>
              <a:rPr lang="en-US" altLang="ko-KR" sz="2300" b="0" spc="-150" dirty="0">
                <a:latin typeface="휴먼모음T" pitchFamily="18" charset="-127"/>
                <a:ea typeface="휴먼모음T" pitchFamily="18" charset="-127"/>
              </a:rPr>
              <a:t>,</a:t>
            </a:r>
            <a:r>
              <a:rPr lang="ko-KR" altLang="en-US" sz="2300" b="0" spc="-150" dirty="0">
                <a:latin typeface="휴먼모음T" pitchFamily="18" charset="-127"/>
                <a:ea typeface="휴먼모음T" pitchFamily="18" charset="-127"/>
              </a:rPr>
              <a:t> 지역가입자</a:t>
            </a:r>
            <a:r>
              <a:rPr lang="en-US" altLang="ko-KR" sz="2000" b="0" spc="-150" dirty="0">
                <a:latin typeface="휴먼모음T" pitchFamily="18" charset="-127"/>
                <a:ea typeface="휴먼모음T" pitchFamily="18" charset="-127"/>
              </a:rPr>
              <a:t>(</a:t>
            </a:r>
            <a:r>
              <a:rPr lang="ko-KR" altLang="en-US" sz="2000" b="0" spc="-150" dirty="0">
                <a:latin typeface="휴먼모음T" pitchFamily="18" charset="-127"/>
                <a:ea typeface="휴먼모음T" pitchFamily="18" charset="-127"/>
              </a:rPr>
              <a:t>농∙어민과 </a:t>
            </a:r>
            <a:r>
              <a:rPr lang="ko-KR" altLang="en-US" sz="2000" b="0" spc="-150" dirty="0" err="1">
                <a:latin typeface="휴먼모음T" pitchFamily="18" charset="-127"/>
                <a:ea typeface="휴먼모음T" pitchFamily="18" charset="-127"/>
              </a:rPr>
              <a:t>도시자영자</a:t>
            </a:r>
            <a:r>
              <a:rPr lang="ko-KR" altLang="en-US" sz="2000" b="0" spc="-150" dirty="0">
                <a:latin typeface="휴먼모음T" pitchFamily="18" charset="-127"/>
                <a:ea typeface="휴먼모음T" pitchFamily="18" charset="-127"/>
              </a:rPr>
              <a:t> 등</a:t>
            </a:r>
            <a:r>
              <a:rPr lang="en-US" altLang="ko-KR" sz="2000" b="0" spc="-150" dirty="0">
                <a:latin typeface="휴먼모음T" pitchFamily="18" charset="-127"/>
                <a:ea typeface="휴먼모음T" pitchFamily="18" charset="-127"/>
              </a:rPr>
              <a:t>)</a:t>
            </a:r>
            <a:r>
              <a:rPr lang="ko-KR" altLang="en-US" sz="2300" b="0" spc="-150" dirty="0">
                <a:latin typeface="휴먼모음T" pitchFamily="18" charset="-127"/>
                <a:ea typeface="휴먼모음T" pitchFamily="18" charset="-127"/>
              </a:rPr>
              <a:t>의 경우는 대상범위가 광범위할 뿐 아니라</a:t>
            </a:r>
            <a:r>
              <a:rPr lang="en-US" altLang="ko-KR" sz="2300" b="0" spc="-150" dirty="0">
                <a:latin typeface="휴먼모음T" pitchFamily="18" charset="-127"/>
                <a:ea typeface="휴먼모음T" pitchFamily="18" charset="-127"/>
              </a:rPr>
              <a:t>, </a:t>
            </a:r>
            <a:r>
              <a:rPr lang="ko-KR" altLang="en-US" sz="2300" b="0" spc="-150" dirty="0">
                <a:latin typeface="휴먼모음T" pitchFamily="18" charset="-127"/>
                <a:ea typeface="휴먼모음T" pitchFamily="18" charset="-127"/>
              </a:rPr>
              <a:t>소득의 형태가 다양하고 정확한 소득파악에 어려움이 있어 </a:t>
            </a:r>
            <a:r>
              <a:rPr lang="ko-KR" altLang="en-US" sz="2300" b="0" spc="-150" dirty="0">
                <a:solidFill>
                  <a:srgbClr val="FF0000"/>
                </a:solidFill>
                <a:latin typeface="휴먼모음T" pitchFamily="18" charset="-127"/>
                <a:ea typeface="휴먼모음T" pitchFamily="18" charset="-127"/>
              </a:rPr>
              <a:t>보험료부과점수</a:t>
            </a:r>
            <a:r>
              <a:rPr lang="en-US" altLang="ko-KR" sz="2000" b="0" spc="-150" dirty="0">
                <a:latin typeface="휴먼모음T" pitchFamily="18" charset="-127"/>
                <a:ea typeface="휴먼모음T" pitchFamily="18" charset="-127"/>
              </a:rPr>
              <a:t>(</a:t>
            </a:r>
            <a:r>
              <a:rPr lang="ko-KR" altLang="en-US" sz="2000" b="0" spc="-150" dirty="0">
                <a:latin typeface="휴먼모음T" pitchFamily="18" charset="-127"/>
                <a:ea typeface="휴먼모음T" pitchFamily="18" charset="-127"/>
              </a:rPr>
              <a:t>소득</a:t>
            </a:r>
            <a:r>
              <a:rPr lang="en-US" altLang="ko-KR" sz="2000" b="0" spc="-150" dirty="0">
                <a:latin typeface="휴먼모음T" pitchFamily="18" charset="-127"/>
                <a:ea typeface="휴먼모음T" pitchFamily="18" charset="-127"/>
              </a:rPr>
              <a:t>, </a:t>
            </a:r>
            <a:r>
              <a:rPr lang="ko-KR" altLang="en-US" sz="2000" b="0" spc="-150" dirty="0">
                <a:latin typeface="휴먼모음T" pitchFamily="18" charset="-127"/>
                <a:ea typeface="휴먼모음T" pitchFamily="18" charset="-127"/>
              </a:rPr>
              <a:t>재산</a:t>
            </a:r>
            <a:r>
              <a:rPr lang="en-US" altLang="ko-KR" sz="2000" b="0" spc="-150" dirty="0">
                <a:latin typeface="휴먼모음T" pitchFamily="18" charset="-127"/>
                <a:ea typeface="휴먼모음T" pitchFamily="18" charset="-127"/>
              </a:rPr>
              <a:t>(</a:t>
            </a:r>
            <a:r>
              <a:rPr lang="ko-KR" altLang="en-US" sz="2000" b="0" spc="-150" dirty="0">
                <a:latin typeface="휴먼모음T" pitchFamily="18" charset="-127"/>
                <a:ea typeface="휴먼모음T" pitchFamily="18" charset="-127"/>
              </a:rPr>
              <a:t>자동차 포함</a:t>
            </a:r>
            <a:r>
              <a:rPr lang="en-US" altLang="ko-KR" sz="2000" b="0" spc="-150">
                <a:latin typeface="휴먼모음T" pitchFamily="18" charset="-127"/>
                <a:ea typeface="휴먼모음T" pitchFamily="18" charset="-127"/>
              </a:rPr>
              <a:t>)</a:t>
            </a:r>
            <a:r>
              <a:rPr lang="ko-KR" altLang="en-US" sz="2000" b="0" spc="-150">
                <a:latin typeface="휴먼모음T" pitchFamily="18" charset="-127"/>
                <a:ea typeface="휴먼모음T" pitchFamily="18" charset="-127"/>
              </a:rPr>
              <a:t>등의 </a:t>
            </a:r>
            <a:r>
              <a:rPr lang="ko-KR" altLang="en-US" sz="2000" b="0" spc="-150" dirty="0">
                <a:latin typeface="휴먼모음T" pitchFamily="18" charset="-127"/>
                <a:ea typeface="휴먼모음T" pitchFamily="18" charset="-127"/>
              </a:rPr>
              <a:t>등급별 </a:t>
            </a:r>
            <a:r>
              <a:rPr lang="ko-KR" altLang="en-US" sz="2000" b="0" spc="-150" dirty="0" err="1">
                <a:latin typeface="휴먼모음T" pitchFamily="18" charset="-127"/>
                <a:ea typeface="휴먼모음T" pitchFamily="18" charset="-127"/>
              </a:rPr>
              <a:t>점수합</a:t>
            </a:r>
            <a:r>
              <a:rPr lang="en-US" altLang="ko-KR" sz="2000" b="0" spc="-150" dirty="0">
                <a:latin typeface="휴먼모음T" pitchFamily="18" charset="-127"/>
                <a:ea typeface="휴먼모음T" pitchFamily="18" charset="-127"/>
              </a:rPr>
              <a:t>)</a:t>
            </a:r>
            <a:r>
              <a:rPr lang="ko-KR" altLang="en-US" sz="2300" b="0" spc="-150" dirty="0">
                <a:latin typeface="휴먼모음T" pitchFamily="18" charset="-127"/>
                <a:ea typeface="휴먼모음T" pitchFamily="18" charset="-127"/>
              </a:rPr>
              <a:t>에 점수당 단가를 곱하여 산정한 금액을 적용</a:t>
            </a:r>
            <a:endParaRPr lang="en-US" altLang="ko-KR" sz="2300" b="0" spc="-150" dirty="0">
              <a:latin typeface="휴먼모음T" pitchFamily="18" charset="-127"/>
              <a:ea typeface="휴먼모음T" pitchFamily="18" charset="-127"/>
            </a:endParaRPr>
          </a:p>
          <a:p>
            <a:pPr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2) </a:t>
            </a:r>
            <a:r>
              <a:rPr lang="ko-KR" altLang="en-US" sz="2400" b="0" spc="-150" dirty="0">
                <a:solidFill>
                  <a:srgbClr val="0000FF"/>
                </a:solidFill>
                <a:latin typeface="HY견고딕" panose="02030600000101010101" pitchFamily="18" charset="-127"/>
                <a:ea typeface="HY견고딕" panose="02030600000101010101" pitchFamily="18" charset="-127"/>
              </a:rPr>
              <a:t>국고지원</a:t>
            </a:r>
          </a:p>
          <a:p>
            <a:pPr marL="432000" indent="-252000" algn="just">
              <a:spcAft>
                <a:spcPts val="600"/>
              </a:spcAft>
              <a:buFont typeface="Wingdings" pitchFamily="2" charset="2"/>
              <a:buChar char="§"/>
            </a:pPr>
            <a:r>
              <a:rPr lang="ko-KR" altLang="en-US" sz="2400" b="0" spc="-150" dirty="0">
                <a:latin typeface="휴먼모음T" pitchFamily="18" charset="-127"/>
                <a:ea typeface="휴먼모음T" pitchFamily="18" charset="-127"/>
              </a:rPr>
              <a:t> 당해 연도 보험료 예상수입액의 </a:t>
            </a:r>
            <a:r>
              <a:rPr lang="en-US" altLang="ko-KR" sz="2400" b="0" spc="-150" dirty="0">
                <a:latin typeface="휴먼모음T" pitchFamily="18" charset="-127"/>
                <a:ea typeface="휴먼모음T" pitchFamily="18" charset="-127"/>
              </a:rPr>
              <a:t>100</a:t>
            </a:r>
            <a:r>
              <a:rPr lang="ko-KR" altLang="en-US" sz="2400" b="0" spc="-150" dirty="0">
                <a:latin typeface="휴먼모음T" pitchFamily="18" charset="-127"/>
                <a:ea typeface="휴먼모음T" pitchFamily="18" charset="-127"/>
              </a:rPr>
              <a:t>분의 </a:t>
            </a:r>
            <a:r>
              <a:rPr lang="en-US" altLang="ko-KR" sz="2400" b="0" spc="-150" dirty="0">
                <a:solidFill>
                  <a:srgbClr val="FF0000"/>
                </a:solidFill>
                <a:latin typeface="휴먼모음T" pitchFamily="18" charset="-127"/>
                <a:ea typeface="휴먼모음T" pitchFamily="18" charset="-127"/>
              </a:rPr>
              <a:t>14</a:t>
            </a:r>
            <a:r>
              <a:rPr lang="ko-KR" altLang="en-US" sz="2400" b="0" spc="-150" dirty="0">
                <a:latin typeface="휴먼모음T" pitchFamily="18" charset="-127"/>
                <a:ea typeface="휴먼모음T" pitchFamily="18" charset="-127"/>
              </a:rPr>
              <a:t>를 정부가 지원</a:t>
            </a:r>
            <a:endParaRPr lang="en-US" altLang="ko-KR" sz="2400" b="0" spc="-150" dirty="0">
              <a:latin typeface="휴먼모음T" pitchFamily="18" charset="-127"/>
              <a:ea typeface="휴먼모음T" pitchFamily="18" charset="-127"/>
            </a:endParaRPr>
          </a:p>
          <a:p>
            <a:pPr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3) </a:t>
            </a:r>
            <a:r>
              <a:rPr lang="ko-KR" altLang="en-US" sz="2400" b="0" spc="-150" dirty="0">
                <a:solidFill>
                  <a:srgbClr val="0000FF"/>
                </a:solidFill>
                <a:latin typeface="HY견고딕" panose="02030600000101010101" pitchFamily="18" charset="-127"/>
                <a:ea typeface="HY견고딕" panose="02030600000101010101" pitchFamily="18" charset="-127"/>
              </a:rPr>
              <a:t>건강증진기금</a:t>
            </a:r>
            <a:endParaRPr lang="en-US" altLang="ko-KR" sz="2400" b="0" spc="-150" dirty="0">
              <a:solidFill>
                <a:srgbClr val="0000FF"/>
              </a:solidFill>
              <a:latin typeface="HY견고딕" panose="02030600000101010101" pitchFamily="18" charset="-127"/>
              <a:ea typeface="HY견고딕" panose="02030600000101010101" pitchFamily="18" charset="-127"/>
            </a:endParaRPr>
          </a:p>
          <a:p>
            <a:pPr marL="432000" indent="-252000" algn="just">
              <a:spcAft>
                <a:spcPts val="0"/>
              </a:spcAft>
              <a:buFont typeface="Wingdings" pitchFamily="2" charset="2"/>
              <a:buChar char="§"/>
            </a:pPr>
            <a:r>
              <a:rPr lang="ko-KR" altLang="en-US" sz="2400" b="0" spc="-150" dirty="0"/>
              <a:t> </a:t>
            </a:r>
            <a:r>
              <a:rPr lang="ko-KR" altLang="en-US" sz="2400" b="0" spc="-150" dirty="0">
                <a:latin typeface="휴먼모음T" pitchFamily="18" charset="-127"/>
                <a:ea typeface="휴먼모음T" pitchFamily="18" charset="-127"/>
              </a:rPr>
              <a:t>당해 연도 보험료 예상수입액의 </a:t>
            </a:r>
            <a:r>
              <a:rPr lang="en-US" altLang="ko-KR" sz="2400" b="0" spc="-150" dirty="0">
                <a:latin typeface="휴먼모음T" pitchFamily="18" charset="-127"/>
                <a:ea typeface="휴먼모음T" pitchFamily="18" charset="-127"/>
              </a:rPr>
              <a:t>100</a:t>
            </a:r>
            <a:r>
              <a:rPr lang="ko-KR" altLang="en-US" sz="2400" b="0" spc="-150" dirty="0">
                <a:latin typeface="휴먼모음T" pitchFamily="18" charset="-127"/>
                <a:ea typeface="휴먼모음T" pitchFamily="18" charset="-127"/>
              </a:rPr>
              <a:t>분의 </a:t>
            </a:r>
            <a:r>
              <a:rPr lang="en-US" altLang="ko-KR" sz="2400" b="0" spc="-150" dirty="0">
                <a:solidFill>
                  <a:srgbClr val="FF0000"/>
                </a:solidFill>
                <a:latin typeface="휴먼모음T" pitchFamily="18" charset="-127"/>
                <a:ea typeface="휴먼모음T" pitchFamily="18" charset="-127"/>
              </a:rPr>
              <a:t>6</a:t>
            </a:r>
            <a:r>
              <a:rPr lang="ko-KR" altLang="en-US" sz="2400" b="0" spc="-150" dirty="0">
                <a:latin typeface="휴먼모음T" pitchFamily="18" charset="-127"/>
                <a:ea typeface="휴먼모음T" pitchFamily="18" charset="-127"/>
              </a:rPr>
              <a:t>을 건강증진기금에서 지원</a:t>
            </a:r>
          </a:p>
        </p:txBody>
      </p:sp>
      <p:sp>
        <p:nvSpPr>
          <p:cNvPr id="9"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2</a:t>
            </a:r>
            <a:r>
              <a:rPr lang="ko-KR" altLang="en-US" dirty="0">
                <a:ea typeface="굴림" charset="-127"/>
              </a:rPr>
              <a:t>절</a:t>
            </a:r>
            <a:r>
              <a:rPr lang="ko-KR" altLang="en-US" dirty="0"/>
              <a:t> 재원 및 관리운영체계</a:t>
            </a:r>
            <a:endParaRPr lang="ko-KR" altLang="en-US" dirty="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285532"/>
    </mc:Choice>
    <mc:Fallback xmlns="">
      <p:transition spd="slow" advTm="28553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7"/>
          <p:cNvSpPr>
            <a:spLocks noGrp="1" noChangeArrowheads="1"/>
          </p:cNvSpPr>
          <p:nvPr>
            <p:ph type="sldNum" sz="quarter" idx="11"/>
          </p:nvPr>
        </p:nvSpPr>
        <p:spPr>
          <a:ln/>
        </p:spPr>
        <p:txBody>
          <a:bodyPr/>
          <a:lstStyle/>
          <a:p>
            <a:fld id="{E864F00F-2BA4-46B4-BC1D-D4BAEF313FF7}" type="slidenum">
              <a:rPr lang="ko-KR" altLang="en-US"/>
              <a:pPr/>
              <a:t>12</a:t>
            </a:fld>
            <a:endParaRPr lang="en-US" altLang="ko-KR"/>
          </a:p>
        </p:txBody>
      </p:sp>
      <p:sp>
        <p:nvSpPr>
          <p:cNvPr id="6" name="Rectangle 2050"/>
          <p:cNvSpPr>
            <a:spLocks noGrp="1" noChangeArrowheads="1"/>
          </p:cNvSpPr>
          <p:nvPr>
            <p:ph type="title"/>
          </p:nvPr>
        </p:nvSpPr>
        <p:spPr>
          <a:xfrm>
            <a:off x="2809852" y="714356"/>
            <a:ext cx="7315200" cy="533400"/>
          </a:xfrm>
        </p:spPr>
        <p:txBody>
          <a:bodyPr/>
          <a:lstStyle/>
          <a:p>
            <a:pPr>
              <a:defRPr/>
            </a:pPr>
            <a:r>
              <a:rPr lang="ko-KR" altLang="en-US" dirty="0">
                <a:ea typeface="굴림" charset="-127"/>
              </a:rPr>
              <a:t>제</a:t>
            </a:r>
            <a:r>
              <a:rPr lang="en-US" altLang="ko-KR" dirty="0">
                <a:ea typeface="굴림" charset="-127"/>
              </a:rPr>
              <a:t>2</a:t>
            </a:r>
            <a:r>
              <a:rPr lang="ko-KR" altLang="en-US" dirty="0">
                <a:ea typeface="굴림" charset="-127"/>
              </a:rPr>
              <a:t>절</a:t>
            </a:r>
            <a:r>
              <a:rPr lang="ko-KR" altLang="en-US" dirty="0"/>
              <a:t> 재원 및 관리운영체계</a:t>
            </a:r>
            <a:endParaRPr lang="ko-KR" altLang="en-US" dirty="0">
              <a:ea typeface="굴림" charset="-127"/>
            </a:endParaRPr>
          </a:p>
        </p:txBody>
      </p:sp>
      <p:pic>
        <p:nvPicPr>
          <p:cNvPr id="7" name="그림 6">
            <a:extLst>
              <a:ext uri="{FF2B5EF4-FFF2-40B4-BE49-F238E27FC236}">
                <a16:creationId xmlns:a16="http://schemas.microsoft.com/office/drawing/2014/main" id="{99E205C1-CD2D-4C6B-81BC-5DCAC12FE9EA}"/>
              </a:ext>
            </a:extLst>
          </p:cNvPr>
          <p:cNvPicPr>
            <a:picLocks noChangeAspect="1"/>
          </p:cNvPicPr>
          <p:nvPr/>
        </p:nvPicPr>
        <p:blipFill>
          <a:blip r:embed="rId3"/>
          <a:stretch>
            <a:fillRect/>
          </a:stretch>
        </p:blipFill>
        <p:spPr>
          <a:xfrm>
            <a:off x="335361" y="1378226"/>
            <a:ext cx="11449272" cy="46905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48481"/>
    </mc:Choice>
    <mc:Fallback xmlns="">
      <p:transition spd="slow" advTm="2484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7"/>
          <p:cNvSpPr>
            <a:spLocks noGrp="1" noChangeArrowheads="1"/>
          </p:cNvSpPr>
          <p:nvPr>
            <p:ph type="sldNum" sz="quarter" idx="11"/>
          </p:nvPr>
        </p:nvSpPr>
        <p:spPr>
          <a:ln/>
        </p:spPr>
        <p:txBody>
          <a:bodyPr/>
          <a:lstStyle/>
          <a:p>
            <a:fld id="{FD33FB31-8687-4F0D-967E-16A68FAB981D}" type="slidenum">
              <a:rPr lang="ko-KR" altLang="en-US"/>
              <a:pPr/>
              <a:t>13</a:t>
            </a:fld>
            <a:endParaRPr lang="en-US" altLang="ko-KR"/>
          </a:p>
        </p:txBody>
      </p:sp>
      <p:sp>
        <p:nvSpPr>
          <p:cNvPr id="6" name="Rectangle 2050"/>
          <p:cNvSpPr>
            <a:spLocks noGrp="1" noChangeArrowheads="1"/>
          </p:cNvSpPr>
          <p:nvPr>
            <p:ph type="title"/>
          </p:nvPr>
        </p:nvSpPr>
        <p:spPr/>
        <p:txBody>
          <a:bodyPr/>
          <a:lstStyle/>
          <a:p>
            <a:pPr>
              <a:defRPr/>
            </a:pPr>
            <a:r>
              <a:rPr lang="ko-KR" altLang="en-US" dirty="0">
                <a:ea typeface="굴림" charset="-127"/>
              </a:rPr>
              <a:t>제</a:t>
            </a:r>
            <a:r>
              <a:rPr lang="en-US" altLang="ko-KR" dirty="0">
                <a:ea typeface="굴림" charset="-127"/>
              </a:rPr>
              <a:t>2</a:t>
            </a:r>
            <a:r>
              <a:rPr lang="ko-KR" altLang="en-US" dirty="0">
                <a:ea typeface="굴림" charset="-127"/>
              </a:rPr>
              <a:t>절</a:t>
            </a:r>
            <a:r>
              <a:rPr lang="ko-KR" altLang="en-US" dirty="0"/>
              <a:t> 재원 및 관리운영체계</a:t>
            </a:r>
            <a:endParaRPr lang="ko-KR" altLang="en-US" dirty="0">
              <a:ea typeface="굴림" charset="-127"/>
            </a:endParaRPr>
          </a:p>
        </p:txBody>
      </p:sp>
      <p:sp>
        <p:nvSpPr>
          <p:cNvPr id="7" name="직사각형 6"/>
          <p:cNvSpPr/>
          <p:nvPr/>
        </p:nvSpPr>
        <p:spPr>
          <a:xfrm>
            <a:off x="1847528" y="1412777"/>
            <a:ext cx="7072362" cy="461665"/>
          </a:xfrm>
          <a:prstGeom prst="rect">
            <a:avLst/>
          </a:prstGeom>
        </p:spPr>
        <p:txBody>
          <a:bodyPr wrap="square">
            <a:spAutoFit/>
          </a:bodyPr>
          <a:lstStyle/>
          <a:p>
            <a:pPr marL="360000" lvl="1" indent="-457200" algn="just">
              <a:spcAft>
                <a:spcPts val="1200"/>
              </a:spcAft>
            </a:pPr>
            <a:r>
              <a:rPr lang="en-US" altLang="ko-KR" sz="2400" dirty="0">
                <a:solidFill>
                  <a:srgbClr val="C00000"/>
                </a:solidFill>
                <a:latin typeface="휴먼엑스포" pitchFamily="18" charset="-127"/>
                <a:ea typeface="휴먼엑스포" pitchFamily="18" charset="-127"/>
              </a:rPr>
              <a:t>2. </a:t>
            </a:r>
            <a:r>
              <a:rPr lang="ko-KR" altLang="en-US" sz="2400" dirty="0">
                <a:solidFill>
                  <a:srgbClr val="C00000"/>
                </a:solidFill>
                <a:latin typeface="휴먼엑스포" pitchFamily="18" charset="-127"/>
                <a:ea typeface="휴먼엑스포" pitchFamily="18" charset="-127"/>
              </a:rPr>
              <a:t>건강보험 관리운영체계</a:t>
            </a:r>
            <a:endParaRPr lang="en-US" altLang="ko-KR" sz="2400" dirty="0">
              <a:solidFill>
                <a:srgbClr val="C00000"/>
              </a:solidFill>
              <a:latin typeface="휴먼엑스포" pitchFamily="18" charset="-127"/>
              <a:ea typeface="휴먼엑스포" pitchFamily="18" charset="-127"/>
            </a:endParaRPr>
          </a:p>
        </p:txBody>
      </p:sp>
      <p:pic>
        <p:nvPicPr>
          <p:cNvPr id="4098" name="Picture 2" descr="C:\2013년 7월 24일\01 강의자료\05건강보험\간강보험강의용PPT(제4판-2013년)\국민건강보험론4판 PPT용\그림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25" y="1857365"/>
            <a:ext cx="7337327" cy="4509235"/>
          </a:xfrm>
          <a:prstGeom prst="rect">
            <a:avLst/>
          </a:prstGeom>
          <a:noFill/>
          <a:extLst>
            <a:ext uri="{909E8E84-426E-40DD-AFC4-6F175D3DCCD1}">
              <a14:hiddenFill xmlns:a14="http://schemas.microsoft.com/office/drawing/2010/main">
                <a:solidFill>
                  <a:srgbClr val="FFFFFF"/>
                </a:solidFill>
              </a14:hiddenFill>
            </a:ext>
          </a:extLst>
        </p:spPr>
      </p:pic>
      <p:sp>
        <p:nvSpPr>
          <p:cNvPr id="8" name="타원 7"/>
          <p:cNvSpPr/>
          <p:nvPr/>
        </p:nvSpPr>
        <p:spPr bwMode="auto">
          <a:xfrm>
            <a:off x="5524496" y="3429000"/>
            <a:ext cx="928694" cy="57150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atinLnBrk="0"/>
            <a:endParaRPr lang="ko-KR" altLang="en-US"/>
          </a:p>
        </p:txBody>
      </p:sp>
      <p:sp>
        <p:nvSpPr>
          <p:cNvPr id="10" name="타원 9"/>
          <p:cNvSpPr/>
          <p:nvPr/>
        </p:nvSpPr>
        <p:spPr bwMode="auto">
          <a:xfrm>
            <a:off x="8096264" y="3357562"/>
            <a:ext cx="1214446" cy="57150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atinLnBrk="0"/>
            <a:endParaRPr lang="ko-KR" altLang="en-US"/>
          </a:p>
        </p:txBody>
      </p:sp>
      <p:sp>
        <p:nvSpPr>
          <p:cNvPr id="11" name="타원 10"/>
          <p:cNvSpPr/>
          <p:nvPr/>
        </p:nvSpPr>
        <p:spPr bwMode="auto">
          <a:xfrm>
            <a:off x="2666976" y="3429000"/>
            <a:ext cx="1214446" cy="500066"/>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atinLnBrk="0"/>
            <a:endParaRPr lang="ko-KR" altLang="en-US"/>
          </a:p>
        </p:txBody>
      </p:sp>
      <p:sp>
        <p:nvSpPr>
          <p:cNvPr id="12" name="타원 11"/>
          <p:cNvSpPr/>
          <p:nvPr/>
        </p:nvSpPr>
        <p:spPr bwMode="auto">
          <a:xfrm>
            <a:off x="5310182" y="5429264"/>
            <a:ext cx="1357322" cy="500066"/>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atinLnBrk="0"/>
            <a:endParaRPr lang="ko-KR"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05646"/>
    </mc:Choice>
    <mc:Fallback xmlns="">
      <p:transition spd="slow" advTm="5056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7"/>
          <p:cNvSpPr>
            <a:spLocks noGrp="1" noChangeArrowheads="1"/>
          </p:cNvSpPr>
          <p:nvPr>
            <p:ph type="sldNum" sz="quarter" idx="11"/>
          </p:nvPr>
        </p:nvSpPr>
        <p:spPr>
          <a:noFill/>
        </p:spPr>
        <p:txBody>
          <a:bodyPr/>
          <a:lstStyle/>
          <a:p>
            <a:fld id="{4632840D-F55E-43C1-B83E-196C50A98447}" type="slidenum">
              <a:rPr lang="ko-KR" altLang="en-US" smtClean="0"/>
              <a:pPr/>
              <a:t>14</a:t>
            </a:fld>
            <a:endParaRPr lang="en-US" altLang="ko-KR"/>
          </a:p>
        </p:txBody>
      </p:sp>
      <p:sp>
        <p:nvSpPr>
          <p:cNvPr id="7" name="Rectangle 6"/>
          <p:cNvSpPr>
            <a:spLocks noChangeArrowheads="1"/>
          </p:cNvSpPr>
          <p:nvPr/>
        </p:nvSpPr>
        <p:spPr bwMode="auto">
          <a:xfrm>
            <a:off x="1738282" y="1357300"/>
            <a:ext cx="8643998" cy="5186035"/>
          </a:xfrm>
          <a:prstGeom prst="rect">
            <a:avLst/>
          </a:prstGeom>
          <a:noFill/>
          <a:ln w="9525">
            <a:noFill/>
            <a:miter lim="800000"/>
            <a:headEnd/>
            <a:tailEnd/>
          </a:ln>
          <a:effectLst/>
        </p:spPr>
        <p:txBody>
          <a:bodyPr wrap="square">
            <a:spAutoFit/>
          </a:bodyPr>
          <a:lstStyle/>
          <a:p>
            <a:pPr marL="457200" indent="-457200" algn="just">
              <a:spcAft>
                <a:spcPts val="600"/>
              </a:spcAft>
            </a:pPr>
            <a:r>
              <a:rPr lang="en-US" altLang="ko-KR" sz="2400" b="0" spc="-150" dirty="0">
                <a:solidFill>
                  <a:srgbClr val="0000FF"/>
                </a:solidFill>
                <a:latin typeface="HY견고딕" panose="02030600000101010101" pitchFamily="18" charset="-127"/>
                <a:ea typeface="HY견고딕" panose="02030600000101010101" pitchFamily="18" charset="-127"/>
              </a:rPr>
              <a:t>1) </a:t>
            </a:r>
            <a:r>
              <a:rPr lang="ko-KR" altLang="en-US" sz="2400" b="0" spc="-150" dirty="0">
                <a:solidFill>
                  <a:srgbClr val="0000FF"/>
                </a:solidFill>
                <a:latin typeface="HY견고딕" panose="02030600000101010101" pitchFamily="18" charset="-127"/>
                <a:ea typeface="HY견고딕" panose="02030600000101010101" pitchFamily="18" charset="-127"/>
              </a:rPr>
              <a:t>보건복지부</a:t>
            </a:r>
            <a:endParaRPr lang="en-US" altLang="ko-KR" sz="2400" b="0" spc="-150" dirty="0">
              <a:solidFill>
                <a:srgbClr val="0000FF"/>
              </a:solidFill>
              <a:latin typeface="HY견고딕" panose="02030600000101010101" pitchFamily="18" charset="-127"/>
              <a:ea typeface="HY견고딕" panose="02030600000101010101" pitchFamily="18" charset="-127"/>
            </a:endParaRPr>
          </a:p>
          <a:p>
            <a:pPr marL="360000" indent="-457200" algn="just">
              <a:spcAft>
                <a:spcPts val="600"/>
              </a:spcAft>
              <a:buAutoNum type="arabicParenBoth"/>
            </a:pPr>
            <a:r>
              <a:rPr lang="ko-KR" altLang="en-US" sz="2400" spc="-150" dirty="0">
                <a:solidFill>
                  <a:srgbClr val="C00000"/>
                </a:solidFill>
                <a:latin typeface="HY수평선B" pitchFamily="18" charset="-127"/>
                <a:ea typeface="HY수평선B" pitchFamily="18" charset="-127"/>
              </a:rPr>
              <a:t>건강보험관련부서</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건강보험정책국</a:t>
            </a:r>
            <a:endParaRPr lang="en-US" altLang="ko-KR" sz="2400" b="0" spc="-150" dirty="0">
              <a:latin typeface="휴먼모음T" pitchFamily="18" charset="-127"/>
              <a:ea typeface="휴먼모음T" pitchFamily="18" charset="-127"/>
            </a:endParaRPr>
          </a:p>
          <a:p>
            <a:pPr marL="360000" indent="-457200" algn="just">
              <a:spcAft>
                <a:spcPts val="600"/>
              </a:spcAft>
              <a:buAutoNum type="arabicParenBoth"/>
            </a:pPr>
            <a:r>
              <a:rPr lang="en-US" altLang="ko-KR" sz="2400" spc="-150" dirty="0">
                <a:solidFill>
                  <a:srgbClr val="C00000"/>
                </a:solidFill>
                <a:latin typeface="HY수평선B" pitchFamily="18" charset="-127"/>
                <a:ea typeface="HY수평선B" pitchFamily="18" charset="-127"/>
              </a:rPr>
              <a:t> </a:t>
            </a:r>
            <a:r>
              <a:rPr lang="ko-KR" altLang="en-US" sz="2400" spc="-150" dirty="0">
                <a:solidFill>
                  <a:srgbClr val="C00000"/>
                </a:solidFill>
                <a:latin typeface="HY수평선B" pitchFamily="18" charset="-127"/>
                <a:ea typeface="HY수평선B" pitchFamily="18" charset="-127"/>
              </a:rPr>
              <a:t>건강보험관련 주요 재심</a:t>
            </a:r>
            <a:r>
              <a:rPr lang="en-US" altLang="ko-KR" sz="2400" spc="-150" dirty="0">
                <a:solidFill>
                  <a:srgbClr val="C00000"/>
                </a:solidFill>
                <a:latin typeface="HY수평선B" pitchFamily="18" charset="-127"/>
                <a:ea typeface="HY수평선B" pitchFamily="18" charset="-127"/>
              </a:rPr>
              <a:t>․</a:t>
            </a:r>
            <a:r>
              <a:rPr lang="ko-KR" altLang="en-US" sz="2400" spc="-150" dirty="0">
                <a:solidFill>
                  <a:srgbClr val="C00000"/>
                </a:solidFill>
                <a:latin typeface="HY수평선B" pitchFamily="18" charset="-127"/>
                <a:ea typeface="HY수평선B" pitchFamily="18" charset="-127"/>
              </a:rPr>
              <a:t>의결기구</a:t>
            </a:r>
          </a:p>
          <a:p>
            <a:pPr algn="just"/>
            <a:r>
              <a:rPr lang="ko-KR" altLang="en-US" sz="2400" b="0" spc="-150" dirty="0">
                <a:latin typeface="휴먼모음T" pitchFamily="18" charset="-127"/>
                <a:ea typeface="휴먼모음T" pitchFamily="18" charset="-127"/>
              </a:rPr>
              <a:t> </a:t>
            </a:r>
            <a:r>
              <a:rPr lang="ko-KR" altLang="en-US" sz="2400" b="0" spc="-150" dirty="0">
                <a:solidFill>
                  <a:srgbClr val="0000FF"/>
                </a:solidFill>
                <a:latin typeface="휴먼엑스포" panose="02030504000101010101" pitchFamily="18" charset="-127"/>
                <a:ea typeface="휴먼엑스포" panose="02030504000101010101" pitchFamily="18" charset="-127"/>
              </a:rPr>
              <a:t>① 건강보험정책심의위원회</a:t>
            </a:r>
            <a:r>
              <a:rPr lang="en-US" altLang="ko-KR" sz="2000" b="0" spc="-150" dirty="0">
                <a:solidFill>
                  <a:srgbClr val="0000FF"/>
                </a:solidFill>
                <a:latin typeface="휴먼엑스포" panose="02030504000101010101" pitchFamily="18" charset="-127"/>
                <a:ea typeface="휴먼엑스포" panose="02030504000101010101" pitchFamily="18" charset="-127"/>
              </a:rPr>
              <a:t>(</a:t>
            </a:r>
            <a:r>
              <a:rPr lang="ko-KR" altLang="en-US" sz="2000" b="0" spc="-150" dirty="0">
                <a:solidFill>
                  <a:srgbClr val="0000FF"/>
                </a:solidFill>
                <a:latin typeface="휴먼엑스포" panose="02030504000101010101" pitchFamily="18" charset="-127"/>
                <a:ea typeface="휴먼엑스포" panose="02030504000101010101" pitchFamily="18" charset="-127"/>
              </a:rPr>
              <a:t>약칭</a:t>
            </a:r>
            <a:r>
              <a:rPr lang="en-US" altLang="ko-KR" sz="2000" b="0" spc="-150" dirty="0">
                <a:solidFill>
                  <a:srgbClr val="0000FF"/>
                </a:solidFill>
                <a:latin typeface="휴먼엑스포" panose="02030504000101010101" pitchFamily="18" charset="-127"/>
                <a:ea typeface="휴먼엑스포" panose="02030504000101010101" pitchFamily="18" charset="-127"/>
              </a:rPr>
              <a:t>: </a:t>
            </a:r>
            <a:r>
              <a:rPr lang="ko-KR" altLang="en-US" sz="2000" b="0" spc="-150" dirty="0" err="1">
                <a:solidFill>
                  <a:srgbClr val="0000FF"/>
                </a:solidFill>
                <a:latin typeface="휴먼엑스포" panose="02030504000101010101" pitchFamily="18" charset="-127"/>
                <a:ea typeface="휴먼엑스포" panose="02030504000101010101" pitchFamily="18" charset="-127"/>
              </a:rPr>
              <a:t>건정심</a:t>
            </a:r>
            <a:r>
              <a:rPr lang="en-US" altLang="ko-KR" sz="2000" b="0" spc="-150" dirty="0">
                <a:solidFill>
                  <a:srgbClr val="0000FF"/>
                </a:solidFill>
                <a:latin typeface="HY수평선B" pitchFamily="18" charset="-127"/>
                <a:ea typeface="HY수평선B" pitchFamily="18" charset="-127"/>
              </a:rPr>
              <a:t>): </a:t>
            </a:r>
            <a:r>
              <a:rPr lang="ko-KR" altLang="en-US" sz="2400" b="0" spc="-150" dirty="0">
                <a:latin typeface="휴먼모음T" pitchFamily="18" charset="-127"/>
                <a:ea typeface="휴먼모음T" pitchFamily="18" charset="-127"/>
              </a:rPr>
              <a:t>국민건강보험법 제</a:t>
            </a:r>
            <a:r>
              <a:rPr lang="en-US" altLang="ko-KR" sz="2400" b="0" spc="-150" dirty="0">
                <a:latin typeface="휴먼모음T" pitchFamily="18" charset="-127"/>
                <a:ea typeface="휴먼모음T" pitchFamily="18" charset="-127"/>
              </a:rPr>
              <a:t>4</a:t>
            </a:r>
            <a:r>
              <a:rPr lang="ko-KR" altLang="en-US" sz="2400" b="0" spc="-150" dirty="0">
                <a:latin typeface="휴먼모음T" pitchFamily="18" charset="-127"/>
                <a:ea typeface="휴먼모음T" pitchFamily="18" charset="-127"/>
              </a:rPr>
              <a:t>조</a:t>
            </a:r>
          </a:p>
          <a:p>
            <a:pPr marL="720000" indent="-252000" algn="just">
              <a:buFont typeface="Wingdings" pitchFamily="2" charset="2"/>
              <a:buChar char="§"/>
            </a:pPr>
            <a:r>
              <a:rPr lang="ko-KR" altLang="en-US" sz="2200" spc="-150" dirty="0">
                <a:solidFill>
                  <a:srgbClr val="FF0000"/>
                </a:solidFill>
                <a:latin typeface="HY수평선B" pitchFamily="18" charset="-127"/>
                <a:ea typeface="HY수평선B" pitchFamily="18" charset="-127"/>
              </a:rPr>
              <a:t>성격</a:t>
            </a:r>
            <a:r>
              <a:rPr lang="en-US" altLang="ko-KR" sz="2200" b="0" spc="-150" dirty="0">
                <a:solidFill>
                  <a:srgbClr val="FF0000"/>
                </a:solidFill>
                <a:latin typeface="HY수평선B" pitchFamily="18" charset="-127"/>
                <a:ea typeface="HY수평선B" pitchFamily="18" charset="-127"/>
              </a:rPr>
              <a:t>:</a:t>
            </a:r>
            <a:r>
              <a:rPr lang="ko-KR" altLang="en-US" sz="2200" b="0" spc="-150" dirty="0">
                <a:latin typeface="휴먼모음T" pitchFamily="18" charset="-127"/>
                <a:ea typeface="휴먼모음T" pitchFamily="18" charset="-127"/>
              </a:rPr>
              <a:t> 보건복지부장관 소속 하의 심의</a:t>
            </a:r>
            <a:r>
              <a:rPr lang="en-US" altLang="ko-KR" sz="2200" b="0" spc="-150" dirty="0">
                <a:latin typeface="휴먼모음T" pitchFamily="18" charset="-127"/>
                <a:ea typeface="휴먼모음T" pitchFamily="18" charset="-127"/>
              </a:rPr>
              <a:t>·</a:t>
            </a:r>
            <a:r>
              <a:rPr lang="ko-KR" altLang="en-US" sz="2200" b="0" spc="-150" dirty="0">
                <a:latin typeface="휴먼모음T" pitchFamily="18" charset="-127"/>
                <a:ea typeface="휴먼모음T" pitchFamily="18" charset="-127"/>
              </a:rPr>
              <a:t>의결 기구</a:t>
            </a:r>
            <a:endParaRPr lang="en-US" altLang="ko-KR" sz="2200" b="0" spc="-150" dirty="0">
              <a:latin typeface="휴먼모음T" pitchFamily="18" charset="-127"/>
              <a:ea typeface="휴먼모음T" pitchFamily="18" charset="-127"/>
            </a:endParaRPr>
          </a:p>
          <a:p>
            <a:pPr marL="720000" indent="-252000" algn="just">
              <a:buFont typeface="Wingdings" pitchFamily="2" charset="2"/>
              <a:buChar char="§"/>
            </a:pPr>
            <a:r>
              <a:rPr lang="ko-KR" altLang="en-US" sz="2200" spc="-150" dirty="0">
                <a:solidFill>
                  <a:srgbClr val="FF0000"/>
                </a:solidFill>
                <a:latin typeface="HY수평선B" pitchFamily="18" charset="-127"/>
                <a:ea typeface="HY수평선B" pitchFamily="18" charset="-127"/>
              </a:rPr>
              <a:t>기능</a:t>
            </a:r>
            <a:r>
              <a:rPr lang="en-US" altLang="ko-KR" sz="2200" b="0" spc="-150" dirty="0">
                <a:latin typeface="휴먼모음T" pitchFamily="18" charset="-127"/>
                <a:ea typeface="휴먼모음T" pitchFamily="18" charset="-127"/>
              </a:rPr>
              <a:t>: </a:t>
            </a:r>
            <a:r>
              <a:rPr lang="ko-KR" altLang="en-US" sz="2200" b="0" spc="-190" dirty="0">
                <a:latin typeface="휴먼모음T" pitchFamily="18" charset="-127"/>
                <a:ea typeface="휴먼모음T" pitchFamily="18" charset="-127"/>
              </a:rPr>
              <a:t>국민건강보험종합계획 및 시행계획</a:t>
            </a:r>
            <a:r>
              <a:rPr lang="en-US" altLang="ko-KR" sz="2000" b="0" spc="-190" dirty="0">
                <a:latin typeface="휴먼모음T" pitchFamily="18" charset="-127"/>
                <a:ea typeface="휴먼모음T" pitchFamily="18" charset="-127"/>
              </a:rPr>
              <a:t>(</a:t>
            </a:r>
            <a:r>
              <a:rPr lang="ko-KR" altLang="en-US" sz="2000" b="0" spc="-190" dirty="0">
                <a:latin typeface="휴먼모음T" pitchFamily="18" charset="-127"/>
                <a:ea typeface="휴먼모음T" pitchFamily="18" charset="-127"/>
              </a:rPr>
              <a:t>심의만</a:t>
            </a:r>
            <a:r>
              <a:rPr lang="en-US" altLang="ko-KR" sz="2000" b="0" spc="-190" dirty="0">
                <a:latin typeface="휴먼모음T" pitchFamily="18" charset="-127"/>
                <a:ea typeface="휴먼모음T" pitchFamily="18" charset="-127"/>
              </a:rPr>
              <a:t>), </a:t>
            </a:r>
            <a:r>
              <a:rPr lang="ko-KR" altLang="en-US" sz="2200" b="0" u="sng" spc="-190" dirty="0">
                <a:solidFill>
                  <a:srgbClr val="C00000"/>
                </a:solidFill>
                <a:latin typeface="휴먼모음T" pitchFamily="18" charset="-127"/>
                <a:ea typeface="휴먼모음T" pitchFamily="18" charset="-127"/>
              </a:rPr>
              <a:t>건강보험정책상 요양급여기준</a:t>
            </a:r>
            <a:r>
              <a:rPr lang="en-US" altLang="ko-KR" sz="2200" b="0" u="sng" spc="-190" dirty="0">
                <a:solidFill>
                  <a:srgbClr val="C00000"/>
                </a:solidFill>
                <a:latin typeface="휴먼모음T" pitchFamily="18" charset="-127"/>
                <a:ea typeface="휴먼모음T" pitchFamily="18" charset="-127"/>
              </a:rPr>
              <a:t>, </a:t>
            </a:r>
            <a:r>
              <a:rPr lang="ko-KR" altLang="en-US" sz="2200" b="0" u="sng" spc="-190" dirty="0">
                <a:solidFill>
                  <a:srgbClr val="C00000"/>
                </a:solidFill>
                <a:latin typeface="휴먼모음T" pitchFamily="18" charset="-127"/>
                <a:ea typeface="휴먼모음T" pitchFamily="18" charset="-127"/>
              </a:rPr>
              <a:t>요양급여비용</a:t>
            </a:r>
            <a:r>
              <a:rPr lang="en-US" altLang="ko-KR" sz="2200" b="0" u="sng" spc="-190" dirty="0">
                <a:solidFill>
                  <a:srgbClr val="C00000"/>
                </a:solidFill>
                <a:latin typeface="휴먼모음T" pitchFamily="18" charset="-127"/>
                <a:ea typeface="휴먼모음T" pitchFamily="18" charset="-127"/>
              </a:rPr>
              <a:t>, </a:t>
            </a:r>
            <a:r>
              <a:rPr lang="ko-KR" altLang="en-US" sz="2200" b="0" u="sng" spc="-190" dirty="0" err="1">
                <a:solidFill>
                  <a:srgbClr val="C00000"/>
                </a:solidFill>
                <a:latin typeface="휴먼모음T" pitchFamily="18" charset="-127"/>
                <a:ea typeface="휴먼모음T" pitchFamily="18" charset="-127"/>
              </a:rPr>
              <a:t>보험료율</a:t>
            </a:r>
            <a:r>
              <a:rPr lang="en-US" altLang="ko-KR" sz="2200" b="0" u="sng" spc="-190" dirty="0">
                <a:solidFill>
                  <a:srgbClr val="C00000"/>
                </a:solidFill>
                <a:latin typeface="휴먼모음T" pitchFamily="18" charset="-127"/>
                <a:ea typeface="휴먼모음T" pitchFamily="18" charset="-127"/>
              </a:rPr>
              <a:t>(</a:t>
            </a:r>
            <a:r>
              <a:rPr lang="ko-KR" altLang="en-US" sz="2200" b="0" u="sng" spc="-190" dirty="0">
                <a:solidFill>
                  <a:srgbClr val="C00000"/>
                </a:solidFill>
                <a:latin typeface="휴먼모음T" pitchFamily="18" charset="-127"/>
                <a:ea typeface="휴먼모음T" pitchFamily="18" charset="-127"/>
              </a:rPr>
              <a:t>직장</a:t>
            </a:r>
            <a:r>
              <a:rPr lang="en-US" altLang="ko-KR" sz="2200" b="0" u="sng" spc="-190" dirty="0">
                <a:solidFill>
                  <a:srgbClr val="C00000"/>
                </a:solidFill>
                <a:latin typeface="휴먼모음T" pitchFamily="18" charset="-127"/>
                <a:ea typeface="휴먼모음T" pitchFamily="18" charset="-127"/>
              </a:rPr>
              <a:t>) </a:t>
            </a:r>
            <a:r>
              <a:rPr lang="ko-KR" altLang="en-US" sz="2200" b="0" u="sng" spc="-190" dirty="0">
                <a:solidFill>
                  <a:srgbClr val="C00000"/>
                </a:solidFill>
                <a:latin typeface="휴먼모음T" pitchFamily="18" charset="-127"/>
                <a:ea typeface="휴먼모음T" pitchFamily="18" charset="-127"/>
              </a:rPr>
              <a:t>및 </a:t>
            </a:r>
            <a:r>
              <a:rPr lang="ko-KR" altLang="en-US" sz="2200" b="0" u="sng" spc="-190" dirty="0" err="1">
                <a:solidFill>
                  <a:srgbClr val="C00000"/>
                </a:solidFill>
                <a:latin typeface="휴먼모음T" pitchFamily="18" charset="-127"/>
                <a:ea typeface="휴먼모음T" pitchFamily="18" charset="-127"/>
              </a:rPr>
              <a:t>보헙료부과</a:t>
            </a:r>
            <a:r>
              <a:rPr lang="ko-KR" altLang="en-US" sz="2200" b="0" u="sng" spc="-190" dirty="0">
                <a:solidFill>
                  <a:srgbClr val="C00000"/>
                </a:solidFill>
                <a:latin typeface="휴먼모음T" pitchFamily="18" charset="-127"/>
                <a:ea typeface="휴먼모음T" pitchFamily="18" charset="-127"/>
              </a:rPr>
              <a:t> 점수당 금액</a:t>
            </a:r>
            <a:r>
              <a:rPr lang="en-US" altLang="ko-KR" sz="2200" b="0" u="sng" spc="-190" dirty="0">
                <a:solidFill>
                  <a:srgbClr val="C00000"/>
                </a:solidFill>
                <a:latin typeface="휴먼모음T" pitchFamily="18" charset="-127"/>
                <a:ea typeface="휴먼모음T" pitchFamily="18" charset="-127"/>
              </a:rPr>
              <a:t>(</a:t>
            </a:r>
            <a:r>
              <a:rPr lang="ko-KR" altLang="en-US" sz="2200" b="0" u="sng" spc="-190" dirty="0">
                <a:solidFill>
                  <a:srgbClr val="C00000"/>
                </a:solidFill>
                <a:latin typeface="휴먼모음T" pitchFamily="18" charset="-127"/>
                <a:ea typeface="휴먼모음T" pitchFamily="18" charset="-127"/>
              </a:rPr>
              <a:t>지역</a:t>
            </a:r>
            <a:r>
              <a:rPr lang="en-US" altLang="ko-KR" sz="2200" b="0" u="sng" spc="-190" dirty="0">
                <a:solidFill>
                  <a:srgbClr val="C00000"/>
                </a:solidFill>
                <a:latin typeface="휴먼모음T" pitchFamily="18" charset="-127"/>
                <a:ea typeface="휴먼모음T" pitchFamily="18" charset="-127"/>
              </a:rPr>
              <a:t>)</a:t>
            </a:r>
            <a:r>
              <a:rPr lang="ko-KR" altLang="en-US" sz="2200" b="0" u="sng" spc="-190" dirty="0">
                <a:solidFill>
                  <a:srgbClr val="C00000"/>
                </a:solidFill>
                <a:latin typeface="휴먼모음T" pitchFamily="18" charset="-127"/>
                <a:ea typeface="휴먼모음T" pitchFamily="18" charset="-127"/>
              </a:rPr>
              <a:t>등 심의</a:t>
            </a:r>
            <a:r>
              <a:rPr lang="en-US" altLang="ko-KR" sz="2200" b="0" u="sng" spc="-190" dirty="0">
                <a:solidFill>
                  <a:srgbClr val="C00000"/>
                </a:solidFill>
                <a:latin typeface="휴먼모음T" pitchFamily="18" charset="-127"/>
                <a:ea typeface="휴먼모음T" pitchFamily="18" charset="-127"/>
              </a:rPr>
              <a:t>·</a:t>
            </a:r>
            <a:r>
              <a:rPr lang="ko-KR" altLang="en-US" sz="2200" b="0" u="sng" spc="-190" dirty="0">
                <a:solidFill>
                  <a:srgbClr val="C00000"/>
                </a:solidFill>
                <a:latin typeface="휴먼모음T" pitchFamily="18" charset="-127"/>
                <a:ea typeface="휴먼모음T" pitchFamily="18" charset="-127"/>
              </a:rPr>
              <a:t>의결</a:t>
            </a:r>
            <a:endParaRPr lang="en-US" altLang="ko-KR" sz="2200" b="0" u="sng" spc="-190" dirty="0">
              <a:solidFill>
                <a:srgbClr val="C00000"/>
              </a:solidFill>
              <a:latin typeface="휴먼모음T" pitchFamily="18" charset="-127"/>
              <a:ea typeface="휴먼모음T" pitchFamily="18" charset="-127"/>
            </a:endParaRPr>
          </a:p>
          <a:p>
            <a:pPr marL="720000" indent="-252000" algn="just">
              <a:buFont typeface="Wingdings" pitchFamily="2" charset="2"/>
              <a:buChar char="§"/>
            </a:pPr>
            <a:r>
              <a:rPr lang="ko-KR" altLang="en-US" sz="2200" spc="-150" dirty="0">
                <a:solidFill>
                  <a:srgbClr val="FF0000"/>
                </a:solidFill>
                <a:latin typeface="HY수평선B" pitchFamily="18" charset="-127"/>
                <a:ea typeface="HY수평선B" pitchFamily="18" charset="-127"/>
              </a:rPr>
              <a:t>구성</a:t>
            </a:r>
            <a:r>
              <a:rPr lang="en-US" altLang="ko-KR" sz="2200" b="0" spc="-150" dirty="0">
                <a:latin typeface="휴먼모음T" pitchFamily="18" charset="-127"/>
                <a:ea typeface="휴먼모음T" pitchFamily="18" charset="-127"/>
              </a:rPr>
              <a:t>: </a:t>
            </a:r>
            <a:r>
              <a:rPr lang="ko-KR" altLang="en-US" sz="2200" b="0" spc="-150" dirty="0">
                <a:latin typeface="휴먼모음T" pitchFamily="18" charset="-127"/>
                <a:ea typeface="휴먼모음T" pitchFamily="18" charset="-127"/>
              </a:rPr>
              <a:t>위원장</a:t>
            </a:r>
            <a:r>
              <a:rPr lang="en-US" altLang="ko-KR" sz="2200" b="0" spc="-150" dirty="0">
                <a:latin typeface="휴먼모음T" pitchFamily="18" charset="-127"/>
                <a:ea typeface="휴먼모음T" pitchFamily="18" charset="-127"/>
              </a:rPr>
              <a:t>(</a:t>
            </a:r>
            <a:r>
              <a:rPr lang="ko-KR" altLang="en-US" sz="2200" b="0" spc="-150" dirty="0">
                <a:latin typeface="휴먼모음T" pitchFamily="18" charset="-127"/>
                <a:ea typeface="휴먼모음T" pitchFamily="18" charset="-127"/>
              </a:rPr>
              <a:t>차관</a:t>
            </a:r>
            <a:r>
              <a:rPr lang="en-US" altLang="ko-KR" sz="2200" b="0" spc="-150" dirty="0">
                <a:latin typeface="휴먼모음T" pitchFamily="18" charset="-127"/>
                <a:ea typeface="휴먼모음T" pitchFamily="18" charset="-127"/>
              </a:rPr>
              <a:t>)</a:t>
            </a:r>
            <a:r>
              <a:rPr lang="ko-KR" altLang="en-US" sz="2200" b="0" spc="-150" dirty="0">
                <a:latin typeface="휴먼모음T" pitchFamily="18" charset="-127"/>
                <a:ea typeface="휴먼모음T" pitchFamily="18" charset="-127"/>
              </a:rPr>
              <a:t> </a:t>
            </a:r>
            <a:r>
              <a:rPr lang="en-US" altLang="ko-KR" sz="2200" b="0" spc="-150" dirty="0">
                <a:latin typeface="휴먼모음T" pitchFamily="18" charset="-127"/>
                <a:ea typeface="휴먼모음T" pitchFamily="18" charset="-127"/>
              </a:rPr>
              <a:t>1</a:t>
            </a:r>
            <a:r>
              <a:rPr lang="ko-KR" altLang="en-US" sz="2200" b="0" spc="-150" dirty="0">
                <a:latin typeface="휴먼모음T" pitchFamily="18" charset="-127"/>
                <a:ea typeface="휴먼모음T" pitchFamily="18" charset="-127"/>
              </a:rPr>
              <a:t>인과 부위원장 </a:t>
            </a:r>
            <a:r>
              <a:rPr lang="en-US" altLang="ko-KR" sz="2200" b="0" spc="-150" dirty="0">
                <a:latin typeface="휴먼모음T" pitchFamily="18" charset="-127"/>
                <a:ea typeface="휴먼모음T" pitchFamily="18" charset="-127"/>
              </a:rPr>
              <a:t>1</a:t>
            </a:r>
            <a:r>
              <a:rPr lang="ko-KR" altLang="en-US" sz="2200" b="0" spc="-150" dirty="0">
                <a:latin typeface="휴먼모음T" pitchFamily="18" charset="-127"/>
                <a:ea typeface="휴먼모음T" pitchFamily="18" charset="-127"/>
              </a:rPr>
              <a:t>인 포함 </a:t>
            </a:r>
            <a:r>
              <a:rPr lang="en-US" altLang="ko-KR" sz="2200" b="0" spc="-150" dirty="0">
                <a:latin typeface="휴먼모음T" pitchFamily="18" charset="-127"/>
                <a:ea typeface="휴먼모음T" pitchFamily="18" charset="-127"/>
              </a:rPr>
              <a:t>25</a:t>
            </a:r>
            <a:r>
              <a:rPr lang="ko-KR" altLang="en-US" sz="2200" b="0" spc="-150" dirty="0">
                <a:latin typeface="휴먼모음T" pitchFamily="18" charset="-127"/>
                <a:ea typeface="휴먼모음T" pitchFamily="18" charset="-127"/>
              </a:rPr>
              <a:t>인의 위원</a:t>
            </a:r>
            <a:r>
              <a:rPr lang="en-US" altLang="ko-KR" sz="2200" b="0" spc="-150" dirty="0">
                <a:latin typeface="휴먼모음T" pitchFamily="18" charset="-127"/>
                <a:ea typeface="휴먼모음T" pitchFamily="18" charset="-127"/>
              </a:rPr>
              <a:t>(</a:t>
            </a:r>
            <a:r>
              <a:rPr lang="ko-KR" altLang="en-US" sz="2200" b="0" spc="-150" dirty="0">
                <a:latin typeface="휴먼모음T" pitchFamily="18" charset="-127"/>
                <a:ea typeface="휴먼모음T" pitchFamily="18" charset="-127"/>
              </a:rPr>
              <a:t>임기</a:t>
            </a:r>
            <a:r>
              <a:rPr lang="en-US" altLang="ko-KR" sz="2200" b="0" spc="-150" dirty="0">
                <a:latin typeface="휴먼모음T" pitchFamily="18" charset="-127"/>
                <a:ea typeface="휴먼모음T" pitchFamily="18" charset="-127"/>
              </a:rPr>
              <a:t>:</a:t>
            </a:r>
            <a:r>
              <a:rPr lang="ko-KR" altLang="en-US" sz="2200" b="0" spc="-150" dirty="0">
                <a:latin typeface="휴먼모음T" pitchFamily="18" charset="-127"/>
                <a:ea typeface="휴먼모음T" pitchFamily="18" charset="-127"/>
              </a:rPr>
              <a:t> </a:t>
            </a:r>
            <a:r>
              <a:rPr lang="en-US" altLang="ko-KR" sz="2200" b="0" spc="-150" dirty="0">
                <a:latin typeface="휴먼모음T" pitchFamily="18" charset="-127"/>
                <a:ea typeface="휴먼모음T" pitchFamily="18" charset="-127"/>
              </a:rPr>
              <a:t>3</a:t>
            </a:r>
            <a:r>
              <a:rPr lang="ko-KR" altLang="en-US" sz="2200" b="0" spc="-150" dirty="0">
                <a:latin typeface="휴먼모음T" pitchFamily="18" charset="-127"/>
                <a:ea typeface="휴먼모음T" pitchFamily="18" charset="-127"/>
              </a:rPr>
              <a:t>년</a:t>
            </a:r>
            <a:r>
              <a:rPr lang="en-US" altLang="ko-KR" sz="2200" b="0" spc="-150" dirty="0">
                <a:latin typeface="휴먼모음T" pitchFamily="18" charset="-127"/>
                <a:ea typeface="휴먼모음T" pitchFamily="18" charset="-127"/>
              </a:rPr>
              <a:t>)</a:t>
            </a:r>
          </a:p>
          <a:p>
            <a:pPr marL="828000" indent="-216000" algn="just">
              <a:buFont typeface="Arial" pitchFamily="34" charset="0"/>
              <a:buChar char="•"/>
            </a:pPr>
            <a:r>
              <a:rPr lang="ko-KR" altLang="en-US" sz="2200" b="0" spc="-150" dirty="0">
                <a:latin typeface="휴먼모음T" pitchFamily="18" charset="-127"/>
                <a:ea typeface="휴먼모음T" pitchFamily="18" charset="-127"/>
              </a:rPr>
              <a:t>근로자단체 및 사용자단체가 각각 </a:t>
            </a:r>
            <a:r>
              <a:rPr lang="en-US" altLang="ko-KR" sz="2200" b="0" spc="-150" dirty="0">
                <a:latin typeface="휴먼모음T" pitchFamily="18" charset="-127"/>
                <a:ea typeface="휴먼모음T" pitchFamily="18" charset="-127"/>
              </a:rPr>
              <a:t>2</a:t>
            </a:r>
            <a:r>
              <a:rPr lang="ko-KR" altLang="en-US" sz="2200" b="0" spc="-150" dirty="0">
                <a:latin typeface="휴먼모음T" pitchFamily="18" charset="-127"/>
                <a:ea typeface="휴먼모음T" pitchFamily="18" charset="-127"/>
              </a:rPr>
              <a:t>인씩</a:t>
            </a:r>
            <a:r>
              <a:rPr lang="en-US" altLang="ko-KR" sz="2200" b="0" spc="-150" dirty="0">
                <a:latin typeface="휴먼모음T" pitchFamily="18" charset="-127"/>
                <a:ea typeface="휴먼모음T" pitchFamily="18" charset="-127"/>
              </a:rPr>
              <a:t>, </a:t>
            </a:r>
            <a:r>
              <a:rPr lang="ko-KR" altLang="en-US" sz="2200" b="0" spc="-150" dirty="0">
                <a:latin typeface="휴먼모음T" pitchFamily="18" charset="-127"/>
                <a:ea typeface="휴먼모음T" pitchFamily="18" charset="-127"/>
              </a:rPr>
              <a:t>시민단체</a:t>
            </a:r>
            <a:r>
              <a:rPr lang="en-US" altLang="ko-KR" sz="2200" b="0" spc="-150" dirty="0">
                <a:latin typeface="휴먼모음T" pitchFamily="18" charset="-127"/>
                <a:ea typeface="휴먼모음T" pitchFamily="18" charset="-127"/>
              </a:rPr>
              <a:t>, </a:t>
            </a:r>
            <a:r>
              <a:rPr lang="ko-KR" altLang="en-US" sz="2200" b="0" spc="-150" dirty="0">
                <a:latin typeface="휴먼모음T" pitchFamily="18" charset="-127"/>
                <a:ea typeface="휴먼모음T" pitchFamily="18" charset="-127"/>
              </a:rPr>
              <a:t>소비자단체</a:t>
            </a:r>
            <a:r>
              <a:rPr lang="en-US" altLang="ko-KR" sz="2200" b="0" spc="-150" dirty="0">
                <a:latin typeface="휴먼모음T" pitchFamily="18" charset="-127"/>
                <a:ea typeface="휴먼모음T" pitchFamily="18" charset="-127"/>
              </a:rPr>
              <a:t>, </a:t>
            </a:r>
            <a:r>
              <a:rPr lang="ko-KR" altLang="en-US" sz="2200" b="0" spc="-150" dirty="0" err="1">
                <a:latin typeface="휴먼모음T" pitchFamily="18" charset="-127"/>
                <a:ea typeface="휴먼모음T" pitchFamily="18" charset="-127"/>
              </a:rPr>
              <a:t>농어업인</a:t>
            </a:r>
            <a:r>
              <a:rPr lang="en-US" altLang="ko-KR" sz="2200" b="0" spc="-150" dirty="0">
                <a:latin typeface="휴먼모음T" pitchFamily="18" charset="-127"/>
                <a:ea typeface="휴먼모음T" pitchFamily="18" charset="-127"/>
              </a:rPr>
              <a:t> </a:t>
            </a:r>
            <a:r>
              <a:rPr lang="ko-KR" altLang="en-US" sz="2200" b="0" spc="-150" dirty="0">
                <a:latin typeface="휴먼모음T" pitchFamily="18" charset="-127"/>
                <a:ea typeface="휴먼모음T" pitchFamily="18" charset="-127"/>
              </a:rPr>
              <a:t>단체 및 자영업자단체가 각각 </a:t>
            </a:r>
            <a:r>
              <a:rPr lang="en-US" altLang="ko-KR" sz="2200" b="0" spc="-150" dirty="0">
                <a:latin typeface="휴먼모음T" pitchFamily="18" charset="-127"/>
                <a:ea typeface="휴먼모음T" pitchFamily="18" charset="-127"/>
              </a:rPr>
              <a:t>1</a:t>
            </a:r>
            <a:r>
              <a:rPr lang="ko-KR" altLang="en-US" sz="2200" b="0" spc="-150" dirty="0">
                <a:latin typeface="휴먼모음T" pitchFamily="18" charset="-127"/>
                <a:ea typeface="휴먼모음T" pitchFamily="18" charset="-127"/>
              </a:rPr>
              <a:t>인씩 추천하는 </a:t>
            </a:r>
            <a:r>
              <a:rPr lang="en-US" altLang="ko-KR" sz="2200" b="0" spc="-150" dirty="0">
                <a:latin typeface="휴먼모음T" pitchFamily="18" charset="-127"/>
                <a:ea typeface="휴먼모음T" pitchFamily="18" charset="-127"/>
              </a:rPr>
              <a:t>8</a:t>
            </a:r>
            <a:r>
              <a:rPr lang="ko-KR" altLang="en-US" sz="2200" b="0" spc="-150" dirty="0">
                <a:latin typeface="휴먼모음T" pitchFamily="18" charset="-127"/>
                <a:ea typeface="휴먼모음T" pitchFamily="18" charset="-127"/>
              </a:rPr>
              <a:t>인</a:t>
            </a:r>
            <a:endParaRPr lang="en-US" altLang="ko-KR" sz="2200" b="0" spc="-150" dirty="0">
              <a:latin typeface="휴먼모음T" pitchFamily="18" charset="-127"/>
              <a:ea typeface="휴먼모음T" pitchFamily="18" charset="-127"/>
            </a:endParaRPr>
          </a:p>
          <a:p>
            <a:pPr marL="828000" indent="-216000" algn="just">
              <a:buFont typeface="Arial" pitchFamily="34" charset="0"/>
              <a:buChar char="•"/>
            </a:pPr>
            <a:r>
              <a:rPr lang="ko-KR" altLang="en-US" sz="2200" b="0" spc="-150" dirty="0">
                <a:latin typeface="휴먼모음T" pitchFamily="18" charset="-127"/>
                <a:ea typeface="휴먼모음T" pitchFamily="18" charset="-127"/>
              </a:rPr>
              <a:t>의료계를 대표하는 단체 및 </a:t>
            </a:r>
            <a:r>
              <a:rPr lang="ko-KR" altLang="en-US" sz="2200" b="0" spc="-150" dirty="0" err="1">
                <a:latin typeface="휴먼모음T" pitchFamily="18" charset="-127"/>
                <a:ea typeface="휴먼모음T" pitchFamily="18" charset="-127"/>
              </a:rPr>
              <a:t>약업계를</a:t>
            </a:r>
            <a:r>
              <a:rPr lang="ko-KR" altLang="en-US" sz="2200" b="0" spc="-150" dirty="0">
                <a:latin typeface="휴먼모음T" pitchFamily="18" charset="-127"/>
                <a:ea typeface="휴먼모음T" pitchFamily="18" charset="-127"/>
              </a:rPr>
              <a:t> 대표하는 단체가 추천하는 </a:t>
            </a:r>
            <a:r>
              <a:rPr lang="en-US" altLang="ko-KR" sz="2200" b="0" spc="-150" dirty="0">
                <a:latin typeface="휴먼모음T" pitchFamily="18" charset="-127"/>
                <a:ea typeface="휴먼모음T" pitchFamily="18" charset="-127"/>
              </a:rPr>
              <a:t>8</a:t>
            </a:r>
            <a:r>
              <a:rPr lang="ko-KR" altLang="en-US" sz="2200" b="0" spc="-150" dirty="0">
                <a:latin typeface="휴먼모음T" pitchFamily="18" charset="-127"/>
                <a:ea typeface="휴먼모음T" pitchFamily="18" charset="-127"/>
              </a:rPr>
              <a:t>인</a:t>
            </a:r>
            <a:endParaRPr lang="en-US" altLang="ko-KR" sz="2200" b="0" spc="-150" dirty="0">
              <a:latin typeface="휴먼모음T" pitchFamily="18" charset="-127"/>
              <a:ea typeface="휴먼모음T" pitchFamily="18" charset="-127"/>
            </a:endParaRPr>
          </a:p>
          <a:p>
            <a:pPr marL="828000" indent="-216000" algn="just">
              <a:buFont typeface="Arial" pitchFamily="34" charset="0"/>
              <a:buChar char="•"/>
            </a:pPr>
            <a:r>
              <a:rPr lang="ko-KR" altLang="en-US" sz="2200" b="0" spc="-150" dirty="0">
                <a:latin typeface="휴먼모음T" pitchFamily="18" charset="-127"/>
                <a:ea typeface="휴먼모음T" pitchFamily="18" charset="-127"/>
              </a:rPr>
              <a:t>대통령령이 정하는 중앙행정기관 소속 공무원 </a:t>
            </a:r>
            <a:r>
              <a:rPr lang="en-US" altLang="ko-KR" sz="2200" b="0" spc="-150" dirty="0">
                <a:latin typeface="휴먼모음T" pitchFamily="18" charset="-127"/>
                <a:ea typeface="휴먼모음T" pitchFamily="18" charset="-127"/>
              </a:rPr>
              <a:t>2</a:t>
            </a:r>
            <a:r>
              <a:rPr lang="ko-KR" altLang="en-US" sz="2200" b="0" spc="-150" dirty="0">
                <a:latin typeface="휴먼모음T" pitchFamily="18" charset="-127"/>
                <a:ea typeface="휴먼모음T" pitchFamily="18" charset="-127"/>
              </a:rPr>
              <a:t>인</a:t>
            </a:r>
            <a:endParaRPr lang="en-US" altLang="ko-KR" sz="2200" b="0" spc="-150" dirty="0">
              <a:latin typeface="휴먼모음T" pitchFamily="18" charset="-127"/>
              <a:ea typeface="휴먼모음T" pitchFamily="18" charset="-127"/>
            </a:endParaRPr>
          </a:p>
          <a:p>
            <a:pPr marL="828000" indent="-216000" algn="just">
              <a:buFont typeface="Arial" pitchFamily="34" charset="0"/>
              <a:buChar char="•"/>
            </a:pPr>
            <a:r>
              <a:rPr lang="ko-KR" altLang="en-US" sz="2200" b="0" spc="-150" dirty="0">
                <a:latin typeface="휴먼모음T" pitchFamily="18" charset="-127"/>
                <a:ea typeface="휴먼모음T" pitchFamily="18" charset="-127"/>
              </a:rPr>
              <a:t>공단 이사장 및 </a:t>
            </a:r>
            <a:r>
              <a:rPr lang="ko-KR" altLang="en-US" sz="2200" b="0" spc="-150" dirty="0" err="1">
                <a:latin typeface="휴먼모음T" pitchFamily="18" charset="-127"/>
                <a:ea typeface="휴먼모음T" pitchFamily="18" charset="-127"/>
              </a:rPr>
              <a:t>심평원장이</a:t>
            </a:r>
            <a:r>
              <a:rPr lang="ko-KR" altLang="en-US" sz="2200" b="0" spc="-150" dirty="0">
                <a:latin typeface="휴먼모음T" pitchFamily="18" charset="-127"/>
                <a:ea typeface="휴먼모음T" pitchFamily="18" charset="-127"/>
              </a:rPr>
              <a:t> 각각 </a:t>
            </a:r>
            <a:r>
              <a:rPr lang="en-US" altLang="ko-KR" sz="2200" b="0" spc="-150" dirty="0">
                <a:latin typeface="휴먼모음T" pitchFamily="18" charset="-127"/>
                <a:ea typeface="휴먼모음T" pitchFamily="18" charset="-127"/>
              </a:rPr>
              <a:t>1</a:t>
            </a:r>
            <a:r>
              <a:rPr lang="ko-KR" altLang="en-US" sz="2200" b="0" spc="-150" dirty="0">
                <a:latin typeface="휴먼모음T" pitchFamily="18" charset="-127"/>
                <a:ea typeface="휴먼모음T" pitchFamily="18" charset="-127"/>
              </a:rPr>
              <a:t>인씩 추천하는 </a:t>
            </a:r>
            <a:r>
              <a:rPr lang="en-US" altLang="ko-KR" sz="2200" b="0" spc="-150" dirty="0">
                <a:latin typeface="휴먼모음T" pitchFamily="18" charset="-127"/>
                <a:ea typeface="휴먼모음T" pitchFamily="18" charset="-127"/>
              </a:rPr>
              <a:t>2</a:t>
            </a:r>
            <a:r>
              <a:rPr lang="ko-KR" altLang="en-US" sz="2200" b="0" spc="-150" dirty="0">
                <a:latin typeface="휴먼모음T" pitchFamily="18" charset="-127"/>
                <a:ea typeface="휴먼모음T" pitchFamily="18" charset="-127"/>
              </a:rPr>
              <a:t>인</a:t>
            </a:r>
            <a:endParaRPr lang="en-US" altLang="ko-KR" sz="2200" b="0" spc="-150" dirty="0">
              <a:latin typeface="휴먼모음T" pitchFamily="18" charset="-127"/>
              <a:ea typeface="휴먼모음T" pitchFamily="18" charset="-127"/>
            </a:endParaRPr>
          </a:p>
          <a:p>
            <a:pPr marL="828000" indent="-216000" algn="just">
              <a:buFont typeface="Arial" pitchFamily="34" charset="0"/>
              <a:buChar char="•"/>
            </a:pPr>
            <a:r>
              <a:rPr lang="ko-KR" altLang="en-US" sz="2200" b="0" spc="-150" dirty="0">
                <a:latin typeface="휴먼모음T" pitchFamily="18" charset="-127"/>
                <a:ea typeface="휴먼모음T" pitchFamily="18" charset="-127"/>
              </a:rPr>
              <a:t>건강보험에 관한 학식과 경험이 풍부한 </a:t>
            </a:r>
            <a:r>
              <a:rPr lang="en-US" altLang="ko-KR" sz="2200" b="0" spc="-150" dirty="0">
                <a:latin typeface="휴먼모음T" pitchFamily="18" charset="-127"/>
                <a:ea typeface="휴먼모음T" pitchFamily="18" charset="-127"/>
              </a:rPr>
              <a:t>4</a:t>
            </a:r>
            <a:r>
              <a:rPr lang="ko-KR" altLang="en-US" sz="2200" b="0" spc="-150" dirty="0">
                <a:latin typeface="휴먼모음T" pitchFamily="18" charset="-127"/>
                <a:ea typeface="휴먼모음T" pitchFamily="18" charset="-127"/>
              </a:rPr>
              <a:t>인</a:t>
            </a:r>
            <a:endParaRPr lang="en-US" altLang="ko-KR" sz="2200" b="0" spc="-150" dirty="0">
              <a:solidFill>
                <a:srgbClr val="C00000"/>
              </a:solidFill>
              <a:latin typeface="휴먼모음T" pitchFamily="18" charset="-127"/>
              <a:ea typeface="휴먼모음T" pitchFamily="18" charset="-127"/>
            </a:endParaRPr>
          </a:p>
        </p:txBody>
      </p:sp>
      <p:sp>
        <p:nvSpPr>
          <p:cNvPr id="9"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2</a:t>
            </a:r>
            <a:r>
              <a:rPr lang="ko-KR" altLang="en-US" dirty="0">
                <a:ea typeface="굴림" charset="-127"/>
              </a:rPr>
              <a:t>절</a:t>
            </a:r>
            <a:r>
              <a:rPr lang="ko-KR" altLang="en-US" dirty="0"/>
              <a:t> 재원 및 관리운영체계</a:t>
            </a:r>
            <a:endParaRPr lang="ko-KR" altLang="en-US" dirty="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240189"/>
    </mc:Choice>
    <mc:Fallback xmlns="">
      <p:transition spd="slow" advTm="24018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7"/>
          <p:cNvSpPr>
            <a:spLocks noGrp="1" noChangeArrowheads="1"/>
          </p:cNvSpPr>
          <p:nvPr>
            <p:ph type="sldNum" sz="quarter" idx="11"/>
          </p:nvPr>
        </p:nvSpPr>
        <p:spPr>
          <a:noFill/>
        </p:spPr>
        <p:txBody>
          <a:bodyPr/>
          <a:lstStyle/>
          <a:p>
            <a:fld id="{4632840D-F55E-43C1-B83E-196C50A98447}" type="slidenum">
              <a:rPr lang="ko-KR" altLang="en-US" smtClean="0"/>
              <a:pPr/>
              <a:t>15</a:t>
            </a:fld>
            <a:endParaRPr lang="en-US" altLang="ko-KR"/>
          </a:p>
        </p:txBody>
      </p:sp>
      <p:sp>
        <p:nvSpPr>
          <p:cNvPr id="7" name="Rectangle 6"/>
          <p:cNvSpPr>
            <a:spLocks noChangeArrowheads="1"/>
          </p:cNvSpPr>
          <p:nvPr/>
        </p:nvSpPr>
        <p:spPr bwMode="auto">
          <a:xfrm>
            <a:off x="1809720" y="1500175"/>
            <a:ext cx="8572560" cy="4247317"/>
          </a:xfrm>
          <a:prstGeom prst="rect">
            <a:avLst/>
          </a:prstGeom>
          <a:noFill/>
          <a:ln w="9525">
            <a:noFill/>
            <a:miter lim="800000"/>
            <a:headEnd/>
            <a:tailEnd/>
          </a:ln>
          <a:effectLst/>
        </p:spPr>
        <p:txBody>
          <a:bodyPr wrap="square">
            <a:spAutoFit/>
          </a:bodyPr>
          <a:lstStyle/>
          <a:p>
            <a:pPr algn="just">
              <a:spcAft>
                <a:spcPts val="1200"/>
              </a:spcAft>
            </a:pPr>
            <a:r>
              <a:rPr lang="ko-KR" altLang="en-US" sz="2400" b="0" dirty="0">
                <a:solidFill>
                  <a:srgbClr val="0000FF"/>
                </a:solidFill>
                <a:latin typeface="휴먼엑스포" panose="02030504000101010101" pitchFamily="18" charset="-127"/>
                <a:ea typeface="휴먼엑스포" panose="02030504000101010101" pitchFamily="18" charset="-127"/>
              </a:rPr>
              <a:t>②</a:t>
            </a:r>
            <a:r>
              <a:rPr lang="ko-KR" altLang="en-US" sz="2400" b="0" spc="-160" dirty="0">
                <a:solidFill>
                  <a:srgbClr val="0000FF"/>
                </a:solidFill>
                <a:latin typeface="휴먼엑스포" panose="02030504000101010101" pitchFamily="18" charset="-127"/>
                <a:ea typeface="휴먼엑스포" panose="02030504000101010101" pitchFamily="18" charset="-127"/>
              </a:rPr>
              <a:t> 건강보험분쟁조정위원회</a:t>
            </a:r>
            <a:r>
              <a:rPr lang="en-US" altLang="ko-KR" sz="2400" b="0" spc="-160" dirty="0">
                <a:solidFill>
                  <a:srgbClr val="0000FF"/>
                </a:solidFill>
                <a:latin typeface="휴먼엑스포" panose="02030504000101010101" pitchFamily="18" charset="-127"/>
                <a:ea typeface="휴먼엑스포" panose="02030504000101010101" pitchFamily="18" charset="-127"/>
              </a:rPr>
              <a:t>(</a:t>
            </a:r>
            <a:r>
              <a:rPr lang="ko-KR" altLang="en-US" sz="2400" b="0" spc="-160" dirty="0">
                <a:solidFill>
                  <a:srgbClr val="0000FF"/>
                </a:solidFill>
                <a:latin typeface="휴먼엑스포" panose="02030504000101010101" pitchFamily="18" charset="-127"/>
                <a:ea typeface="휴먼엑스포" panose="02030504000101010101" pitchFamily="18" charset="-127"/>
              </a:rPr>
              <a:t>약칭</a:t>
            </a:r>
            <a:r>
              <a:rPr lang="en-US" altLang="ko-KR" sz="2400" b="0" spc="-160" dirty="0">
                <a:solidFill>
                  <a:srgbClr val="0000FF"/>
                </a:solidFill>
                <a:latin typeface="휴먼엑스포" panose="02030504000101010101" pitchFamily="18" charset="-127"/>
                <a:ea typeface="휴먼엑스포" panose="02030504000101010101" pitchFamily="18" charset="-127"/>
              </a:rPr>
              <a:t>: </a:t>
            </a:r>
            <a:r>
              <a:rPr lang="ko-KR" altLang="en-US" sz="2400" b="0" spc="-160" dirty="0">
                <a:solidFill>
                  <a:srgbClr val="0000FF"/>
                </a:solidFill>
                <a:latin typeface="휴먼엑스포" panose="02030504000101010101" pitchFamily="18" charset="-127"/>
                <a:ea typeface="휴먼엑스포" panose="02030504000101010101" pitchFamily="18" charset="-127"/>
              </a:rPr>
              <a:t>분쟁조정위원회</a:t>
            </a:r>
            <a:r>
              <a:rPr lang="en-US" altLang="ko-KR" sz="2400" b="0" spc="-160" dirty="0">
                <a:solidFill>
                  <a:srgbClr val="0000FF"/>
                </a:solidFill>
                <a:latin typeface="휴먼엑스포" panose="02030504000101010101" pitchFamily="18" charset="-127"/>
                <a:ea typeface="휴먼엑스포" panose="02030504000101010101" pitchFamily="18" charset="-127"/>
              </a:rPr>
              <a:t>)</a:t>
            </a:r>
          </a:p>
          <a:p>
            <a:pPr marL="432000" indent="-252000" algn="just">
              <a:spcAft>
                <a:spcPts val="600"/>
              </a:spcAft>
              <a:buFont typeface="Wingdings" pitchFamily="2" charset="2"/>
              <a:buChar char="§"/>
            </a:pPr>
            <a:r>
              <a:rPr lang="ko-KR" altLang="en-US" sz="2400" spc="-160" dirty="0">
                <a:solidFill>
                  <a:srgbClr val="FF0000"/>
                </a:solidFill>
                <a:latin typeface="HY수평선B" pitchFamily="18" charset="-127"/>
                <a:ea typeface="HY수평선B" pitchFamily="18" charset="-127"/>
              </a:rPr>
              <a:t>근거</a:t>
            </a:r>
            <a:r>
              <a:rPr lang="en-US" altLang="ko-KR" sz="2400" b="0" spc="-160" dirty="0">
                <a:solidFill>
                  <a:srgbClr val="FF0000"/>
                </a:solidFill>
                <a:latin typeface="HY수평선B" pitchFamily="18" charset="-127"/>
                <a:ea typeface="HY수평선B" pitchFamily="18" charset="-127"/>
              </a:rPr>
              <a:t>:</a:t>
            </a:r>
            <a:r>
              <a:rPr lang="en-US" altLang="ko-KR" sz="2400" b="0" spc="-160" dirty="0">
                <a:latin typeface="휴먼모음T" pitchFamily="18" charset="-127"/>
                <a:ea typeface="휴먼모음T" pitchFamily="18" charset="-127"/>
              </a:rPr>
              <a:t> </a:t>
            </a:r>
            <a:r>
              <a:rPr lang="ko-KR" altLang="en-US" sz="2400" b="0" spc="-160" dirty="0">
                <a:latin typeface="휴먼모음T" pitchFamily="18" charset="-127"/>
                <a:ea typeface="휴먼모음T" pitchFamily="18" charset="-127"/>
              </a:rPr>
              <a:t>국민건강보험법 </a:t>
            </a:r>
            <a:r>
              <a:rPr lang="ko-KR" altLang="en-US" sz="2400" b="0" u="sng" spc="-160" dirty="0">
                <a:latin typeface="휴먼모음T" pitchFamily="18" charset="-127"/>
                <a:ea typeface="휴먼모음T" pitchFamily="18" charset="-127"/>
              </a:rPr>
              <a:t>제</a:t>
            </a:r>
            <a:r>
              <a:rPr lang="en-US" altLang="ko-KR" sz="2400" b="0" u="sng" spc="-160" dirty="0">
                <a:latin typeface="휴먼모음T" pitchFamily="18" charset="-127"/>
                <a:ea typeface="휴먼모음T" pitchFamily="18" charset="-127"/>
              </a:rPr>
              <a:t>88</a:t>
            </a:r>
            <a:r>
              <a:rPr lang="ko-KR" altLang="en-US" sz="2400" b="0" u="sng" spc="-160" dirty="0">
                <a:latin typeface="휴먼모음T" pitchFamily="18" charset="-127"/>
                <a:ea typeface="휴먼모음T" pitchFamily="18" charset="-127"/>
              </a:rPr>
              <a:t>조</a:t>
            </a:r>
            <a:r>
              <a:rPr lang="en-US" altLang="ko-KR" sz="2400" b="0" u="sng" spc="-160" dirty="0">
                <a:latin typeface="휴먼모음T" pitchFamily="18" charset="-127"/>
                <a:ea typeface="휴먼모음T" pitchFamily="18" charset="-127"/>
              </a:rPr>
              <a:t>, </a:t>
            </a:r>
            <a:r>
              <a:rPr lang="ko-KR" altLang="en-US" sz="2400" b="0" u="sng" spc="-160" dirty="0">
                <a:latin typeface="휴먼모음T" pitchFamily="18" charset="-127"/>
                <a:ea typeface="휴먼모음T" pitchFamily="18" charset="-127"/>
              </a:rPr>
              <a:t>제</a:t>
            </a:r>
            <a:r>
              <a:rPr lang="en-US" altLang="ko-KR" sz="2400" b="0" u="sng" spc="-160" dirty="0">
                <a:latin typeface="휴먼모음T" pitchFamily="18" charset="-127"/>
                <a:ea typeface="휴먼모음T" pitchFamily="18" charset="-127"/>
              </a:rPr>
              <a:t>89</a:t>
            </a:r>
            <a:r>
              <a:rPr lang="ko-KR" altLang="en-US" sz="2400" b="0" u="sng" spc="-160" dirty="0">
                <a:latin typeface="휴먼모음T" pitchFamily="18" charset="-127"/>
                <a:ea typeface="휴먼모음T" pitchFamily="18" charset="-127"/>
              </a:rPr>
              <a:t>조</a:t>
            </a:r>
            <a:endParaRPr lang="en-US" altLang="ko-KR" sz="2400" b="0" u="sng" spc="-160" dirty="0">
              <a:latin typeface="휴먼모음T" pitchFamily="18" charset="-127"/>
              <a:ea typeface="휴먼모음T" pitchFamily="18" charset="-127"/>
            </a:endParaRPr>
          </a:p>
          <a:p>
            <a:pPr marL="432000" indent="-252000" algn="just">
              <a:spcAft>
                <a:spcPts val="600"/>
              </a:spcAft>
              <a:buFont typeface="Wingdings" pitchFamily="2" charset="2"/>
              <a:buChar char="§"/>
            </a:pPr>
            <a:r>
              <a:rPr lang="ko-KR" altLang="en-US" sz="2400" spc="-160" dirty="0">
                <a:solidFill>
                  <a:srgbClr val="FF0000"/>
                </a:solidFill>
                <a:latin typeface="HY수평선B" pitchFamily="18" charset="-127"/>
                <a:ea typeface="HY수평선B" pitchFamily="18" charset="-127"/>
              </a:rPr>
              <a:t>성격</a:t>
            </a:r>
            <a:r>
              <a:rPr lang="en-US" altLang="ko-KR" sz="2400" spc="-160" dirty="0">
                <a:solidFill>
                  <a:srgbClr val="FF0000"/>
                </a:solidFill>
                <a:latin typeface="HY수평선B" pitchFamily="18" charset="-127"/>
                <a:ea typeface="HY수평선B" pitchFamily="18" charset="-127"/>
              </a:rPr>
              <a:t>:</a:t>
            </a:r>
            <a:r>
              <a:rPr lang="ko-KR" altLang="en-US" sz="2400" b="0" spc="-160" dirty="0">
                <a:latin typeface="휴먼모음T" pitchFamily="18" charset="-127"/>
                <a:ea typeface="휴먼모음T" pitchFamily="18" charset="-127"/>
              </a:rPr>
              <a:t> 건강보험분쟁에 관한 재심기구로 장관 </a:t>
            </a:r>
            <a:r>
              <a:rPr lang="ko-KR" altLang="en-US" sz="2400" b="0" spc="-160" dirty="0" err="1">
                <a:latin typeface="휴먼모음T" pitchFamily="18" charset="-127"/>
                <a:ea typeface="휴먼모음T" pitchFamily="18" charset="-127"/>
              </a:rPr>
              <a:t>소속하에</a:t>
            </a:r>
            <a:r>
              <a:rPr lang="ko-KR" altLang="en-US" sz="2400" b="0" spc="-160" dirty="0">
                <a:latin typeface="휴먼모음T" pitchFamily="18" charset="-127"/>
                <a:ea typeface="휴먼모음T" pitchFamily="18" charset="-127"/>
              </a:rPr>
              <a:t> 설치</a:t>
            </a:r>
            <a:endParaRPr lang="en-US" altLang="ko-KR" sz="2400" b="0" spc="-160" dirty="0">
              <a:latin typeface="휴먼모음T" pitchFamily="18" charset="-127"/>
              <a:ea typeface="휴먼모음T" pitchFamily="18" charset="-127"/>
            </a:endParaRPr>
          </a:p>
          <a:p>
            <a:pPr marL="432000" indent="-252000" algn="just">
              <a:spcAft>
                <a:spcPts val="600"/>
              </a:spcAft>
              <a:buFont typeface="Wingdings" pitchFamily="2" charset="2"/>
              <a:buChar char="§"/>
            </a:pPr>
            <a:r>
              <a:rPr lang="ko-KR" altLang="en-US" sz="2400" spc="-160" dirty="0">
                <a:solidFill>
                  <a:srgbClr val="FF0000"/>
                </a:solidFill>
                <a:latin typeface="HY수평선B" pitchFamily="18" charset="-127"/>
                <a:ea typeface="HY수평선B" pitchFamily="18" charset="-127"/>
              </a:rPr>
              <a:t>기능</a:t>
            </a:r>
            <a:r>
              <a:rPr lang="en-US" altLang="ko-KR" sz="2400" spc="-160" dirty="0">
                <a:solidFill>
                  <a:srgbClr val="FF0000"/>
                </a:solidFill>
                <a:latin typeface="HY수평선B" pitchFamily="18" charset="-127"/>
                <a:ea typeface="HY수평선B" pitchFamily="18" charset="-127"/>
              </a:rPr>
              <a:t>:</a:t>
            </a:r>
            <a:r>
              <a:rPr lang="ko-KR" altLang="en-US" sz="2400" b="0" spc="-160" dirty="0">
                <a:latin typeface="휴먼모음T" pitchFamily="18" charset="-127"/>
                <a:ea typeface="휴먼모음T" pitchFamily="18" charset="-127"/>
              </a:rPr>
              <a:t> </a:t>
            </a:r>
            <a:r>
              <a:rPr lang="ko-KR" altLang="en-US" sz="2400" b="0" spc="-160" dirty="0">
                <a:solidFill>
                  <a:srgbClr val="0000FF"/>
                </a:solidFill>
                <a:latin typeface="휴먼모음T" pitchFamily="18" charset="-127"/>
                <a:ea typeface="휴먼모음T" pitchFamily="18" charset="-127"/>
              </a:rPr>
              <a:t>국민건강보험공단</a:t>
            </a:r>
            <a:r>
              <a:rPr lang="ko-KR" altLang="en-US" sz="2400" b="0" spc="-160" dirty="0">
                <a:latin typeface="휴먼모음T" pitchFamily="18" charset="-127"/>
                <a:ea typeface="휴먼모음T" pitchFamily="18" charset="-127"/>
              </a:rPr>
              <a:t>의 처분</a:t>
            </a:r>
            <a:r>
              <a:rPr lang="en-US" altLang="ko-KR" sz="2400" b="0" spc="-160" dirty="0">
                <a:latin typeface="휴먼모음T" pitchFamily="18" charset="-127"/>
                <a:ea typeface="휴먼모음T" pitchFamily="18" charset="-127"/>
              </a:rPr>
              <a:t>(</a:t>
            </a:r>
            <a:r>
              <a:rPr lang="ko-KR" altLang="en-US" sz="2400" b="0" spc="-160" dirty="0">
                <a:latin typeface="휴먼모음T" pitchFamily="18" charset="-127"/>
                <a:ea typeface="휴먼모음T" pitchFamily="18" charset="-127"/>
              </a:rPr>
              <a:t>가입자 및 피부양자의 </a:t>
            </a:r>
            <a:r>
              <a:rPr lang="ko-KR" altLang="en-US" sz="2400" b="0" spc="-160" dirty="0" err="1">
                <a:latin typeface="휴먼모음T" pitchFamily="18" charset="-127"/>
                <a:ea typeface="휴먼모음T" pitchFamily="18" charset="-127"/>
              </a:rPr>
              <a:t>자격∙보험료∙보험급여</a:t>
            </a:r>
            <a:r>
              <a:rPr lang="ko-KR" altLang="en-US" sz="2400" b="0" spc="-160" dirty="0">
                <a:latin typeface="휴먼모음T" pitchFamily="18" charset="-127"/>
                <a:ea typeface="휴먼모음T" pitchFamily="18" charset="-127"/>
              </a:rPr>
              <a:t> 및 보험급여비용에 관한 공단의 처분</a:t>
            </a:r>
            <a:r>
              <a:rPr lang="en-US" altLang="ko-KR" sz="2400" b="0" spc="-160" dirty="0">
                <a:latin typeface="휴먼모음T" pitchFamily="18" charset="-127"/>
                <a:ea typeface="휴먼모음T" pitchFamily="18" charset="-127"/>
              </a:rPr>
              <a:t>)</a:t>
            </a:r>
            <a:r>
              <a:rPr lang="ko-KR" altLang="en-US" sz="2400" b="0" spc="-160" dirty="0">
                <a:latin typeface="휴먼모음T" pitchFamily="18" charset="-127"/>
                <a:ea typeface="휴먼모음T" pitchFamily="18" charset="-127"/>
              </a:rPr>
              <a:t>이나 </a:t>
            </a:r>
            <a:r>
              <a:rPr lang="ko-KR" altLang="en-US" sz="2400" b="0" spc="-160" dirty="0">
                <a:solidFill>
                  <a:srgbClr val="0000FF"/>
                </a:solidFill>
                <a:latin typeface="휴먼모음T" pitchFamily="18" charset="-127"/>
                <a:ea typeface="휴먼모음T" pitchFamily="18" charset="-127"/>
              </a:rPr>
              <a:t>건강보험심사평가원</a:t>
            </a:r>
            <a:r>
              <a:rPr lang="ko-KR" altLang="en-US" sz="2400" b="0" spc="-160" dirty="0">
                <a:latin typeface="휴먼모음T" pitchFamily="18" charset="-127"/>
                <a:ea typeface="휴먼모음T" pitchFamily="18" charset="-127"/>
              </a:rPr>
              <a:t>의 처분</a:t>
            </a:r>
            <a:r>
              <a:rPr lang="en-US" altLang="ko-KR" sz="2400" b="0" spc="-160" dirty="0">
                <a:latin typeface="휴먼모음T" pitchFamily="18" charset="-127"/>
                <a:ea typeface="휴먼모음T" pitchFamily="18" charset="-127"/>
              </a:rPr>
              <a:t>(</a:t>
            </a:r>
            <a:r>
              <a:rPr lang="ko-KR" altLang="en-US" sz="2400" b="0" spc="-160" dirty="0">
                <a:latin typeface="휴먼모음T" pitchFamily="18" charset="-127"/>
                <a:ea typeface="휴먼모음T" pitchFamily="18" charset="-127"/>
              </a:rPr>
              <a:t>요양급여비용 및 요양급여비용의 적정성 등의 평가에 관한 심평원의 처분</a:t>
            </a:r>
            <a:r>
              <a:rPr lang="en-US" altLang="ko-KR" sz="2400" b="0" spc="-160" dirty="0">
                <a:latin typeface="휴먼모음T" pitchFamily="18" charset="-127"/>
                <a:ea typeface="휴먼모음T" pitchFamily="18" charset="-127"/>
              </a:rPr>
              <a:t>)</a:t>
            </a:r>
            <a:r>
              <a:rPr lang="ko-KR" altLang="en-US" sz="2400" b="0" spc="-160" dirty="0">
                <a:latin typeface="휴먼모음T" pitchFamily="18" charset="-127"/>
                <a:ea typeface="휴먼모음T" pitchFamily="18" charset="-127"/>
              </a:rPr>
              <a:t>에 불복이 있을시 분쟁조정위원회에 </a:t>
            </a:r>
            <a:r>
              <a:rPr lang="ko-KR" altLang="en-US" sz="2400" b="0" spc="-160" dirty="0">
                <a:solidFill>
                  <a:srgbClr val="0000FF"/>
                </a:solidFill>
                <a:latin typeface="휴먼모음T" pitchFamily="18" charset="-127"/>
                <a:ea typeface="휴먼모음T" pitchFamily="18" charset="-127"/>
              </a:rPr>
              <a:t>심판청구</a:t>
            </a:r>
            <a:r>
              <a:rPr lang="ko-KR" altLang="en-US" sz="2400" b="0" spc="-160" dirty="0">
                <a:latin typeface="휴먼모음T" pitchFamily="18" charset="-127"/>
                <a:ea typeface="휴먼모음T" pitchFamily="18" charset="-127"/>
              </a:rPr>
              <a:t>를 할 수 있음</a:t>
            </a:r>
            <a:r>
              <a:rPr lang="en-US" altLang="ko-KR" sz="2400" b="0" spc="-160" dirty="0">
                <a:latin typeface="휴먼모음T" pitchFamily="18" charset="-127"/>
                <a:ea typeface="휴먼모음T" pitchFamily="18" charset="-127"/>
              </a:rPr>
              <a:t>.</a:t>
            </a:r>
            <a:r>
              <a:rPr lang="ko-KR" altLang="en-US" sz="2400" b="0" spc="-160" dirty="0">
                <a:latin typeface="휴먼모음T" pitchFamily="18" charset="-127"/>
                <a:ea typeface="휴먼모음T" pitchFamily="18" charset="-127"/>
              </a:rPr>
              <a:t> </a:t>
            </a:r>
            <a:endParaRPr lang="en-US" altLang="ko-KR" sz="2400" b="0" spc="-160" dirty="0">
              <a:latin typeface="휴먼모음T" pitchFamily="18" charset="-127"/>
              <a:ea typeface="휴먼모음T" pitchFamily="18" charset="-127"/>
            </a:endParaRPr>
          </a:p>
          <a:p>
            <a:pPr marL="432000" indent="-252000" algn="just">
              <a:spcAft>
                <a:spcPts val="600"/>
              </a:spcAft>
              <a:buFont typeface="Wingdings" pitchFamily="2" charset="2"/>
              <a:buChar char="§"/>
            </a:pPr>
            <a:r>
              <a:rPr lang="ko-KR" altLang="en-US" sz="2400" spc="-160" dirty="0">
                <a:solidFill>
                  <a:srgbClr val="FF0000"/>
                </a:solidFill>
                <a:latin typeface="HY수평선B" pitchFamily="18" charset="-127"/>
                <a:ea typeface="HY수평선B" pitchFamily="18" charset="-127"/>
              </a:rPr>
              <a:t>구성</a:t>
            </a:r>
            <a:r>
              <a:rPr lang="en-US" altLang="ko-KR" sz="2400" b="0" spc="-160" dirty="0">
                <a:latin typeface="HY수평선B" pitchFamily="18" charset="-127"/>
                <a:ea typeface="HY수평선B" pitchFamily="18" charset="-127"/>
              </a:rPr>
              <a:t>:</a:t>
            </a:r>
            <a:r>
              <a:rPr lang="ko-KR" altLang="en-US" sz="2400" b="0" spc="-160" dirty="0">
                <a:latin typeface="휴먼모음T" pitchFamily="18" charset="-127"/>
                <a:ea typeface="휴먼모음T" pitchFamily="18" charset="-127"/>
              </a:rPr>
              <a:t> </a:t>
            </a:r>
            <a:r>
              <a:rPr lang="en-US" altLang="ko-KR" sz="2400" b="0" u="sng" spc="-160" dirty="0">
                <a:latin typeface="휴먼모음T" pitchFamily="18" charset="-127"/>
                <a:ea typeface="휴먼모음T" pitchFamily="18" charset="-127"/>
              </a:rPr>
              <a:t>60</a:t>
            </a:r>
            <a:r>
              <a:rPr lang="ko-KR" altLang="en-US" sz="2400" b="0" u="sng" spc="-160" dirty="0" err="1">
                <a:latin typeface="휴먼모음T" pitchFamily="18" charset="-127"/>
                <a:ea typeface="휴먼모음T" pitchFamily="18" charset="-127"/>
              </a:rPr>
              <a:t>명이내의</a:t>
            </a:r>
            <a:r>
              <a:rPr lang="ko-KR" altLang="en-US" sz="2400" b="0" spc="-160" dirty="0" err="1">
                <a:latin typeface="휴먼모음T" pitchFamily="18" charset="-127"/>
                <a:ea typeface="휴먼모음T" pitchFamily="18" charset="-127"/>
              </a:rPr>
              <a:t>위원</a:t>
            </a:r>
            <a:r>
              <a:rPr lang="en-US" altLang="ko-KR" sz="2400" b="0" spc="-160" dirty="0">
                <a:latin typeface="휴먼모음T" pitchFamily="18" charset="-127"/>
                <a:ea typeface="휴먼모음T" pitchFamily="18" charset="-127"/>
              </a:rPr>
              <a:t>(</a:t>
            </a:r>
            <a:r>
              <a:rPr lang="ko-KR" altLang="en-US" sz="2400" b="0" spc="-160" dirty="0">
                <a:latin typeface="휴먼모음T" pitchFamily="18" charset="-127"/>
                <a:ea typeface="휴먼모음T" pitchFamily="18" charset="-127"/>
              </a:rPr>
              <a:t>위원장 포함</a:t>
            </a:r>
            <a:r>
              <a:rPr lang="en-US" altLang="ko-KR" sz="2400" b="0" spc="-160" dirty="0">
                <a:latin typeface="휴먼모음T" pitchFamily="18" charset="-127"/>
                <a:ea typeface="휴먼모음T" pitchFamily="18" charset="-127"/>
              </a:rPr>
              <a:t>). </a:t>
            </a:r>
            <a:r>
              <a:rPr lang="ko-KR" altLang="en-US" sz="2400" b="0" u="sng" spc="-160" dirty="0">
                <a:solidFill>
                  <a:srgbClr val="0000FF"/>
                </a:solidFill>
                <a:latin typeface="휴먼모음T" pitchFamily="18" charset="-127"/>
                <a:ea typeface="휴먼모음T" pitchFamily="18" charset="-127"/>
              </a:rPr>
              <a:t>위원장은 보건복지부 장관의 제청으로 대통령이 임명</a:t>
            </a:r>
            <a:endParaRPr lang="en-US" altLang="ko-KR" sz="2400" b="0" u="sng" spc="-160" dirty="0">
              <a:solidFill>
                <a:srgbClr val="0000FF"/>
              </a:solidFill>
              <a:latin typeface="휴먼모음T" pitchFamily="18" charset="-127"/>
              <a:ea typeface="휴먼모음T" pitchFamily="18" charset="-127"/>
            </a:endParaRPr>
          </a:p>
          <a:p>
            <a:pPr algn="just"/>
            <a:endParaRPr lang="en-US" altLang="ko-KR" sz="2400" b="0" spc="-160" dirty="0">
              <a:latin typeface="휴먼모음T" pitchFamily="18" charset="-127"/>
              <a:ea typeface="휴먼모음T" pitchFamily="18" charset="-127"/>
            </a:endParaRPr>
          </a:p>
        </p:txBody>
      </p:sp>
      <p:sp>
        <p:nvSpPr>
          <p:cNvPr id="9"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2</a:t>
            </a:r>
            <a:r>
              <a:rPr lang="ko-KR" altLang="en-US" dirty="0">
                <a:ea typeface="굴림" charset="-127"/>
              </a:rPr>
              <a:t>절</a:t>
            </a:r>
            <a:r>
              <a:rPr lang="ko-KR" altLang="en-US" dirty="0"/>
              <a:t> 재원 및 관리운영체계</a:t>
            </a:r>
            <a:endParaRPr lang="ko-KR" altLang="en-US" dirty="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146564"/>
    </mc:Choice>
    <mc:Fallback xmlns="">
      <p:transition spd="slow" advTm="14656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7"/>
          <p:cNvSpPr>
            <a:spLocks noGrp="1" noChangeArrowheads="1"/>
          </p:cNvSpPr>
          <p:nvPr>
            <p:ph type="sldNum" sz="quarter" idx="11"/>
          </p:nvPr>
        </p:nvSpPr>
        <p:spPr>
          <a:noFill/>
        </p:spPr>
        <p:txBody>
          <a:bodyPr/>
          <a:lstStyle/>
          <a:p>
            <a:fld id="{4632840D-F55E-43C1-B83E-196C50A98447}" type="slidenum">
              <a:rPr lang="ko-KR" altLang="en-US" smtClean="0"/>
              <a:pPr/>
              <a:t>16</a:t>
            </a:fld>
            <a:endParaRPr lang="en-US" altLang="ko-KR"/>
          </a:p>
        </p:txBody>
      </p:sp>
      <p:sp>
        <p:nvSpPr>
          <p:cNvPr id="7" name="Rectangle 6"/>
          <p:cNvSpPr>
            <a:spLocks noChangeArrowheads="1"/>
          </p:cNvSpPr>
          <p:nvPr/>
        </p:nvSpPr>
        <p:spPr bwMode="auto">
          <a:xfrm>
            <a:off x="1809720" y="1428737"/>
            <a:ext cx="8572560" cy="4924425"/>
          </a:xfrm>
          <a:prstGeom prst="rect">
            <a:avLst/>
          </a:prstGeom>
          <a:noFill/>
          <a:ln w="9525">
            <a:noFill/>
            <a:miter lim="800000"/>
            <a:headEnd/>
            <a:tailEnd/>
          </a:ln>
          <a:effectLst/>
        </p:spPr>
        <p:txBody>
          <a:bodyPr wrap="square">
            <a:spAutoFit/>
          </a:bodyPr>
          <a:lstStyle/>
          <a:p>
            <a:pPr algn="just">
              <a:spcAft>
                <a:spcPts val="1200"/>
              </a:spcAft>
            </a:pPr>
            <a:r>
              <a:rPr lang="en-US" altLang="ko-KR" sz="2000" dirty="0">
                <a:solidFill>
                  <a:srgbClr val="C00000"/>
                </a:solidFill>
                <a:latin typeface="HY수평선B" pitchFamily="18" charset="-127"/>
                <a:ea typeface="HY수평선B" pitchFamily="18" charset="-127"/>
              </a:rPr>
              <a:t>(</a:t>
            </a:r>
            <a:r>
              <a:rPr lang="en-US" altLang="ko-KR" sz="2400" spc="-150" dirty="0">
                <a:solidFill>
                  <a:srgbClr val="C00000"/>
                </a:solidFill>
                <a:latin typeface="HY수평선B" pitchFamily="18" charset="-127"/>
                <a:ea typeface="HY수평선B" pitchFamily="18" charset="-127"/>
              </a:rPr>
              <a:t>3) </a:t>
            </a:r>
            <a:r>
              <a:rPr lang="ko-KR" altLang="en-US" sz="2400" spc="-150" dirty="0">
                <a:solidFill>
                  <a:srgbClr val="C00000"/>
                </a:solidFill>
                <a:latin typeface="HY수평선B" pitchFamily="18" charset="-127"/>
                <a:ea typeface="HY수평선B" pitchFamily="18" charset="-127"/>
              </a:rPr>
              <a:t>건강보험종합계획의 수립 등</a:t>
            </a:r>
            <a:r>
              <a:rPr lang="en-US" altLang="ko-KR" sz="2400" spc="-150" dirty="0">
                <a:solidFill>
                  <a:srgbClr val="C00000"/>
                </a:solidFill>
                <a:latin typeface="HY수평선B" pitchFamily="18" charset="-127"/>
                <a:ea typeface="HY수평선B" pitchFamily="18" charset="-127"/>
              </a:rPr>
              <a:t>(</a:t>
            </a:r>
            <a:r>
              <a:rPr lang="ko-KR" altLang="en-US" sz="2400" spc="-150" dirty="0">
                <a:solidFill>
                  <a:srgbClr val="C00000"/>
                </a:solidFill>
                <a:latin typeface="HY수평선B" pitchFamily="18" charset="-127"/>
                <a:ea typeface="HY수평선B" pitchFamily="18" charset="-127"/>
              </a:rPr>
              <a:t>국민건강보험 제</a:t>
            </a:r>
            <a:r>
              <a:rPr lang="en-US" altLang="ko-KR" sz="2400" spc="-150" dirty="0">
                <a:solidFill>
                  <a:srgbClr val="C00000"/>
                </a:solidFill>
                <a:latin typeface="HY수평선B" pitchFamily="18" charset="-127"/>
                <a:ea typeface="HY수평선B" pitchFamily="18" charset="-127"/>
              </a:rPr>
              <a:t>3</a:t>
            </a:r>
            <a:r>
              <a:rPr lang="ko-KR" altLang="en-US" sz="2400" spc="-150" dirty="0">
                <a:solidFill>
                  <a:srgbClr val="C00000"/>
                </a:solidFill>
                <a:latin typeface="HY수평선B" pitchFamily="18" charset="-127"/>
                <a:ea typeface="HY수평선B" pitchFamily="18" charset="-127"/>
              </a:rPr>
              <a:t>조의</a:t>
            </a:r>
            <a:r>
              <a:rPr lang="en-US" altLang="ko-KR" sz="2400" spc="-150">
                <a:solidFill>
                  <a:srgbClr val="C00000"/>
                </a:solidFill>
                <a:latin typeface="HY수평선B" pitchFamily="18" charset="-127"/>
                <a:ea typeface="HY수평선B" pitchFamily="18" charset="-127"/>
              </a:rPr>
              <a:t>2)</a:t>
            </a:r>
            <a:endParaRPr lang="en-US" altLang="ko-KR" sz="2400" b="0" u="sng" spc="-150" dirty="0">
              <a:solidFill>
                <a:srgbClr val="FF0000"/>
              </a:solidFill>
              <a:latin typeface="휴먼모음T" pitchFamily="18" charset="-127"/>
              <a:ea typeface="휴먼모음T" pitchFamily="18" charset="-127"/>
            </a:endParaRPr>
          </a:p>
          <a:p>
            <a:pPr marL="457200" indent="-360000" algn="just">
              <a:spcAft>
                <a:spcPts val="600"/>
              </a:spcAft>
              <a:buFont typeface="+mj-ea"/>
              <a:buAutoNum type="circleNumDbPlain"/>
            </a:pPr>
            <a:r>
              <a:rPr lang="ko-KR" altLang="en-US" sz="2400" b="0" spc="-150" dirty="0">
                <a:latin typeface="휴먼모음T" pitchFamily="18" charset="-127"/>
                <a:ea typeface="휴먼모음T" pitchFamily="18" charset="-127"/>
              </a:rPr>
              <a:t>복지부장관은 </a:t>
            </a:r>
            <a:r>
              <a:rPr lang="ko-KR" altLang="en-US" sz="2400" b="0" spc="-150" dirty="0">
                <a:solidFill>
                  <a:srgbClr val="0000FF"/>
                </a:solidFill>
                <a:latin typeface="휴먼모음T" pitchFamily="18" charset="-127"/>
                <a:ea typeface="휴먼모음T" pitchFamily="18" charset="-127"/>
              </a:rPr>
              <a:t>건강보험정책심의위원회</a:t>
            </a:r>
            <a:r>
              <a:rPr lang="ko-KR" altLang="en-US" sz="2400" b="0" spc="-150" dirty="0">
                <a:latin typeface="휴먼모음T" pitchFamily="18" charset="-127"/>
                <a:ea typeface="휴먼모음T" pitchFamily="18" charset="-127"/>
              </a:rPr>
              <a:t>의 심의를 거쳐 </a:t>
            </a:r>
            <a:r>
              <a:rPr lang="en-US" altLang="ko-KR" sz="2400" b="0" spc="-150" dirty="0">
                <a:solidFill>
                  <a:srgbClr val="0000FF"/>
                </a:solidFill>
                <a:latin typeface="휴먼모음T" pitchFamily="18" charset="-127"/>
                <a:ea typeface="휴먼모음T" pitchFamily="18" charset="-127"/>
              </a:rPr>
              <a:t>5</a:t>
            </a:r>
            <a:r>
              <a:rPr lang="ko-KR" altLang="en-US" sz="2400" b="0" spc="-150" dirty="0">
                <a:solidFill>
                  <a:srgbClr val="0000FF"/>
                </a:solidFill>
                <a:latin typeface="휴먼모음T" pitchFamily="18" charset="-127"/>
                <a:ea typeface="휴먼모음T" pitchFamily="18" charset="-127"/>
              </a:rPr>
              <a:t>년</a:t>
            </a:r>
            <a:r>
              <a:rPr lang="ko-KR" altLang="en-US" sz="2400" b="0" spc="-150" dirty="0">
                <a:latin typeface="휴먼모음T" pitchFamily="18" charset="-127"/>
                <a:ea typeface="휴먼모음T" pitchFamily="18" charset="-127"/>
              </a:rPr>
              <a:t>마다 국민건강보험종합계획을 수립해야 함</a:t>
            </a:r>
            <a:r>
              <a:rPr lang="en-US" altLang="ko-KR" sz="2400" b="0" spc="-150" dirty="0">
                <a:latin typeface="휴먼모음T" pitchFamily="18" charset="-127"/>
                <a:ea typeface="휴먼모음T" pitchFamily="18" charset="-127"/>
              </a:rPr>
              <a:t>.</a:t>
            </a:r>
          </a:p>
          <a:p>
            <a:pPr marL="457200" indent="-360000" algn="just">
              <a:spcAft>
                <a:spcPts val="600"/>
              </a:spcAft>
              <a:buFont typeface="+mj-ea"/>
              <a:buAutoNum type="circleNumDbPlain"/>
            </a:pPr>
            <a:r>
              <a:rPr lang="ko-KR" altLang="en-US" sz="2400" b="0" spc="-150" dirty="0">
                <a:latin typeface="휴먼모음T" pitchFamily="18" charset="-127"/>
                <a:ea typeface="휴먼모음T" pitchFamily="18" charset="-127"/>
              </a:rPr>
              <a:t>종합계획의 내용</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건강보험정책의 기본목표 및 추진방향</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건강보험 </a:t>
            </a:r>
            <a:r>
              <a:rPr lang="ko-KR" altLang="en-US" sz="2400" b="0" spc="-150" dirty="0" err="1">
                <a:latin typeface="휴먼모음T" pitchFamily="18" charset="-127"/>
                <a:ea typeface="휴먼모음T" pitchFamily="18" charset="-127"/>
              </a:rPr>
              <a:t>보장성</a:t>
            </a:r>
            <a:r>
              <a:rPr lang="ko-KR" altLang="en-US" sz="2400" b="0" spc="-150" dirty="0">
                <a:latin typeface="휴먼모음T" pitchFamily="18" charset="-127"/>
                <a:ea typeface="휴먼모음T" pitchFamily="18" charset="-127"/>
              </a:rPr>
              <a:t> 강화의 추진계획 및 추진방법</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건강보험의 중장기 재정 전망 및 운영</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보험료 부과체계</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요양급여비용</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건강증진사업 등에 관한 사항 </a:t>
            </a:r>
            <a:endParaRPr lang="en-US" altLang="ko-KR" sz="2400" b="0" spc="-150" dirty="0">
              <a:latin typeface="휴먼모음T" pitchFamily="18" charset="-127"/>
              <a:ea typeface="휴먼모음T" pitchFamily="18" charset="-127"/>
            </a:endParaRPr>
          </a:p>
          <a:p>
            <a:pPr marL="457200" indent="-360000" algn="just">
              <a:spcAft>
                <a:spcPts val="1200"/>
              </a:spcAft>
              <a:buFont typeface="+mj-ea"/>
              <a:buAutoNum type="circleNumDbPlain"/>
            </a:pPr>
            <a:r>
              <a:rPr lang="ko-KR" altLang="en-US" sz="2400" b="0" spc="-150" dirty="0">
                <a:latin typeface="휴먼모음T" pitchFamily="18" charset="-127"/>
                <a:ea typeface="휴먼모음T" pitchFamily="18" charset="-127"/>
              </a:rPr>
              <a:t>보건복지부장관은 연도별 시행계획 및 추진실적을 평가하여 국회 소관상임위에 보고함</a:t>
            </a:r>
            <a:r>
              <a:rPr lang="en-US" altLang="ko-KR" sz="2400" b="0" spc="-150" dirty="0">
                <a:latin typeface="휴먼모음T" pitchFamily="18" charset="-127"/>
                <a:ea typeface="휴먼모음T" pitchFamily="18" charset="-127"/>
              </a:rPr>
              <a:t>.</a:t>
            </a:r>
          </a:p>
          <a:p>
            <a:pPr algn="just">
              <a:spcAft>
                <a:spcPts val="1200"/>
              </a:spcAft>
            </a:pPr>
            <a:r>
              <a:rPr lang="en-US" altLang="ko-KR" sz="2400" b="0" spc="-150" dirty="0">
                <a:solidFill>
                  <a:srgbClr val="0000FF"/>
                </a:solidFill>
                <a:latin typeface="HY견고딕" panose="02030600000101010101" pitchFamily="18" charset="-127"/>
                <a:ea typeface="HY견고딕" panose="02030600000101010101" pitchFamily="18" charset="-127"/>
              </a:rPr>
              <a:t>2) </a:t>
            </a:r>
            <a:r>
              <a:rPr lang="ko-KR" altLang="en-US" sz="2400" b="0" spc="-150" dirty="0">
                <a:solidFill>
                  <a:srgbClr val="0000FF"/>
                </a:solidFill>
                <a:latin typeface="HY견고딕" panose="02030600000101010101" pitchFamily="18" charset="-127"/>
                <a:ea typeface="HY견고딕" panose="02030600000101010101" pitchFamily="18" charset="-127"/>
              </a:rPr>
              <a:t>국민건강보험공단</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보험자</a:t>
            </a:r>
            <a:endParaRPr lang="en-US" altLang="ko-KR" sz="2400" b="0" spc="-150" dirty="0">
              <a:latin typeface="휴먼모음T" pitchFamily="18" charset="-127"/>
              <a:ea typeface="휴먼모음T" pitchFamily="18" charset="-127"/>
            </a:endParaRPr>
          </a:p>
          <a:p>
            <a:pPr algn="just">
              <a:spcAft>
                <a:spcPts val="1200"/>
              </a:spcAft>
            </a:pPr>
            <a:r>
              <a:rPr lang="en-US" altLang="ko-KR" sz="2400" b="0" spc="-150" dirty="0">
                <a:solidFill>
                  <a:srgbClr val="0000FF"/>
                </a:solidFill>
                <a:latin typeface="HY견고딕" panose="02030600000101010101" pitchFamily="18" charset="-127"/>
                <a:ea typeface="HY견고딕" panose="02030600000101010101" pitchFamily="18" charset="-127"/>
              </a:rPr>
              <a:t>3) </a:t>
            </a:r>
            <a:r>
              <a:rPr lang="ko-KR" altLang="en-US" sz="2400" b="0" spc="-150" dirty="0">
                <a:solidFill>
                  <a:srgbClr val="0000FF"/>
                </a:solidFill>
                <a:latin typeface="HY견고딕" panose="02030600000101010101" pitchFamily="18" charset="-127"/>
                <a:ea typeface="HY견고딕" panose="02030600000101010101" pitchFamily="18" charset="-127"/>
              </a:rPr>
              <a:t>건강보험심사평가원</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심사</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평가기구</a:t>
            </a:r>
            <a:endParaRPr lang="en-US" altLang="ko-KR" sz="2400" b="0" spc="-150" dirty="0">
              <a:latin typeface="휴먼모음T" pitchFamily="18" charset="-127"/>
              <a:ea typeface="휴먼모음T" pitchFamily="18" charset="-127"/>
            </a:endParaRPr>
          </a:p>
          <a:p>
            <a:pPr algn="just"/>
            <a:r>
              <a:rPr lang="en-US" altLang="ko-KR" sz="2400" b="0" spc="-150" dirty="0">
                <a:solidFill>
                  <a:srgbClr val="0000FF"/>
                </a:solidFill>
                <a:latin typeface="HY견고딕" panose="02030600000101010101" pitchFamily="18" charset="-127"/>
                <a:ea typeface="HY견고딕" panose="02030600000101010101" pitchFamily="18" charset="-127"/>
              </a:rPr>
              <a:t>4) </a:t>
            </a:r>
            <a:r>
              <a:rPr lang="ko-KR" altLang="en-US" sz="2400" b="0" spc="-150" dirty="0">
                <a:solidFill>
                  <a:srgbClr val="0000FF"/>
                </a:solidFill>
                <a:latin typeface="HY견고딕" panose="02030600000101010101" pitchFamily="18" charset="-127"/>
                <a:ea typeface="HY견고딕" panose="02030600000101010101" pitchFamily="18" charset="-127"/>
              </a:rPr>
              <a:t>요양기관</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의료서비스 제공기관</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비용은 공단과 계약으로 정함</a:t>
            </a:r>
          </a:p>
        </p:txBody>
      </p:sp>
      <p:sp>
        <p:nvSpPr>
          <p:cNvPr id="9"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2</a:t>
            </a:r>
            <a:r>
              <a:rPr lang="ko-KR" altLang="en-US" dirty="0">
                <a:ea typeface="굴림" charset="-127"/>
              </a:rPr>
              <a:t>절</a:t>
            </a:r>
            <a:r>
              <a:rPr lang="ko-KR" altLang="en-US" dirty="0"/>
              <a:t> 재원 및 관리운영체계</a:t>
            </a:r>
            <a:endParaRPr lang="ko-KR" altLang="en-US" dirty="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529238"/>
    </mc:Choice>
    <mc:Fallback xmlns="">
      <p:transition spd="slow" advTm="5292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7"/>
          <p:cNvSpPr>
            <a:spLocks noGrp="1" noChangeArrowheads="1"/>
          </p:cNvSpPr>
          <p:nvPr>
            <p:ph type="sldNum" sz="quarter" idx="11"/>
          </p:nvPr>
        </p:nvSpPr>
        <p:spPr>
          <a:noFill/>
        </p:spPr>
        <p:txBody>
          <a:bodyPr/>
          <a:lstStyle/>
          <a:p>
            <a:fld id="{9E551DD9-A7BC-4D26-9431-59E2D5FDCC47}" type="slidenum">
              <a:rPr lang="ko-KR" altLang="en-US" smtClean="0"/>
              <a:pPr/>
              <a:t>2</a:t>
            </a:fld>
            <a:endParaRPr lang="en-US" altLang="ko-KR"/>
          </a:p>
        </p:txBody>
      </p:sp>
      <p:sp>
        <p:nvSpPr>
          <p:cNvPr id="102402" name="Rectangle 2"/>
          <p:cNvSpPr>
            <a:spLocks noGrp="1" noChangeArrowheads="1"/>
          </p:cNvSpPr>
          <p:nvPr>
            <p:ph type="title"/>
          </p:nvPr>
        </p:nvSpPr>
        <p:spPr/>
        <p:txBody>
          <a:bodyPr/>
          <a:lstStyle/>
          <a:p>
            <a:pPr eaLnBrk="1" hangingPunct="1">
              <a:defRPr/>
            </a:pPr>
            <a:r>
              <a:rPr lang="en-US" altLang="ko-KR" dirty="0">
                <a:ea typeface="굴림" charset="-127"/>
              </a:rPr>
              <a:t>Contents</a:t>
            </a:r>
          </a:p>
        </p:txBody>
      </p:sp>
      <p:grpSp>
        <p:nvGrpSpPr>
          <p:cNvPr id="4" name="Group 14"/>
          <p:cNvGrpSpPr>
            <a:grpSpLocks/>
          </p:cNvGrpSpPr>
          <p:nvPr/>
        </p:nvGrpSpPr>
        <p:grpSpPr bwMode="auto">
          <a:xfrm>
            <a:off x="3581400" y="1447800"/>
            <a:ext cx="4724400" cy="685800"/>
            <a:chOff x="1296" y="1824"/>
            <a:chExt cx="2976" cy="432"/>
          </a:xfrm>
        </p:grpSpPr>
        <p:sp>
          <p:nvSpPr>
            <p:cNvPr id="2"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4127"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4128" name="Text Box 17"/>
            <p:cNvSpPr txBox="1">
              <a:spLocks noChangeArrowheads="1"/>
            </p:cNvSpPr>
            <p:nvPr/>
          </p:nvSpPr>
          <p:spPr bwMode="gray">
            <a:xfrm>
              <a:off x="1680" y="1934"/>
              <a:ext cx="2160" cy="231"/>
            </a:xfrm>
            <a:prstGeom prst="rect">
              <a:avLst/>
            </a:prstGeom>
            <a:noFill/>
            <a:ln w="9525" algn="ctr">
              <a:noFill/>
              <a:miter lim="800000"/>
              <a:headEnd/>
              <a:tailEnd/>
            </a:ln>
          </p:spPr>
          <p:txBody>
            <a:bodyPr>
              <a:spAutoFit/>
            </a:bodyPr>
            <a:lstStyle/>
            <a:p>
              <a:pPr algn="ctr" eaLnBrk="0" latinLnBrk="0" hangingPunct="0"/>
              <a:r>
                <a:rPr lang="ko-KR" altLang="en-US" dirty="0"/>
                <a:t>사회보장의 이해</a:t>
              </a:r>
            </a:p>
          </p:txBody>
        </p:sp>
        <p:sp>
          <p:nvSpPr>
            <p:cNvPr id="4129" name="Text Box 18"/>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1</a:t>
              </a:r>
            </a:p>
          </p:txBody>
        </p:sp>
      </p:grpSp>
      <p:sp>
        <p:nvSpPr>
          <p:cNvPr id="102415" name="AutoShape 15"/>
          <p:cNvSpPr>
            <a:spLocks noChangeArrowheads="1"/>
          </p:cNvSpPr>
          <p:nvPr/>
        </p:nvSpPr>
        <p:spPr bwMode="gray">
          <a:xfrm>
            <a:off x="3962400" y="22526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4102" name="AutoShape 16"/>
          <p:cNvSpPr>
            <a:spLocks noChangeArrowheads="1"/>
          </p:cNvSpPr>
          <p:nvPr/>
        </p:nvSpPr>
        <p:spPr bwMode="gray">
          <a:xfrm>
            <a:off x="3581400" y="21336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4103" name="Text Box 17"/>
          <p:cNvSpPr txBox="1">
            <a:spLocks noChangeArrowheads="1"/>
          </p:cNvSpPr>
          <p:nvPr/>
        </p:nvSpPr>
        <p:spPr bwMode="gray">
          <a:xfrm>
            <a:off x="4191000" y="2308226"/>
            <a:ext cx="3429000" cy="366713"/>
          </a:xfrm>
          <a:prstGeom prst="rect">
            <a:avLst/>
          </a:prstGeom>
          <a:noFill/>
          <a:ln w="9525" algn="ctr">
            <a:noFill/>
            <a:miter lim="800000"/>
            <a:headEnd/>
            <a:tailEnd/>
          </a:ln>
        </p:spPr>
        <p:txBody>
          <a:bodyPr>
            <a:spAutoFit/>
          </a:bodyPr>
          <a:lstStyle/>
          <a:p>
            <a:pPr algn="ctr" eaLnBrk="0" latinLnBrk="0" hangingPunct="0"/>
            <a:endParaRPr lang="ko-KR" altLang="en-US">
              <a:solidFill>
                <a:srgbClr val="000000"/>
              </a:solidFill>
            </a:endParaRPr>
          </a:p>
        </p:txBody>
      </p:sp>
      <p:sp>
        <p:nvSpPr>
          <p:cNvPr id="4104" name="Text Box 18"/>
          <p:cNvSpPr txBox="1">
            <a:spLocks noChangeArrowheads="1"/>
          </p:cNvSpPr>
          <p:nvPr/>
        </p:nvSpPr>
        <p:spPr bwMode="gray">
          <a:xfrm>
            <a:off x="3735388" y="2232025"/>
            <a:ext cx="354012"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2</a:t>
            </a:r>
          </a:p>
        </p:txBody>
      </p:sp>
      <p:sp>
        <p:nvSpPr>
          <p:cNvPr id="3" name="AutoShape 15"/>
          <p:cNvSpPr>
            <a:spLocks noChangeArrowheads="1"/>
          </p:cNvSpPr>
          <p:nvPr/>
        </p:nvSpPr>
        <p:spPr bwMode="gray">
          <a:xfrm>
            <a:off x="3962400" y="29384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4106" name="AutoShape 16"/>
          <p:cNvSpPr>
            <a:spLocks noChangeArrowheads="1"/>
          </p:cNvSpPr>
          <p:nvPr/>
        </p:nvSpPr>
        <p:spPr bwMode="gray">
          <a:xfrm>
            <a:off x="3581400" y="28194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4107" name="Text Box 17"/>
          <p:cNvSpPr txBox="1">
            <a:spLocks noChangeArrowheads="1"/>
          </p:cNvSpPr>
          <p:nvPr/>
        </p:nvSpPr>
        <p:spPr bwMode="gray">
          <a:xfrm>
            <a:off x="4310050" y="2928934"/>
            <a:ext cx="3429000" cy="369332"/>
          </a:xfrm>
          <a:prstGeom prst="rect">
            <a:avLst/>
          </a:prstGeom>
          <a:noFill/>
          <a:ln w="9525" algn="ctr">
            <a:noFill/>
            <a:miter lim="800000"/>
            <a:headEnd/>
            <a:tailEnd/>
          </a:ln>
        </p:spPr>
        <p:txBody>
          <a:bodyPr>
            <a:spAutoFit/>
          </a:bodyPr>
          <a:lstStyle/>
          <a:p>
            <a:pPr algn="ctr" eaLnBrk="0" latinLnBrk="0" hangingPunct="0"/>
            <a:r>
              <a:rPr lang="ko-KR" altLang="en-US" dirty="0">
                <a:latin typeface="굴림" pitchFamily="50" charset="-127"/>
                <a:ea typeface="굴림" pitchFamily="50" charset="-127"/>
              </a:rPr>
              <a:t>건강보험의 발전과정</a:t>
            </a:r>
          </a:p>
        </p:txBody>
      </p:sp>
      <p:sp>
        <p:nvSpPr>
          <p:cNvPr id="4108" name="Text Box 18"/>
          <p:cNvSpPr txBox="1">
            <a:spLocks noChangeArrowheads="1"/>
          </p:cNvSpPr>
          <p:nvPr/>
        </p:nvSpPr>
        <p:spPr bwMode="gray">
          <a:xfrm>
            <a:off x="3735388" y="2917825"/>
            <a:ext cx="354012"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3</a:t>
            </a:r>
          </a:p>
        </p:txBody>
      </p:sp>
      <p:sp>
        <p:nvSpPr>
          <p:cNvPr id="5" name="AutoShape 15"/>
          <p:cNvSpPr>
            <a:spLocks noChangeArrowheads="1"/>
          </p:cNvSpPr>
          <p:nvPr/>
        </p:nvSpPr>
        <p:spPr bwMode="gray">
          <a:xfrm>
            <a:off x="3962400" y="36242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4110" name="AutoShape 16"/>
          <p:cNvSpPr>
            <a:spLocks noChangeArrowheads="1"/>
          </p:cNvSpPr>
          <p:nvPr/>
        </p:nvSpPr>
        <p:spPr bwMode="gray">
          <a:xfrm>
            <a:off x="3581400" y="35052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4111" name="Text Box 17"/>
          <p:cNvSpPr txBox="1">
            <a:spLocks noChangeArrowheads="1"/>
          </p:cNvSpPr>
          <p:nvPr/>
        </p:nvSpPr>
        <p:spPr bwMode="gray">
          <a:xfrm>
            <a:off x="4167174" y="3643315"/>
            <a:ext cx="3429000" cy="461665"/>
          </a:xfrm>
          <a:prstGeom prst="rect">
            <a:avLst/>
          </a:prstGeom>
          <a:noFill/>
          <a:ln w="9525" algn="ctr">
            <a:noFill/>
            <a:miter lim="800000"/>
            <a:headEnd/>
            <a:tailEnd/>
          </a:ln>
        </p:spPr>
        <p:txBody>
          <a:bodyPr>
            <a:spAutoFit/>
          </a:bodyPr>
          <a:lstStyle/>
          <a:p>
            <a:pPr algn="ctr" eaLnBrk="0" latinLnBrk="0" hangingPunct="0"/>
            <a:r>
              <a:rPr lang="ko-KR" altLang="en-US" sz="2400" dirty="0">
                <a:solidFill>
                  <a:srgbClr val="C00000"/>
                </a:solidFill>
                <a:latin typeface="궁서체" pitchFamily="17" charset="-127"/>
                <a:ea typeface="궁서체" pitchFamily="17" charset="-127"/>
              </a:rPr>
              <a:t>건강보험 일반</a:t>
            </a:r>
          </a:p>
        </p:txBody>
      </p:sp>
      <p:sp>
        <p:nvSpPr>
          <p:cNvPr id="4112" name="Text Box 18"/>
          <p:cNvSpPr txBox="1">
            <a:spLocks noChangeArrowheads="1"/>
          </p:cNvSpPr>
          <p:nvPr/>
        </p:nvSpPr>
        <p:spPr bwMode="gray">
          <a:xfrm>
            <a:off x="3735388" y="3603625"/>
            <a:ext cx="354012"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4</a:t>
            </a:r>
          </a:p>
        </p:txBody>
      </p:sp>
      <p:sp>
        <p:nvSpPr>
          <p:cNvPr id="6" name="AutoShape 15"/>
          <p:cNvSpPr>
            <a:spLocks noChangeArrowheads="1"/>
          </p:cNvSpPr>
          <p:nvPr/>
        </p:nvSpPr>
        <p:spPr bwMode="gray">
          <a:xfrm>
            <a:off x="3962400" y="43100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4114" name="AutoShape 16"/>
          <p:cNvSpPr>
            <a:spLocks noChangeArrowheads="1"/>
          </p:cNvSpPr>
          <p:nvPr/>
        </p:nvSpPr>
        <p:spPr bwMode="gray">
          <a:xfrm>
            <a:off x="3581400" y="41910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4115" name="Text Box 17"/>
          <p:cNvSpPr txBox="1">
            <a:spLocks noChangeArrowheads="1"/>
          </p:cNvSpPr>
          <p:nvPr/>
        </p:nvSpPr>
        <p:spPr bwMode="gray">
          <a:xfrm>
            <a:off x="4191000" y="4365626"/>
            <a:ext cx="3429000" cy="366713"/>
          </a:xfrm>
          <a:prstGeom prst="rect">
            <a:avLst/>
          </a:prstGeom>
          <a:noFill/>
          <a:ln w="9525" algn="ctr">
            <a:noFill/>
            <a:miter lim="800000"/>
            <a:headEnd/>
            <a:tailEnd/>
          </a:ln>
        </p:spPr>
        <p:txBody>
          <a:bodyPr>
            <a:spAutoFit/>
          </a:bodyPr>
          <a:lstStyle/>
          <a:p>
            <a:pPr algn="ctr" eaLnBrk="0" latinLnBrk="0" hangingPunct="0"/>
            <a:r>
              <a:rPr lang="ko-KR" altLang="en-US">
                <a:solidFill>
                  <a:srgbClr val="000000"/>
                </a:solidFill>
              </a:rPr>
              <a:t>가입자</a:t>
            </a:r>
          </a:p>
        </p:txBody>
      </p:sp>
      <p:sp>
        <p:nvSpPr>
          <p:cNvPr id="4116" name="Text Box 18"/>
          <p:cNvSpPr txBox="1">
            <a:spLocks noChangeArrowheads="1"/>
          </p:cNvSpPr>
          <p:nvPr/>
        </p:nvSpPr>
        <p:spPr bwMode="gray">
          <a:xfrm>
            <a:off x="3735388" y="4289425"/>
            <a:ext cx="354012"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5</a:t>
            </a:r>
          </a:p>
        </p:txBody>
      </p:sp>
      <p:sp>
        <p:nvSpPr>
          <p:cNvPr id="7" name="AutoShape 15"/>
          <p:cNvSpPr>
            <a:spLocks noChangeArrowheads="1"/>
          </p:cNvSpPr>
          <p:nvPr/>
        </p:nvSpPr>
        <p:spPr bwMode="gray">
          <a:xfrm>
            <a:off x="3962400" y="49958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4118" name="AutoShape 16"/>
          <p:cNvSpPr>
            <a:spLocks noChangeArrowheads="1"/>
          </p:cNvSpPr>
          <p:nvPr/>
        </p:nvSpPr>
        <p:spPr bwMode="gray">
          <a:xfrm>
            <a:off x="3581400" y="48768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4119" name="Text Box 17"/>
          <p:cNvSpPr txBox="1">
            <a:spLocks noChangeArrowheads="1"/>
          </p:cNvSpPr>
          <p:nvPr/>
        </p:nvSpPr>
        <p:spPr bwMode="gray">
          <a:xfrm>
            <a:off x="4191000" y="5051426"/>
            <a:ext cx="3429000" cy="366713"/>
          </a:xfrm>
          <a:prstGeom prst="rect">
            <a:avLst/>
          </a:prstGeom>
          <a:noFill/>
          <a:ln w="9525" algn="ctr">
            <a:noFill/>
            <a:miter lim="800000"/>
            <a:headEnd/>
            <a:tailEnd/>
          </a:ln>
        </p:spPr>
        <p:txBody>
          <a:bodyPr>
            <a:spAutoFit/>
          </a:bodyPr>
          <a:lstStyle/>
          <a:p>
            <a:pPr algn="ctr" eaLnBrk="0" latinLnBrk="0" hangingPunct="0"/>
            <a:r>
              <a:rPr lang="ko-KR" altLang="en-US">
                <a:solidFill>
                  <a:srgbClr val="000000"/>
                </a:solidFill>
              </a:rPr>
              <a:t>국민건강보험공단</a:t>
            </a:r>
          </a:p>
        </p:txBody>
      </p:sp>
      <p:sp>
        <p:nvSpPr>
          <p:cNvPr id="4120" name="Text Box 18"/>
          <p:cNvSpPr txBox="1">
            <a:spLocks noChangeArrowheads="1"/>
          </p:cNvSpPr>
          <p:nvPr/>
        </p:nvSpPr>
        <p:spPr bwMode="gray">
          <a:xfrm>
            <a:off x="3735388" y="4975225"/>
            <a:ext cx="354012"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6</a:t>
            </a:r>
          </a:p>
        </p:txBody>
      </p:sp>
      <p:sp>
        <p:nvSpPr>
          <p:cNvPr id="8" name="AutoShape 15"/>
          <p:cNvSpPr>
            <a:spLocks noChangeArrowheads="1"/>
          </p:cNvSpPr>
          <p:nvPr/>
        </p:nvSpPr>
        <p:spPr bwMode="gray">
          <a:xfrm>
            <a:off x="3962400" y="56816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4122" name="AutoShape 16"/>
          <p:cNvSpPr>
            <a:spLocks noChangeArrowheads="1"/>
          </p:cNvSpPr>
          <p:nvPr/>
        </p:nvSpPr>
        <p:spPr bwMode="gray">
          <a:xfrm>
            <a:off x="3581400" y="55626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4123" name="Text Box 17"/>
          <p:cNvSpPr txBox="1">
            <a:spLocks noChangeArrowheads="1"/>
          </p:cNvSpPr>
          <p:nvPr/>
        </p:nvSpPr>
        <p:spPr bwMode="gray">
          <a:xfrm>
            <a:off x="4191000" y="5737226"/>
            <a:ext cx="3429000" cy="366713"/>
          </a:xfrm>
          <a:prstGeom prst="rect">
            <a:avLst/>
          </a:prstGeom>
          <a:noFill/>
          <a:ln w="9525" algn="ctr">
            <a:noFill/>
            <a:miter lim="800000"/>
            <a:headEnd/>
            <a:tailEnd/>
          </a:ln>
        </p:spPr>
        <p:txBody>
          <a:bodyPr>
            <a:spAutoFit/>
          </a:bodyPr>
          <a:lstStyle/>
          <a:p>
            <a:pPr algn="ctr" eaLnBrk="0" latinLnBrk="0" hangingPunct="0"/>
            <a:r>
              <a:rPr lang="ko-KR" altLang="en-US">
                <a:solidFill>
                  <a:srgbClr val="000000"/>
                </a:solidFill>
              </a:rPr>
              <a:t>보험급여(1)</a:t>
            </a:r>
          </a:p>
        </p:txBody>
      </p:sp>
      <p:sp>
        <p:nvSpPr>
          <p:cNvPr id="4124" name="Text Box 18"/>
          <p:cNvSpPr txBox="1">
            <a:spLocks noChangeArrowheads="1"/>
          </p:cNvSpPr>
          <p:nvPr/>
        </p:nvSpPr>
        <p:spPr bwMode="gray">
          <a:xfrm>
            <a:off x="3735388" y="5661025"/>
            <a:ext cx="354012"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7</a:t>
            </a:r>
          </a:p>
        </p:txBody>
      </p:sp>
      <p:sp>
        <p:nvSpPr>
          <p:cNvPr id="4125" name="Rectangle 49"/>
          <p:cNvSpPr>
            <a:spLocks noChangeArrowheads="1"/>
          </p:cNvSpPr>
          <p:nvPr/>
        </p:nvSpPr>
        <p:spPr bwMode="auto">
          <a:xfrm>
            <a:off x="5024431" y="2285993"/>
            <a:ext cx="1814513" cy="366713"/>
          </a:xfrm>
          <a:prstGeom prst="rect">
            <a:avLst/>
          </a:prstGeom>
          <a:noFill/>
          <a:ln w="9525">
            <a:noFill/>
            <a:miter lim="800000"/>
            <a:headEnd/>
            <a:tailEnd/>
          </a:ln>
        </p:spPr>
        <p:txBody>
          <a:bodyPr wrap="none">
            <a:spAutoFit/>
          </a:bodyPr>
          <a:lstStyle/>
          <a:p>
            <a:pPr algn="ctr"/>
            <a:r>
              <a:rPr lang="ko-KR" altLang="en-US" dirty="0"/>
              <a:t>의료보장의 이해</a:t>
            </a:r>
          </a:p>
        </p:txBody>
      </p:sp>
    </p:spTree>
  </p:cSld>
  <p:clrMapOvr>
    <a:masterClrMapping/>
  </p:clrMapOvr>
  <mc:AlternateContent xmlns:mc="http://schemas.openxmlformats.org/markup-compatibility/2006" xmlns:p14="http://schemas.microsoft.com/office/powerpoint/2010/main">
    <mc:Choice Requires="p14">
      <p:transition spd="slow" p14:dur="2000" advTm="4401"/>
    </mc:Choice>
    <mc:Fallback xmlns="">
      <p:transition spd="slow" advTm="440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7"/>
          <p:cNvSpPr>
            <a:spLocks noGrp="1" noChangeArrowheads="1"/>
          </p:cNvSpPr>
          <p:nvPr>
            <p:ph type="sldNum" sz="quarter" idx="11"/>
          </p:nvPr>
        </p:nvSpPr>
        <p:spPr>
          <a:noFill/>
        </p:spPr>
        <p:txBody>
          <a:bodyPr/>
          <a:lstStyle/>
          <a:p>
            <a:fld id="{68F43E12-C9AD-42C6-96EC-1FC75C5916C9}" type="slidenum">
              <a:rPr lang="ko-KR" altLang="en-US" smtClean="0"/>
              <a:pPr/>
              <a:t>3</a:t>
            </a:fld>
            <a:endParaRPr lang="en-US" altLang="ko-KR"/>
          </a:p>
        </p:txBody>
      </p:sp>
      <p:sp>
        <p:nvSpPr>
          <p:cNvPr id="102402" name="Rectangle 2"/>
          <p:cNvSpPr>
            <a:spLocks noGrp="1" noChangeArrowheads="1"/>
          </p:cNvSpPr>
          <p:nvPr>
            <p:ph type="title" idx="4294967295"/>
          </p:nvPr>
        </p:nvSpPr>
        <p:spPr/>
        <p:txBody>
          <a:bodyPr/>
          <a:lstStyle/>
          <a:p>
            <a:pPr eaLnBrk="1" hangingPunct="1">
              <a:defRPr/>
            </a:pPr>
            <a:r>
              <a:rPr lang="en-US" altLang="ko-KR">
                <a:ea typeface="굴림" charset="-127"/>
              </a:rPr>
              <a:t>Contents</a:t>
            </a:r>
          </a:p>
        </p:txBody>
      </p:sp>
      <p:grpSp>
        <p:nvGrpSpPr>
          <p:cNvPr id="5124" name="Group 14"/>
          <p:cNvGrpSpPr>
            <a:grpSpLocks/>
          </p:cNvGrpSpPr>
          <p:nvPr/>
        </p:nvGrpSpPr>
        <p:grpSpPr bwMode="auto">
          <a:xfrm>
            <a:off x="3581400" y="1447800"/>
            <a:ext cx="4724400" cy="685800"/>
            <a:chOff x="1296" y="1824"/>
            <a:chExt cx="2976" cy="432"/>
          </a:xfrm>
        </p:grpSpPr>
        <p:sp>
          <p:nvSpPr>
            <p:cNvPr id="2"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5151"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5152" name="Text Box 17"/>
            <p:cNvSpPr txBox="1">
              <a:spLocks noChangeArrowheads="1"/>
            </p:cNvSpPr>
            <p:nvPr/>
          </p:nvSpPr>
          <p:spPr bwMode="gray">
            <a:xfrm>
              <a:off x="1680" y="1934"/>
              <a:ext cx="2160" cy="231"/>
            </a:xfrm>
            <a:prstGeom prst="rect">
              <a:avLst/>
            </a:prstGeom>
            <a:noFill/>
            <a:ln w="9525" algn="ctr">
              <a:noFill/>
              <a:miter lim="800000"/>
              <a:headEnd/>
              <a:tailEnd/>
            </a:ln>
          </p:spPr>
          <p:txBody>
            <a:bodyPr>
              <a:spAutoFit/>
            </a:bodyPr>
            <a:lstStyle/>
            <a:p>
              <a:pPr algn="ctr" eaLnBrk="0" latinLnBrk="0" hangingPunct="0"/>
              <a:r>
                <a:rPr lang="ko-KR" altLang="en-US" dirty="0">
                  <a:solidFill>
                    <a:srgbClr val="000000"/>
                  </a:solidFill>
                </a:rPr>
                <a:t>보험급여(2)</a:t>
              </a:r>
            </a:p>
          </p:txBody>
        </p:sp>
        <p:sp>
          <p:nvSpPr>
            <p:cNvPr id="5153" name="Text Box 18"/>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8</a:t>
              </a:r>
            </a:p>
          </p:txBody>
        </p:sp>
      </p:grpSp>
      <p:sp>
        <p:nvSpPr>
          <p:cNvPr id="102415" name="AutoShape 15"/>
          <p:cNvSpPr>
            <a:spLocks noChangeArrowheads="1"/>
          </p:cNvSpPr>
          <p:nvPr/>
        </p:nvSpPr>
        <p:spPr bwMode="gray">
          <a:xfrm>
            <a:off x="3962400" y="22526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5126" name="AutoShape 16"/>
          <p:cNvSpPr>
            <a:spLocks noChangeArrowheads="1"/>
          </p:cNvSpPr>
          <p:nvPr/>
        </p:nvSpPr>
        <p:spPr bwMode="gray">
          <a:xfrm>
            <a:off x="3581400" y="21336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5127" name="Text Box 17"/>
          <p:cNvSpPr txBox="1">
            <a:spLocks noChangeArrowheads="1"/>
          </p:cNvSpPr>
          <p:nvPr/>
        </p:nvSpPr>
        <p:spPr bwMode="gray">
          <a:xfrm>
            <a:off x="4191000" y="2308226"/>
            <a:ext cx="3429000" cy="366713"/>
          </a:xfrm>
          <a:prstGeom prst="rect">
            <a:avLst/>
          </a:prstGeom>
          <a:noFill/>
          <a:ln w="9525" algn="ctr">
            <a:noFill/>
            <a:miter lim="800000"/>
            <a:headEnd/>
            <a:tailEnd/>
          </a:ln>
        </p:spPr>
        <p:txBody>
          <a:bodyPr>
            <a:spAutoFit/>
          </a:bodyPr>
          <a:lstStyle/>
          <a:p>
            <a:pPr algn="ctr" eaLnBrk="0" latinLnBrk="0" hangingPunct="0"/>
            <a:endParaRPr lang="ko-KR" altLang="en-US">
              <a:solidFill>
                <a:srgbClr val="000000"/>
              </a:solidFill>
            </a:endParaRPr>
          </a:p>
        </p:txBody>
      </p:sp>
      <p:sp>
        <p:nvSpPr>
          <p:cNvPr id="5128" name="Text Box 18"/>
          <p:cNvSpPr txBox="1">
            <a:spLocks noChangeArrowheads="1"/>
          </p:cNvSpPr>
          <p:nvPr/>
        </p:nvSpPr>
        <p:spPr bwMode="gray">
          <a:xfrm>
            <a:off x="3735388" y="2232025"/>
            <a:ext cx="354012"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9</a:t>
            </a:r>
          </a:p>
        </p:txBody>
      </p:sp>
      <p:sp>
        <p:nvSpPr>
          <p:cNvPr id="3" name="AutoShape 15"/>
          <p:cNvSpPr>
            <a:spLocks noChangeArrowheads="1"/>
          </p:cNvSpPr>
          <p:nvPr/>
        </p:nvSpPr>
        <p:spPr bwMode="gray">
          <a:xfrm>
            <a:off x="3962400" y="29384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5130" name="AutoShape 16"/>
          <p:cNvSpPr>
            <a:spLocks noChangeArrowheads="1"/>
          </p:cNvSpPr>
          <p:nvPr/>
        </p:nvSpPr>
        <p:spPr bwMode="gray">
          <a:xfrm>
            <a:off x="3581400" y="28194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5131" name="Text Box 17"/>
          <p:cNvSpPr txBox="1">
            <a:spLocks noChangeArrowheads="1"/>
          </p:cNvSpPr>
          <p:nvPr/>
        </p:nvSpPr>
        <p:spPr bwMode="gray">
          <a:xfrm>
            <a:off x="4191000" y="2994026"/>
            <a:ext cx="3429000" cy="366713"/>
          </a:xfrm>
          <a:prstGeom prst="rect">
            <a:avLst/>
          </a:prstGeom>
          <a:noFill/>
          <a:ln w="9525" algn="ctr">
            <a:noFill/>
            <a:miter lim="800000"/>
            <a:headEnd/>
            <a:tailEnd/>
          </a:ln>
        </p:spPr>
        <p:txBody>
          <a:bodyPr>
            <a:spAutoFit/>
          </a:bodyPr>
          <a:lstStyle/>
          <a:p>
            <a:pPr algn="ctr" eaLnBrk="0" latinLnBrk="0" hangingPunct="0"/>
            <a:r>
              <a:rPr lang="ko-KR" altLang="en-US" dirty="0">
                <a:solidFill>
                  <a:srgbClr val="000000"/>
                </a:solidFill>
              </a:rPr>
              <a:t>건강보험료</a:t>
            </a:r>
          </a:p>
        </p:txBody>
      </p:sp>
      <p:sp>
        <p:nvSpPr>
          <p:cNvPr id="5132" name="Text Box 18"/>
          <p:cNvSpPr txBox="1">
            <a:spLocks noChangeArrowheads="1"/>
          </p:cNvSpPr>
          <p:nvPr/>
        </p:nvSpPr>
        <p:spPr bwMode="gray">
          <a:xfrm>
            <a:off x="3651251" y="2917825"/>
            <a:ext cx="523875"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10</a:t>
            </a:r>
          </a:p>
        </p:txBody>
      </p:sp>
      <p:sp>
        <p:nvSpPr>
          <p:cNvPr id="5" name="AutoShape 15"/>
          <p:cNvSpPr>
            <a:spLocks noChangeArrowheads="1"/>
          </p:cNvSpPr>
          <p:nvPr/>
        </p:nvSpPr>
        <p:spPr bwMode="gray">
          <a:xfrm>
            <a:off x="3962400" y="36242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5134" name="AutoShape 16"/>
          <p:cNvSpPr>
            <a:spLocks noChangeArrowheads="1"/>
          </p:cNvSpPr>
          <p:nvPr/>
        </p:nvSpPr>
        <p:spPr bwMode="gray">
          <a:xfrm>
            <a:off x="3581400" y="35052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5135" name="Text Box 17"/>
          <p:cNvSpPr txBox="1">
            <a:spLocks noChangeArrowheads="1"/>
          </p:cNvSpPr>
          <p:nvPr/>
        </p:nvSpPr>
        <p:spPr bwMode="gray">
          <a:xfrm>
            <a:off x="4191000" y="3679826"/>
            <a:ext cx="3429000" cy="366713"/>
          </a:xfrm>
          <a:prstGeom prst="rect">
            <a:avLst/>
          </a:prstGeom>
          <a:noFill/>
          <a:ln w="9525" algn="ctr">
            <a:noFill/>
            <a:miter lim="800000"/>
            <a:headEnd/>
            <a:tailEnd/>
          </a:ln>
        </p:spPr>
        <p:txBody>
          <a:bodyPr>
            <a:spAutoFit/>
          </a:bodyPr>
          <a:lstStyle/>
          <a:p>
            <a:pPr algn="ctr" eaLnBrk="0" latinLnBrk="0" hangingPunct="0"/>
            <a:r>
              <a:rPr lang="ko-KR" altLang="en-US" dirty="0">
                <a:solidFill>
                  <a:srgbClr val="000000"/>
                </a:solidFill>
              </a:rPr>
              <a:t>이의신청 및 심사청구</a:t>
            </a:r>
          </a:p>
        </p:txBody>
      </p:sp>
      <p:sp>
        <p:nvSpPr>
          <p:cNvPr id="5136" name="Text Box 18"/>
          <p:cNvSpPr txBox="1">
            <a:spLocks noChangeArrowheads="1"/>
          </p:cNvSpPr>
          <p:nvPr/>
        </p:nvSpPr>
        <p:spPr bwMode="gray">
          <a:xfrm>
            <a:off x="3651251" y="3603625"/>
            <a:ext cx="523875"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11</a:t>
            </a:r>
          </a:p>
        </p:txBody>
      </p:sp>
      <p:sp>
        <p:nvSpPr>
          <p:cNvPr id="6" name="AutoShape 15"/>
          <p:cNvSpPr>
            <a:spLocks noChangeArrowheads="1"/>
          </p:cNvSpPr>
          <p:nvPr/>
        </p:nvSpPr>
        <p:spPr bwMode="gray">
          <a:xfrm>
            <a:off x="3962400" y="43100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5138" name="AutoShape 16"/>
          <p:cNvSpPr>
            <a:spLocks noChangeArrowheads="1"/>
          </p:cNvSpPr>
          <p:nvPr/>
        </p:nvSpPr>
        <p:spPr bwMode="gray">
          <a:xfrm>
            <a:off x="3581400" y="41910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5139" name="Text Box 17"/>
          <p:cNvSpPr txBox="1">
            <a:spLocks noChangeArrowheads="1"/>
          </p:cNvSpPr>
          <p:nvPr/>
        </p:nvSpPr>
        <p:spPr bwMode="gray">
          <a:xfrm>
            <a:off x="4191000" y="4365626"/>
            <a:ext cx="3429000" cy="366713"/>
          </a:xfrm>
          <a:prstGeom prst="rect">
            <a:avLst/>
          </a:prstGeom>
          <a:noFill/>
          <a:ln w="9525" algn="ctr">
            <a:noFill/>
            <a:miter lim="800000"/>
            <a:headEnd/>
            <a:tailEnd/>
          </a:ln>
        </p:spPr>
        <p:txBody>
          <a:bodyPr>
            <a:spAutoFit/>
          </a:bodyPr>
          <a:lstStyle/>
          <a:p>
            <a:pPr algn="ctr" eaLnBrk="0" latinLnBrk="0" hangingPunct="0"/>
            <a:r>
              <a:rPr lang="ko-KR" altLang="en-US" dirty="0" err="1">
                <a:solidFill>
                  <a:srgbClr val="000000"/>
                </a:solidFill>
              </a:rPr>
              <a:t>보칙과</a:t>
            </a:r>
            <a:r>
              <a:rPr lang="ko-KR" altLang="en-US" dirty="0">
                <a:solidFill>
                  <a:srgbClr val="000000"/>
                </a:solidFill>
              </a:rPr>
              <a:t> 벌칙</a:t>
            </a:r>
          </a:p>
        </p:txBody>
      </p:sp>
      <p:sp>
        <p:nvSpPr>
          <p:cNvPr id="5140" name="Text Box 18"/>
          <p:cNvSpPr txBox="1">
            <a:spLocks noChangeArrowheads="1"/>
          </p:cNvSpPr>
          <p:nvPr/>
        </p:nvSpPr>
        <p:spPr bwMode="gray">
          <a:xfrm>
            <a:off x="3651251" y="4289425"/>
            <a:ext cx="523875"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12</a:t>
            </a:r>
          </a:p>
        </p:txBody>
      </p:sp>
      <p:sp>
        <p:nvSpPr>
          <p:cNvPr id="7" name="AutoShape 15"/>
          <p:cNvSpPr>
            <a:spLocks noChangeArrowheads="1"/>
          </p:cNvSpPr>
          <p:nvPr/>
        </p:nvSpPr>
        <p:spPr bwMode="gray">
          <a:xfrm>
            <a:off x="3962400" y="4995863"/>
            <a:ext cx="4343400" cy="457200"/>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latinLnBrk="0">
              <a:defRPr/>
            </a:pPr>
            <a:endParaRPr lang="ko-KR" altLang="en-US"/>
          </a:p>
        </p:txBody>
      </p:sp>
      <p:sp>
        <p:nvSpPr>
          <p:cNvPr id="5142" name="AutoShape 16"/>
          <p:cNvSpPr>
            <a:spLocks noChangeArrowheads="1"/>
          </p:cNvSpPr>
          <p:nvPr/>
        </p:nvSpPr>
        <p:spPr bwMode="gray">
          <a:xfrm>
            <a:off x="3581400" y="4876800"/>
            <a:ext cx="685800" cy="685800"/>
          </a:xfrm>
          <a:prstGeom prst="diamond">
            <a:avLst/>
          </a:prstGeom>
          <a:solidFill>
            <a:schemeClr val="hlink"/>
          </a:solidFill>
          <a:ln w="25400" algn="ctr">
            <a:solidFill>
              <a:schemeClr val="bg1"/>
            </a:solidFill>
            <a:miter lim="800000"/>
            <a:headEnd/>
            <a:tailEnd/>
          </a:ln>
        </p:spPr>
        <p:txBody>
          <a:bodyPr wrap="none" anchor="ctr"/>
          <a:lstStyle/>
          <a:p>
            <a:pPr latinLnBrk="0"/>
            <a:endParaRPr lang="ko-KR" altLang="en-US"/>
          </a:p>
        </p:txBody>
      </p:sp>
      <p:sp>
        <p:nvSpPr>
          <p:cNvPr id="5143" name="Text Box 17"/>
          <p:cNvSpPr txBox="1">
            <a:spLocks noChangeArrowheads="1"/>
          </p:cNvSpPr>
          <p:nvPr/>
        </p:nvSpPr>
        <p:spPr bwMode="gray">
          <a:xfrm>
            <a:off x="4191000" y="5051425"/>
            <a:ext cx="3429000" cy="369332"/>
          </a:xfrm>
          <a:prstGeom prst="rect">
            <a:avLst/>
          </a:prstGeom>
          <a:noFill/>
          <a:ln w="9525" algn="ctr">
            <a:noFill/>
            <a:miter lim="800000"/>
            <a:headEnd/>
            <a:tailEnd/>
          </a:ln>
        </p:spPr>
        <p:txBody>
          <a:bodyPr>
            <a:spAutoFit/>
          </a:bodyPr>
          <a:lstStyle/>
          <a:p>
            <a:pPr algn="ctr" eaLnBrk="0" latinLnBrk="0" hangingPunct="0"/>
            <a:r>
              <a:rPr lang="ko-KR" altLang="en-US" dirty="0" err="1">
                <a:solidFill>
                  <a:srgbClr val="000000"/>
                </a:solidFill>
              </a:rPr>
              <a:t>노인장기요양보험제도</a:t>
            </a:r>
            <a:endParaRPr lang="ko-KR" altLang="en-US" dirty="0">
              <a:solidFill>
                <a:srgbClr val="000000"/>
              </a:solidFill>
            </a:endParaRPr>
          </a:p>
        </p:txBody>
      </p:sp>
      <p:sp>
        <p:nvSpPr>
          <p:cNvPr id="5144" name="Text Box 18"/>
          <p:cNvSpPr txBox="1">
            <a:spLocks noChangeArrowheads="1"/>
          </p:cNvSpPr>
          <p:nvPr/>
        </p:nvSpPr>
        <p:spPr bwMode="gray">
          <a:xfrm>
            <a:off x="3651251" y="4975225"/>
            <a:ext cx="523875" cy="457200"/>
          </a:xfrm>
          <a:prstGeom prst="rect">
            <a:avLst/>
          </a:prstGeom>
          <a:noFill/>
          <a:ln w="9525" algn="ctr">
            <a:noFill/>
            <a:miter lim="800000"/>
            <a:headEnd/>
            <a:tailEnd/>
          </a:ln>
        </p:spPr>
        <p:txBody>
          <a:bodyPr wrap="none">
            <a:spAutoFit/>
          </a:bodyPr>
          <a:lstStyle/>
          <a:p>
            <a:pPr algn="ctr" eaLnBrk="0" latinLnBrk="0" hangingPunct="0"/>
            <a:r>
              <a:rPr lang="en-US" altLang="ko-KR" sz="2400" b="0">
                <a:solidFill>
                  <a:schemeClr val="bg1"/>
                </a:solidFill>
              </a:rPr>
              <a:t>13</a:t>
            </a:r>
          </a:p>
        </p:txBody>
      </p:sp>
      <p:sp>
        <p:nvSpPr>
          <p:cNvPr id="5149" name="Rectangle 32"/>
          <p:cNvSpPr>
            <a:spLocks noChangeArrowheads="1"/>
          </p:cNvSpPr>
          <p:nvPr/>
        </p:nvSpPr>
        <p:spPr bwMode="auto">
          <a:xfrm>
            <a:off x="5049839" y="2271713"/>
            <a:ext cx="2198687" cy="366712"/>
          </a:xfrm>
          <a:prstGeom prst="rect">
            <a:avLst/>
          </a:prstGeom>
          <a:noFill/>
          <a:ln w="9525">
            <a:noFill/>
            <a:miter lim="800000"/>
            <a:headEnd/>
            <a:tailEnd/>
          </a:ln>
        </p:spPr>
        <p:txBody>
          <a:bodyPr wrap="none">
            <a:spAutoFit/>
          </a:bodyPr>
          <a:lstStyle/>
          <a:p>
            <a:pPr algn="ctr"/>
            <a:r>
              <a:rPr lang="ko-KR" altLang="en-US">
                <a:solidFill>
                  <a:srgbClr val="000000"/>
                </a:solidFill>
              </a:rPr>
              <a:t>건강보험심사평가원</a:t>
            </a:r>
          </a:p>
        </p:txBody>
      </p:sp>
    </p:spTree>
    <p:extLst>
      <p:ext uri="{BB962C8B-B14F-4D97-AF65-F5344CB8AC3E}">
        <p14:creationId xmlns:p14="http://schemas.microsoft.com/office/powerpoint/2010/main" val="3769121925"/>
      </p:ext>
    </p:extLst>
  </p:cSld>
  <p:clrMapOvr>
    <a:masterClrMapping/>
  </p:clrMapOvr>
  <mc:AlternateContent xmlns:mc="http://schemas.openxmlformats.org/markup-compatibility/2006" xmlns:p14="http://schemas.microsoft.com/office/powerpoint/2010/main">
    <mc:Choice Requires="p14">
      <p:transition spd="slow" p14:dur="2000" advTm="3238"/>
    </mc:Choice>
    <mc:Fallback xmlns="">
      <p:transition spd="slow" advTm="323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7"/>
          <p:cNvSpPr>
            <a:spLocks noGrp="1" noChangeArrowheads="1"/>
          </p:cNvSpPr>
          <p:nvPr>
            <p:ph type="sldNum" sz="quarter" idx="11"/>
          </p:nvPr>
        </p:nvSpPr>
        <p:spPr>
          <a:xfrm>
            <a:off x="5167306" y="6500835"/>
            <a:ext cx="2133600" cy="244475"/>
          </a:xfrm>
          <a:noFill/>
        </p:spPr>
        <p:txBody>
          <a:bodyPr/>
          <a:lstStyle/>
          <a:p>
            <a:fld id="{A0D28D15-87D5-4F6C-BDF5-E389A7AF8A2E}" type="slidenum">
              <a:rPr lang="ko-KR" altLang="en-US" smtClean="0"/>
              <a:pPr/>
              <a:t>4</a:t>
            </a:fld>
            <a:endParaRPr lang="en-US" altLang="ko-KR"/>
          </a:p>
        </p:txBody>
      </p:sp>
      <p:sp>
        <p:nvSpPr>
          <p:cNvPr id="5126" name="AutoShape 6"/>
          <p:cNvSpPr>
            <a:spLocks noChangeArrowheads="1"/>
          </p:cNvSpPr>
          <p:nvPr/>
        </p:nvSpPr>
        <p:spPr bwMode="auto">
          <a:xfrm>
            <a:off x="1952596" y="1785926"/>
            <a:ext cx="8153400" cy="4386282"/>
          </a:xfrm>
          <a:prstGeom prst="roundRect">
            <a:avLst>
              <a:gd name="adj" fmla="val 16667"/>
            </a:avLst>
          </a:prstGeom>
          <a:gradFill rotWithShape="0">
            <a:gsLst>
              <a:gs pos="0">
                <a:srgbClr val="5EB4B4"/>
              </a:gs>
              <a:gs pos="50000">
                <a:srgbClr val="FFFFFF"/>
              </a:gs>
              <a:gs pos="100000">
                <a:srgbClr val="5EB4B4"/>
              </a:gs>
            </a:gsLst>
            <a:lin ang="5400000" scaled="1"/>
          </a:gradFill>
          <a:ln w="9525">
            <a:noFill/>
            <a:round/>
            <a:headEnd/>
            <a:tailEnd/>
          </a:ln>
          <a:effectLst>
            <a:outerShdw dist="107763" dir="2700000" algn="ctr" rotWithShape="0">
              <a:schemeClr val="bg2"/>
            </a:outerShdw>
          </a:effectLst>
        </p:spPr>
        <p:txBody>
          <a:bodyPr wrap="none" anchor="ctr"/>
          <a:lstStyle/>
          <a:p>
            <a:pPr algn="ctr">
              <a:spcAft>
                <a:spcPts val="600"/>
              </a:spcAft>
              <a:defRPr/>
            </a:pPr>
            <a:r>
              <a:rPr lang="ko-KR" altLang="en-US" sz="2800" b="0" dirty="0">
                <a:solidFill>
                  <a:srgbClr val="CC0000"/>
                </a:solidFill>
                <a:latin typeface="HY견고딕" pitchFamily="18" charset="-127"/>
                <a:ea typeface="HY견고딕" pitchFamily="18" charset="-127"/>
              </a:rPr>
              <a:t>제</a:t>
            </a:r>
            <a:r>
              <a:rPr lang="en-US" altLang="ko-KR" sz="2800" b="0" dirty="0">
                <a:solidFill>
                  <a:srgbClr val="CC0000"/>
                </a:solidFill>
                <a:latin typeface="HY견고딕" pitchFamily="18" charset="-127"/>
                <a:ea typeface="HY견고딕" pitchFamily="18" charset="-127"/>
              </a:rPr>
              <a:t>1</a:t>
            </a:r>
            <a:r>
              <a:rPr lang="ko-KR" altLang="en-US" sz="2800" b="0" dirty="0">
                <a:solidFill>
                  <a:srgbClr val="CC0000"/>
                </a:solidFill>
                <a:latin typeface="HY견고딕" pitchFamily="18" charset="-127"/>
                <a:ea typeface="HY견고딕" pitchFamily="18" charset="-127"/>
              </a:rPr>
              <a:t>절 건강보험의 이해</a:t>
            </a:r>
            <a:endParaRPr lang="en-US" altLang="ko-KR" sz="2800" b="0" dirty="0">
              <a:solidFill>
                <a:srgbClr val="CC0000"/>
              </a:solidFill>
              <a:latin typeface="HY견고딕" pitchFamily="18" charset="-127"/>
              <a:ea typeface="HY견고딕" pitchFamily="18" charset="-127"/>
            </a:endParaRPr>
          </a:p>
          <a:p>
            <a:pPr algn="ctr">
              <a:spcAft>
                <a:spcPts val="600"/>
              </a:spcAft>
              <a:defRPr/>
            </a:pPr>
            <a:r>
              <a:rPr lang="ko-KR" altLang="en-US" sz="2800" b="0" dirty="0">
                <a:solidFill>
                  <a:srgbClr val="CC0000"/>
                </a:solidFill>
                <a:latin typeface="HY견고딕" pitchFamily="18" charset="-127"/>
                <a:ea typeface="HY견고딕" pitchFamily="18" charset="-127"/>
              </a:rPr>
              <a:t>제</a:t>
            </a:r>
            <a:r>
              <a:rPr lang="en-US" altLang="ko-KR" sz="2800" b="0" dirty="0">
                <a:solidFill>
                  <a:srgbClr val="CC0000"/>
                </a:solidFill>
                <a:latin typeface="HY견고딕" pitchFamily="18" charset="-127"/>
                <a:ea typeface="HY견고딕" pitchFamily="18" charset="-127"/>
              </a:rPr>
              <a:t>2</a:t>
            </a:r>
            <a:r>
              <a:rPr lang="ko-KR" altLang="en-US" sz="2800" b="0" dirty="0">
                <a:solidFill>
                  <a:srgbClr val="CC0000"/>
                </a:solidFill>
                <a:latin typeface="HY견고딕" pitchFamily="18" charset="-127"/>
                <a:ea typeface="HY견고딕" pitchFamily="18" charset="-127"/>
              </a:rPr>
              <a:t>절 재원 및 관리운영체계</a:t>
            </a:r>
          </a:p>
        </p:txBody>
      </p:sp>
      <p:sp>
        <p:nvSpPr>
          <p:cNvPr id="5" name="Rectangle 7"/>
          <p:cNvSpPr>
            <a:spLocks noChangeArrowheads="1"/>
          </p:cNvSpPr>
          <p:nvPr/>
        </p:nvSpPr>
        <p:spPr bwMode="auto">
          <a:xfrm>
            <a:off x="2738414" y="714356"/>
            <a:ext cx="7072362" cy="523220"/>
          </a:xfrm>
          <a:prstGeom prst="rect">
            <a:avLst/>
          </a:prstGeom>
          <a:gradFill>
            <a:gsLst>
              <a:gs pos="0">
                <a:srgbClr val="000080"/>
              </a:gs>
              <a:gs pos="100000">
                <a:srgbClr val="000048"/>
              </a:gs>
            </a:gsLst>
            <a:lin ang="5400000" scaled="1"/>
          </a:gradFill>
          <a:ln w="9525">
            <a:noFill/>
            <a:miter lim="800000"/>
            <a:headEnd/>
            <a:tailEnd/>
          </a:ln>
          <a:effectLst/>
        </p:spPr>
        <p:txBody>
          <a:bodyPr wrap="square">
            <a:spAutoFit/>
          </a:bodyPr>
          <a:lstStyle/>
          <a:p>
            <a:pPr algn="ctr"/>
            <a:r>
              <a:rPr lang="ko-KR" altLang="en-US" sz="2800" dirty="0">
                <a:solidFill>
                  <a:schemeClr val="bg1"/>
                </a:solidFill>
                <a:latin typeface="휴먼옛체" pitchFamily="18" charset="-127"/>
                <a:ea typeface="휴먼옛체" pitchFamily="18" charset="-127"/>
              </a:rPr>
              <a:t>제</a:t>
            </a:r>
            <a:r>
              <a:rPr lang="en-US" altLang="ko-KR" sz="2800" dirty="0">
                <a:solidFill>
                  <a:schemeClr val="bg1"/>
                </a:solidFill>
                <a:latin typeface="휴먼옛체" pitchFamily="18" charset="-127"/>
                <a:ea typeface="휴먼옛체" pitchFamily="18" charset="-127"/>
              </a:rPr>
              <a:t>4</a:t>
            </a:r>
            <a:r>
              <a:rPr lang="ko-KR" altLang="en-US" sz="2800">
                <a:solidFill>
                  <a:schemeClr val="bg1"/>
                </a:solidFill>
                <a:latin typeface="휴먼옛체" pitchFamily="18" charset="-127"/>
                <a:ea typeface="휴먼옛체" pitchFamily="18" charset="-127"/>
              </a:rPr>
              <a:t>장  건강보험 </a:t>
            </a:r>
            <a:r>
              <a:rPr lang="ko-KR" altLang="en-US" sz="2800" dirty="0">
                <a:solidFill>
                  <a:schemeClr val="bg1"/>
                </a:solidFill>
                <a:latin typeface="휴먼옛체" pitchFamily="18" charset="-127"/>
                <a:ea typeface="휴먼옛체" pitchFamily="18" charset="-127"/>
              </a:rPr>
              <a:t>일반</a:t>
            </a:r>
            <a:endParaRPr lang="en-US" altLang="ko-KR" sz="2800" dirty="0">
              <a:solidFill>
                <a:schemeClr val="bg1"/>
              </a:solidFill>
              <a:latin typeface="휴먼옛체" pitchFamily="18" charset="-127"/>
              <a:ea typeface="휴먼옛체" pitchFamily="18"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33447"/>
    </mc:Choice>
    <mc:Fallback xmlns="">
      <p:transition spd="slow" advTm="334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7"/>
          <p:cNvSpPr>
            <a:spLocks noGrp="1" noChangeArrowheads="1"/>
          </p:cNvSpPr>
          <p:nvPr>
            <p:ph type="sldNum" sz="quarter" idx="11"/>
          </p:nvPr>
        </p:nvSpPr>
        <p:spPr>
          <a:noFill/>
        </p:spPr>
        <p:txBody>
          <a:bodyPr/>
          <a:lstStyle/>
          <a:p>
            <a:fld id="{4632840D-F55E-43C1-B83E-196C50A98447}" type="slidenum">
              <a:rPr lang="ko-KR" altLang="en-US" smtClean="0"/>
              <a:pPr/>
              <a:t>5</a:t>
            </a:fld>
            <a:endParaRPr lang="en-US" altLang="ko-KR"/>
          </a:p>
        </p:txBody>
      </p:sp>
      <p:sp>
        <p:nvSpPr>
          <p:cNvPr id="7" name="Rectangle 6"/>
          <p:cNvSpPr>
            <a:spLocks noChangeArrowheads="1"/>
          </p:cNvSpPr>
          <p:nvPr/>
        </p:nvSpPr>
        <p:spPr bwMode="auto">
          <a:xfrm>
            <a:off x="1738282" y="1428736"/>
            <a:ext cx="8715436" cy="5047536"/>
          </a:xfrm>
          <a:prstGeom prst="rect">
            <a:avLst/>
          </a:prstGeom>
          <a:noFill/>
          <a:ln w="9525">
            <a:noFill/>
            <a:miter lim="800000"/>
            <a:headEnd/>
            <a:tailEnd/>
          </a:ln>
          <a:effectLst/>
        </p:spPr>
        <p:txBody>
          <a:bodyPr wrap="square">
            <a:spAutoFit/>
          </a:bodyPr>
          <a:lstStyle/>
          <a:p>
            <a:pPr marL="360000" lvl="1" indent="-457200" algn="just">
              <a:spcAft>
                <a:spcPts val="1200"/>
              </a:spcAft>
            </a:pPr>
            <a:r>
              <a:rPr lang="en-US" altLang="ko-KR" sz="2400" dirty="0">
                <a:solidFill>
                  <a:srgbClr val="C00000"/>
                </a:solidFill>
                <a:latin typeface="휴먼엑스포" pitchFamily="18" charset="-127"/>
                <a:ea typeface="휴먼엑스포" pitchFamily="18" charset="-127"/>
              </a:rPr>
              <a:t>1. </a:t>
            </a:r>
            <a:r>
              <a:rPr lang="ko-KR" altLang="en-US" sz="2400" dirty="0">
                <a:solidFill>
                  <a:srgbClr val="C00000"/>
                </a:solidFill>
                <a:latin typeface="휴먼엑스포" pitchFamily="18" charset="-127"/>
                <a:ea typeface="휴먼엑스포" pitchFamily="18" charset="-127"/>
              </a:rPr>
              <a:t>건강보험의 의의</a:t>
            </a:r>
            <a:endParaRPr lang="en-US" altLang="ko-KR" sz="2400" dirty="0">
              <a:solidFill>
                <a:srgbClr val="C00000"/>
              </a:solidFill>
              <a:latin typeface="휴먼엑스포" pitchFamily="18" charset="-127"/>
              <a:ea typeface="휴먼엑스포" pitchFamily="18" charset="-127"/>
            </a:endParaRPr>
          </a:p>
          <a:p>
            <a:pPr marL="360000" lvl="1" indent="-457200" algn="just">
              <a:spcAft>
                <a:spcPts val="600"/>
              </a:spcAft>
            </a:pPr>
            <a:r>
              <a:rPr lang="en-US" altLang="ko-KR" sz="2400" spc="-150" dirty="0">
                <a:solidFill>
                  <a:srgbClr val="0000FF"/>
                </a:solidFill>
                <a:latin typeface="HY수평선B" pitchFamily="18" charset="-127"/>
                <a:ea typeface="HY수평선B" pitchFamily="18" charset="-127"/>
              </a:rPr>
              <a:t>1) </a:t>
            </a:r>
            <a:r>
              <a:rPr lang="ko-KR" altLang="en-US" sz="2400" spc="-150" dirty="0">
                <a:solidFill>
                  <a:srgbClr val="0000FF"/>
                </a:solidFill>
                <a:latin typeface="HY수평선B" pitchFamily="18" charset="-127"/>
                <a:ea typeface="HY수평선B" pitchFamily="18" charset="-127"/>
              </a:rPr>
              <a:t>건강보험의 정의</a:t>
            </a:r>
          </a:p>
          <a:p>
            <a:pPr marL="432000" lvl="1" indent="-252000" algn="just">
              <a:spcAft>
                <a:spcPts val="0"/>
              </a:spcAft>
              <a:buFont typeface="Wingdings" pitchFamily="2" charset="2"/>
              <a:buChar char="§"/>
            </a:pPr>
            <a:r>
              <a:rPr lang="ko-KR" altLang="en-US" sz="2300" b="0" spc="-150" dirty="0">
                <a:latin typeface="휴먼모음T" pitchFamily="18" charset="-127"/>
                <a:ea typeface="휴먼모음T" pitchFamily="18" charset="-127"/>
              </a:rPr>
              <a:t>질병이나 부상 등으로 인하여 고액의 진료비가 소요되어 가계가 파탄되는 경우를 방지하기 위하여 보험 원리에 의거 국민들이 평소에 보험료를 내어 기금화 하였다가 보험사고가 발생할 경우 보험급여를 제공해 줌으로써 국민 상호간 위험분담을 통하여 국민의 의료서비스를 보장해 주는 제도</a:t>
            </a:r>
            <a:endParaRPr lang="en-US" altLang="ko-KR" sz="2300" b="0" spc="-150" dirty="0">
              <a:latin typeface="휴먼모음T" pitchFamily="18" charset="-127"/>
              <a:ea typeface="휴먼모음T" pitchFamily="18" charset="-127"/>
            </a:endParaRPr>
          </a:p>
          <a:p>
            <a:pPr marL="432000" lvl="1" indent="-252000" algn="just">
              <a:spcAft>
                <a:spcPts val="600"/>
              </a:spcAft>
              <a:buFont typeface="Wingdings" pitchFamily="2" charset="2"/>
              <a:buChar char="§"/>
            </a:pPr>
            <a:r>
              <a:rPr lang="ko-KR" altLang="en-US" sz="2300" b="0" spc="-150" dirty="0">
                <a:latin typeface="휴먼모음T" pitchFamily="18" charset="-127"/>
                <a:ea typeface="휴먼모음T" pitchFamily="18" charset="-127"/>
              </a:rPr>
              <a:t>의료보험은 질병이나 부상의 치료행위에 치중된 의료비보장</a:t>
            </a:r>
            <a:r>
              <a:rPr lang="en-US" altLang="ko-KR" sz="2300" b="0" spc="-150" dirty="0">
                <a:latin typeface="휴먼모음T" pitchFamily="18" charset="-127"/>
                <a:ea typeface="휴먼모음T" pitchFamily="18" charset="-127"/>
              </a:rPr>
              <a:t>,</a:t>
            </a:r>
            <a:r>
              <a:rPr lang="ko-KR" altLang="en-US" sz="2300" b="0" spc="-150" dirty="0">
                <a:latin typeface="휴먼모음T" pitchFamily="18" charset="-127"/>
                <a:ea typeface="휴먼모음T" pitchFamily="18" charset="-127"/>
              </a:rPr>
              <a:t> 건강보험은 질병이나 부상 등을 치료하는 것은 물론 상병</a:t>
            </a:r>
            <a:r>
              <a:rPr lang="en-US" altLang="ko-KR" sz="2400" b="0" spc="-150" dirty="0">
                <a:latin typeface="휴먼모음T"/>
                <a:ea typeface="휴먼모음T"/>
              </a:rPr>
              <a:t>·</a:t>
            </a:r>
            <a:r>
              <a:rPr lang="ko-KR" altLang="en-US" sz="2300" b="0" spc="-150" dirty="0">
                <a:latin typeface="휴먼모음T" pitchFamily="18" charset="-127"/>
                <a:ea typeface="휴먼모음T" pitchFamily="18" charset="-127"/>
              </a:rPr>
              <a:t>부상을 예방하고 건강을 증진하는 적극적인 개념</a:t>
            </a:r>
            <a:endParaRPr lang="en-US" altLang="ko-KR" sz="2300" b="0" spc="-150" dirty="0">
              <a:latin typeface="휴먼모음T" pitchFamily="18" charset="-127"/>
              <a:ea typeface="휴먼모음T" pitchFamily="18" charset="-127"/>
            </a:endParaRPr>
          </a:p>
          <a:p>
            <a:pPr marL="0" lvl="1" algn="just">
              <a:spcAft>
                <a:spcPts val="0"/>
              </a:spcAft>
            </a:pPr>
            <a:r>
              <a:rPr lang="en-US" altLang="ko-KR" sz="2400" spc="-150" dirty="0">
                <a:solidFill>
                  <a:srgbClr val="0000FF"/>
                </a:solidFill>
                <a:latin typeface="HY수평선B" pitchFamily="18" charset="-127"/>
                <a:ea typeface="HY수평선B" pitchFamily="18" charset="-127"/>
              </a:rPr>
              <a:t>2) </a:t>
            </a:r>
            <a:r>
              <a:rPr lang="ko-KR" altLang="en-US" sz="2400" spc="-150" dirty="0">
                <a:solidFill>
                  <a:srgbClr val="0000FF"/>
                </a:solidFill>
                <a:latin typeface="HY수평선B" pitchFamily="18" charset="-127"/>
                <a:ea typeface="HY수평선B" pitchFamily="18" charset="-127"/>
              </a:rPr>
              <a:t>건강보험의 목적</a:t>
            </a:r>
            <a:r>
              <a:rPr lang="en-US" altLang="ko-KR" sz="2400" b="0" spc="-150" dirty="0">
                <a:solidFill>
                  <a:srgbClr val="0000FF"/>
                </a:solidFill>
                <a:latin typeface="HY수평선B" pitchFamily="18" charset="-127"/>
                <a:ea typeface="HY수평선B" pitchFamily="18" charset="-127"/>
              </a:rPr>
              <a:t> </a:t>
            </a:r>
          </a:p>
          <a:p>
            <a:pPr marL="432000" lvl="1" indent="-252000" algn="just">
              <a:spcAft>
                <a:spcPts val="0"/>
              </a:spcAft>
              <a:buFont typeface="Wingdings" pitchFamily="2" charset="2"/>
              <a:buChar char="§"/>
            </a:pPr>
            <a:r>
              <a:rPr lang="ko-KR" altLang="en-US" sz="2300" b="0" spc="-150" dirty="0">
                <a:latin typeface="휴먼모음T" pitchFamily="18" charset="-127"/>
                <a:ea typeface="휴먼모음T" pitchFamily="18" charset="-127"/>
              </a:rPr>
              <a:t>국가가 개입하여 국민의 기본적인 의료문제를 해결</a:t>
            </a:r>
            <a:endParaRPr lang="en-US" altLang="ko-KR" sz="2300" b="0" spc="-150" dirty="0">
              <a:latin typeface="휴먼모음T" pitchFamily="18" charset="-127"/>
              <a:ea typeface="휴먼모음T" pitchFamily="18" charset="-127"/>
            </a:endParaRPr>
          </a:p>
          <a:p>
            <a:pPr marL="432000" lvl="1" indent="-252000" algn="just">
              <a:spcAft>
                <a:spcPts val="0"/>
              </a:spcAft>
              <a:buFont typeface="Wingdings" pitchFamily="2" charset="2"/>
              <a:buChar char="§"/>
            </a:pPr>
            <a:r>
              <a:rPr lang="ko-KR" altLang="en-US" sz="2300" b="0" spc="-150" dirty="0">
                <a:latin typeface="휴먼모음T" pitchFamily="18" charset="-127"/>
                <a:ea typeface="휴먼모음T" pitchFamily="18" charset="-127"/>
              </a:rPr>
              <a:t>개인의 위험을 보험가입자 전원에게 분산</a:t>
            </a:r>
            <a:endParaRPr lang="en-US" altLang="ko-KR" sz="2300" b="0" spc="-150" dirty="0">
              <a:latin typeface="휴먼모음T" pitchFamily="18" charset="-127"/>
              <a:ea typeface="휴먼모음T" pitchFamily="18" charset="-127"/>
            </a:endParaRPr>
          </a:p>
          <a:p>
            <a:pPr marL="432000" lvl="1" indent="-252000" algn="just">
              <a:spcAft>
                <a:spcPts val="0"/>
              </a:spcAft>
              <a:buFont typeface="Wingdings" pitchFamily="2" charset="2"/>
              <a:buChar char="§"/>
            </a:pPr>
            <a:r>
              <a:rPr lang="ko-KR" altLang="en-US" sz="2300" b="0" spc="-150" dirty="0">
                <a:latin typeface="휴먼모음T" pitchFamily="18" charset="-127"/>
                <a:ea typeface="휴먼모음T" pitchFamily="18" charset="-127"/>
              </a:rPr>
              <a:t>국민의 의료비용을 사회연대성의 원리에 따라 공동체적으로 해결</a:t>
            </a:r>
            <a:endParaRPr lang="ko-KR" altLang="en-US" sz="2300" spc="-150" dirty="0">
              <a:solidFill>
                <a:srgbClr val="C00000"/>
              </a:solidFill>
              <a:latin typeface="휴먼모음T" pitchFamily="18" charset="-127"/>
              <a:ea typeface="휴먼모음T" pitchFamily="18" charset="-127"/>
            </a:endParaRPr>
          </a:p>
        </p:txBody>
      </p:sp>
      <p:sp>
        <p:nvSpPr>
          <p:cNvPr id="9"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1</a:t>
            </a:r>
            <a:r>
              <a:rPr lang="ko-KR" altLang="en-US" dirty="0">
                <a:ea typeface="굴림" charset="-127"/>
              </a:rPr>
              <a:t>절</a:t>
            </a:r>
            <a:r>
              <a:rPr lang="ko-KR" altLang="en-US" dirty="0"/>
              <a:t> 건강보험의 이해</a:t>
            </a:r>
            <a:endParaRPr lang="ko-KR" altLang="en-US" dirty="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254820"/>
    </mc:Choice>
    <mc:Fallback xmlns="">
      <p:transition spd="slow" advTm="25482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7"/>
          <p:cNvSpPr>
            <a:spLocks noGrp="1" noChangeArrowheads="1"/>
          </p:cNvSpPr>
          <p:nvPr>
            <p:ph type="sldNum" sz="quarter" idx="11"/>
          </p:nvPr>
        </p:nvSpPr>
        <p:spPr>
          <a:noFill/>
        </p:spPr>
        <p:txBody>
          <a:bodyPr/>
          <a:lstStyle/>
          <a:p>
            <a:fld id="{4632840D-F55E-43C1-B83E-196C50A98447}" type="slidenum">
              <a:rPr lang="ko-KR" altLang="en-US" smtClean="0"/>
              <a:pPr/>
              <a:t>6</a:t>
            </a:fld>
            <a:endParaRPr lang="en-US" altLang="ko-KR" dirty="0"/>
          </a:p>
        </p:txBody>
      </p:sp>
      <p:sp>
        <p:nvSpPr>
          <p:cNvPr id="7" name="Rectangle 6"/>
          <p:cNvSpPr>
            <a:spLocks noChangeArrowheads="1"/>
          </p:cNvSpPr>
          <p:nvPr/>
        </p:nvSpPr>
        <p:spPr bwMode="auto">
          <a:xfrm>
            <a:off x="1809720" y="1500175"/>
            <a:ext cx="8572560" cy="4893647"/>
          </a:xfrm>
          <a:prstGeom prst="rect">
            <a:avLst/>
          </a:prstGeom>
          <a:noFill/>
          <a:ln w="9525">
            <a:noFill/>
            <a:miter lim="800000"/>
            <a:headEnd/>
            <a:tailEnd/>
          </a:ln>
          <a:effectLst/>
        </p:spPr>
        <p:txBody>
          <a:bodyPr wrap="square">
            <a:spAutoFit/>
          </a:bodyPr>
          <a:lstStyle/>
          <a:p>
            <a:pPr marL="360000" lvl="1" indent="-457200" algn="just">
              <a:spcAft>
                <a:spcPts val="0"/>
              </a:spcAft>
            </a:pPr>
            <a:r>
              <a:rPr lang="en-US" altLang="ko-KR" sz="2400" dirty="0">
                <a:solidFill>
                  <a:srgbClr val="C00000"/>
                </a:solidFill>
                <a:latin typeface="휴먼엑스포" pitchFamily="18" charset="-127"/>
                <a:ea typeface="휴먼엑스포" pitchFamily="18" charset="-127"/>
              </a:rPr>
              <a:t>2. </a:t>
            </a:r>
            <a:r>
              <a:rPr lang="ko-KR" altLang="en-US" sz="2400" dirty="0">
                <a:solidFill>
                  <a:srgbClr val="C00000"/>
                </a:solidFill>
                <a:latin typeface="휴먼엑스포" pitchFamily="18" charset="-127"/>
                <a:ea typeface="휴먼엑스포" pitchFamily="18" charset="-127"/>
              </a:rPr>
              <a:t>건강보험의 특징</a:t>
            </a:r>
            <a:endParaRPr lang="en-US" altLang="ko-KR" sz="2400" dirty="0">
              <a:solidFill>
                <a:srgbClr val="C00000"/>
              </a:solidFill>
              <a:latin typeface="휴먼엑스포" pitchFamily="18" charset="-127"/>
              <a:ea typeface="휴먼엑스포" pitchFamily="18" charset="-127"/>
            </a:endParaRP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1) </a:t>
            </a:r>
            <a:r>
              <a:rPr lang="ko-KR" altLang="en-US" sz="2400" b="0" spc="-150" dirty="0">
                <a:solidFill>
                  <a:srgbClr val="0000FF"/>
                </a:solidFill>
                <a:latin typeface="HY견고딕" panose="02030600000101010101" pitchFamily="18" charset="-127"/>
                <a:ea typeface="HY견고딕" panose="02030600000101010101" pitchFamily="18" charset="-127"/>
              </a:rPr>
              <a:t>법률에 의한 강제가입 </a:t>
            </a:r>
            <a:endParaRPr lang="en-US" altLang="ko-KR" sz="2400" b="0" spc="-150" dirty="0">
              <a:solidFill>
                <a:srgbClr val="0000FF"/>
              </a:solidFill>
              <a:latin typeface="HY견고딕" panose="02030600000101010101" pitchFamily="18" charset="-127"/>
              <a:ea typeface="HY견고딕" panose="02030600000101010101" pitchFamily="18" charset="-127"/>
            </a:endParaRPr>
          </a:p>
          <a:p>
            <a:pPr marL="432000" lvl="1" indent="-252000" algn="just">
              <a:spcAft>
                <a:spcPts val="0"/>
              </a:spcAft>
              <a:buFont typeface="Wingdings" pitchFamily="2" charset="2"/>
              <a:buChar char="§"/>
            </a:pPr>
            <a:r>
              <a:rPr lang="ko-KR" altLang="en-US" sz="2400" b="0" spc="-150" dirty="0" err="1">
                <a:latin typeface="휴먼모음T" pitchFamily="18" charset="-127"/>
                <a:ea typeface="휴먼모음T" pitchFamily="18" charset="-127"/>
              </a:rPr>
              <a:t>임의적용시</a:t>
            </a:r>
            <a:r>
              <a:rPr lang="ko-KR" altLang="en-US" sz="2400" b="0" spc="-150" dirty="0">
                <a:latin typeface="휴먼모음T" pitchFamily="18" charset="-127"/>
                <a:ea typeface="휴먼모음T" pitchFamily="18" charset="-127"/>
              </a:rPr>
              <a:t> 보험가입의 역선택으로 재정파탄우려가 있어 이를 방지</a:t>
            </a:r>
            <a:endParaRPr lang="en-US" altLang="ko-KR" sz="2400" b="0" spc="-150" dirty="0">
              <a:latin typeface="휴먼모음T" pitchFamily="18" charset="-127"/>
              <a:ea typeface="휴먼모음T" pitchFamily="18" charset="-127"/>
            </a:endParaRPr>
          </a:p>
          <a:p>
            <a:pPr marL="432000" lvl="1" indent="-252000" algn="just">
              <a:spcAft>
                <a:spcPts val="0"/>
              </a:spcAft>
              <a:buFont typeface="Wingdings" pitchFamily="2" charset="2"/>
              <a:buChar char="§"/>
            </a:pPr>
            <a:r>
              <a:rPr lang="ko-KR" altLang="en-US" sz="2400" b="0" spc="-150" dirty="0">
                <a:latin typeface="휴먼모음T" pitchFamily="18" charset="-127"/>
                <a:ea typeface="휴먼모음T" pitchFamily="18" charset="-127"/>
              </a:rPr>
              <a:t>전국민을 대상으로 함으로써 상호 위험분산을 통해 균등한 의료 서비스를 제공</a:t>
            </a: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2) </a:t>
            </a:r>
            <a:r>
              <a:rPr lang="ko-KR" altLang="en-US" sz="2400" b="0" spc="-150" dirty="0">
                <a:solidFill>
                  <a:srgbClr val="0000FF"/>
                </a:solidFill>
                <a:latin typeface="HY견고딕" panose="02030600000101010101" pitchFamily="18" charset="-127"/>
                <a:ea typeface="HY견고딕" panose="02030600000101010101" pitchFamily="18" charset="-127"/>
              </a:rPr>
              <a:t>형평성 </a:t>
            </a:r>
            <a:r>
              <a:rPr lang="en-US" altLang="ko-KR" sz="2400" spc="-150" dirty="0"/>
              <a:t>: </a:t>
            </a:r>
            <a:r>
              <a:rPr lang="ko-KR" altLang="en-US" sz="2400" b="0" spc="-150" dirty="0">
                <a:latin typeface="휴먼모음T" pitchFamily="18" charset="-127"/>
                <a:ea typeface="휴먼모음T" pitchFamily="18" charset="-127"/>
              </a:rPr>
              <a:t>소득 및 부담능력에 따라 차등 부담</a:t>
            </a: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3) </a:t>
            </a:r>
            <a:r>
              <a:rPr lang="ko-KR" altLang="en-US" sz="2400" b="0" spc="-150" dirty="0">
                <a:solidFill>
                  <a:srgbClr val="0000FF"/>
                </a:solidFill>
                <a:latin typeface="HY견고딕" panose="02030600000101010101" pitchFamily="18" charset="-127"/>
                <a:ea typeface="HY견고딕" panose="02030600000101010101" pitchFamily="18" charset="-127"/>
              </a:rPr>
              <a:t>보험급여의 균등</a:t>
            </a:r>
            <a:endParaRPr lang="en-US" altLang="ko-KR" sz="2400" b="0" spc="-150" dirty="0">
              <a:solidFill>
                <a:srgbClr val="0000FF"/>
              </a:solidFill>
              <a:latin typeface="HY견고딕" panose="02030600000101010101" pitchFamily="18" charset="-127"/>
              <a:ea typeface="HY견고딕" panose="02030600000101010101" pitchFamily="18" charset="-127"/>
            </a:endParaRPr>
          </a:p>
          <a:p>
            <a:pPr marL="432000" lvl="1" indent="-252000" algn="just">
              <a:spcAft>
                <a:spcPts val="0"/>
              </a:spcAft>
              <a:buFont typeface="Wingdings" pitchFamily="2" charset="2"/>
              <a:buChar char="§"/>
            </a:pPr>
            <a:r>
              <a:rPr lang="ko-KR" altLang="en-US" sz="2400" b="0" spc="-150" dirty="0">
                <a:latin typeface="휴먼모음T" pitchFamily="18" charset="-127"/>
                <a:ea typeface="휴먼모음T" pitchFamily="18" charset="-127"/>
              </a:rPr>
              <a:t>개인이 부담한 보험료의 많고 적음에 관계없이 필요에 따라 보험급여를 균등하게 받음</a:t>
            </a: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4) </a:t>
            </a:r>
            <a:r>
              <a:rPr lang="ko-KR" altLang="en-US" sz="2400" b="0" spc="-150" dirty="0">
                <a:solidFill>
                  <a:srgbClr val="0000FF"/>
                </a:solidFill>
                <a:latin typeface="HY견고딕" panose="02030600000101010101" pitchFamily="18" charset="-127"/>
                <a:ea typeface="HY견고딕" panose="02030600000101010101" pitchFamily="18" charset="-127"/>
              </a:rPr>
              <a:t>단기보험</a:t>
            </a:r>
            <a:r>
              <a:rPr lang="en-US" altLang="ko-KR" sz="2400" spc="-150" dirty="0"/>
              <a:t>: </a:t>
            </a:r>
            <a:r>
              <a:rPr lang="en-US" altLang="ko-KR" sz="2400" b="0" spc="-150" dirty="0">
                <a:latin typeface="휴먼모음T" pitchFamily="18" charset="-127"/>
                <a:ea typeface="휴먼모음T" pitchFamily="18" charset="-127"/>
              </a:rPr>
              <a:t>1</a:t>
            </a:r>
            <a:r>
              <a:rPr lang="ko-KR" altLang="en-US" sz="2400" b="0" spc="-150" dirty="0" err="1">
                <a:latin typeface="휴먼모음T" pitchFamily="18" charset="-127"/>
                <a:ea typeface="휴먼모음T" pitchFamily="18" charset="-127"/>
              </a:rPr>
              <a:t>회계년도를</a:t>
            </a:r>
            <a:r>
              <a:rPr lang="ko-KR" altLang="en-US" sz="2400" b="0" spc="-150" dirty="0">
                <a:latin typeface="휴먼모음T" pitchFamily="18" charset="-127"/>
                <a:ea typeface="휴먼모음T" pitchFamily="18" charset="-127"/>
              </a:rPr>
              <a:t> 기준으로 보험료수입</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진료비지급이 이루어짐</a:t>
            </a: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5) </a:t>
            </a:r>
            <a:r>
              <a:rPr lang="ko-KR" altLang="en-US" sz="2400" b="0" spc="-150" dirty="0">
                <a:solidFill>
                  <a:srgbClr val="0000FF"/>
                </a:solidFill>
                <a:latin typeface="HY견고딕" panose="02030600000101010101" pitchFamily="18" charset="-127"/>
                <a:ea typeface="HY견고딕" panose="02030600000101010101" pitchFamily="18" charset="-127"/>
              </a:rPr>
              <a:t>수익자 부담 원칙</a:t>
            </a:r>
            <a:r>
              <a:rPr lang="en-US" altLang="ko-KR" sz="2400" spc="-150" dirty="0">
                <a:latin typeface="HY견고딕" panose="02030600000101010101" pitchFamily="18" charset="-127"/>
                <a:ea typeface="HY견고딕" panose="02030600000101010101" pitchFamily="18" charset="-127"/>
              </a:rPr>
              <a:t>: </a:t>
            </a:r>
            <a:r>
              <a:rPr lang="ko-KR" altLang="en-US" sz="2400" b="0" spc="-150" dirty="0">
                <a:latin typeface="휴먼모음T" pitchFamily="18" charset="-127"/>
                <a:ea typeface="휴먼모음T" pitchFamily="18" charset="-127"/>
              </a:rPr>
              <a:t>가입자인 피보험자가 보험료를 일정부분 부담</a:t>
            </a: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6) </a:t>
            </a:r>
            <a:r>
              <a:rPr lang="ko-KR" altLang="en-US" sz="2400" b="0" spc="-150" dirty="0">
                <a:solidFill>
                  <a:srgbClr val="0000FF"/>
                </a:solidFill>
                <a:latin typeface="HY견고딕" panose="02030600000101010101" pitchFamily="18" charset="-127"/>
                <a:ea typeface="HY견고딕" panose="02030600000101010101" pitchFamily="18" charset="-127"/>
              </a:rPr>
              <a:t>보험료징수의 강제성 </a:t>
            </a:r>
            <a:endParaRPr lang="en-US" altLang="ko-KR" sz="2400" b="0" spc="-150" dirty="0">
              <a:solidFill>
                <a:srgbClr val="0000FF"/>
              </a:solidFill>
              <a:latin typeface="HY견고딕" panose="02030600000101010101" pitchFamily="18" charset="-127"/>
              <a:ea typeface="HY견고딕" panose="02030600000101010101" pitchFamily="18" charset="-127"/>
            </a:endParaRPr>
          </a:p>
          <a:p>
            <a:pPr marL="432000" lvl="1" indent="-252000" algn="just">
              <a:spcAft>
                <a:spcPts val="0"/>
              </a:spcAft>
              <a:buFont typeface="Wingdings" pitchFamily="2" charset="2"/>
              <a:buChar char="§"/>
            </a:pPr>
            <a:r>
              <a:rPr lang="ko-KR" altLang="en-US" sz="2400" b="0" spc="-150" dirty="0">
                <a:latin typeface="휴먼모음T" pitchFamily="18" charset="-127"/>
                <a:ea typeface="휴먼모음T" pitchFamily="18" charset="-127"/>
              </a:rPr>
              <a:t>건강보험제도의 실효성 확보를 위해 보험료징수에 강제성 부여</a:t>
            </a:r>
          </a:p>
        </p:txBody>
      </p:sp>
      <p:sp>
        <p:nvSpPr>
          <p:cNvPr id="9"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1</a:t>
            </a:r>
            <a:r>
              <a:rPr lang="ko-KR" altLang="en-US" dirty="0">
                <a:ea typeface="굴림" charset="-127"/>
              </a:rPr>
              <a:t>절</a:t>
            </a:r>
            <a:r>
              <a:rPr lang="ko-KR" altLang="en-US" dirty="0"/>
              <a:t> 건강보험의 이해</a:t>
            </a:r>
            <a:endParaRPr lang="ko-KR" altLang="en-US" dirty="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420027"/>
    </mc:Choice>
    <mc:Fallback xmlns="">
      <p:transition spd="slow" advTm="42002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7"/>
          <p:cNvSpPr>
            <a:spLocks noGrp="1" noChangeArrowheads="1"/>
          </p:cNvSpPr>
          <p:nvPr>
            <p:ph type="sldNum" sz="quarter" idx="11"/>
          </p:nvPr>
        </p:nvSpPr>
        <p:spPr>
          <a:noFill/>
        </p:spPr>
        <p:txBody>
          <a:bodyPr/>
          <a:lstStyle/>
          <a:p>
            <a:fld id="{4632840D-F55E-43C1-B83E-196C50A98447}" type="slidenum">
              <a:rPr lang="ko-KR" altLang="en-US" smtClean="0"/>
              <a:pPr/>
              <a:t>7</a:t>
            </a:fld>
            <a:endParaRPr lang="en-US" altLang="ko-KR"/>
          </a:p>
        </p:txBody>
      </p:sp>
      <p:sp>
        <p:nvSpPr>
          <p:cNvPr id="7" name="Rectangle 6"/>
          <p:cNvSpPr>
            <a:spLocks noChangeArrowheads="1"/>
          </p:cNvSpPr>
          <p:nvPr/>
        </p:nvSpPr>
        <p:spPr bwMode="auto">
          <a:xfrm>
            <a:off x="1809720" y="1500174"/>
            <a:ext cx="8358246" cy="4909036"/>
          </a:xfrm>
          <a:prstGeom prst="rect">
            <a:avLst/>
          </a:prstGeom>
          <a:noFill/>
          <a:ln w="9525">
            <a:noFill/>
            <a:miter lim="800000"/>
            <a:headEnd/>
            <a:tailEnd/>
          </a:ln>
          <a:effectLst/>
        </p:spPr>
        <p:txBody>
          <a:bodyPr wrap="square">
            <a:spAutoFit/>
          </a:bodyPr>
          <a:lstStyle/>
          <a:p>
            <a:pPr marL="360000" lvl="1" indent="-457200" algn="just">
              <a:spcAft>
                <a:spcPts val="1200"/>
              </a:spcAft>
            </a:pPr>
            <a:r>
              <a:rPr lang="en-US" altLang="ko-KR" sz="2400" dirty="0">
                <a:solidFill>
                  <a:srgbClr val="C00000"/>
                </a:solidFill>
                <a:latin typeface="휴먼엑스포" pitchFamily="18" charset="-127"/>
                <a:ea typeface="휴먼엑스포" pitchFamily="18" charset="-127"/>
              </a:rPr>
              <a:t>3. </a:t>
            </a:r>
            <a:r>
              <a:rPr lang="ko-KR" altLang="en-US" sz="2400" dirty="0">
                <a:solidFill>
                  <a:srgbClr val="C00000"/>
                </a:solidFill>
                <a:latin typeface="휴먼엑스포" pitchFamily="18" charset="-127"/>
                <a:ea typeface="휴먼엑스포" pitchFamily="18" charset="-127"/>
              </a:rPr>
              <a:t>우리나라 건강보험의 근거</a:t>
            </a:r>
            <a:endParaRPr lang="en-US" altLang="ko-KR" sz="2400" dirty="0">
              <a:solidFill>
                <a:srgbClr val="C00000"/>
              </a:solidFill>
              <a:latin typeface="휴먼엑스포" pitchFamily="18" charset="-127"/>
              <a:ea typeface="휴먼엑스포" pitchFamily="18" charset="-127"/>
            </a:endParaRP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1) </a:t>
            </a:r>
            <a:r>
              <a:rPr lang="ko-KR" altLang="en-US" sz="2400" b="0" spc="-150" dirty="0">
                <a:solidFill>
                  <a:srgbClr val="0000FF"/>
                </a:solidFill>
                <a:latin typeface="HY견고딕" panose="02030600000101010101" pitchFamily="18" charset="-127"/>
                <a:ea typeface="HY견고딕" panose="02030600000101010101" pitchFamily="18" charset="-127"/>
              </a:rPr>
              <a:t>헌법</a:t>
            </a:r>
          </a:p>
          <a:p>
            <a:pPr marL="432000" lvl="1" indent="-252000" algn="just">
              <a:spcAft>
                <a:spcPts val="0"/>
              </a:spcAft>
              <a:buFont typeface="Wingdings" pitchFamily="2" charset="2"/>
              <a:buChar char="§"/>
            </a:pPr>
            <a:r>
              <a:rPr lang="ko-KR" altLang="en-US" sz="2400" b="0" spc="-150" dirty="0">
                <a:latin typeface="휴먼모음T" pitchFamily="18" charset="-127"/>
                <a:ea typeface="휴먼모음T" pitchFamily="18" charset="-127"/>
              </a:rPr>
              <a:t>모든 국민은 인간다운 생활을 할 권리를 가지며 국가는 사회보장</a:t>
            </a:r>
            <a:r>
              <a:rPr lang="en-US" altLang="ko-KR" sz="2400" b="0" spc="-150" dirty="0">
                <a:latin typeface="휴먼모음T"/>
                <a:ea typeface="휴먼모음T"/>
              </a:rPr>
              <a:t>·</a:t>
            </a:r>
            <a:r>
              <a:rPr lang="ko-KR" altLang="en-US" sz="2400" b="0" spc="-150" dirty="0">
                <a:latin typeface="휴먼모음T" pitchFamily="18" charset="-127"/>
                <a:ea typeface="휴먼모음T" pitchFamily="18" charset="-127"/>
              </a:rPr>
              <a:t>사회복지의 증진에 노력할 의무를 진다</a:t>
            </a:r>
            <a:r>
              <a:rPr lang="en-US" altLang="ko-KR" sz="2400" b="0" spc="-150" dirty="0">
                <a:latin typeface="휴먼모음T" pitchFamily="18" charset="-127"/>
                <a:ea typeface="휴먼모음T" pitchFamily="18" charset="-127"/>
              </a:rPr>
              <a:t>(34</a:t>
            </a:r>
            <a:r>
              <a:rPr lang="ko-KR" altLang="en-US" sz="2400" b="0" spc="-150" dirty="0">
                <a:latin typeface="휴먼모음T" pitchFamily="18" charset="-127"/>
                <a:ea typeface="휴먼모음T" pitchFamily="18" charset="-127"/>
              </a:rPr>
              <a:t>조</a:t>
            </a:r>
            <a:r>
              <a:rPr lang="en-US" altLang="ko-KR" sz="2400" b="0" spc="-150" dirty="0">
                <a:latin typeface="휴먼모음T" pitchFamily="18" charset="-127"/>
                <a:ea typeface="휴먼모음T" pitchFamily="18" charset="-127"/>
              </a:rPr>
              <a:t>)</a:t>
            </a:r>
          </a:p>
          <a:p>
            <a:pPr marL="432000" lvl="1" indent="-252000" algn="just">
              <a:spcAft>
                <a:spcPts val="600"/>
              </a:spcAft>
              <a:buFont typeface="Wingdings" pitchFamily="2" charset="2"/>
              <a:buChar char="§"/>
            </a:pPr>
            <a:r>
              <a:rPr lang="ko-KR" altLang="en-US" sz="2400" b="0" spc="-150" dirty="0">
                <a:latin typeface="휴먼모음T" pitchFamily="18" charset="-127"/>
                <a:ea typeface="휴먼모음T" pitchFamily="18" charset="-127"/>
              </a:rPr>
              <a:t>모든 국민은 보건에 관하여 국가의 보호를 받는다</a:t>
            </a:r>
            <a:r>
              <a:rPr lang="en-US" altLang="ko-KR" sz="2400" b="0" spc="-150" dirty="0">
                <a:latin typeface="휴먼모음T" pitchFamily="18" charset="-127"/>
                <a:ea typeface="휴먼모음T" pitchFamily="18" charset="-127"/>
              </a:rPr>
              <a:t>(36</a:t>
            </a:r>
            <a:r>
              <a:rPr lang="ko-KR" altLang="en-US" sz="2400" b="0" spc="-150" dirty="0">
                <a:latin typeface="휴먼모음T" pitchFamily="18" charset="-127"/>
                <a:ea typeface="휴먼모음T" pitchFamily="18" charset="-127"/>
              </a:rPr>
              <a:t>조</a:t>
            </a:r>
            <a:r>
              <a:rPr lang="en-US" altLang="ko-KR" sz="2400" b="0" spc="-150" dirty="0">
                <a:latin typeface="휴먼모음T" pitchFamily="18" charset="-127"/>
                <a:ea typeface="휴먼모음T" pitchFamily="18" charset="-127"/>
              </a:rPr>
              <a:t>)</a:t>
            </a:r>
            <a:endParaRPr lang="ko-KR" altLang="en-US" sz="2400" b="0" spc="-150" dirty="0">
              <a:latin typeface="휴먼모음T" pitchFamily="18" charset="-127"/>
              <a:ea typeface="휴먼모음T" pitchFamily="18" charset="-127"/>
            </a:endParaRP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2) </a:t>
            </a:r>
            <a:r>
              <a:rPr lang="ko-KR" altLang="en-US" sz="2400" b="0" spc="-150" dirty="0" err="1">
                <a:solidFill>
                  <a:srgbClr val="0000FF"/>
                </a:solidFill>
                <a:latin typeface="HY견고딕" panose="02030600000101010101" pitchFamily="18" charset="-127"/>
                <a:ea typeface="HY견고딕" panose="02030600000101010101" pitchFamily="18" charset="-127"/>
              </a:rPr>
              <a:t>사회보장법</a:t>
            </a:r>
            <a:endParaRPr lang="en-US" altLang="ko-KR" sz="2400" b="0" spc="-150" dirty="0">
              <a:solidFill>
                <a:srgbClr val="0000FF"/>
              </a:solidFill>
              <a:latin typeface="HY견고딕" panose="02030600000101010101" pitchFamily="18" charset="-127"/>
              <a:ea typeface="HY견고딕" panose="02030600000101010101" pitchFamily="18" charset="-127"/>
            </a:endParaRPr>
          </a:p>
          <a:p>
            <a:pPr marL="432000" lvl="1" indent="-252000" algn="just">
              <a:spcAft>
                <a:spcPts val="600"/>
              </a:spcAft>
              <a:buFont typeface="Wingdings" pitchFamily="2" charset="2"/>
              <a:buChar char="§"/>
            </a:pPr>
            <a:r>
              <a:rPr lang="ko-KR" altLang="en-US" sz="2400" b="0" spc="-150" dirty="0">
                <a:latin typeface="휴먼모음T" pitchFamily="18" charset="-127"/>
                <a:ea typeface="휴먼모음T" pitchFamily="18" charset="-127"/>
              </a:rPr>
              <a:t>사회적 위험으로부터 국민을 보호하고 빈곤을 해소하며 국민생활의 질을 향상시키기 위하여 사회보장제도 중 사회보험을 규정</a:t>
            </a:r>
            <a:endParaRPr lang="en-US" altLang="ko-KR" sz="2400" b="0" spc="-150" dirty="0">
              <a:latin typeface="휴먼모음T" pitchFamily="18" charset="-127"/>
              <a:ea typeface="휴먼모음T" pitchFamily="18" charset="-127"/>
            </a:endParaRPr>
          </a:p>
          <a:p>
            <a:pPr marL="360000" lvl="1"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3) </a:t>
            </a:r>
            <a:r>
              <a:rPr lang="ko-KR" altLang="en-US" sz="2400" b="0" spc="-150" dirty="0">
                <a:solidFill>
                  <a:srgbClr val="0000FF"/>
                </a:solidFill>
                <a:latin typeface="HY견고딕" panose="02030600000101010101" pitchFamily="18" charset="-127"/>
                <a:ea typeface="HY견고딕" panose="02030600000101010101" pitchFamily="18" charset="-127"/>
              </a:rPr>
              <a:t>국민건강보험법</a:t>
            </a:r>
            <a:r>
              <a:rPr lang="en-US" altLang="ko-KR" sz="2400" b="0" spc="-150" dirty="0">
                <a:solidFill>
                  <a:srgbClr val="0000FF"/>
                </a:solidFill>
                <a:latin typeface="HY견고딕" panose="02030600000101010101" pitchFamily="18" charset="-127"/>
                <a:ea typeface="HY견고딕" panose="02030600000101010101" pitchFamily="18" charset="-127"/>
              </a:rPr>
              <a:t> </a:t>
            </a:r>
          </a:p>
          <a:p>
            <a:pPr marL="432000" lvl="1" indent="-252000" algn="just">
              <a:spcAft>
                <a:spcPts val="600"/>
              </a:spcAft>
              <a:buFont typeface="Wingdings" pitchFamily="2" charset="2"/>
              <a:buChar char="§"/>
            </a:pPr>
            <a:r>
              <a:rPr lang="ko-KR" altLang="en-US" sz="2400" b="0" spc="-150" dirty="0">
                <a:latin typeface="휴먼모음T" pitchFamily="18" charset="-127"/>
                <a:ea typeface="휴먼모음T" pitchFamily="18" charset="-127"/>
              </a:rPr>
              <a:t>건강보험제도에 관한 국민의 </a:t>
            </a:r>
            <a:r>
              <a:rPr lang="ko-KR" altLang="en-US" sz="2400" b="0" spc="-150" dirty="0" err="1">
                <a:latin typeface="휴먼모음T" pitchFamily="18" charset="-127"/>
                <a:ea typeface="휴먼모음T" pitchFamily="18" charset="-127"/>
              </a:rPr>
              <a:t>수급권</a:t>
            </a:r>
            <a:r>
              <a:rPr lang="ko-KR" altLang="en-US" sz="2400" b="0" spc="-150" dirty="0">
                <a:latin typeface="휴먼모음T" pitchFamily="18" charset="-127"/>
                <a:ea typeface="휴먼모음T" pitchFamily="18" charset="-127"/>
              </a:rPr>
              <a:t> 등 권리보장</a:t>
            </a:r>
            <a:r>
              <a:rPr lang="en-US" altLang="ko-KR" sz="2400" b="0" spc="-150" dirty="0">
                <a:latin typeface="휴먼모음T" pitchFamily="18" charset="-127"/>
                <a:ea typeface="휴먼모음T" pitchFamily="18" charset="-127"/>
              </a:rPr>
              <a:t>, </a:t>
            </a:r>
            <a:r>
              <a:rPr lang="ko-KR" altLang="en-US" sz="2400" b="0" spc="-150" dirty="0">
                <a:latin typeface="휴먼모음T" pitchFamily="18" charset="-127"/>
                <a:ea typeface="휴먼모음T" pitchFamily="18" charset="-127"/>
              </a:rPr>
              <a:t>적용대상 및 보험료 부담 의무 등을 규정</a:t>
            </a:r>
            <a:endParaRPr lang="en-US" altLang="ko-KR" sz="2400" b="0" spc="-150" dirty="0">
              <a:latin typeface="휴먼모음T" pitchFamily="18" charset="-127"/>
              <a:ea typeface="휴먼모음T" pitchFamily="18" charset="-127"/>
            </a:endParaRPr>
          </a:p>
          <a:p>
            <a:pPr algn="just"/>
            <a:r>
              <a:rPr lang="en-US" altLang="ko-KR" sz="2400" b="0" spc="-150" dirty="0">
                <a:solidFill>
                  <a:srgbClr val="0000FF"/>
                </a:solidFill>
                <a:latin typeface="HY견고딕" panose="02030600000101010101" pitchFamily="18" charset="-127"/>
                <a:ea typeface="HY견고딕" panose="02030600000101010101" pitchFamily="18" charset="-127"/>
              </a:rPr>
              <a:t>4) </a:t>
            </a:r>
            <a:r>
              <a:rPr lang="ko-KR" altLang="en-US" sz="2400" b="0" spc="-150" dirty="0">
                <a:solidFill>
                  <a:srgbClr val="0000FF"/>
                </a:solidFill>
                <a:latin typeface="HY견고딕" panose="02030600000101010101" pitchFamily="18" charset="-127"/>
                <a:ea typeface="HY견고딕" panose="02030600000101010101" pitchFamily="18" charset="-127"/>
              </a:rPr>
              <a:t>그 외 다수</a:t>
            </a:r>
            <a:endParaRPr lang="en-US" altLang="ko-KR" sz="2400" b="0" spc="-150" dirty="0">
              <a:solidFill>
                <a:srgbClr val="0000FF"/>
              </a:solidFill>
              <a:latin typeface="HY견고딕" panose="02030600000101010101" pitchFamily="18" charset="-127"/>
              <a:ea typeface="HY견고딕" panose="02030600000101010101" pitchFamily="18" charset="-127"/>
            </a:endParaRPr>
          </a:p>
        </p:txBody>
      </p:sp>
      <p:sp>
        <p:nvSpPr>
          <p:cNvPr id="9"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1</a:t>
            </a:r>
            <a:r>
              <a:rPr lang="ko-KR" altLang="en-US" dirty="0">
                <a:ea typeface="굴림" charset="-127"/>
              </a:rPr>
              <a:t>절</a:t>
            </a:r>
            <a:r>
              <a:rPr lang="ko-KR" altLang="en-US" dirty="0"/>
              <a:t> 건강보험의 이해</a:t>
            </a:r>
            <a:endParaRPr lang="ko-KR" altLang="en-US" dirty="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141665"/>
    </mc:Choice>
    <mc:Fallback xmlns="">
      <p:transition spd="slow" advTm="14166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7"/>
          <p:cNvSpPr>
            <a:spLocks noGrp="1" noChangeArrowheads="1"/>
          </p:cNvSpPr>
          <p:nvPr>
            <p:ph type="sldNum" sz="quarter" idx="11"/>
          </p:nvPr>
        </p:nvSpPr>
        <p:spPr>
          <a:ln/>
        </p:spPr>
        <p:txBody>
          <a:bodyPr/>
          <a:lstStyle/>
          <a:p>
            <a:fld id="{6FE287AA-2141-4528-B522-C9C74845EC90}" type="slidenum">
              <a:rPr lang="ko-KR" altLang="en-US"/>
              <a:pPr/>
              <a:t>8</a:t>
            </a:fld>
            <a:endParaRPr lang="en-US" altLang="ko-KR"/>
          </a:p>
        </p:txBody>
      </p:sp>
      <p:sp>
        <p:nvSpPr>
          <p:cNvPr id="6"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1</a:t>
            </a:r>
            <a:r>
              <a:rPr lang="ko-KR" altLang="en-US" dirty="0">
                <a:ea typeface="굴림" charset="-127"/>
              </a:rPr>
              <a:t>절</a:t>
            </a:r>
            <a:r>
              <a:rPr lang="ko-KR" altLang="en-US" dirty="0"/>
              <a:t> 건강보험의 이해</a:t>
            </a:r>
            <a:endParaRPr lang="ko-KR" altLang="en-US" dirty="0">
              <a:ea typeface="굴림" charset="-127"/>
            </a:endParaRPr>
          </a:p>
        </p:txBody>
      </p:sp>
      <p:pic>
        <p:nvPicPr>
          <p:cNvPr id="2" name="그림 1"/>
          <p:cNvPicPr>
            <a:picLocks noChangeAspect="1"/>
          </p:cNvPicPr>
          <p:nvPr/>
        </p:nvPicPr>
        <p:blipFill>
          <a:blip r:embed="rId2"/>
          <a:stretch>
            <a:fillRect/>
          </a:stretch>
        </p:blipFill>
        <p:spPr>
          <a:xfrm>
            <a:off x="1631504" y="1412776"/>
            <a:ext cx="8784976" cy="53147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5546"/>
    </mc:Choice>
    <mc:Fallback xmlns="">
      <p:transition spd="slow" advTm="2554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7"/>
          <p:cNvSpPr>
            <a:spLocks noGrp="1" noChangeArrowheads="1"/>
          </p:cNvSpPr>
          <p:nvPr>
            <p:ph type="sldNum" sz="quarter" idx="11"/>
          </p:nvPr>
        </p:nvSpPr>
        <p:spPr>
          <a:noFill/>
        </p:spPr>
        <p:txBody>
          <a:bodyPr/>
          <a:lstStyle/>
          <a:p>
            <a:fld id="{4632840D-F55E-43C1-B83E-196C50A98447}" type="slidenum">
              <a:rPr lang="ko-KR" altLang="en-US" smtClean="0"/>
              <a:pPr/>
              <a:t>9</a:t>
            </a:fld>
            <a:endParaRPr lang="en-US" altLang="ko-KR"/>
          </a:p>
        </p:txBody>
      </p:sp>
      <p:sp>
        <p:nvSpPr>
          <p:cNvPr id="7" name="Rectangle 6"/>
          <p:cNvSpPr>
            <a:spLocks noChangeArrowheads="1"/>
          </p:cNvSpPr>
          <p:nvPr/>
        </p:nvSpPr>
        <p:spPr bwMode="auto">
          <a:xfrm>
            <a:off x="1952596" y="1571612"/>
            <a:ext cx="8429684" cy="4616648"/>
          </a:xfrm>
          <a:prstGeom prst="rect">
            <a:avLst/>
          </a:prstGeom>
          <a:noFill/>
          <a:ln w="9525">
            <a:noFill/>
            <a:miter lim="800000"/>
            <a:headEnd/>
            <a:tailEnd/>
          </a:ln>
          <a:effectLst/>
        </p:spPr>
        <p:txBody>
          <a:bodyPr wrap="square">
            <a:spAutoFit/>
          </a:bodyPr>
          <a:lstStyle/>
          <a:p>
            <a:pPr marL="360000" lvl="1" indent="-457200" algn="just">
              <a:spcAft>
                <a:spcPts val="1200"/>
              </a:spcAft>
            </a:pPr>
            <a:r>
              <a:rPr lang="en-US" altLang="ko-KR" sz="2400" dirty="0">
                <a:solidFill>
                  <a:srgbClr val="C00000"/>
                </a:solidFill>
                <a:latin typeface="휴먼엑스포" pitchFamily="18" charset="-127"/>
                <a:ea typeface="휴먼엑스포" pitchFamily="18" charset="-127"/>
              </a:rPr>
              <a:t>4. </a:t>
            </a:r>
            <a:r>
              <a:rPr lang="ko-KR" altLang="en-US" sz="2400" dirty="0">
                <a:solidFill>
                  <a:srgbClr val="C00000"/>
                </a:solidFill>
                <a:latin typeface="휴먼엑스포" pitchFamily="18" charset="-127"/>
                <a:ea typeface="휴먼엑스포" pitchFamily="18" charset="-127"/>
              </a:rPr>
              <a:t>국민건강보험법상 용어 정의</a:t>
            </a:r>
            <a:endParaRPr lang="en-US" altLang="ko-KR" sz="2400" dirty="0">
              <a:solidFill>
                <a:srgbClr val="C00000"/>
              </a:solidFill>
              <a:latin typeface="휴먼엑스포" pitchFamily="18" charset="-127"/>
              <a:ea typeface="휴먼엑스포" pitchFamily="18" charset="-127"/>
            </a:endParaRPr>
          </a:p>
          <a:p>
            <a:pPr marL="457200" indent="-457200"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1) </a:t>
            </a:r>
            <a:r>
              <a:rPr lang="ko-KR" altLang="en-US" sz="2400" b="0" spc="-150" dirty="0">
                <a:solidFill>
                  <a:srgbClr val="0000FF"/>
                </a:solidFill>
                <a:latin typeface="HY견고딕" panose="02030600000101010101" pitchFamily="18" charset="-127"/>
                <a:ea typeface="HY견고딕" panose="02030600000101010101" pitchFamily="18" charset="-127"/>
              </a:rPr>
              <a:t>근로자</a:t>
            </a:r>
            <a:endParaRPr lang="en-US" altLang="ko-KR" sz="2400" b="0" spc="-150" dirty="0">
              <a:solidFill>
                <a:srgbClr val="0000FF"/>
              </a:solidFill>
              <a:latin typeface="HY견고딕" panose="02030600000101010101" pitchFamily="18" charset="-127"/>
              <a:ea typeface="HY견고딕" panose="02030600000101010101" pitchFamily="18" charset="-127"/>
            </a:endParaRPr>
          </a:p>
          <a:p>
            <a:pPr marL="432000" indent="-252000" algn="just">
              <a:spcAft>
                <a:spcPts val="600"/>
              </a:spcAft>
              <a:buFont typeface="Wingdings" pitchFamily="2" charset="2"/>
              <a:buChar char="§"/>
            </a:pPr>
            <a:r>
              <a:rPr lang="ko-KR" altLang="en-US" sz="2400" b="0" spc="-150" dirty="0">
                <a:latin typeface="휴먼모음T" pitchFamily="18" charset="-127"/>
                <a:ea typeface="휴먼모음T" pitchFamily="18" charset="-127"/>
              </a:rPr>
              <a:t>직업의 종류와 관계없이 근로의 대가로서 보수를 받아 생활하는 사람</a:t>
            </a:r>
            <a:r>
              <a:rPr lang="en-US" altLang="ko-KR" sz="2400" b="0" spc="-150" dirty="0">
                <a:latin typeface="휴먼모음T" pitchFamily="18" charset="-127"/>
                <a:ea typeface="휴먼모음T" pitchFamily="18" charset="-127"/>
              </a:rPr>
              <a:t>(</a:t>
            </a:r>
            <a:r>
              <a:rPr lang="ko-KR" altLang="en-US" sz="2400" b="0" spc="-150" dirty="0">
                <a:latin typeface="휴먼모음T" pitchFamily="18" charset="-127"/>
                <a:ea typeface="휴먼모음T" pitchFamily="18" charset="-127"/>
              </a:rPr>
              <a:t>법인의 이사 기타 임원 포함</a:t>
            </a:r>
            <a:r>
              <a:rPr lang="en-US" altLang="ko-KR" sz="2400" b="0" spc="-150" dirty="0">
                <a:latin typeface="휴먼모음T" pitchFamily="18" charset="-127"/>
                <a:ea typeface="휴먼모음T" pitchFamily="18" charset="-127"/>
              </a:rPr>
              <a:t>)</a:t>
            </a:r>
            <a:r>
              <a:rPr lang="ko-KR" altLang="en-US" sz="2400" b="0" spc="-150" dirty="0">
                <a:latin typeface="휴먼모음T" pitchFamily="18" charset="-127"/>
                <a:ea typeface="휴먼모음T" pitchFamily="18" charset="-127"/>
              </a:rPr>
              <a:t>으로서 </a:t>
            </a:r>
            <a:r>
              <a:rPr lang="ko-KR" altLang="en-US" sz="2400" b="0" spc="-150" dirty="0">
                <a:solidFill>
                  <a:srgbClr val="FF0000"/>
                </a:solidFill>
                <a:latin typeface="휴먼모음T" pitchFamily="18" charset="-127"/>
                <a:ea typeface="휴먼모음T" pitchFamily="18" charset="-127"/>
              </a:rPr>
              <a:t>공무원 및 교직원을 제외한 사람</a:t>
            </a:r>
            <a:endParaRPr lang="en-US" altLang="ko-KR" sz="2400" b="0" spc="-150" dirty="0">
              <a:solidFill>
                <a:srgbClr val="FF0000"/>
              </a:solidFill>
              <a:latin typeface="휴먼모음T" pitchFamily="18" charset="-127"/>
              <a:ea typeface="휴먼모음T" pitchFamily="18" charset="-127"/>
            </a:endParaRPr>
          </a:p>
          <a:p>
            <a:pPr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2) </a:t>
            </a:r>
            <a:r>
              <a:rPr lang="ko-KR" altLang="en-US" sz="2400" b="0" spc="-150" dirty="0">
                <a:solidFill>
                  <a:srgbClr val="0000FF"/>
                </a:solidFill>
                <a:latin typeface="HY견고딕" panose="02030600000101010101" pitchFamily="18" charset="-127"/>
                <a:ea typeface="HY견고딕" panose="02030600000101010101" pitchFamily="18" charset="-127"/>
              </a:rPr>
              <a:t>사용자</a:t>
            </a:r>
          </a:p>
          <a:p>
            <a:pPr marL="432000" indent="-252000" algn="just">
              <a:spcAft>
                <a:spcPts val="0"/>
              </a:spcAft>
              <a:buFont typeface="Wingdings" pitchFamily="2" charset="2"/>
              <a:buChar char="§"/>
            </a:pPr>
            <a:r>
              <a:rPr lang="ko-KR" altLang="en-US" sz="2400" b="0" spc="-150" dirty="0">
                <a:latin typeface="휴먼모음T" pitchFamily="18" charset="-127"/>
                <a:ea typeface="휴먼모음T" pitchFamily="18" charset="-127"/>
              </a:rPr>
              <a:t>근로자가 소속되어 있는 사업장의 사업주</a:t>
            </a:r>
            <a:endParaRPr lang="en-US" altLang="ko-KR" sz="2400" b="0" spc="-150" dirty="0">
              <a:latin typeface="휴먼모음T" pitchFamily="18" charset="-127"/>
              <a:ea typeface="휴먼모음T" pitchFamily="18" charset="-127"/>
            </a:endParaRPr>
          </a:p>
          <a:p>
            <a:pPr marL="432000" indent="-252000" algn="just">
              <a:spcAft>
                <a:spcPts val="0"/>
              </a:spcAft>
              <a:buFont typeface="Wingdings" pitchFamily="2" charset="2"/>
              <a:buChar char="§"/>
            </a:pPr>
            <a:r>
              <a:rPr lang="ko-KR" altLang="en-US" sz="2400" b="0" spc="-150" dirty="0">
                <a:latin typeface="휴먼모음T" pitchFamily="18" charset="-127"/>
                <a:ea typeface="휴먼모음T" pitchFamily="18" charset="-127"/>
              </a:rPr>
              <a:t>공무원이 소속되어 있는 기관의 장으로 대통령령이 정하는 사람</a:t>
            </a:r>
            <a:endParaRPr lang="en-US" altLang="ko-KR" sz="2400" b="0" spc="-150" dirty="0">
              <a:latin typeface="휴먼모음T" pitchFamily="18" charset="-127"/>
              <a:ea typeface="휴먼모음T" pitchFamily="18" charset="-127"/>
            </a:endParaRPr>
          </a:p>
          <a:p>
            <a:pPr marL="432000" indent="-252000" algn="just">
              <a:spcAft>
                <a:spcPts val="600"/>
              </a:spcAft>
              <a:buFont typeface="Wingdings" pitchFamily="2" charset="2"/>
              <a:buChar char="§"/>
            </a:pPr>
            <a:r>
              <a:rPr lang="ko-KR" altLang="en-US" sz="2400" b="0" spc="-150" dirty="0">
                <a:latin typeface="휴먼모음T" pitchFamily="18" charset="-127"/>
                <a:ea typeface="휴먼모음T" pitchFamily="18" charset="-127"/>
              </a:rPr>
              <a:t>교직원이 소속되어 있는 사립학교를 설립</a:t>
            </a:r>
            <a:r>
              <a:rPr lang="en-US" altLang="ko-KR" sz="2400" b="0" spc="-150" dirty="0">
                <a:latin typeface="휴먼모음T" pitchFamily="18" charset="-127"/>
                <a:ea typeface="휴먼모음T" pitchFamily="18" charset="-127"/>
              </a:rPr>
              <a:t>․</a:t>
            </a:r>
            <a:r>
              <a:rPr lang="ko-KR" altLang="en-US" sz="2400" b="0" spc="-150" dirty="0">
                <a:latin typeface="휴먼모음T" pitchFamily="18" charset="-127"/>
                <a:ea typeface="휴먼모음T" pitchFamily="18" charset="-127"/>
              </a:rPr>
              <a:t>운영하는 자</a:t>
            </a:r>
          </a:p>
          <a:p>
            <a:pPr algn="just">
              <a:spcAft>
                <a:spcPts val="600"/>
              </a:spcAft>
            </a:pPr>
            <a:r>
              <a:rPr lang="en-US" altLang="ko-KR" sz="2400" b="0" spc="-150" dirty="0">
                <a:solidFill>
                  <a:srgbClr val="0000FF"/>
                </a:solidFill>
                <a:latin typeface="HY견고딕" panose="02030600000101010101" pitchFamily="18" charset="-127"/>
                <a:ea typeface="HY견고딕" panose="02030600000101010101" pitchFamily="18" charset="-127"/>
              </a:rPr>
              <a:t>3) </a:t>
            </a:r>
            <a:r>
              <a:rPr lang="ko-KR" altLang="en-US" sz="2400" b="0" spc="-150" dirty="0">
                <a:solidFill>
                  <a:srgbClr val="0000FF"/>
                </a:solidFill>
                <a:latin typeface="HY견고딕" panose="02030600000101010101" pitchFamily="18" charset="-127"/>
                <a:ea typeface="HY견고딕" panose="02030600000101010101" pitchFamily="18" charset="-127"/>
              </a:rPr>
              <a:t>사업장</a:t>
            </a:r>
            <a:r>
              <a:rPr lang="en-US" altLang="ko-KR" sz="2400" spc="-150" dirty="0">
                <a:latin typeface="휴먼모음T" pitchFamily="18" charset="-127"/>
                <a:ea typeface="휴먼모음T" pitchFamily="18" charset="-127"/>
              </a:rPr>
              <a:t>:</a:t>
            </a:r>
            <a:r>
              <a:rPr lang="ko-KR" altLang="en-US" sz="2400" b="0" spc="-150" dirty="0">
                <a:latin typeface="휴먼모음T" pitchFamily="18" charset="-127"/>
                <a:ea typeface="휴먼모음T" pitchFamily="18" charset="-127"/>
              </a:rPr>
              <a:t> 사업소 또는 사무소</a:t>
            </a:r>
            <a:endParaRPr lang="en-US" altLang="ko-KR" sz="2400" b="0" spc="-150" dirty="0">
              <a:latin typeface="휴먼모음T" pitchFamily="18" charset="-127"/>
              <a:ea typeface="휴먼모음T" pitchFamily="18" charset="-127"/>
            </a:endParaRPr>
          </a:p>
          <a:p>
            <a:pPr algn="just">
              <a:spcAft>
                <a:spcPts val="600"/>
              </a:spcAft>
            </a:pPr>
            <a:r>
              <a:rPr lang="en-US" altLang="ko-KR" sz="2400" b="0" spc="-150" dirty="0">
                <a:solidFill>
                  <a:srgbClr val="0000FF"/>
                </a:solidFill>
                <a:latin typeface="HY견고딕" panose="02030600000101010101" pitchFamily="18" charset="-127"/>
                <a:ea typeface="HY견고딕" panose="02030600000101010101" pitchFamily="18" charset="-127"/>
              </a:rPr>
              <a:t>4) </a:t>
            </a:r>
            <a:r>
              <a:rPr lang="ko-KR" altLang="en-US" sz="2400" b="0" spc="-150" dirty="0">
                <a:solidFill>
                  <a:srgbClr val="0000FF"/>
                </a:solidFill>
                <a:latin typeface="HY견고딕" panose="02030600000101010101" pitchFamily="18" charset="-127"/>
                <a:ea typeface="HY견고딕" panose="02030600000101010101" pitchFamily="18" charset="-127"/>
              </a:rPr>
              <a:t>공무원</a:t>
            </a:r>
            <a:r>
              <a:rPr lang="en-US" altLang="ko-KR" sz="2400" spc="-150" dirty="0">
                <a:latin typeface="휴먼모음T" pitchFamily="18" charset="-127"/>
                <a:ea typeface="휴먼모음T" pitchFamily="18" charset="-127"/>
              </a:rPr>
              <a:t>:</a:t>
            </a:r>
            <a:r>
              <a:rPr lang="ko-KR" altLang="en-US" sz="2400" b="0" spc="-150" dirty="0">
                <a:latin typeface="휴먼모음T" pitchFamily="18" charset="-127"/>
                <a:ea typeface="휴먼모음T" pitchFamily="18" charset="-127"/>
              </a:rPr>
              <a:t> 국가 또는 지방자치단체에서 상시 공무에 종사하는 사람</a:t>
            </a:r>
            <a:endParaRPr lang="en-US" altLang="ko-KR" sz="2400" b="0" spc="-150" dirty="0">
              <a:latin typeface="휴먼모음T" pitchFamily="18" charset="-127"/>
              <a:ea typeface="휴먼모음T" pitchFamily="18" charset="-127"/>
            </a:endParaRPr>
          </a:p>
          <a:p>
            <a:pPr algn="just">
              <a:spcAft>
                <a:spcPts val="0"/>
              </a:spcAft>
            </a:pPr>
            <a:r>
              <a:rPr lang="en-US" altLang="ko-KR" sz="2400" b="0" spc="-150" dirty="0">
                <a:solidFill>
                  <a:srgbClr val="0000FF"/>
                </a:solidFill>
                <a:latin typeface="HY견고딕" panose="02030600000101010101" pitchFamily="18" charset="-127"/>
                <a:ea typeface="HY견고딕" panose="02030600000101010101" pitchFamily="18" charset="-127"/>
              </a:rPr>
              <a:t>5</a:t>
            </a:r>
            <a:r>
              <a:rPr lang="en-US" altLang="ko-KR" sz="2400" b="0" spc="-170" dirty="0">
                <a:solidFill>
                  <a:srgbClr val="0000FF"/>
                </a:solidFill>
                <a:latin typeface="HY견고딕" panose="02030600000101010101" pitchFamily="18" charset="-127"/>
                <a:ea typeface="HY견고딕" panose="02030600000101010101" pitchFamily="18" charset="-127"/>
              </a:rPr>
              <a:t>) </a:t>
            </a:r>
            <a:r>
              <a:rPr lang="ko-KR" altLang="en-US" sz="2400" b="0" spc="-170" dirty="0">
                <a:solidFill>
                  <a:srgbClr val="0000FF"/>
                </a:solidFill>
                <a:latin typeface="HY견고딕" panose="02030600000101010101" pitchFamily="18" charset="-127"/>
                <a:ea typeface="HY견고딕" panose="02030600000101010101" pitchFamily="18" charset="-127"/>
              </a:rPr>
              <a:t>교직원</a:t>
            </a:r>
            <a:r>
              <a:rPr lang="en-US" altLang="ko-KR" sz="2400" spc="-170" dirty="0">
                <a:latin typeface="휴먼모음T" pitchFamily="18" charset="-127"/>
                <a:ea typeface="휴먼모음T" pitchFamily="18" charset="-127"/>
              </a:rPr>
              <a:t>:</a:t>
            </a:r>
            <a:r>
              <a:rPr lang="ko-KR" altLang="en-US" sz="2400" b="0" spc="-170" dirty="0">
                <a:latin typeface="휴먼모음T" pitchFamily="18" charset="-127"/>
                <a:ea typeface="휴먼모음T" pitchFamily="18" charset="-127"/>
              </a:rPr>
              <a:t> 사립학교나 사립학교의 경영기관에서 근무하는 교원 및 직원</a:t>
            </a:r>
          </a:p>
        </p:txBody>
      </p:sp>
      <p:sp>
        <p:nvSpPr>
          <p:cNvPr id="9" name="Rectangle 2050"/>
          <p:cNvSpPr>
            <a:spLocks noGrp="1" noChangeArrowheads="1"/>
          </p:cNvSpPr>
          <p:nvPr>
            <p:ph type="title"/>
          </p:nvPr>
        </p:nvSpPr>
        <p:spPr>
          <a:xfrm>
            <a:off x="2595538" y="714356"/>
            <a:ext cx="7643866" cy="533400"/>
          </a:xfrm>
        </p:spPr>
        <p:txBody>
          <a:bodyPr/>
          <a:lstStyle/>
          <a:p>
            <a:pPr>
              <a:defRPr/>
            </a:pPr>
            <a:r>
              <a:rPr lang="ko-KR" altLang="en-US" dirty="0">
                <a:ea typeface="굴림" charset="-127"/>
              </a:rPr>
              <a:t>제</a:t>
            </a:r>
            <a:r>
              <a:rPr lang="en-US" altLang="ko-KR" dirty="0">
                <a:ea typeface="굴림" charset="-127"/>
              </a:rPr>
              <a:t>1</a:t>
            </a:r>
            <a:r>
              <a:rPr lang="ko-KR" altLang="en-US" dirty="0">
                <a:ea typeface="굴림" charset="-127"/>
              </a:rPr>
              <a:t>절</a:t>
            </a:r>
            <a:r>
              <a:rPr lang="ko-KR" altLang="en-US" dirty="0"/>
              <a:t> 건강보험의 이해</a:t>
            </a:r>
            <a:endParaRPr lang="ko-KR" altLang="en-US" dirty="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133269"/>
    </mc:Choice>
    <mc:Fallback xmlns="">
      <p:transition spd="slow" advTm="13326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97.3|2.2|1.8|1.7"/>
</p:tagLst>
</file>

<file path=ppt/theme/theme1.xml><?xml version="1.0" encoding="utf-8"?>
<a:theme xmlns:a="http://schemas.openxmlformats.org/drawingml/2006/main" name="238TGp_spraut_light_s">
  <a:themeElements>
    <a:clrScheme name="238TGp_spraut_light_s 2">
      <a:dk1>
        <a:srgbClr val="30311D"/>
      </a:dk1>
      <a:lt1>
        <a:srgbClr val="FFFFFF"/>
      </a:lt1>
      <a:dk2>
        <a:srgbClr val="FF6600"/>
      </a:dk2>
      <a:lt2>
        <a:srgbClr val="C0C0C0"/>
      </a:lt2>
      <a:accent1>
        <a:srgbClr val="3FB564"/>
      </a:accent1>
      <a:accent2>
        <a:srgbClr val="15A2E9"/>
      </a:accent2>
      <a:accent3>
        <a:srgbClr val="FFFFFF"/>
      </a:accent3>
      <a:accent4>
        <a:srgbClr val="272817"/>
      </a:accent4>
      <a:accent5>
        <a:srgbClr val="AFD7B8"/>
      </a:accent5>
      <a:accent6>
        <a:srgbClr val="1292D3"/>
      </a:accent6>
      <a:hlink>
        <a:srgbClr val="F5B821"/>
      </a:hlink>
      <a:folHlink>
        <a:srgbClr val="A1A18B"/>
      </a:folHlink>
    </a:clrScheme>
    <a:fontScheme name="238TGp_spraut_light_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38TGp_spraut_light_s 1">
        <a:dk1>
          <a:srgbClr val="000000"/>
        </a:dk1>
        <a:lt1>
          <a:srgbClr val="FFFFFF"/>
        </a:lt1>
        <a:dk2>
          <a:srgbClr val="1367BB"/>
        </a:dk2>
        <a:lt2>
          <a:srgbClr val="C0C0C0"/>
        </a:lt2>
        <a:accent1>
          <a:srgbClr val="009999"/>
        </a:accent1>
        <a:accent2>
          <a:srgbClr val="E06918"/>
        </a:accent2>
        <a:accent3>
          <a:srgbClr val="FFFFFF"/>
        </a:accent3>
        <a:accent4>
          <a:srgbClr val="000000"/>
        </a:accent4>
        <a:accent5>
          <a:srgbClr val="AACACA"/>
        </a:accent5>
        <a:accent6>
          <a:srgbClr val="CB5E15"/>
        </a:accent6>
        <a:hlink>
          <a:srgbClr val="4CC737"/>
        </a:hlink>
        <a:folHlink>
          <a:srgbClr val="90A8B0"/>
        </a:folHlink>
      </a:clrScheme>
      <a:clrMap bg1="lt1" tx1="dk1" bg2="lt2" tx2="dk2" accent1="accent1" accent2="accent2" accent3="accent3" accent4="accent4" accent5="accent5" accent6="accent6" hlink="hlink" folHlink="folHlink"/>
    </a:extraClrScheme>
    <a:extraClrScheme>
      <a:clrScheme name="238TGp_spraut_light_s 2">
        <a:dk1>
          <a:srgbClr val="30311D"/>
        </a:dk1>
        <a:lt1>
          <a:srgbClr val="FFFFFF"/>
        </a:lt1>
        <a:dk2>
          <a:srgbClr val="FF6600"/>
        </a:dk2>
        <a:lt2>
          <a:srgbClr val="C0C0C0"/>
        </a:lt2>
        <a:accent1>
          <a:srgbClr val="3FB564"/>
        </a:accent1>
        <a:accent2>
          <a:srgbClr val="15A2E9"/>
        </a:accent2>
        <a:accent3>
          <a:srgbClr val="FFFFFF"/>
        </a:accent3>
        <a:accent4>
          <a:srgbClr val="272817"/>
        </a:accent4>
        <a:accent5>
          <a:srgbClr val="AFD7B8"/>
        </a:accent5>
        <a:accent6>
          <a:srgbClr val="1292D3"/>
        </a:accent6>
        <a:hlink>
          <a:srgbClr val="F5B821"/>
        </a:hlink>
        <a:folHlink>
          <a:srgbClr val="A1A18B"/>
        </a:folHlink>
      </a:clrScheme>
      <a:clrMap bg1="lt1" tx1="dk1" bg2="lt2" tx2="dk2" accent1="accent1" accent2="accent2" accent3="accent3" accent4="accent4" accent5="accent5" accent6="accent6" hlink="hlink" folHlink="folHlink"/>
    </a:extraClrScheme>
    <a:extraClrScheme>
      <a:clrScheme name="238TGp_spraut_light_s 3">
        <a:dk1>
          <a:srgbClr val="30311D"/>
        </a:dk1>
        <a:lt1>
          <a:srgbClr val="FFFFFF"/>
        </a:lt1>
        <a:dk2>
          <a:srgbClr val="44808E"/>
        </a:dk2>
        <a:lt2>
          <a:srgbClr val="DDDDDD"/>
        </a:lt2>
        <a:accent1>
          <a:srgbClr val="D24F4C"/>
        </a:accent1>
        <a:accent2>
          <a:srgbClr val="276EEF"/>
        </a:accent2>
        <a:accent3>
          <a:srgbClr val="FFFFFF"/>
        </a:accent3>
        <a:accent4>
          <a:srgbClr val="272817"/>
        </a:accent4>
        <a:accent5>
          <a:srgbClr val="E5B2B2"/>
        </a:accent5>
        <a:accent6>
          <a:srgbClr val="2263D9"/>
        </a:accent6>
        <a:hlink>
          <a:srgbClr val="64C3F2"/>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238TGp_spraut_light_s</Template>
  <TotalTime>2645</TotalTime>
  <Words>910</Words>
  <Application>Microsoft Office PowerPoint</Application>
  <PresentationFormat>와이드스크린</PresentationFormat>
  <Paragraphs>142</Paragraphs>
  <Slides>16</Slides>
  <Notes>10</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1</vt:i4>
      </vt:variant>
      <vt:variant>
        <vt:lpstr>슬라이드 제목</vt:lpstr>
      </vt:variant>
      <vt:variant>
        <vt:i4>16</vt:i4>
      </vt:variant>
    </vt:vector>
  </HeadingPairs>
  <TitlesOfParts>
    <vt:vector size="28" baseType="lpstr">
      <vt:lpstr>HY견고딕</vt:lpstr>
      <vt:lpstr>HY수평선B</vt:lpstr>
      <vt:lpstr>굴림</vt:lpstr>
      <vt:lpstr>궁서체</vt:lpstr>
      <vt:lpstr>휴먼모음T</vt:lpstr>
      <vt:lpstr>휴먼엑스포</vt:lpstr>
      <vt:lpstr>휴먼옛체</vt:lpstr>
      <vt:lpstr>Arial</vt:lpstr>
      <vt:lpstr>Verdana</vt:lpstr>
      <vt:lpstr>Wingdings</vt:lpstr>
      <vt:lpstr>238TGp_spraut_light_s</vt:lpstr>
      <vt:lpstr>Image</vt:lpstr>
      <vt:lpstr>우리나라의 사회보험제도</vt:lpstr>
      <vt:lpstr>Contents</vt:lpstr>
      <vt:lpstr>Contents</vt:lpstr>
      <vt:lpstr>PowerPoint 프레젠테이션</vt:lpstr>
      <vt:lpstr>제1절 건강보험의 이해</vt:lpstr>
      <vt:lpstr>제1절 건강보험의 이해</vt:lpstr>
      <vt:lpstr>제1절 건강보험의 이해</vt:lpstr>
      <vt:lpstr>제1절 건강보험의 이해</vt:lpstr>
      <vt:lpstr>제1절 건강보험의 이해</vt:lpstr>
      <vt:lpstr>제1절 건강보험의 이해</vt:lpstr>
      <vt:lpstr>제2절 재원 및 관리운영체계</vt:lpstr>
      <vt:lpstr>제2절 재원 및 관리운영체계</vt:lpstr>
      <vt:lpstr>제2절 재원 및 관리운영체계</vt:lpstr>
      <vt:lpstr>제2절 재원 및 관리운영체계</vt:lpstr>
      <vt:lpstr>제2절 재원 및 관리운영체계</vt:lpstr>
      <vt:lpstr>제2절 재원 및 관리운영체계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JCHAO 의 10단계  평가 모델</dc:title>
  <dc:creator>samsung</dc:creator>
  <cp:lastModifiedBy>김명중</cp:lastModifiedBy>
  <cp:revision>193</cp:revision>
  <dcterms:created xsi:type="dcterms:W3CDTF">2009-03-29T08:20:08Z</dcterms:created>
  <dcterms:modified xsi:type="dcterms:W3CDTF">2021-09-22T05:50:20Z</dcterms:modified>
</cp:coreProperties>
</file>