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0" r:id="rId2"/>
    <p:sldId id="341" r:id="rId3"/>
    <p:sldId id="368" r:id="rId4"/>
    <p:sldId id="343" r:id="rId5"/>
    <p:sldId id="344" r:id="rId6"/>
    <p:sldId id="345" r:id="rId7"/>
    <p:sldId id="360" r:id="rId8"/>
    <p:sldId id="346" r:id="rId9"/>
    <p:sldId id="375" r:id="rId10"/>
    <p:sldId id="376" r:id="rId11"/>
    <p:sldId id="378" r:id="rId12"/>
    <p:sldId id="347" r:id="rId13"/>
    <p:sldId id="367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7" r:id="rId22"/>
    <p:sldId id="356" r:id="rId23"/>
  </p:sldIdLst>
  <p:sldSz cx="9144000" cy="6858000" type="screen4x3"/>
  <p:notesSz cx="6858000" cy="9144000"/>
  <p:defaultTextStyle>
    <a:defPPr>
      <a:defRPr lang="en-US"/>
    </a:defPPr>
    <a:lvl1pPr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66"/>
    <a:srgbClr val="333399"/>
    <a:srgbClr val="5F5F5F"/>
    <a:srgbClr val="808080"/>
    <a:srgbClr val="000000"/>
    <a:srgbClr val="CC0000"/>
    <a:srgbClr val="5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5" autoAdjust="0"/>
    <p:restoredTop sz="94660" autoAdjust="0"/>
  </p:normalViewPr>
  <p:slideViewPr>
    <p:cSldViewPr>
      <p:cViewPr varScale="1">
        <p:scale>
          <a:sx n="104" d="100"/>
          <a:sy n="104" d="100"/>
        </p:scale>
        <p:origin x="17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AD88784C-7E3A-4B30-9AB5-EB5C1719E979}" type="datetimeFigureOut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8B8FE67-C0CC-4B9B-84BA-3580BB026F2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54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fld id="{A44957E6-6E95-4620-A2C6-CFCD8F95570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4900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980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3054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0017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657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4211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8471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767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946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825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308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2319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438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4247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2573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804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626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 descr="238"/>
          <p:cNvPicPr>
            <a:picLocks noChangeAspect="1" noChangeArrowheads="1"/>
          </p:cNvPicPr>
          <p:nvPr/>
        </p:nvPicPr>
        <p:blipFill>
          <a:blip r:embed="rId2" cstate="print"/>
          <a:srcRect t="1578"/>
          <a:stretch>
            <a:fillRect/>
          </a:stretch>
        </p:blipFill>
        <p:spPr bwMode="ltGray">
          <a:xfrm>
            <a:off x="-9525" y="0"/>
            <a:ext cx="42703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4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oundRect">
            <a:avLst>
              <a:gd name="adj" fmla="val 4569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/>
            <a:endParaRPr lang="ko-KR" altLang="en-US"/>
          </a:p>
        </p:txBody>
      </p:sp>
      <p:pic>
        <p:nvPicPr>
          <p:cNvPr id="6" name="Picture 6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5867400"/>
            <a:ext cx="6858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43400" y="2895600"/>
            <a:ext cx="4038600" cy="685800"/>
          </a:xfrm>
          <a:effectLst/>
        </p:spPr>
        <p:txBody>
          <a:bodyPr/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4038600"/>
            <a:ext cx="4038600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553200"/>
            <a:ext cx="2133600" cy="244475"/>
          </a:xfrm>
        </p:spPr>
        <p:txBody>
          <a:bodyPr/>
          <a:lstStyle>
            <a:lvl1pPr algn="l">
              <a:defRPr sz="1000" b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9BA8499-64A0-4F02-8DCF-65DDA53DC061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200400" y="6553200"/>
            <a:ext cx="2895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0">
              <a:defRPr sz="1000" b="0"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53200"/>
            <a:ext cx="2133600" cy="244475"/>
          </a:xfrm>
        </p:spPr>
        <p:txBody>
          <a:bodyPr/>
          <a:lstStyle>
            <a:lvl1pPr algn="r">
              <a:defRPr sz="1000" b="0"/>
            </a:lvl1pPr>
          </a:lstStyle>
          <a:p>
            <a:pPr>
              <a:defRPr/>
            </a:pPr>
            <a:fld id="{97E9A97D-2BC9-4143-B3BE-92FE9E6795E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E9FC5-5EFF-43E0-BC2B-53D03C6553BF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F173B6-0AD2-4D7F-9012-CDBD3220537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2250" y="714375"/>
            <a:ext cx="2038350" cy="56102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14375"/>
            <a:ext cx="5962650" cy="56102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80A49-EFAE-4DDD-88FB-9F7683B48E3A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299DD-881A-44C9-BB0C-1E66DB2B2C0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714375"/>
            <a:ext cx="7315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005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005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C074A4-AF99-4C37-A443-3A64455FA1EF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31EE7-D2D5-4218-88D4-FF766888C61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714375"/>
            <a:ext cx="7315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153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9179C7-9F4E-43EF-8AFF-A7CE9F5F5B25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EBB24-A797-4E8C-91E0-22F797B037AF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6CC2FC-D8C1-40F4-812D-882A11C1D585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77EA5-6554-4DE1-9991-C2FF9598E17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D7574E-8BFB-4E86-BD4A-F85F42FB43DE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B3EC04-E377-465D-BBB0-834E1E74DC8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A23D5-8C47-40A0-BD03-D35FBAE0A6AC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B3948-454D-499B-9176-FBD8C64667C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FE51B-E7CD-4815-879C-753EA9CD9388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8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7509F-2B91-43C1-8393-C5C962A220F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C4E4F9-C664-4EB8-8D7B-9D735BCFCE87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42AA8-51DC-4E7C-A95E-53F1B210C5B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97A1F-D0A2-40AC-A701-C515E6D797CA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3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2BE6EB-9785-4AFE-9EF7-9ABFD83F5E2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F3C5D-8189-4A97-9C13-C625D9E23C36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40C85A-EC57-47DC-B0E1-A985784103E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B6B91-EFFB-4656-8654-0CDD3BA8E967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C5BAF-56CD-4767-BB84-FADE9DAF9BA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81"/>
          <p:cNvGraphicFramePr>
            <a:graphicFrameLocks noChangeAspect="1"/>
          </p:cNvGraphicFramePr>
          <p:nvPr/>
        </p:nvGraphicFramePr>
        <p:xfrm>
          <a:off x="152400" y="609600"/>
          <a:ext cx="8839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5" imgW="22857143" imgH="2819048" progId="">
                  <p:embed/>
                </p:oleObj>
              </mc:Choice>
              <mc:Fallback>
                <p:oleObj name="Image" r:id="rId15" imgW="22857143" imgH="2819048" progId="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09600"/>
                        <a:ext cx="8839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FB56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0311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2"/>
          <p:cNvGraphicFramePr>
            <a:graphicFrameLocks noChangeAspect="1"/>
          </p:cNvGraphicFramePr>
          <p:nvPr/>
        </p:nvGraphicFramePr>
        <p:xfrm>
          <a:off x="8001000" y="6019800"/>
          <a:ext cx="685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7" imgW="1494385" imgH="1182930" progId="">
                  <p:embed/>
                </p:oleObj>
              </mc:Choice>
              <mc:Fallback>
                <p:oleObj name="Image" r:id="rId17" imgW="1494385" imgH="1182930" progId="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6019800"/>
                        <a:ext cx="6858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FB56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0311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95400" y="714375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019800" y="304800"/>
            <a:ext cx="190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sz="900">
                <a:latin typeface="Verdana" pitchFamily="34" charset="0"/>
              </a:defRPr>
            </a:lvl1pPr>
          </a:lstStyle>
          <a:p>
            <a:fld id="{6A462D10-CB84-4029-B078-7752DF6E0244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1092" name="AutoShape 68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oundRect">
            <a:avLst>
              <a:gd name="adj" fmla="val 4569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gray">
          <a:xfrm>
            <a:off x="2286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latinLnBrk="0">
              <a:defRPr/>
            </a:pPr>
            <a:endParaRPr lang="en-US" altLang="ko-KR" sz="1000" b="0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gray">
          <a:xfrm>
            <a:off x="32004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latinLnBrk="0">
              <a:defRPr/>
            </a:pPr>
            <a:endParaRPr lang="en-US" altLang="ko-KR" sz="1000" b="0"/>
          </a:p>
        </p:txBody>
      </p:sp>
      <p:sp>
        <p:nvSpPr>
          <p:cNvPr id="1101" name="Rectangle 7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6576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0">
              <a:defRPr sz="1400"/>
            </a:lvl1pPr>
          </a:lstStyle>
          <a:p>
            <a:fld id="{F92135F9-579B-433F-BBA7-41E39253FA3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5C67A5-224D-444A-8D7D-6A47EA053846}" type="slidenum">
              <a:rPr lang="ko-KR" altLang="en-US" smtClean="0"/>
              <a:pPr/>
              <a:t>1</a:t>
            </a:fld>
            <a:endParaRPr lang="en-US" altLang="ko-KR"/>
          </a:p>
        </p:txBody>
      </p:sp>
      <p:pic>
        <p:nvPicPr>
          <p:cNvPr id="3075" name="Picture 13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4214818"/>
            <a:ext cx="2481263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07704" y="2819400"/>
            <a:ext cx="7007696" cy="6858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ko-KR" altLang="en-US" sz="4800" dirty="0">
                <a:ea typeface="굴림" charset="-127"/>
              </a:rPr>
              <a:t>우리나라의 사회보험제도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609600" y="1295400"/>
            <a:ext cx="7696200" cy="281940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4419600" y="2286000"/>
            <a:ext cx="4419600" cy="2667000"/>
          </a:xfrm>
          <a:prstGeom prst="rect">
            <a:avLst/>
          </a:prstGeom>
          <a:noFill/>
          <a:ln w="952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142AA8-51DC-4E7C-A95E-53F1B210C5B0}" type="slidenum">
              <a:rPr lang="ko-KR" altLang="en-US" smtClean="0"/>
              <a:pPr/>
              <a:t>10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88639"/>
            <a:ext cx="8992752" cy="653283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893A730-9EBC-4B1F-A5B6-B2E4952BBBC0}"/>
              </a:ext>
            </a:extLst>
          </p:cNvPr>
          <p:cNvCxnSpPr>
            <a:cxnSpLocks/>
          </p:cNvCxnSpPr>
          <p:nvPr/>
        </p:nvCxnSpPr>
        <p:spPr bwMode="auto">
          <a:xfrm>
            <a:off x="2592254" y="3981817"/>
            <a:ext cx="295232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28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BE6EB-9785-4AFE-9EF7-9ABFD83F5E25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251520" y="1484784"/>
            <a:ext cx="85689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u="sng" dirty="0">
                <a:solidFill>
                  <a:srgbClr val="0000FF"/>
                </a:solidFill>
                <a:latin typeface="Garamond" panose="02020404030301010803" pitchFamily="18" charset="0"/>
              </a:rPr>
              <a:t>2018</a:t>
            </a:r>
            <a:r>
              <a:rPr lang="ko-KR" altLang="en-US" sz="2800" u="sng" dirty="0">
                <a:solidFill>
                  <a:srgbClr val="0000FF"/>
                </a:solidFill>
                <a:latin typeface="a..y."/>
              </a:rPr>
              <a:t>년 </a:t>
            </a:r>
            <a:r>
              <a:rPr lang="en-US" altLang="ko-KR" sz="2800" u="sng" dirty="0">
                <a:solidFill>
                  <a:srgbClr val="0000FF"/>
                </a:solidFill>
                <a:latin typeface="Garamond" panose="02020404030301010803" pitchFamily="18" charset="0"/>
              </a:rPr>
              <a:t>7</a:t>
            </a:r>
            <a:r>
              <a:rPr lang="ko-KR" altLang="en-US" sz="2800" u="sng" dirty="0">
                <a:solidFill>
                  <a:srgbClr val="0000FF"/>
                </a:solidFill>
                <a:latin typeface="a..y."/>
              </a:rPr>
              <a:t>월부터는 </a:t>
            </a:r>
            <a:r>
              <a:rPr lang="ko-KR" altLang="en-US" sz="2800" b="0" dirty="0">
                <a:solidFill>
                  <a:srgbClr val="000000"/>
                </a:solidFill>
                <a:latin typeface="a..y."/>
              </a:rPr>
              <a:t>재산과표 </a:t>
            </a:r>
            <a:r>
              <a:rPr lang="en-US" altLang="ko-KR" sz="2800" b="0" dirty="0">
                <a:solidFill>
                  <a:srgbClr val="000000"/>
                </a:solidFill>
                <a:latin typeface="Garamond" panose="02020404030301010803" pitchFamily="18" charset="0"/>
              </a:rPr>
              <a:t>5</a:t>
            </a:r>
            <a:r>
              <a:rPr lang="ko-KR" altLang="en-US" sz="2800" b="0" dirty="0">
                <a:solidFill>
                  <a:srgbClr val="000000"/>
                </a:solidFill>
                <a:latin typeface="a..y."/>
              </a:rPr>
              <a:t>억 </a:t>
            </a:r>
            <a:r>
              <a:rPr lang="en-US" altLang="ko-KR" sz="2800" b="0" dirty="0">
                <a:solidFill>
                  <a:srgbClr val="000000"/>
                </a:solidFill>
                <a:latin typeface="Garamond" panose="02020404030301010803" pitchFamily="18" charset="0"/>
              </a:rPr>
              <a:t>4</a:t>
            </a:r>
            <a:r>
              <a:rPr lang="ko-KR" altLang="en-US" sz="2800" b="0" dirty="0">
                <a:solidFill>
                  <a:srgbClr val="000000"/>
                </a:solidFill>
                <a:latin typeface="a..y."/>
              </a:rPr>
              <a:t>천만 원을 초과하면서 </a:t>
            </a:r>
            <a:r>
              <a:rPr lang="ko-KR" altLang="en-US" sz="2800" b="0" dirty="0" err="1">
                <a:solidFill>
                  <a:srgbClr val="000000"/>
                </a:solidFill>
                <a:latin typeface="a..y."/>
              </a:rPr>
              <a:t>연소득</a:t>
            </a:r>
            <a:r>
              <a:rPr lang="ko-KR" altLang="en-US" sz="2800" b="0" dirty="0">
                <a:solidFill>
                  <a:srgbClr val="000000"/>
                </a:solidFill>
                <a:latin typeface="a..y."/>
              </a:rPr>
              <a:t> </a:t>
            </a:r>
            <a:r>
              <a:rPr lang="en-US" altLang="ko-KR" sz="2800" b="0" dirty="0">
                <a:solidFill>
                  <a:srgbClr val="000000"/>
                </a:solidFill>
                <a:latin typeface="Garamond" panose="02020404030301010803" pitchFamily="18" charset="0"/>
              </a:rPr>
              <a:t>1</a:t>
            </a:r>
            <a:r>
              <a:rPr lang="ko-KR" altLang="en-US" sz="2800" b="0" dirty="0">
                <a:solidFill>
                  <a:srgbClr val="000000"/>
                </a:solidFill>
                <a:latin typeface="a..y."/>
              </a:rPr>
              <a:t>천만 원 초과자</a:t>
            </a:r>
            <a:r>
              <a:rPr lang="en-US" altLang="ko-KR" sz="2800" b="0" dirty="0">
                <a:solidFill>
                  <a:srgbClr val="000000"/>
                </a:solidFill>
                <a:latin typeface="a..y."/>
              </a:rPr>
              <a:t>, </a:t>
            </a:r>
            <a:r>
              <a:rPr lang="ko-KR" altLang="en-US" sz="2800" b="0" dirty="0">
                <a:solidFill>
                  <a:srgbClr val="000000"/>
                </a:solidFill>
                <a:latin typeface="a..y."/>
              </a:rPr>
              <a:t>종합과세소득 연 </a:t>
            </a:r>
            <a:r>
              <a:rPr lang="en-US" altLang="ko-KR" sz="2800" u="sng" dirty="0">
                <a:solidFill>
                  <a:srgbClr val="0000FF"/>
                </a:solidFill>
                <a:latin typeface="Garamond" panose="02020404030301010803" pitchFamily="18" charset="0"/>
              </a:rPr>
              <a:t>3</a:t>
            </a:r>
            <a:r>
              <a:rPr lang="en-US" altLang="ko-KR" sz="2800" u="sng" dirty="0">
                <a:solidFill>
                  <a:srgbClr val="0000FF"/>
                </a:solidFill>
                <a:latin typeface="a..y."/>
              </a:rPr>
              <a:t>,</a:t>
            </a:r>
            <a:r>
              <a:rPr lang="en-US" altLang="ko-KR" sz="2800" u="sng" dirty="0">
                <a:solidFill>
                  <a:srgbClr val="0000FF"/>
                </a:solidFill>
                <a:latin typeface="Garamond" panose="02020404030301010803" pitchFamily="18" charset="0"/>
              </a:rPr>
              <a:t>400</a:t>
            </a:r>
            <a:r>
              <a:rPr lang="ko-KR" altLang="en-US" sz="2800" u="sng" dirty="0">
                <a:solidFill>
                  <a:srgbClr val="0000FF"/>
                </a:solidFill>
                <a:latin typeface="a..y."/>
              </a:rPr>
              <a:t>만 원</a:t>
            </a:r>
            <a:r>
              <a:rPr lang="en-US" altLang="ko-KR" b="0" dirty="0">
                <a:solidFill>
                  <a:srgbClr val="000000"/>
                </a:solidFill>
                <a:latin typeface="a..y.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latin typeface="Garamond" panose="02020404030301010803" pitchFamily="18" charset="0"/>
              </a:rPr>
              <a:t>2</a:t>
            </a:r>
            <a:r>
              <a:rPr lang="ko-KR" altLang="en-US" b="0" dirty="0">
                <a:solidFill>
                  <a:srgbClr val="000000"/>
                </a:solidFill>
                <a:latin typeface="a..y."/>
              </a:rPr>
              <a:t>인 가구 기준 중위소득 수준</a:t>
            </a:r>
            <a:r>
              <a:rPr lang="en-US" altLang="ko-KR" b="0" dirty="0">
                <a:solidFill>
                  <a:srgbClr val="000000"/>
                </a:solidFill>
                <a:latin typeface="a..y."/>
              </a:rPr>
              <a:t>, </a:t>
            </a:r>
            <a:r>
              <a:rPr lang="en-US" altLang="ko-KR" b="0" dirty="0">
                <a:solidFill>
                  <a:srgbClr val="000000"/>
                </a:solidFill>
                <a:latin typeface="Garamond" panose="02020404030301010803" pitchFamily="18" charset="0"/>
              </a:rPr>
              <a:t>2017</a:t>
            </a:r>
            <a:r>
              <a:rPr lang="ko-KR" altLang="en-US" b="0" dirty="0">
                <a:solidFill>
                  <a:srgbClr val="000000"/>
                </a:solidFill>
                <a:latin typeface="a..y."/>
              </a:rPr>
              <a:t>년</a:t>
            </a:r>
            <a:r>
              <a:rPr lang="en-US" altLang="ko-KR" b="0" dirty="0">
                <a:solidFill>
                  <a:srgbClr val="000000"/>
                </a:solidFill>
                <a:latin typeface="a..y."/>
              </a:rPr>
              <a:t>) </a:t>
            </a:r>
            <a:r>
              <a:rPr lang="ko-KR" altLang="en-US" sz="2800" b="0" dirty="0">
                <a:solidFill>
                  <a:srgbClr val="000000"/>
                </a:solidFill>
                <a:latin typeface="a..y."/>
              </a:rPr>
              <a:t>초과자가 피부양자에서 제외되었으며</a:t>
            </a:r>
            <a:r>
              <a:rPr lang="en-US" altLang="ko-KR" sz="2800" b="0" dirty="0">
                <a:solidFill>
                  <a:srgbClr val="000000"/>
                </a:solidFill>
                <a:latin typeface="a..y."/>
              </a:rPr>
              <a:t>, </a:t>
            </a:r>
            <a:r>
              <a:rPr lang="en-US" altLang="ko-KR" sz="2800" u="sng" dirty="0">
                <a:solidFill>
                  <a:srgbClr val="0000FF"/>
                </a:solidFill>
                <a:latin typeface="Garamond" panose="02020404030301010803" pitchFamily="18" charset="0"/>
              </a:rPr>
              <a:t>2022</a:t>
            </a:r>
            <a:r>
              <a:rPr lang="ko-KR" altLang="en-US" sz="2800" u="sng" dirty="0">
                <a:solidFill>
                  <a:srgbClr val="0000FF"/>
                </a:solidFill>
                <a:latin typeface="a..y."/>
              </a:rPr>
              <a:t>년 </a:t>
            </a:r>
            <a:r>
              <a:rPr lang="en-US" altLang="ko-KR" sz="2800" u="sng" dirty="0">
                <a:solidFill>
                  <a:srgbClr val="0000FF"/>
                </a:solidFill>
                <a:latin typeface="Garamond" panose="02020404030301010803" pitchFamily="18" charset="0"/>
              </a:rPr>
              <a:t>7</a:t>
            </a:r>
            <a:r>
              <a:rPr lang="ko-KR" altLang="en-US" sz="2800" u="sng" dirty="0">
                <a:solidFill>
                  <a:srgbClr val="0000FF"/>
                </a:solidFill>
                <a:latin typeface="a..y."/>
              </a:rPr>
              <a:t>월부터는 </a:t>
            </a:r>
            <a:r>
              <a:rPr lang="ko-KR" altLang="en-US" sz="2800" b="0" dirty="0">
                <a:solidFill>
                  <a:srgbClr val="000000"/>
                </a:solidFill>
                <a:latin typeface="a..y."/>
              </a:rPr>
              <a:t>재산과표 </a:t>
            </a:r>
            <a:r>
              <a:rPr lang="en-US" altLang="ko-KR" sz="2800" b="0" dirty="0">
                <a:solidFill>
                  <a:srgbClr val="000000"/>
                </a:solidFill>
                <a:latin typeface="Garamond" panose="02020404030301010803" pitchFamily="18" charset="0"/>
              </a:rPr>
              <a:t>3</a:t>
            </a:r>
            <a:r>
              <a:rPr lang="ko-KR" altLang="en-US" sz="2800" b="0" dirty="0">
                <a:solidFill>
                  <a:srgbClr val="000000"/>
                </a:solidFill>
                <a:latin typeface="a..y."/>
              </a:rPr>
              <a:t>억 </a:t>
            </a:r>
            <a:r>
              <a:rPr lang="en-US" altLang="ko-KR" sz="2800" b="0" dirty="0">
                <a:solidFill>
                  <a:srgbClr val="000000"/>
                </a:solidFill>
                <a:latin typeface="Garamond" panose="02020404030301010803" pitchFamily="18" charset="0"/>
              </a:rPr>
              <a:t>6</a:t>
            </a:r>
            <a:r>
              <a:rPr lang="ko-KR" altLang="en-US" sz="2800" b="0" dirty="0">
                <a:solidFill>
                  <a:srgbClr val="000000"/>
                </a:solidFill>
                <a:latin typeface="a..y."/>
              </a:rPr>
              <a:t>천만 원을 초과하면서 </a:t>
            </a:r>
            <a:r>
              <a:rPr lang="ko-KR" altLang="en-US" sz="2800" b="0" dirty="0" err="1">
                <a:solidFill>
                  <a:srgbClr val="000000"/>
                </a:solidFill>
                <a:latin typeface="a..y."/>
              </a:rPr>
              <a:t>연소득</a:t>
            </a:r>
            <a:r>
              <a:rPr lang="ko-KR" altLang="en-US" sz="2800" b="0" dirty="0">
                <a:solidFill>
                  <a:srgbClr val="000000"/>
                </a:solidFill>
                <a:latin typeface="a..y."/>
              </a:rPr>
              <a:t> </a:t>
            </a:r>
            <a:r>
              <a:rPr lang="en-US" altLang="ko-KR" sz="2800" b="0" dirty="0">
                <a:solidFill>
                  <a:srgbClr val="000000"/>
                </a:solidFill>
                <a:latin typeface="Garamond" panose="02020404030301010803" pitchFamily="18" charset="0"/>
              </a:rPr>
              <a:t>1</a:t>
            </a:r>
            <a:r>
              <a:rPr lang="ko-KR" altLang="en-US" sz="2800" b="0" dirty="0">
                <a:solidFill>
                  <a:srgbClr val="000000"/>
                </a:solidFill>
                <a:latin typeface="a..y."/>
              </a:rPr>
              <a:t>천만 원을 초과하는 사람과</a:t>
            </a:r>
            <a:r>
              <a:rPr lang="en-US" altLang="ko-KR" sz="2800" b="0" dirty="0">
                <a:solidFill>
                  <a:srgbClr val="000000"/>
                </a:solidFill>
                <a:latin typeface="a..y."/>
              </a:rPr>
              <a:t>, </a:t>
            </a:r>
            <a:r>
              <a:rPr lang="ko-KR" altLang="en-US" sz="2800" b="0" dirty="0">
                <a:solidFill>
                  <a:srgbClr val="000000"/>
                </a:solidFill>
                <a:latin typeface="a..y."/>
              </a:rPr>
              <a:t>종합과세소득이 </a:t>
            </a:r>
            <a:r>
              <a:rPr lang="ko-KR" altLang="en-US" sz="2800" u="sng" dirty="0">
                <a:solidFill>
                  <a:srgbClr val="0000FF"/>
                </a:solidFill>
                <a:latin typeface="a..y."/>
              </a:rPr>
              <a:t>연 </a:t>
            </a:r>
            <a:r>
              <a:rPr lang="en-US" altLang="ko-KR" sz="2800" u="sng" dirty="0">
                <a:solidFill>
                  <a:srgbClr val="0000FF"/>
                </a:solidFill>
                <a:latin typeface="Garamond" panose="02020404030301010803" pitchFamily="18" charset="0"/>
              </a:rPr>
              <a:t>2</a:t>
            </a:r>
            <a:r>
              <a:rPr lang="en-US" altLang="ko-KR" sz="2800" u="sng" dirty="0">
                <a:solidFill>
                  <a:srgbClr val="0000FF"/>
                </a:solidFill>
                <a:latin typeface="a..y."/>
              </a:rPr>
              <a:t>,</a:t>
            </a:r>
            <a:r>
              <a:rPr lang="en-US" altLang="ko-KR" sz="2800" u="sng" dirty="0">
                <a:solidFill>
                  <a:srgbClr val="0000FF"/>
                </a:solidFill>
                <a:latin typeface="Garamond" panose="02020404030301010803" pitchFamily="18" charset="0"/>
              </a:rPr>
              <a:t>000</a:t>
            </a:r>
            <a:r>
              <a:rPr lang="ko-KR" altLang="en-US" sz="2800" u="sng" dirty="0">
                <a:solidFill>
                  <a:srgbClr val="0000FF"/>
                </a:solidFill>
                <a:latin typeface="a..y."/>
              </a:rPr>
              <a:t>만 원</a:t>
            </a:r>
            <a:r>
              <a:rPr lang="en-US" altLang="ko-KR" b="0" dirty="0">
                <a:solidFill>
                  <a:srgbClr val="000000"/>
                </a:solidFill>
                <a:latin typeface="a..y.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latin typeface="Garamond" panose="02020404030301010803" pitchFamily="18" charset="0"/>
              </a:rPr>
              <a:t>2</a:t>
            </a:r>
            <a:r>
              <a:rPr lang="ko-KR" altLang="en-US" b="0" dirty="0">
                <a:solidFill>
                  <a:srgbClr val="000000"/>
                </a:solidFill>
                <a:latin typeface="a..y."/>
              </a:rPr>
              <a:t>인 가구 기준 중위소득 </a:t>
            </a:r>
            <a:r>
              <a:rPr lang="en-US" altLang="ko-KR" b="0" dirty="0">
                <a:solidFill>
                  <a:srgbClr val="000000"/>
                </a:solidFill>
                <a:latin typeface="Garamond" panose="02020404030301010803" pitchFamily="18" charset="0"/>
              </a:rPr>
              <a:t>60</a:t>
            </a:r>
            <a:r>
              <a:rPr lang="en-US" altLang="ko-KR" b="0" dirty="0">
                <a:solidFill>
                  <a:srgbClr val="000000"/>
                </a:solidFill>
                <a:latin typeface="a..y."/>
              </a:rPr>
              <a:t>% </a:t>
            </a:r>
            <a:r>
              <a:rPr lang="ko-KR" altLang="en-US" b="0" dirty="0">
                <a:solidFill>
                  <a:srgbClr val="000000"/>
                </a:solidFill>
                <a:latin typeface="a..y."/>
              </a:rPr>
              <a:t>수준</a:t>
            </a:r>
            <a:r>
              <a:rPr lang="en-US" altLang="ko-KR" b="0" dirty="0">
                <a:solidFill>
                  <a:srgbClr val="000000"/>
                </a:solidFill>
                <a:latin typeface="a..y."/>
              </a:rPr>
              <a:t>, </a:t>
            </a:r>
            <a:r>
              <a:rPr lang="en-US" altLang="ko-KR" b="0" dirty="0">
                <a:solidFill>
                  <a:srgbClr val="000000"/>
                </a:solidFill>
                <a:latin typeface="Garamond" panose="02020404030301010803" pitchFamily="18" charset="0"/>
              </a:rPr>
              <a:t>2017</a:t>
            </a:r>
            <a:r>
              <a:rPr lang="ko-KR" altLang="en-US" b="0" dirty="0">
                <a:solidFill>
                  <a:srgbClr val="000000"/>
                </a:solidFill>
                <a:latin typeface="a..y."/>
              </a:rPr>
              <a:t>년</a:t>
            </a:r>
            <a:r>
              <a:rPr lang="en-US" altLang="ko-KR" b="0" dirty="0">
                <a:solidFill>
                  <a:srgbClr val="000000"/>
                </a:solidFill>
                <a:latin typeface="a..y."/>
              </a:rPr>
              <a:t>)</a:t>
            </a:r>
            <a:r>
              <a:rPr lang="ko-KR" altLang="en-US" sz="2800" b="0" dirty="0">
                <a:solidFill>
                  <a:srgbClr val="000000"/>
                </a:solidFill>
                <a:latin typeface="a..y."/>
              </a:rPr>
              <a:t>을 초과하는 사람이 피부양자에서 제외된다</a:t>
            </a:r>
            <a:r>
              <a:rPr lang="en-US" altLang="ko-KR" sz="2800" b="0" dirty="0">
                <a:solidFill>
                  <a:srgbClr val="000000"/>
                </a:solidFill>
                <a:latin typeface="a..y."/>
              </a:rPr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169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7158" y="1500174"/>
            <a:ext cx="8429684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3)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피부양자 자격 취득</a:t>
            </a:r>
            <a:r>
              <a:rPr lang="en-US" altLang="ko-KR" sz="240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400" b="0" spc="-150" dirty="0"/>
              <a:t>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신청서가 공단에 제출된 날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360000" algn="just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신생아의 경우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출생한 날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360000" algn="just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직장가입자의 자격취득일 또는 가입자의 자격변동일부터 </a:t>
            </a: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90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일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이내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에 피부양자의 자격취득신고를 한 경우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직장가입자의 자격취득일 또는 가입자의 자격변동일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360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직장가입자의 자격취득일 또는 가입자의 자격변동일부터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90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일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을 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초과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하여 피부양자 자격 취득신고를 한 경우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피부양자 자격취득신고서를 제출한 날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marL="432000" lvl="1" indent="-360000" algn="just">
              <a:spcAft>
                <a:spcPts val="0"/>
              </a:spcAft>
            </a:pP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360000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사업장 적용일은 사용자와 근로자간 고용관계 성립일이 해당한다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적용대상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720" y="1306959"/>
            <a:ext cx="85725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4)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피부양자의 상실시기</a:t>
            </a:r>
            <a:endParaRPr lang="en-US" altLang="ko-KR" sz="24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적용대상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5720" y="1827828"/>
            <a:ext cx="86787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b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en-US" altLang="ko-KR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사망한 날의 </a:t>
            </a:r>
            <a:r>
              <a:rPr lang="ko-KR" altLang="en-US" sz="2400" b="0" u="sng" spc="-13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다음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날 </a:t>
            </a:r>
          </a:p>
          <a:p>
            <a:pPr algn="just"/>
            <a:r>
              <a:rPr lang="en-US" altLang="ko-KR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대한민국의 국적을 잃은 날의 </a:t>
            </a:r>
            <a:r>
              <a:rPr lang="ko-KR" altLang="en-US" sz="2400" b="0" u="sng" spc="-13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다음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날 </a:t>
            </a:r>
          </a:p>
          <a:p>
            <a:pPr algn="just"/>
            <a:r>
              <a:rPr lang="en-US" altLang="ko-KR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국내에 거주하지 아니하게 된 날의 </a:t>
            </a:r>
            <a:r>
              <a:rPr lang="ko-KR" altLang="en-US" sz="2400" b="0" u="sng" spc="-13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다음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날 </a:t>
            </a:r>
          </a:p>
          <a:p>
            <a:pPr algn="just"/>
            <a:r>
              <a:rPr lang="en-US" altLang="ko-KR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직장가입자가 자격을 </a:t>
            </a:r>
            <a:r>
              <a:rPr lang="ko-KR" altLang="en-US" sz="2400" b="0" u="sng" spc="-130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상실한 날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pPr algn="just"/>
            <a:r>
              <a:rPr lang="en-US" altLang="ko-KR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5. 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법 제</a:t>
            </a:r>
            <a:r>
              <a:rPr lang="en-US" altLang="ko-KR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조제</a:t>
            </a:r>
            <a:r>
              <a:rPr lang="en-US" altLang="ko-KR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2400" b="0" spc="-13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항제</a:t>
            </a:r>
            <a:r>
              <a:rPr lang="en-US" altLang="ko-KR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호에 따른 </a:t>
            </a:r>
            <a:r>
              <a:rPr lang="ko-KR" altLang="en-US" sz="2400" b="0" spc="-13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수급권자가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b="0" u="sng" spc="-130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된 날 </a:t>
            </a:r>
          </a:p>
          <a:p>
            <a:pPr algn="just"/>
            <a:r>
              <a:rPr lang="en-US" altLang="ko-KR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6. 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법 제</a:t>
            </a:r>
            <a:r>
              <a:rPr lang="en-US" altLang="ko-KR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조제</a:t>
            </a:r>
            <a:r>
              <a:rPr lang="en-US" altLang="ko-KR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2400" b="0" spc="-13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항제</a:t>
            </a:r>
            <a:r>
              <a:rPr lang="en-US" altLang="ko-KR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호에 따른 유공자 등 의료보호대상자인 피부양자가 </a:t>
            </a:r>
            <a:endParaRPr lang="en-US" altLang="ko-KR" sz="2400" b="0" spc="-13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/>
            <a:r>
              <a:rPr lang="en-US" altLang="ko-KR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공단에 건강보험의 적용배제 신청을 한 날의 </a:t>
            </a:r>
            <a:r>
              <a:rPr lang="ko-KR" altLang="en-US" sz="2400" b="0" u="sng" spc="-13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다음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날 </a:t>
            </a:r>
          </a:p>
          <a:p>
            <a:pPr algn="just"/>
            <a:r>
              <a:rPr lang="en-US" altLang="ko-KR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7. 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직장가입자 또는 다른 직장가입자의 피부양자 자격을 취득한 경우에는 </a:t>
            </a:r>
            <a:endParaRPr lang="en-US" altLang="ko-KR" sz="2400" b="0" spc="-13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/>
            <a:r>
              <a:rPr lang="en-US" altLang="ko-KR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그 자격을 </a:t>
            </a:r>
            <a:r>
              <a:rPr lang="ko-KR" altLang="en-US" sz="2400" b="0" u="sng" spc="-130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취득한 날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pPr algn="just"/>
            <a:r>
              <a:rPr lang="en-US" altLang="ko-KR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8. 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피부양자 자격을 취득한 사람이 본인 의 신고에 따라 피부양자 </a:t>
            </a:r>
            <a:endParaRPr lang="en-US" altLang="ko-KR" sz="2400" b="0" spc="-13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/>
            <a:r>
              <a:rPr lang="en-US" altLang="ko-KR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자격상실 신고를 한 경우에는 신고한 날의 </a:t>
            </a:r>
            <a:r>
              <a:rPr lang="ko-KR" altLang="en-US" sz="2400" b="0" u="sng" spc="-13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다음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날 </a:t>
            </a:r>
          </a:p>
          <a:p>
            <a:pPr algn="just"/>
            <a:r>
              <a:rPr lang="en-US" altLang="ko-KR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9. </a:t>
            </a:r>
            <a:r>
              <a:rPr lang="ko-KR" altLang="en-US" sz="2400" spc="-13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피부양자 부양 및 소득</a:t>
            </a:r>
            <a:r>
              <a:rPr lang="en-US" altLang="ko-KR" sz="2400" spc="-13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·</a:t>
            </a:r>
            <a:r>
              <a:rPr lang="ko-KR" altLang="en-US" sz="2400" spc="-13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재산요건을 충족하지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아니하는 경우에는 공단이 </a:t>
            </a:r>
            <a:endParaRPr lang="en-US" altLang="ko-KR" sz="2400" b="0" spc="-13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/>
            <a:r>
              <a:rPr lang="en-US" altLang="ko-KR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그 요건을 충족하지 아니한다고 확인한 날의 </a:t>
            </a:r>
            <a:r>
              <a:rPr lang="ko-KR" altLang="en-US" sz="2400" b="0" u="sng" spc="-13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다음</a:t>
            </a:r>
            <a:r>
              <a:rPr lang="ko-KR" altLang="en-US" sz="2400" b="0" spc="-13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날</a:t>
            </a:r>
            <a:endParaRPr lang="ko-KR" altLang="en-US" sz="2400" spc="-13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81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7504" y="1500174"/>
            <a:ext cx="8928992" cy="48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직장가입자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적용범위 </a:t>
            </a:r>
            <a:r>
              <a:rPr lang="en-US" altLang="ko-KR" sz="22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: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모든 사업장의 </a:t>
            </a:r>
            <a:r>
              <a:rPr lang="ko-KR" altLang="en-US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근로자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및 </a:t>
            </a:r>
            <a:r>
              <a:rPr lang="ko-KR" altLang="en-US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사용자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와 </a:t>
            </a:r>
            <a:r>
              <a:rPr lang="ko-KR" altLang="en-US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공무원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및 </a:t>
            </a:r>
            <a:r>
              <a:rPr lang="ko-KR" altLang="en-US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교직원</a:t>
            </a:r>
            <a:endParaRPr lang="en-US" altLang="ko-KR" sz="2200" b="0" spc="-15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just"/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적용제외자</a:t>
            </a:r>
          </a:p>
          <a:p>
            <a:pPr marL="540000" indent="-360000" algn="just">
              <a:buFont typeface="+mj-ea"/>
              <a:buAutoNum type="circleNumDbPlain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고용기간이 </a:t>
            </a:r>
            <a:r>
              <a:rPr lang="en-US" altLang="ko-KR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개월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미만인 일용근로자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540000" indent="-360000" algn="just">
              <a:buFont typeface="+mj-ea"/>
              <a:buAutoNum type="circleNumDbPlain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병역법에 따른 현역병</a:t>
            </a:r>
            <a:r>
              <a:rPr lang="en-US" altLang="ko-KR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b="0" spc="-150" dirty="0">
                <a:latin typeface="휴먼모음T" pitchFamily="18" charset="-127"/>
                <a:ea typeface="휴먼모음T" pitchFamily="18" charset="-127"/>
              </a:rPr>
              <a:t>지원에 의하지 아니하고 임용된 하사 포함</a:t>
            </a:r>
            <a:r>
              <a:rPr lang="en-US" altLang="ko-KR" b="0" spc="-150" dirty="0"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전환 복무된 사람 및 </a:t>
            </a:r>
            <a:r>
              <a:rPr lang="ko-KR" altLang="en-US" sz="2200" b="0" spc="-15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군간부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후보생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 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540000" indent="-360000" algn="just">
              <a:buFont typeface="+mj-ea"/>
              <a:buAutoNum type="circleNumDbPlain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선거에 당선되어 취임하는 공무원으로서 매월 보수 또는 보수에 준하는 급료를 받지 아니하는 사람</a:t>
            </a:r>
            <a:r>
              <a:rPr lang="en-US" altLang="ko-KR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지방의회 의원</a:t>
            </a:r>
            <a:r>
              <a:rPr lang="en-US" altLang="ko-KR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540000" indent="-360000" algn="just">
              <a:buFont typeface="+mj-ea"/>
              <a:buAutoNum type="circleNumDbPlain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그밖에 사업장의 특성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고용형태 및 사업의 종류 등을 고려하여 아래와 같이 대통령령으로 정하는 사업장의 근로자 및 사용자와 공무원 및 교직원</a:t>
            </a:r>
            <a:endParaRPr lang="en-US" altLang="ko-KR" sz="2200" spc="-15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just"/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 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ⅰ) 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비상근 근로자 또는 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000" b="0" spc="-150" dirty="0" err="1">
                <a:latin typeface="휴먼모음T" pitchFamily="18" charset="-127"/>
                <a:ea typeface="휴먼모음T" pitchFamily="18" charset="-127"/>
              </a:rPr>
              <a:t>개월동안의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 소정근로시간이 </a:t>
            </a:r>
            <a:r>
              <a:rPr lang="en-US" altLang="ko-KR" sz="20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60</a:t>
            </a:r>
            <a:r>
              <a:rPr lang="ko-KR" altLang="en-US" sz="20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시간 미만인 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단시간근로자</a:t>
            </a:r>
          </a:p>
          <a:p>
            <a:pPr algn="just"/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   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ⅱ) </a:t>
            </a:r>
            <a:r>
              <a:rPr lang="ko-KR" altLang="en-US" sz="2000" b="0" spc="-180" dirty="0">
                <a:latin typeface="휴먼모음T" pitchFamily="18" charset="-127"/>
                <a:ea typeface="휴먼모음T" pitchFamily="18" charset="-127"/>
              </a:rPr>
              <a:t>비상근 교직원 또는 </a:t>
            </a:r>
            <a:r>
              <a:rPr lang="en-US" altLang="ko-KR" sz="2000" b="0" spc="-18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000" b="0" spc="-180" dirty="0" err="1">
                <a:latin typeface="휴먼모음T" pitchFamily="18" charset="-127"/>
                <a:ea typeface="휴먼모음T" pitchFamily="18" charset="-127"/>
              </a:rPr>
              <a:t>개월동안의</a:t>
            </a:r>
            <a:r>
              <a:rPr lang="ko-KR" altLang="en-US" sz="2000" b="0" spc="-180" dirty="0">
                <a:latin typeface="휴먼모음T" pitchFamily="18" charset="-127"/>
                <a:ea typeface="휴먼모음T" pitchFamily="18" charset="-127"/>
              </a:rPr>
              <a:t> 소정근로시간이 </a:t>
            </a:r>
            <a:r>
              <a:rPr lang="en-US" altLang="ko-KR" sz="2000" b="0" spc="-18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60</a:t>
            </a:r>
            <a:r>
              <a:rPr lang="ko-KR" altLang="en-US" sz="2000" b="0" spc="-18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시간 </a:t>
            </a:r>
            <a:r>
              <a:rPr lang="ko-KR" altLang="en-US" sz="2000" b="0" spc="-180" dirty="0">
                <a:latin typeface="휴먼모음T" pitchFamily="18" charset="-127"/>
                <a:ea typeface="휴먼모음T" pitchFamily="18" charset="-127"/>
              </a:rPr>
              <a:t>미만인 시간제공무원 및 교직원</a:t>
            </a:r>
          </a:p>
          <a:p>
            <a:pPr algn="just"/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    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ⅲ) 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소재지가 일정하지 아니한 사업장의 근로자 및 사용자</a:t>
            </a:r>
          </a:p>
          <a:p>
            <a:pPr algn="just"/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    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ⅳ) 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근로자가 없거나 위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ⅰ)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의 규정에 의한 근로자만을 고용하고 있는 사업장의 사업주</a:t>
            </a:r>
            <a:endParaRPr lang="ko-KR" altLang="en-US" sz="2000" b="0" spc="-150" dirty="0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가입자의 종류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4282" y="1500174"/>
            <a:ext cx="8501122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지역가입자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직장가입자와 그 피부양자를 제외한 가입자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지역가입자 중에는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수급권자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150" dirty="0" err="1">
                <a:latin typeface="휴먼모음T" pitchFamily="18" charset="-127"/>
                <a:ea typeface="휴먼모음T" pitchFamily="18" charset="-127"/>
              </a:rPr>
              <a:t>의료급여법에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 따라 의료급여를 받는 자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유공자 등 의료보호대상자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독립유공자예우에 관한 법률과 </a:t>
            </a:r>
            <a:r>
              <a:rPr lang="ko-KR" altLang="en-US" sz="2000" b="0" spc="-150" dirty="0" err="1">
                <a:latin typeface="휴먼모음T" pitchFamily="18" charset="-127"/>
                <a:ea typeface="휴먼모음T" pitchFamily="18" charset="-127"/>
              </a:rPr>
              <a:t>국가유공자등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 예우 및 지원에 관한 법률에 의해 의료보호를 받는 자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직장가입자 및 피부양자를 제외한 자임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따라서 지역가입자는 주로 농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․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어업에 종사하는 자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도시자영업자 등으로 구성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3.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우리나라 가입자 현황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0" lvl="1" algn="just">
              <a:spcAft>
                <a:spcPts val="0"/>
              </a:spcAft>
            </a:pPr>
            <a:r>
              <a:rPr lang="en-US" altLang="ko-KR" sz="2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현황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2019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년 현재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 의료보장 적용인구는 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5,288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만명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, </a:t>
            </a:r>
          </a:p>
          <a:p>
            <a:pPr marL="0" lvl="1" algn="just">
              <a:spcAft>
                <a:spcPts val="1200"/>
              </a:spcAft>
            </a:pP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                 (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건강보험적용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: 5,139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만명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의료급여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149</a:t>
            </a:r>
            <a:r>
              <a:rPr lang="ko-KR" altLang="en-US" sz="2200" b="0" dirty="0" err="1">
                <a:latin typeface="휴먼모음T" pitchFamily="18" charset="-127"/>
                <a:ea typeface="휴먼모음T" pitchFamily="18" charset="-127"/>
              </a:rPr>
              <a:t>만명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외국인 적용현황</a:t>
            </a:r>
            <a:endParaRPr lang="en-US" altLang="ko-KR" sz="220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2001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6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월부터 외국인과 재외국민도 본인 신청으로 건강보험 적용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2006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년부터는 본인 신청 방식이 아닌 내국인과 같은 기준으로 건강보험적용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sz="2200" b="0" u="sng" spc="-150" dirty="0">
                <a:latin typeface="휴먼모음T" pitchFamily="18" charset="-127"/>
                <a:ea typeface="휴먼모음T" pitchFamily="18" charset="-127"/>
              </a:rPr>
              <a:t>2019</a:t>
            </a:r>
            <a:r>
              <a:rPr lang="ko-KR" altLang="en-US" sz="2200" b="0" u="sng" spc="-150" dirty="0">
                <a:latin typeface="휴먼모음T" pitchFamily="18" charset="-127"/>
                <a:ea typeface="휴먼모음T" pitchFamily="18" charset="-127"/>
              </a:rPr>
              <a:t>년</a:t>
            </a:r>
            <a:r>
              <a:rPr lang="en-US" altLang="ko-KR" sz="2200" b="0" u="sng" spc="-150" dirty="0">
                <a:latin typeface="휴먼모음T" pitchFamily="18" charset="-127"/>
                <a:ea typeface="휴먼모음T" pitchFamily="18" charset="-127"/>
              </a:rPr>
              <a:t>12</a:t>
            </a:r>
            <a:r>
              <a:rPr lang="ko-KR" altLang="en-US" sz="2200" b="0" u="sng" spc="-150" dirty="0">
                <a:latin typeface="휴먼모음T" pitchFamily="18" charset="-127"/>
                <a:ea typeface="휴먼모음T" pitchFamily="18" charset="-127"/>
              </a:rPr>
              <a:t>월</a:t>
            </a:r>
            <a:r>
              <a:rPr lang="en-US" altLang="ko-KR" sz="2200" b="0" u="sng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b="0" u="sng" spc="-150" dirty="0">
                <a:latin typeface="휴먼모음T" pitchFamily="18" charset="-127"/>
                <a:ea typeface="휴먼모음T" pitchFamily="18" charset="-127"/>
              </a:rPr>
              <a:t>현재 </a:t>
            </a:r>
            <a:r>
              <a:rPr lang="en-US" altLang="ko-KR" sz="2200" b="0" u="sng" spc="-150" dirty="0">
                <a:latin typeface="휴먼모음T" pitchFamily="18" charset="-127"/>
                <a:ea typeface="휴먼모음T" pitchFamily="18" charset="-127"/>
              </a:rPr>
              <a:t>1,239,539</a:t>
            </a:r>
            <a:r>
              <a:rPr lang="ko-KR" altLang="en-US" sz="2200" b="0" u="sng" spc="-150" dirty="0">
                <a:latin typeface="휴먼모음T" pitchFamily="18" charset="-127"/>
                <a:ea typeface="휴먼모음T" pitchFamily="18" charset="-127"/>
              </a:rPr>
              <a:t>명</a:t>
            </a:r>
            <a:r>
              <a:rPr lang="en-US" altLang="ko-KR" sz="2200" b="0" u="sng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u="sng" spc="-150" dirty="0">
                <a:latin typeface="휴먼모음T" pitchFamily="18" charset="-127"/>
                <a:ea typeface="휴먼모음T" pitchFamily="18" charset="-127"/>
              </a:rPr>
              <a:t>외국인은 </a:t>
            </a:r>
            <a:r>
              <a:rPr lang="en-US" altLang="ko-KR" sz="2200" b="0" u="sng" spc="-150" dirty="0">
                <a:latin typeface="휴먼모음T" pitchFamily="18" charset="-127"/>
                <a:ea typeface="휴먼모음T" pitchFamily="18" charset="-127"/>
              </a:rPr>
              <a:t>1,212,475</a:t>
            </a:r>
            <a:r>
              <a:rPr lang="ko-KR" altLang="en-US" sz="2200" b="0" u="sng" spc="-150" dirty="0">
                <a:latin typeface="휴먼모음T" pitchFamily="18" charset="-127"/>
                <a:ea typeface="휴먼모음T" pitchFamily="18" charset="-127"/>
              </a:rPr>
              <a:t>명</a:t>
            </a:r>
            <a:r>
              <a:rPr lang="en-US" altLang="ko-KR" sz="2200" b="0" u="sng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u="sng" spc="-150" dirty="0">
                <a:latin typeface="휴먼모음T" pitchFamily="18" charset="-127"/>
                <a:ea typeface="휴먼모음T" pitchFamily="18" charset="-127"/>
              </a:rPr>
              <a:t>재외국민은 </a:t>
            </a:r>
            <a:r>
              <a:rPr lang="en-US" altLang="ko-KR" sz="2200" b="0" u="sng" spc="-150" dirty="0">
                <a:latin typeface="휴먼모음T" pitchFamily="18" charset="-127"/>
                <a:ea typeface="휴먼모음T" pitchFamily="18" charset="-127"/>
              </a:rPr>
              <a:t>27,064</a:t>
            </a:r>
            <a:r>
              <a:rPr lang="ko-KR" altLang="en-US" sz="2200" b="0" u="sng" spc="-150" dirty="0">
                <a:latin typeface="휴먼모음T" pitchFamily="18" charset="-127"/>
                <a:ea typeface="휴먼모음T" pitchFamily="18" charset="-127"/>
              </a:rPr>
              <a:t>명</a:t>
            </a:r>
            <a:r>
              <a:rPr lang="en-US" altLang="ko-KR" sz="2200" b="0" u="sng" spc="-150" dirty="0"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2200" b="0" u="sng" spc="-1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가입자의 종류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720" y="1571612"/>
            <a:ext cx="850112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  <a:buAutoNum type="arabicPeriod"/>
            </a:pP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자격의 취득시기 등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가입자는 </a:t>
            </a:r>
            <a:r>
              <a:rPr lang="ko-KR" altLang="en-US" sz="24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국내에 거주하게 된 날에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직장가입자 또는 지역가입자의 자격을 얻음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다만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다음 각 항에 해당하는 자는 그 해당되는 날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marL="684000" lvl="1" indent="-324000" algn="just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수급권자이었던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사람은 그 대상자에서 제외된 날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684000" lvl="1" indent="-324000" algn="just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직장가입자의 피부양자이었던 사람은 그 자격을 잃은 날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684000" lvl="1" indent="-324000" algn="just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유공자 등 의료보호대상자이었던 사람은 그 대상자에서 제외된 날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684000" lvl="1" indent="-324000" algn="just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유공자 등 의료보호대상자로서 건강보험의 적용을 보험자에 신청한 자는 그 신청한 날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가입자 자격을 얻은 경우 당해 직장가입자의 사용자 및 지역가입자의 세대주는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자격취득일부터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14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일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이내에 보험자에게 신고해야 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400" b="0" spc="-150" dirty="0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가입자 자격취득</a:t>
            </a:r>
            <a:r>
              <a:rPr lang="en-US" altLang="ko-KR" b="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dirty="0"/>
              <a:t>변동</a:t>
            </a:r>
            <a:r>
              <a:rPr lang="en-US" altLang="ko-KR" b="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dirty="0"/>
              <a:t>상실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720" y="1571612"/>
            <a:ext cx="864399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자격의 변동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① 지역가입자가 적용대상사업장의 사용자로 되거나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근로자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공무원 또는 교직원으로 사용된 날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② 직장가입자가 다른 적용대상사업장의 사용자로 되거나 근로자 등으로 사용된 날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③ 직장가입자인 근로자 등이 그 사용관계가 끝난 날의 다음 날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④ 적용대상 사업장에 </a:t>
            </a:r>
            <a:r>
              <a:rPr lang="ko-KR" altLang="en-US" sz="2200" b="0" u="sng" spc="-150" dirty="0">
                <a:latin typeface="휴먼모음T" pitchFamily="18" charset="-127"/>
                <a:ea typeface="휴먼모음T" pitchFamily="18" charset="-127"/>
              </a:rPr>
              <a:t>법 제</a:t>
            </a:r>
            <a:r>
              <a:rPr lang="en-US" altLang="ko-KR" sz="2200" b="0" u="sng" spc="-150" dirty="0">
                <a:latin typeface="휴먼모음T" pitchFamily="18" charset="-127"/>
                <a:ea typeface="휴먼모음T" pitchFamily="18" charset="-127"/>
              </a:rPr>
              <a:t>7</a:t>
            </a:r>
            <a:r>
              <a:rPr lang="ko-KR" altLang="en-US" sz="2200" b="0" u="sng" spc="-150" dirty="0">
                <a:latin typeface="휴먼모음T" pitchFamily="18" charset="-127"/>
                <a:ea typeface="휴먼모음T" pitchFamily="18" charset="-127"/>
              </a:rPr>
              <a:t>조</a:t>
            </a:r>
            <a:r>
              <a:rPr lang="en-US" altLang="ko-KR" sz="2200" b="0" u="sng" spc="-150" dirty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200" b="0" u="sng" spc="-150" dirty="0">
                <a:latin typeface="휴먼모음T" pitchFamily="18" charset="-127"/>
                <a:ea typeface="휴먼모음T" pitchFamily="18" charset="-127"/>
              </a:rPr>
              <a:t>호에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따른 사유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휴업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폐업 등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가 발생한 날의 다음 날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1200"/>
              </a:spcAft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⑤ 지역가입자가 다른 세대로 전입한 날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24000" lvl="1" indent="-324000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지역가입자가 직장가입자로 자격이 변동된 경우에는 직장가입자의 </a:t>
            </a:r>
            <a:r>
              <a:rPr lang="ko-KR" altLang="en-US" sz="22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사용자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가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직장가입자 또는 그 피부양자가 지역가입자로 자격이 변동된 경우에는 지역가입자의 </a:t>
            </a:r>
            <a:r>
              <a:rPr lang="ko-KR" altLang="en-US" sz="22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세대주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가 자격변동일부터 </a:t>
            </a:r>
            <a:r>
              <a:rPr lang="en-US" altLang="ko-KR" sz="22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14</a:t>
            </a:r>
            <a:r>
              <a:rPr lang="ko-KR" altLang="en-US" sz="22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일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이내에 보험자에게 신고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24000" lvl="1" indent="-324000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국방부 및 법무부장관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은 직장가입자나 지역가입자가 법 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54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조제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호 또는 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4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호에 해당하는 경우에는 그 변동일부터 </a:t>
            </a:r>
            <a:r>
              <a:rPr lang="en-US" altLang="ko-KR" sz="22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월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이내에 보험자에게 알려야 함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200" b="0" spc="-1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가입자 자격취득</a:t>
            </a:r>
            <a:r>
              <a:rPr lang="en-US" altLang="ko-KR" b="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dirty="0"/>
              <a:t>변동</a:t>
            </a:r>
            <a:r>
              <a:rPr lang="en-US" altLang="ko-KR" b="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dirty="0"/>
              <a:t>상실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720" y="1571612"/>
            <a:ext cx="835824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12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3.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자격의 상실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600"/>
              </a:spcAft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① 사망한 날의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다음 날</a:t>
            </a:r>
            <a:endParaRPr lang="en-US" altLang="ko-KR" sz="2400" b="0" spc="-15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600"/>
              </a:spcAft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② 국적을 잃은 날의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다음 날</a:t>
            </a:r>
            <a:r>
              <a:rPr lang="en-US" altLang="ko-KR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예</a:t>
            </a:r>
            <a:r>
              <a:rPr lang="en-US" altLang="ko-KR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귀화</a:t>
            </a:r>
            <a:r>
              <a:rPr lang="en-US" altLang="ko-KR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혼인</a:t>
            </a:r>
            <a:r>
              <a:rPr lang="en-US" altLang="ko-KR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입양</a:t>
            </a:r>
            <a:r>
              <a:rPr lang="en-US" altLang="ko-KR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등의 외국국적 취득</a:t>
            </a:r>
            <a:r>
              <a:rPr lang="en-US" altLang="ko-KR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360000" lvl="1" indent="-457200" algn="just">
              <a:spcAft>
                <a:spcPts val="600"/>
              </a:spcAft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③ 국내에 거주하지 아니하게 된 날의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다음 날</a:t>
            </a:r>
            <a:r>
              <a:rPr lang="en-US" altLang="ko-KR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예</a:t>
            </a:r>
            <a:r>
              <a:rPr lang="en-US" altLang="ko-KR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이민</a:t>
            </a:r>
            <a:r>
              <a:rPr lang="en-US" altLang="ko-KR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360000" lvl="1" indent="-457200" algn="just">
              <a:spcAft>
                <a:spcPts val="600"/>
              </a:spcAft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④ 직장가입자의 피부양자가 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된 날</a:t>
            </a:r>
            <a:r>
              <a:rPr lang="en-US" altLang="ko-KR" sz="2000" b="0" spc="-150" dirty="0">
                <a:solidFill>
                  <a:srgbClr val="000066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150" dirty="0">
                <a:solidFill>
                  <a:srgbClr val="000066"/>
                </a:solidFill>
                <a:latin typeface="휴먼모음T" pitchFamily="18" charset="-127"/>
                <a:ea typeface="휴먼모음T" pitchFamily="18" charset="-127"/>
              </a:rPr>
              <a:t>지역가입자에 관한 규정</a:t>
            </a:r>
            <a:r>
              <a:rPr lang="en-US" altLang="ko-KR" sz="2000" b="0" spc="-150" dirty="0">
                <a:solidFill>
                  <a:srgbClr val="000066"/>
                </a:solidFill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360000" lvl="1" indent="-457200" algn="just">
              <a:spcAft>
                <a:spcPts val="600"/>
              </a:spcAft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⑤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수급권자가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된 날</a:t>
            </a:r>
            <a:endParaRPr lang="en-US" altLang="ko-KR" sz="2400" b="0" spc="-15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96000" lvl="1" indent="-457200" algn="just">
              <a:spcAft>
                <a:spcPts val="600"/>
              </a:spcAft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⑥ 건강보험의 적용을 받고 있던 사람이 유공자 등 의료보호대상자가 되어 건강보험의 적용배제신청을 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한 날</a:t>
            </a:r>
            <a:endParaRPr lang="en-US" altLang="ko-KR" sz="2400" b="0" spc="-15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0000" lvl="1" indent="-324000" algn="just"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가입자가 자격을 잃은 경우 당해 직장가입자의 사용자와 지역가입자의 세대주는 자격을 잃은 날부터 </a:t>
            </a:r>
            <a:r>
              <a:rPr lang="en-US" altLang="ko-KR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14</a:t>
            </a:r>
            <a:r>
              <a:rPr lang="ko-KR" altLang="en-US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일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이내에 보험자에게 신고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가입자 자격취득</a:t>
            </a:r>
            <a:r>
              <a:rPr lang="en-US" altLang="ko-KR" b="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dirty="0"/>
              <a:t>변동</a:t>
            </a:r>
            <a:r>
              <a:rPr lang="en-US" altLang="ko-KR" b="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dirty="0"/>
              <a:t>상실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4282" y="1428736"/>
            <a:ext cx="8715436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4.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가입자 자격의 취득</a:t>
            </a:r>
            <a:r>
              <a:rPr lang="en-US" altLang="ko-KR" sz="24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변동</a:t>
            </a:r>
            <a:r>
              <a:rPr lang="en-US" altLang="ko-KR" sz="24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상실의 신고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지역가입자</a:t>
            </a:r>
            <a:endParaRPr lang="en-US" altLang="ko-KR" sz="220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000" b="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세대주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가 지역가입자자격취득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변동신고서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자격상실신고서를 공단에 제출</a:t>
            </a: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직장가입자</a:t>
            </a:r>
            <a:endParaRPr lang="en-US" altLang="ko-KR" sz="220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000" b="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사용자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는 근로자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공무원 및 교직원이 다음 각 항에 해당하게 된 때에는 직장가입자자격취득신고서를 공단에 제출해야 함</a:t>
            </a:r>
            <a:endParaRPr lang="en-US" altLang="ko-KR" sz="2000" b="0" dirty="0">
              <a:latin typeface="휴먼모음T" pitchFamily="18" charset="-127"/>
              <a:ea typeface="휴먼모음T" pitchFamily="18" charset="-127"/>
            </a:endParaRPr>
          </a:p>
          <a:p>
            <a:pPr marL="612000" indent="-360000" algn="just"/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① 직장가입자가 아닌 사람이 직장가입자인 근로자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사용자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공무원 및 교직원이 된 경우</a:t>
            </a:r>
            <a:endParaRPr lang="en-US" altLang="ko-KR" sz="2000" b="0" dirty="0">
              <a:latin typeface="휴먼모음T" pitchFamily="18" charset="-127"/>
              <a:ea typeface="휴먼모음T" pitchFamily="18" charset="-127"/>
            </a:endParaRPr>
          </a:p>
          <a:p>
            <a:pPr marL="612000" indent="-360000" algn="just"/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② 직장가입자인 근로자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사용자가 다른 사업장의 직장가입자가 되거나 직장가입자인 공무원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교직원이 된 경우</a:t>
            </a:r>
            <a:endParaRPr lang="en-US" altLang="ko-KR" sz="2000" b="0" dirty="0">
              <a:latin typeface="휴먼모음T" pitchFamily="18" charset="-127"/>
              <a:ea typeface="휴먼모음T" pitchFamily="18" charset="-127"/>
            </a:endParaRPr>
          </a:p>
          <a:p>
            <a:pPr marL="612000" indent="-360000" algn="just">
              <a:spcAft>
                <a:spcPts val="600"/>
              </a:spcAft>
            </a:pPr>
            <a:r>
              <a:rPr lang="ko-KR" altLang="ko-KR" sz="2000" b="0" dirty="0">
                <a:latin typeface="휴먼모음T" pitchFamily="18" charset="-127"/>
                <a:ea typeface="휴먼모음T" pitchFamily="18" charset="-127"/>
              </a:rPr>
              <a:t>③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직장가입자인 공무원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교직원이 직장가입자인 근로자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사용자가 되거나 소속기관장을 달리하는 기관</a:t>
            </a:r>
            <a:endParaRPr lang="en-US" altLang="ko-KR" sz="2000" b="0" dirty="0">
              <a:latin typeface="휴먼모음T" pitchFamily="18" charset="-127"/>
              <a:ea typeface="휴먼모음T" pitchFamily="18" charset="-127"/>
            </a:endParaRPr>
          </a:p>
          <a:p>
            <a:pPr marL="504000" indent="-324000" algn="just">
              <a:buFont typeface="Wingdings" pitchFamily="2" charset="2"/>
              <a:buChar char="l"/>
            </a:pP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자격상실의 경우에는 사용자가 직장가입자자격상실신고서를 공단에 제출</a:t>
            </a:r>
            <a:endParaRPr lang="en-US" altLang="ko-KR" sz="2000" b="0" dirty="0">
              <a:latin typeface="휴먼모음T" pitchFamily="18" charset="-127"/>
              <a:ea typeface="휴먼모음T" pitchFamily="18" charset="-127"/>
            </a:endParaRPr>
          </a:p>
          <a:p>
            <a:pPr marL="504000" indent="-324000" algn="just">
              <a:buFont typeface="Wingdings" pitchFamily="2" charset="2"/>
              <a:buChar char="l"/>
            </a:pP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사용자는 공단에 신고한 직장가입자의 내역이 변경된 때에는 </a:t>
            </a:r>
            <a:r>
              <a:rPr lang="en-US" altLang="ko-KR" sz="2000" b="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14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일 이내에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직장가입자내용변경신고서를 공단에 제출</a:t>
            </a:r>
            <a:endParaRPr lang="en-US" altLang="ko-KR" sz="2000" b="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가입자 자격취득</a:t>
            </a:r>
            <a:r>
              <a:rPr lang="en-US" altLang="ko-KR" b="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dirty="0"/>
              <a:t>변동</a:t>
            </a:r>
            <a:r>
              <a:rPr lang="en-US" altLang="ko-KR" b="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dirty="0"/>
              <a:t>상실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551DD9-A7BC-4D26-9431-59E2D5FDCC47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a typeface="굴림" charset="-127"/>
              </a:rPr>
              <a:t>Contents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057400" y="1447800"/>
            <a:ext cx="4724400" cy="685800"/>
            <a:chOff x="1296" y="1824"/>
            <a:chExt cx="2976" cy="432"/>
          </a:xfrm>
        </p:grpSpPr>
        <p:sp>
          <p:nvSpPr>
            <p:cNvPr id="2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/>
            </a:p>
          </p:txBody>
        </p:sp>
        <p:sp>
          <p:nvSpPr>
            <p:cNvPr id="4127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lang="ko-KR" altLang="en-US"/>
            </a:p>
          </p:txBody>
        </p:sp>
        <p:sp>
          <p:nvSpPr>
            <p:cNvPr id="4128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lang="ko-KR" altLang="en-US" dirty="0"/>
                <a:t>사회보장의 이해</a:t>
              </a:r>
            </a:p>
          </p:txBody>
        </p:sp>
        <p:sp>
          <p:nvSpPr>
            <p:cNvPr id="4129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ko-KR" sz="2400" b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02415" name="AutoShape 15"/>
          <p:cNvSpPr>
            <a:spLocks noChangeArrowheads="1"/>
          </p:cNvSpPr>
          <p:nvPr/>
        </p:nvSpPr>
        <p:spPr bwMode="gray">
          <a:xfrm>
            <a:off x="2438400" y="2252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02" name="AutoShape 16"/>
          <p:cNvSpPr>
            <a:spLocks noChangeArrowheads="1"/>
          </p:cNvSpPr>
          <p:nvPr/>
        </p:nvSpPr>
        <p:spPr bwMode="gray">
          <a:xfrm>
            <a:off x="2057400" y="2133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03" name="Text Box 17"/>
          <p:cNvSpPr txBox="1">
            <a:spLocks noChangeArrowheads="1"/>
          </p:cNvSpPr>
          <p:nvPr/>
        </p:nvSpPr>
        <p:spPr bwMode="gray">
          <a:xfrm>
            <a:off x="2667000" y="23082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04" name="Text Box 18"/>
          <p:cNvSpPr txBox="1">
            <a:spLocks noChangeArrowheads="1"/>
          </p:cNvSpPr>
          <p:nvPr/>
        </p:nvSpPr>
        <p:spPr bwMode="gray">
          <a:xfrm>
            <a:off x="2211388" y="2232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gray">
          <a:xfrm>
            <a:off x="2438400" y="2938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06" name="AutoShape 16"/>
          <p:cNvSpPr>
            <a:spLocks noChangeArrowheads="1"/>
          </p:cNvSpPr>
          <p:nvPr/>
        </p:nvSpPr>
        <p:spPr bwMode="gray">
          <a:xfrm>
            <a:off x="2057400" y="28194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07" name="Text Box 17"/>
          <p:cNvSpPr txBox="1">
            <a:spLocks noChangeArrowheads="1"/>
          </p:cNvSpPr>
          <p:nvPr/>
        </p:nvSpPr>
        <p:spPr bwMode="gray">
          <a:xfrm>
            <a:off x="2786050" y="2928934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latin typeface="굴림" pitchFamily="50" charset="-127"/>
                <a:ea typeface="굴림" pitchFamily="50" charset="-127"/>
              </a:rPr>
              <a:t>건강보험의 발전과정</a:t>
            </a:r>
          </a:p>
        </p:txBody>
      </p:sp>
      <p:sp>
        <p:nvSpPr>
          <p:cNvPr id="4108" name="Text Box 18"/>
          <p:cNvSpPr txBox="1">
            <a:spLocks noChangeArrowheads="1"/>
          </p:cNvSpPr>
          <p:nvPr/>
        </p:nvSpPr>
        <p:spPr bwMode="gray">
          <a:xfrm>
            <a:off x="2211388" y="29178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gray">
          <a:xfrm>
            <a:off x="2438400" y="3624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0" name="AutoShape 16"/>
          <p:cNvSpPr>
            <a:spLocks noChangeArrowheads="1"/>
          </p:cNvSpPr>
          <p:nvPr/>
        </p:nvSpPr>
        <p:spPr bwMode="gray">
          <a:xfrm>
            <a:off x="2057400" y="3505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1" name="Text Box 17"/>
          <p:cNvSpPr txBox="1">
            <a:spLocks noChangeArrowheads="1"/>
          </p:cNvSpPr>
          <p:nvPr/>
        </p:nvSpPr>
        <p:spPr bwMode="gray">
          <a:xfrm>
            <a:off x="2643174" y="3643314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latin typeface="굴림" pitchFamily="50" charset="-127"/>
                <a:ea typeface="굴림" pitchFamily="50" charset="-127"/>
              </a:rPr>
              <a:t>건강보험 일반</a:t>
            </a:r>
          </a:p>
        </p:txBody>
      </p:sp>
      <p:sp>
        <p:nvSpPr>
          <p:cNvPr id="4112" name="Text Box 18"/>
          <p:cNvSpPr txBox="1">
            <a:spLocks noChangeArrowheads="1"/>
          </p:cNvSpPr>
          <p:nvPr/>
        </p:nvSpPr>
        <p:spPr bwMode="gray">
          <a:xfrm>
            <a:off x="2211388" y="36036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24384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4" name="AutoShape 16"/>
          <p:cNvSpPr>
            <a:spLocks noChangeArrowheads="1"/>
          </p:cNvSpPr>
          <p:nvPr/>
        </p:nvSpPr>
        <p:spPr bwMode="gray">
          <a:xfrm>
            <a:off x="2057400" y="41910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5" name="Text Box 17"/>
          <p:cNvSpPr txBox="1">
            <a:spLocks noChangeArrowheads="1"/>
          </p:cNvSpPr>
          <p:nvPr/>
        </p:nvSpPr>
        <p:spPr bwMode="gray">
          <a:xfrm>
            <a:off x="2714612" y="4286256"/>
            <a:ext cx="3429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sz="2400" dirty="0">
                <a:solidFill>
                  <a:srgbClr val="C00000"/>
                </a:solidFill>
                <a:latin typeface="궁서체" pitchFamily="17" charset="-127"/>
                <a:ea typeface="궁서체" pitchFamily="17" charset="-127"/>
              </a:rPr>
              <a:t>가입자</a:t>
            </a:r>
          </a:p>
        </p:txBody>
      </p:sp>
      <p:sp>
        <p:nvSpPr>
          <p:cNvPr id="4116" name="Text Box 18"/>
          <p:cNvSpPr txBox="1">
            <a:spLocks noChangeArrowheads="1"/>
          </p:cNvSpPr>
          <p:nvPr/>
        </p:nvSpPr>
        <p:spPr bwMode="gray">
          <a:xfrm>
            <a:off x="2211388" y="42894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2438400" y="49958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8" name="AutoShape 16"/>
          <p:cNvSpPr>
            <a:spLocks noChangeArrowheads="1"/>
          </p:cNvSpPr>
          <p:nvPr/>
        </p:nvSpPr>
        <p:spPr bwMode="gray">
          <a:xfrm>
            <a:off x="2057400" y="48768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9" name="Text Box 17"/>
          <p:cNvSpPr txBox="1">
            <a:spLocks noChangeArrowheads="1"/>
          </p:cNvSpPr>
          <p:nvPr/>
        </p:nvSpPr>
        <p:spPr bwMode="gray">
          <a:xfrm>
            <a:off x="2667000" y="50514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국민건강보험공단</a:t>
            </a:r>
          </a:p>
        </p:txBody>
      </p:sp>
      <p:sp>
        <p:nvSpPr>
          <p:cNvPr id="4120" name="Text Box 18"/>
          <p:cNvSpPr txBox="1">
            <a:spLocks noChangeArrowheads="1"/>
          </p:cNvSpPr>
          <p:nvPr/>
        </p:nvSpPr>
        <p:spPr bwMode="gray">
          <a:xfrm>
            <a:off x="2211388" y="49752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gray">
          <a:xfrm>
            <a:off x="2438400" y="5681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22" name="AutoShape 16"/>
          <p:cNvSpPr>
            <a:spLocks noChangeArrowheads="1"/>
          </p:cNvSpPr>
          <p:nvPr/>
        </p:nvSpPr>
        <p:spPr bwMode="gray">
          <a:xfrm>
            <a:off x="2057400" y="5562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23" name="Text Box 17"/>
          <p:cNvSpPr txBox="1">
            <a:spLocks noChangeArrowheads="1"/>
          </p:cNvSpPr>
          <p:nvPr/>
        </p:nvSpPr>
        <p:spPr bwMode="gray">
          <a:xfrm>
            <a:off x="2667000" y="57372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보험급여(1)</a:t>
            </a:r>
          </a:p>
        </p:txBody>
      </p:sp>
      <p:sp>
        <p:nvSpPr>
          <p:cNvPr id="4124" name="Text Box 18"/>
          <p:cNvSpPr txBox="1">
            <a:spLocks noChangeArrowheads="1"/>
          </p:cNvSpPr>
          <p:nvPr/>
        </p:nvSpPr>
        <p:spPr bwMode="gray">
          <a:xfrm>
            <a:off x="2211388" y="5661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125" name="Rectangle 49"/>
          <p:cNvSpPr>
            <a:spLocks noChangeArrowheads="1"/>
          </p:cNvSpPr>
          <p:nvPr/>
        </p:nvSpPr>
        <p:spPr bwMode="auto">
          <a:xfrm>
            <a:off x="3500430" y="2285992"/>
            <a:ext cx="1814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의료보장의 이해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720" y="1428736"/>
            <a:ext cx="8643998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0"/>
              </a:spcAft>
            </a:pP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사업장의 적용</a:t>
            </a:r>
            <a:endParaRPr lang="en-US" altLang="ko-KR" sz="22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사용자는 해당 사업장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기관 또는 사립학교가 적용대상사업장이 된 때에는 </a:t>
            </a:r>
            <a:r>
              <a:rPr lang="en-US" altLang="ko-KR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14</a:t>
            </a:r>
            <a:r>
              <a:rPr lang="ko-KR" altLang="en-US" sz="2200" b="0" spc="-15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일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이내에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사업장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기관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적용신고서와 직장가입자자격취득신고서를 공단에 제출</a:t>
            </a: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사업장의 변경</a:t>
            </a:r>
            <a:endParaRPr lang="en-US" altLang="ko-KR" sz="22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사용자는 사업장 적용 규정에 따라 공단에 신고한 내용이 변경된 때에는 </a:t>
            </a:r>
            <a:r>
              <a:rPr lang="en-US" altLang="ko-KR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14</a:t>
            </a:r>
            <a:r>
              <a:rPr lang="ko-KR" altLang="en-US" sz="2200" b="0" spc="-15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일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이내에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사업장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기관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변경신고서를 공단에 제출</a:t>
            </a:r>
          </a:p>
          <a:p>
            <a:pPr marL="324000" lvl="1" indent="-457200" algn="just">
              <a:spcAft>
                <a:spcPts val="0"/>
              </a:spcAft>
            </a:pP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3)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사업장의 탈퇴</a:t>
            </a:r>
            <a:endParaRPr lang="en-US" altLang="ko-KR" sz="22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사용자는 사업장이 다음 어느 하나에 해당되는 때에는 </a:t>
            </a:r>
            <a:r>
              <a:rPr lang="en-US" altLang="ko-KR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14</a:t>
            </a:r>
            <a:r>
              <a:rPr lang="ko-KR" altLang="en-US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일</a:t>
            </a:r>
            <a:r>
              <a:rPr lang="ko-KR" altLang="en-US" sz="2200" b="0" spc="-150" dirty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이내에 사업장탈퇴신고서에 직장가입자자격상실신고서와 사업장 탈퇴사실을 입증할 수 있는 서류를 첨부하여 공단에 제출</a:t>
            </a:r>
          </a:p>
          <a:p>
            <a:pPr marL="540000" indent="-252000" algn="just">
              <a:spcAft>
                <a:spcPts val="0"/>
              </a:spcAft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① 사업장이 휴업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폐업되는 경우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540000" indent="-252000" algn="just">
              <a:spcAft>
                <a:spcPts val="0"/>
              </a:spcAft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② 사업장이 합병되는 경우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540000" indent="-252000" algn="just">
              <a:spcAft>
                <a:spcPts val="0"/>
              </a:spcAft>
            </a:pPr>
            <a:r>
              <a:rPr lang="ko-KR" altLang="ko-KR" sz="2200" b="0" spc="-150" dirty="0">
                <a:latin typeface="휴먼모음T" pitchFamily="18" charset="-127"/>
                <a:ea typeface="휴먼모음T" pitchFamily="18" charset="-127"/>
              </a:rPr>
              <a:t>③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사업장이 폐쇄되는 경우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540000" indent="-252000" algn="just">
              <a:spcAft>
                <a:spcPts val="0"/>
              </a:spcAft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④ 사업장에 근로자가 없게 되거나 시행령 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9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조제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호에 따른 근로자만을 고용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540000" indent="-252000" algn="just">
              <a:spcAft>
                <a:spcPts val="0"/>
              </a:spcAft>
            </a:pP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하게</a:t>
            </a:r>
            <a:r>
              <a:rPr lang="en-US" altLang="ko-KR" sz="2000" b="0" spc="-1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000" b="0" spc="-100" dirty="0">
                <a:latin typeface="휴먼모음T" pitchFamily="18" charset="-127"/>
                <a:ea typeface="휴먼모음T" pitchFamily="18" charset="-127"/>
              </a:rPr>
              <a:t>되는 때</a:t>
            </a:r>
            <a:r>
              <a:rPr lang="en-US" altLang="ko-KR" b="0" spc="-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b="0" spc="-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비상근근로자 또는 </a:t>
            </a:r>
            <a:r>
              <a:rPr lang="en-US" altLang="ko-KR" b="0" spc="-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b="0" spc="-10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개월동안의</a:t>
            </a:r>
            <a:r>
              <a:rPr lang="ko-KR" altLang="en-US" b="0" spc="-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소정근로시간이 </a:t>
            </a:r>
            <a:r>
              <a:rPr lang="en-US" altLang="ko-KR" b="0" spc="-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60</a:t>
            </a:r>
            <a:r>
              <a:rPr lang="ko-KR" altLang="en-US" b="0" spc="-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시간 미만인 단시간근로자</a:t>
            </a:r>
            <a:r>
              <a:rPr lang="en-US" altLang="ko-KR" b="0" spc="-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b="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4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사업장의 적용</a:t>
            </a:r>
            <a:r>
              <a:rPr lang="en-US" altLang="ko-KR" b="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dirty="0"/>
              <a:t>변경</a:t>
            </a:r>
            <a:r>
              <a:rPr lang="en-US" altLang="ko-KR" b="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dirty="0"/>
              <a:t>탈퇴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5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건강보험증</a:t>
            </a:r>
            <a:endParaRPr lang="ko-KR" altLang="en-US" dirty="0">
              <a:ea typeface="굴림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26B7D9-74E0-4142-815D-96007725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90705"/>
            <a:ext cx="8928992" cy="521455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5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건강보험증</a:t>
            </a:r>
            <a:endParaRPr lang="ko-KR" altLang="en-US" dirty="0">
              <a:ea typeface="굴림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75AAA6-3671-4C44-AA8B-0267BCB7C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2776"/>
            <a:ext cx="8740080" cy="53606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F43E12-C9AD-42C6-96EC-1FC75C5916C9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ea typeface="굴림" charset="-127"/>
              </a:rPr>
              <a:t>Contents</a:t>
            </a:r>
          </a:p>
        </p:txBody>
      </p:sp>
      <p:grpSp>
        <p:nvGrpSpPr>
          <p:cNvPr id="5124" name="Group 14"/>
          <p:cNvGrpSpPr>
            <a:grpSpLocks/>
          </p:cNvGrpSpPr>
          <p:nvPr/>
        </p:nvGrpSpPr>
        <p:grpSpPr bwMode="auto">
          <a:xfrm>
            <a:off x="2057400" y="1447800"/>
            <a:ext cx="4724400" cy="685800"/>
            <a:chOff x="1296" y="1824"/>
            <a:chExt cx="2976" cy="432"/>
          </a:xfrm>
        </p:grpSpPr>
        <p:sp>
          <p:nvSpPr>
            <p:cNvPr id="2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/>
            </a:p>
          </p:txBody>
        </p:sp>
        <p:sp>
          <p:nvSpPr>
            <p:cNvPr id="5151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lang="ko-KR" altLang="en-US"/>
            </a:p>
          </p:txBody>
        </p:sp>
        <p:sp>
          <p:nvSpPr>
            <p:cNvPr id="5152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lang="ko-KR" altLang="en-US" dirty="0">
                  <a:solidFill>
                    <a:srgbClr val="000000"/>
                  </a:solidFill>
                </a:rPr>
                <a:t>보험급여(2)</a:t>
              </a:r>
            </a:p>
          </p:txBody>
        </p:sp>
        <p:sp>
          <p:nvSpPr>
            <p:cNvPr id="5153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ko-KR" sz="2400" b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02415" name="AutoShape 15"/>
          <p:cNvSpPr>
            <a:spLocks noChangeArrowheads="1"/>
          </p:cNvSpPr>
          <p:nvPr/>
        </p:nvSpPr>
        <p:spPr bwMode="gray">
          <a:xfrm>
            <a:off x="2438400" y="2252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26" name="AutoShape 16"/>
          <p:cNvSpPr>
            <a:spLocks noChangeArrowheads="1"/>
          </p:cNvSpPr>
          <p:nvPr/>
        </p:nvSpPr>
        <p:spPr bwMode="gray">
          <a:xfrm>
            <a:off x="2057400" y="2133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gray">
          <a:xfrm>
            <a:off x="2667000" y="23082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128" name="Text Box 18"/>
          <p:cNvSpPr txBox="1">
            <a:spLocks noChangeArrowheads="1"/>
          </p:cNvSpPr>
          <p:nvPr/>
        </p:nvSpPr>
        <p:spPr bwMode="gray">
          <a:xfrm>
            <a:off x="2211388" y="2232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gray">
          <a:xfrm>
            <a:off x="2438400" y="2938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0" name="AutoShape 16"/>
          <p:cNvSpPr>
            <a:spLocks noChangeArrowheads="1"/>
          </p:cNvSpPr>
          <p:nvPr/>
        </p:nvSpPr>
        <p:spPr bwMode="gray">
          <a:xfrm>
            <a:off x="2057400" y="28194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1" name="Text Box 17"/>
          <p:cNvSpPr txBox="1">
            <a:spLocks noChangeArrowheads="1"/>
          </p:cNvSpPr>
          <p:nvPr/>
        </p:nvSpPr>
        <p:spPr bwMode="gray">
          <a:xfrm>
            <a:off x="2667000" y="29940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보험료</a:t>
            </a:r>
          </a:p>
        </p:txBody>
      </p:sp>
      <p:sp>
        <p:nvSpPr>
          <p:cNvPr id="5132" name="Text Box 18"/>
          <p:cNvSpPr txBox="1">
            <a:spLocks noChangeArrowheads="1"/>
          </p:cNvSpPr>
          <p:nvPr/>
        </p:nvSpPr>
        <p:spPr bwMode="gray">
          <a:xfrm>
            <a:off x="2127250" y="29178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gray">
          <a:xfrm>
            <a:off x="2438400" y="3624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4" name="AutoShape 16"/>
          <p:cNvSpPr>
            <a:spLocks noChangeArrowheads="1"/>
          </p:cNvSpPr>
          <p:nvPr/>
        </p:nvSpPr>
        <p:spPr bwMode="gray">
          <a:xfrm>
            <a:off x="2057400" y="3505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5" name="Text Box 17"/>
          <p:cNvSpPr txBox="1">
            <a:spLocks noChangeArrowheads="1"/>
          </p:cNvSpPr>
          <p:nvPr/>
        </p:nvSpPr>
        <p:spPr bwMode="gray">
          <a:xfrm>
            <a:off x="2667000" y="36798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solidFill>
                  <a:srgbClr val="000000"/>
                </a:solidFill>
              </a:rPr>
              <a:t>이의신청 및 심사청구</a:t>
            </a:r>
          </a:p>
        </p:txBody>
      </p:sp>
      <p:sp>
        <p:nvSpPr>
          <p:cNvPr id="5136" name="Text Box 18"/>
          <p:cNvSpPr txBox="1">
            <a:spLocks noChangeArrowheads="1"/>
          </p:cNvSpPr>
          <p:nvPr/>
        </p:nvSpPr>
        <p:spPr bwMode="gray">
          <a:xfrm>
            <a:off x="2127250" y="36036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24384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8" name="AutoShape 16"/>
          <p:cNvSpPr>
            <a:spLocks noChangeArrowheads="1"/>
          </p:cNvSpPr>
          <p:nvPr/>
        </p:nvSpPr>
        <p:spPr bwMode="gray">
          <a:xfrm>
            <a:off x="2057400" y="41910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9" name="Text Box 17"/>
          <p:cNvSpPr txBox="1">
            <a:spLocks noChangeArrowheads="1"/>
          </p:cNvSpPr>
          <p:nvPr/>
        </p:nvSpPr>
        <p:spPr bwMode="gray">
          <a:xfrm>
            <a:off x="2667000" y="43656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보칙 및 벌칙</a:t>
            </a:r>
          </a:p>
        </p:txBody>
      </p:sp>
      <p:sp>
        <p:nvSpPr>
          <p:cNvPr id="5140" name="Text Box 18"/>
          <p:cNvSpPr txBox="1">
            <a:spLocks noChangeArrowheads="1"/>
          </p:cNvSpPr>
          <p:nvPr/>
        </p:nvSpPr>
        <p:spPr bwMode="gray">
          <a:xfrm>
            <a:off x="2127250" y="42894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2438400" y="49958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42" name="AutoShape 16"/>
          <p:cNvSpPr>
            <a:spLocks noChangeArrowheads="1"/>
          </p:cNvSpPr>
          <p:nvPr/>
        </p:nvSpPr>
        <p:spPr bwMode="gray">
          <a:xfrm>
            <a:off x="2057400" y="48768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43" name="Text Box 17"/>
          <p:cNvSpPr txBox="1">
            <a:spLocks noChangeArrowheads="1"/>
          </p:cNvSpPr>
          <p:nvPr/>
        </p:nvSpPr>
        <p:spPr bwMode="gray">
          <a:xfrm>
            <a:off x="2667000" y="5051425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solidFill>
                  <a:srgbClr val="000000"/>
                </a:solidFill>
              </a:rPr>
              <a:t>노인장기요양보험제도</a:t>
            </a:r>
          </a:p>
        </p:txBody>
      </p:sp>
      <p:sp>
        <p:nvSpPr>
          <p:cNvPr id="5144" name="Text Box 18"/>
          <p:cNvSpPr txBox="1">
            <a:spLocks noChangeArrowheads="1"/>
          </p:cNvSpPr>
          <p:nvPr/>
        </p:nvSpPr>
        <p:spPr bwMode="gray">
          <a:xfrm>
            <a:off x="2127250" y="49752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149" name="Rectangle 32"/>
          <p:cNvSpPr>
            <a:spLocks noChangeArrowheads="1"/>
          </p:cNvSpPr>
          <p:nvPr/>
        </p:nvSpPr>
        <p:spPr bwMode="auto">
          <a:xfrm>
            <a:off x="3525838" y="2271713"/>
            <a:ext cx="2198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solidFill>
                  <a:srgbClr val="000000"/>
                </a:solidFill>
              </a:rPr>
              <a:t>건강보험심사평가원</a:t>
            </a:r>
          </a:p>
        </p:txBody>
      </p:sp>
    </p:spTree>
    <p:extLst>
      <p:ext uri="{BB962C8B-B14F-4D97-AF65-F5344CB8AC3E}">
        <p14:creationId xmlns:p14="http://schemas.microsoft.com/office/powerpoint/2010/main" val="376912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643306" y="6500834"/>
            <a:ext cx="2133600" cy="244475"/>
          </a:xfrm>
          <a:noFill/>
        </p:spPr>
        <p:txBody>
          <a:bodyPr/>
          <a:lstStyle/>
          <a:p>
            <a:fld id="{A0D28D15-87D5-4F6C-BDF5-E389A7AF8A2E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428596" y="1785926"/>
            <a:ext cx="8153400" cy="438628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EB4B4"/>
              </a:gs>
              <a:gs pos="50000">
                <a:srgbClr val="FFFFFF"/>
              </a:gs>
              <a:gs pos="100000">
                <a:srgbClr val="5EB4B4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적용대상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가입자의 종류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가입자 자격취득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상실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사업장의 적용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변경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탈퇴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건강보험증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214414" y="714356"/>
            <a:ext cx="7072362" cy="523220"/>
          </a:xfrm>
          <a:prstGeom prst="rect">
            <a:avLst/>
          </a:prstGeom>
          <a:gradFill>
            <a:gsLst>
              <a:gs pos="0">
                <a:srgbClr val="000080"/>
              </a:gs>
              <a:gs pos="100000">
                <a:srgbClr val="0000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제</a:t>
            </a:r>
            <a:r>
              <a:rPr lang="en-US" altLang="ko-KR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5</a:t>
            </a:r>
            <a:r>
              <a:rPr lang="ko-KR" altLang="en-US" sz="280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장  가입자</a:t>
            </a:r>
            <a:endParaRPr lang="en-US" altLang="ko-KR" sz="2800" dirty="0">
              <a:solidFill>
                <a:schemeClr val="bg1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4282" y="1500174"/>
            <a:ext cx="8643998" cy="515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적용범위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적용대상</a:t>
            </a:r>
            <a:endParaRPr lang="en-US" altLang="ko-KR" sz="22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국내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에 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거주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하는 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국민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건강보험적용을 받지 아니하는 자는 제외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은 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가입자 또는 피부양자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가 됨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한편 국내에 거주하는 외국인은 원칙적으로 건강보험 적용대상이 아니나 특례규정에 의해 가입자와 피부양자가 될 수 있음</a:t>
            </a:r>
            <a:r>
              <a:rPr lang="en-US" altLang="ko-KR" sz="16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b="0" spc="-150" dirty="0">
                <a:latin typeface="휴먼모음T" pitchFamily="18" charset="-127"/>
                <a:ea typeface="휴먼모음T" pitchFamily="18" charset="-127"/>
              </a:rPr>
              <a:t>법</a:t>
            </a:r>
            <a:r>
              <a:rPr lang="en-US" altLang="ko-KR" sz="1600" b="0" spc="-150" dirty="0">
                <a:latin typeface="휴먼모음T" pitchFamily="18" charset="-127"/>
                <a:ea typeface="휴먼모음T" pitchFamily="18" charset="-127"/>
              </a:rPr>
              <a:t>109</a:t>
            </a:r>
            <a:r>
              <a:rPr lang="ko-KR" altLang="en-US" sz="1600" b="0" spc="-150" dirty="0">
                <a:latin typeface="휴먼모음T" pitchFamily="18" charset="-127"/>
                <a:ea typeface="휴먼모음T" pitchFamily="18" charset="-127"/>
              </a:rPr>
              <a:t>조</a:t>
            </a:r>
            <a:r>
              <a:rPr lang="en-US" altLang="ko-KR" sz="16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b="0" spc="-150" dirty="0">
                <a:latin typeface="휴먼모음T" pitchFamily="18" charset="-127"/>
                <a:ea typeface="휴먼모음T" pitchFamily="18" charset="-127"/>
              </a:rPr>
              <a:t>시행령 </a:t>
            </a:r>
            <a:r>
              <a:rPr lang="en-US" altLang="ko-KR" sz="1600" b="0" spc="-150" dirty="0">
                <a:latin typeface="휴먼모음T" pitchFamily="18" charset="-127"/>
                <a:ea typeface="휴먼모음T" pitchFamily="18" charset="-127"/>
              </a:rPr>
              <a:t>76</a:t>
            </a:r>
            <a:r>
              <a:rPr lang="ko-KR" altLang="en-US" sz="1600" b="0" spc="-150" dirty="0">
                <a:latin typeface="휴먼모음T" pitchFamily="18" charset="-127"/>
                <a:ea typeface="휴먼모음T" pitchFamily="18" charset="-127"/>
              </a:rPr>
              <a:t>조</a:t>
            </a:r>
            <a:r>
              <a:rPr lang="en-US" altLang="ko-KR" sz="16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건강보험 적용제외자</a:t>
            </a:r>
            <a:endParaRPr lang="en-US" altLang="ko-KR" sz="22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  ①「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의료급여법」에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따라 의료급여를 받는 사람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150" dirty="0" err="1">
                <a:latin typeface="휴먼모음T" pitchFamily="18" charset="-127"/>
                <a:ea typeface="휴먼모음T" pitchFamily="18" charset="-127"/>
              </a:rPr>
              <a:t>의료급여법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 제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조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504000" lvl="1" indent="-457200" algn="just">
              <a:spcAft>
                <a:spcPts val="0"/>
              </a:spcAft>
            </a:pP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 ②</a:t>
            </a:r>
            <a:r>
              <a:rPr lang="ko-KR" altLang="en-US" sz="2110" b="0" spc="-150" dirty="0">
                <a:latin typeface="휴먼모음T" pitchFamily="18" charset="-127"/>
                <a:ea typeface="휴먼모음T" pitchFamily="18" charset="-127"/>
              </a:rPr>
              <a:t>「독립유공자예우에 관한 법률」및「국가유공자 등 예우 및 지원에 관한 법률」에 따라 의료보호</a:t>
            </a:r>
            <a:r>
              <a:rPr lang="en-US" altLang="ko-KR" sz="211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110" b="0" spc="-150" dirty="0">
                <a:latin typeface="휴먼모음T" pitchFamily="18" charset="-127"/>
                <a:ea typeface="휴먼모음T" pitchFamily="18" charset="-127"/>
              </a:rPr>
              <a:t>지원</a:t>
            </a:r>
            <a:r>
              <a:rPr lang="en-US" altLang="ko-KR" sz="211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110" b="0" spc="-150" dirty="0">
                <a:latin typeface="휴먼모음T" pitchFamily="18" charset="-127"/>
                <a:ea typeface="휴먼모음T" pitchFamily="18" charset="-127"/>
              </a:rPr>
              <a:t>를 받는 사람</a:t>
            </a:r>
            <a:r>
              <a:rPr lang="en-US" altLang="ko-KR" sz="211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110" b="0" spc="-150" dirty="0">
                <a:latin typeface="휴먼모음T" pitchFamily="18" charset="-127"/>
                <a:ea typeface="휴먼모음T" pitchFamily="18" charset="-127"/>
              </a:rPr>
              <a:t>그러나 다음의 경우 건강보험의 적용을 받음</a:t>
            </a:r>
            <a:r>
              <a:rPr lang="en-US" altLang="ko-KR" sz="211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en-US" altLang="ko-KR" sz="22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 </a:t>
            </a:r>
            <a:r>
              <a:rPr lang="en-US" altLang="ko-KR" sz="21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-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1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유공자 등 의료보호대상자 중 건강보험의 적용을 보험자에게 </a:t>
            </a:r>
            <a:r>
              <a:rPr lang="ko-KR" altLang="en-US" sz="21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신청한 자</a:t>
            </a:r>
            <a:endParaRPr lang="en-US" altLang="ko-KR" sz="2100" b="0" spc="-15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540000" lvl="1" indent="-457200" algn="just">
              <a:spcAft>
                <a:spcPts val="0"/>
              </a:spcAft>
            </a:pPr>
            <a:r>
              <a:rPr lang="ko-KR" altLang="en-US" sz="21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en-US" altLang="ko-KR" sz="21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- </a:t>
            </a:r>
            <a:r>
              <a:rPr lang="ko-KR" altLang="en-US" sz="21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건강보험의 적용을 받고 있던 사람이 유공자 등 의료보호대상자로 되었으나 </a:t>
            </a:r>
            <a:endParaRPr lang="en-US" altLang="ko-KR" sz="2100" b="0" spc="-15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540000" lvl="1" indent="-457200" algn="just">
              <a:spcAft>
                <a:spcPts val="0"/>
              </a:spcAft>
            </a:pPr>
            <a:r>
              <a:rPr lang="en-US" altLang="ko-KR" sz="21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     </a:t>
            </a:r>
            <a:r>
              <a:rPr lang="ko-KR" altLang="en-US" sz="21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보험자에게 건강보험의 </a:t>
            </a:r>
            <a:r>
              <a:rPr lang="ko-KR" altLang="en-US" sz="21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적용배제 신청을 하지 아니한 사람 </a:t>
            </a:r>
            <a:endParaRPr lang="en-US" altLang="ko-KR" sz="2100" b="0" spc="-15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540000" lvl="1" indent="-457200" algn="just">
              <a:spcAft>
                <a:spcPts val="0"/>
              </a:spcAft>
            </a:pPr>
            <a:r>
              <a:rPr lang="en-US" altLang="ko-KR" sz="21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    </a:t>
            </a:r>
            <a:r>
              <a:rPr lang="en-US" altLang="ko-KR" sz="2100" b="0" spc="-150" dirty="0">
                <a:solidFill>
                  <a:srgbClr val="0000FF"/>
                </a:solidFill>
                <a:latin typeface="휴먼모음T"/>
                <a:ea typeface="휴먼모음T"/>
              </a:rPr>
              <a:t>→</a:t>
            </a:r>
            <a:r>
              <a:rPr lang="en-US" altLang="ko-KR" sz="21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1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건강보험 또는 의료급여 중 선택하여 급여를 받을 수 있음</a:t>
            </a:r>
            <a:r>
              <a:rPr lang="en-US" altLang="ko-KR" sz="21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1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이중급여는 금지</a:t>
            </a:r>
            <a:r>
              <a:rPr lang="en-US" altLang="ko-KR" sz="21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2100" b="0" spc="-15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적용대상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7158" y="1571612"/>
            <a:ext cx="8358246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1200"/>
              </a:spcAft>
            </a:pPr>
            <a:r>
              <a:rPr lang="en-US" altLang="ko-KR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3</a:t>
            </a: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우리나라 건강보험 적용 현황</a:t>
            </a:r>
            <a:endParaRPr lang="en-US" altLang="ko-KR" sz="24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2019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12</a:t>
            </a:r>
            <a:r>
              <a:rPr lang="ko-KR" altLang="en-US" sz="240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월 현재</a:t>
            </a:r>
            <a:r>
              <a:rPr lang="ko-KR" altLang="en-US" sz="2400" spc="-150" dirty="0">
                <a:latin typeface="휴먼모음T" pitchFamily="18" charset="-127"/>
                <a:ea typeface="휴먼모음T" pitchFamily="18" charset="-127"/>
              </a:rPr>
              <a:t> 전국민의 </a:t>
            </a:r>
            <a:r>
              <a:rPr lang="en-US" altLang="ko-KR" sz="2400" spc="-150" dirty="0">
                <a:latin typeface="휴먼모음T" pitchFamily="18" charset="-127"/>
                <a:ea typeface="휴먼모음T" pitchFamily="18" charset="-127"/>
              </a:rPr>
              <a:t>97.2%</a:t>
            </a:r>
            <a:r>
              <a:rPr lang="ko-KR" altLang="en-US" sz="2400" spc="-150" dirty="0">
                <a:latin typeface="휴먼모음T" pitchFamily="18" charset="-127"/>
                <a:ea typeface="휴먼모음T" pitchFamily="18" charset="-127"/>
              </a:rPr>
              <a:t>인 약 </a:t>
            </a:r>
            <a:r>
              <a:rPr lang="en-US" altLang="ko-KR" sz="2400" spc="-150" dirty="0">
                <a:latin typeface="휴먼모음T" pitchFamily="18" charset="-127"/>
                <a:ea typeface="휴먼모음T" pitchFamily="18" charset="-127"/>
              </a:rPr>
              <a:t>51,391</a:t>
            </a:r>
            <a:r>
              <a:rPr lang="ko-KR" altLang="en-US" sz="2400" spc="-150" dirty="0">
                <a:latin typeface="휴먼모음T" pitchFamily="18" charset="-127"/>
                <a:ea typeface="휴먼모음T" pitchFamily="18" charset="-127"/>
              </a:rPr>
              <a:t>천명이 국민건강보험제도의 적용을 받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고 있으며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나머지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2.8%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인 약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149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만명이 기초생활보장대상자 등으로 의료급여제도에 편입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따라서 우리나라는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모든 국민이 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의료보장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의 혜택을 받고 있음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모든 사업장의 근로자 및 사용자와 공무원 및 교직원은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직장가입자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가 되며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직장가입자 및 그 피부양자를 제외한 농어촌 주민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도시자영업자 등은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지역가입자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가 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400" b="0" spc="-1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적용대상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BE6EB-9785-4AFE-9EF7-9ABFD83F5E25}" type="slidenum">
              <a:rPr lang="ko-KR" altLang="en-US" smtClean="0"/>
              <a:pPr/>
              <a:t>7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65A549-BFF6-4236-B209-36E95B4CD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0" y="136524"/>
            <a:ext cx="8892480" cy="64608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4282" y="1428736"/>
            <a:ext cx="8786874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피부양자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피부양자의 의미</a:t>
            </a:r>
            <a:endParaRPr lang="en-US" altLang="ko-KR" sz="24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spc="-150" dirty="0">
                <a:latin typeface="휴먼모음T" pitchFamily="18" charset="-127"/>
                <a:ea typeface="휴먼모음T" pitchFamily="18" charset="-127"/>
              </a:rPr>
              <a:t>-</a:t>
            </a:r>
            <a:r>
              <a:rPr lang="en-US" altLang="ko-KR" sz="240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피부양자는 직장가입자에 의하여 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주로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생계를 의존하는 사람으로서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소득 및 재산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이 복지부령이 정하는 기준 이하에 해당하는 사람</a:t>
            </a:r>
            <a:r>
              <a:rPr lang="en-US" altLang="ko-KR" sz="20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신청주의 방식</a:t>
            </a:r>
            <a:r>
              <a:rPr lang="en-US" altLang="ko-KR" sz="20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just"/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 ①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직장가입자의 배우자</a:t>
            </a:r>
          </a:p>
          <a:p>
            <a:pPr algn="just"/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  ② 직장가입자의 직계존속</a:t>
            </a:r>
            <a:r>
              <a:rPr lang="en-US" altLang="ko-KR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b="0" spc="-150" dirty="0">
                <a:latin typeface="휴먼모음T" pitchFamily="18" charset="-127"/>
                <a:ea typeface="휴먼모음T" pitchFamily="18" charset="-127"/>
              </a:rPr>
              <a:t>배우자의 직계존속을 포함한다</a:t>
            </a:r>
            <a:r>
              <a:rPr lang="en-US" altLang="ko-KR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just"/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  ③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직장가입자의 직계비속</a:t>
            </a:r>
            <a:r>
              <a:rPr lang="en-US" altLang="ko-KR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b="0" spc="-150" dirty="0">
                <a:latin typeface="휴먼모음T" pitchFamily="18" charset="-127"/>
                <a:ea typeface="휴먼모음T" pitchFamily="18" charset="-127"/>
              </a:rPr>
              <a:t>배우자의 직계비속을 포함한다</a:t>
            </a:r>
            <a:r>
              <a:rPr lang="en-US" altLang="ko-KR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과 그 배우자</a:t>
            </a:r>
          </a:p>
          <a:p>
            <a:pPr algn="just">
              <a:spcAft>
                <a:spcPts val="600"/>
              </a:spcAft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  ④ 직장가입자의 형제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자매</a:t>
            </a: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피부양자의 자격요건</a:t>
            </a:r>
            <a:r>
              <a:rPr lang="en-US" altLang="ko-KR" sz="240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부양요건</a:t>
            </a:r>
            <a:r>
              <a:rPr lang="en-US" altLang="ko-KR" sz="240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소득 및 재산요건</a:t>
            </a:r>
            <a:endParaRPr lang="en-US" altLang="ko-KR" sz="2400" spc="-15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0000" lvl="1" indent="-360000"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(1) </a:t>
            </a:r>
            <a:r>
              <a:rPr lang="ko-KR" altLang="en-US" sz="240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부양요건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직장가입자에 의하여 부양 받고 있음이 인정되어야 함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5-2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참조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360000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(2) </a:t>
            </a:r>
            <a:r>
              <a:rPr lang="ko-KR" altLang="en-US" sz="240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소득 및 재산 요건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2013.6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법개정을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통해 고시에서 시행규칙으로 상향 규정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피부양자가 보수 또는 소득이 없는 경우</a:t>
            </a:r>
            <a:r>
              <a:rPr lang="en-US" altLang="ko-KR" b="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b="0" dirty="0">
                <a:latin typeface="휴먼모음T" pitchFamily="18" charset="-127"/>
                <a:ea typeface="휴먼모음T" pitchFamily="18" charset="-127"/>
              </a:rPr>
              <a:t>생계유지에 별 보탬이 될 수 없는 보수 또는 소득을 의미</a:t>
            </a:r>
            <a:r>
              <a:rPr lang="en-US" altLang="ko-KR" b="0" dirty="0">
                <a:latin typeface="휴먼모음T" pitchFamily="18" charset="-127"/>
                <a:ea typeface="휴먼모음T" pitchFamily="18" charset="-127"/>
              </a:rPr>
              <a:t>) </a:t>
            </a:r>
            <a:endParaRPr lang="ko-KR" altLang="en-US" b="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적용대상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142AA8-51DC-4E7C-A95E-53F1B210C5B0}" type="slidenum">
              <a:rPr lang="ko-KR" altLang="en-US" smtClean="0"/>
              <a:pPr/>
              <a:t>9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" y="188640"/>
            <a:ext cx="8932769" cy="648072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9EEACE-A5BF-4FAE-8562-6AA3963C047B}"/>
              </a:ext>
            </a:extLst>
          </p:cNvPr>
          <p:cNvCxnSpPr>
            <a:cxnSpLocks/>
          </p:cNvCxnSpPr>
          <p:nvPr/>
        </p:nvCxnSpPr>
        <p:spPr bwMode="auto">
          <a:xfrm>
            <a:off x="323528" y="5301208"/>
            <a:ext cx="333407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956439-BD38-4FB0-B3B2-E10CD42DE18B}"/>
              </a:ext>
            </a:extLst>
          </p:cNvPr>
          <p:cNvCxnSpPr>
            <a:cxnSpLocks/>
          </p:cNvCxnSpPr>
          <p:nvPr/>
        </p:nvCxnSpPr>
        <p:spPr bwMode="auto">
          <a:xfrm>
            <a:off x="3932312" y="4661520"/>
            <a:ext cx="295232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3CC2AD-33C3-44E1-9315-B5718973532F}"/>
              </a:ext>
            </a:extLst>
          </p:cNvPr>
          <p:cNvCxnSpPr>
            <a:cxnSpLocks/>
          </p:cNvCxnSpPr>
          <p:nvPr/>
        </p:nvCxnSpPr>
        <p:spPr bwMode="auto">
          <a:xfrm>
            <a:off x="7740352" y="4699379"/>
            <a:ext cx="115212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A83033E-6769-4E21-8FE6-A05CE202EDAC}"/>
              </a:ext>
            </a:extLst>
          </p:cNvPr>
          <p:cNvCxnSpPr>
            <a:cxnSpLocks/>
          </p:cNvCxnSpPr>
          <p:nvPr/>
        </p:nvCxnSpPr>
        <p:spPr bwMode="auto">
          <a:xfrm flipV="1">
            <a:off x="1979712" y="3356992"/>
            <a:ext cx="6696744" cy="7112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015603"/>
      </p:ext>
    </p:extLst>
  </p:cSld>
  <p:clrMapOvr>
    <a:masterClrMapping/>
  </p:clrMapOvr>
</p:sld>
</file>

<file path=ppt/theme/theme1.xml><?xml version="1.0" encoding="utf-8"?>
<a:theme xmlns:a="http://schemas.openxmlformats.org/drawingml/2006/main" name="238TGp_spraut_light_s">
  <a:themeElements>
    <a:clrScheme name="238TGp_spraut_light_s 2">
      <a:dk1>
        <a:srgbClr val="30311D"/>
      </a:dk1>
      <a:lt1>
        <a:srgbClr val="FFFFFF"/>
      </a:lt1>
      <a:dk2>
        <a:srgbClr val="FF66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272817"/>
      </a:accent4>
      <a:accent5>
        <a:srgbClr val="AFD7B8"/>
      </a:accent5>
      <a:accent6>
        <a:srgbClr val="1292D3"/>
      </a:accent6>
      <a:hlink>
        <a:srgbClr val="F5B821"/>
      </a:hlink>
      <a:folHlink>
        <a:srgbClr val="A1A18B"/>
      </a:folHlink>
    </a:clrScheme>
    <a:fontScheme name="238TGp_spraut_light_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38TGp_spraut_light_s 1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009999"/>
        </a:accent1>
        <a:accent2>
          <a:srgbClr val="E0691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CB5E15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8TGp_spraut_light_s 2">
        <a:dk1>
          <a:srgbClr val="30311D"/>
        </a:dk1>
        <a:lt1>
          <a:srgbClr val="FFFFFF"/>
        </a:lt1>
        <a:dk2>
          <a:srgbClr val="FF66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272817"/>
        </a:accent4>
        <a:accent5>
          <a:srgbClr val="AFD7B8"/>
        </a:accent5>
        <a:accent6>
          <a:srgbClr val="1292D3"/>
        </a:accent6>
        <a:hlink>
          <a:srgbClr val="F5B821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8TGp_spraut_light_s 3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24F4C"/>
        </a:accent1>
        <a:accent2>
          <a:srgbClr val="276EEF"/>
        </a:accent2>
        <a:accent3>
          <a:srgbClr val="FFFFFF"/>
        </a:accent3>
        <a:accent4>
          <a:srgbClr val="272817"/>
        </a:accent4>
        <a:accent5>
          <a:srgbClr val="E5B2B2"/>
        </a:accent5>
        <a:accent6>
          <a:srgbClr val="2263D9"/>
        </a:accent6>
        <a:hlink>
          <a:srgbClr val="64C3F2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238TGp_spraut_light_s</Template>
  <TotalTime>5236</TotalTime>
  <Words>1548</Words>
  <Application>Microsoft Office PowerPoint</Application>
  <PresentationFormat>화면 슬라이드 쇼(4:3)</PresentationFormat>
  <Paragraphs>199</Paragraphs>
  <Slides>22</Slides>
  <Notes>16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6" baseType="lpstr">
      <vt:lpstr>a..y.</vt:lpstr>
      <vt:lpstr>HY견고딕</vt:lpstr>
      <vt:lpstr>HY수평선B</vt:lpstr>
      <vt:lpstr>굴림</vt:lpstr>
      <vt:lpstr>궁서체</vt:lpstr>
      <vt:lpstr>휴먼모음T</vt:lpstr>
      <vt:lpstr>휴먼엑스포</vt:lpstr>
      <vt:lpstr>휴먼옛체</vt:lpstr>
      <vt:lpstr>Arial</vt:lpstr>
      <vt:lpstr>Garamond</vt:lpstr>
      <vt:lpstr>Verdana</vt:lpstr>
      <vt:lpstr>Wingdings</vt:lpstr>
      <vt:lpstr>238TGp_spraut_light_s</vt:lpstr>
      <vt:lpstr>Image</vt:lpstr>
      <vt:lpstr>우리나라의 사회보험제도</vt:lpstr>
      <vt:lpstr>Contents</vt:lpstr>
      <vt:lpstr>Contents</vt:lpstr>
      <vt:lpstr>PowerPoint 프레젠테이션</vt:lpstr>
      <vt:lpstr>제1절 적용대상</vt:lpstr>
      <vt:lpstr>제1절 적용대상</vt:lpstr>
      <vt:lpstr>PowerPoint 프레젠테이션</vt:lpstr>
      <vt:lpstr>제1절 적용대상</vt:lpstr>
      <vt:lpstr>PowerPoint 프레젠테이션</vt:lpstr>
      <vt:lpstr>PowerPoint 프레젠테이션</vt:lpstr>
      <vt:lpstr>PowerPoint 프레젠테이션</vt:lpstr>
      <vt:lpstr>제1절 적용대상</vt:lpstr>
      <vt:lpstr>제1절 적용대상</vt:lpstr>
      <vt:lpstr>제2절 가입자의 종류</vt:lpstr>
      <vt:lpstr>제2절 가입자의 종류</vt:lpstr>
      <vt:lpstr>제3절 가입자 자격취득·변동·상실</vt:lpstr>
      <vt:lpstr>제3절 가입자 자격취득·변동·상실</vt:lpstr>
      <vt:lpstr>제3절 가입자 자격취득·변동·상실</vt:lpstr>
      <vt:lpstr>제3절 가입자 자격취득·변동·상실</vt:lpstr>
      <vt:lpstr>제4절 사업장의 적용·변경·탈퇴</vt:lpstr>
      <vt:lpstr>제5절 건강보험증</vt:lpstr>
      <vt:lpstr>제5절 건강보험증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JCHAO 의 10단계  평가 모델</dc:title>
  <dc:creator>samsung</dc:creator>
  <cp:lastModifiedBy>김명중</cp:lastModifiedBy>
  <cp:revision>263</cp:revision>
  <dcterms:created xsi:type="dcterms:W3CDTF">2009-03-29T08:20:08Z</dcterms:created>
  <dcterms:modified xsi:type="dcterms:W3CDTF">2021-08-26T06:49:14Z</dcterms:modified>
</cp:coreProperties>
</file>