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3" r:id="rId2"/>
    <p:sldId id="344" r:id="rId3"/>
    <p:sldId id="376" r:id="rId4"/>
    <p:sldId id="346" r:id="rId5"/>
    <p:sldId id="347" r:id="rId6"/>
    <p:sldId id="348" r:id="rId7"/>
    <p:sldId id="379" r:id="rId8"/>
    <p:sldId id="350" r:id="rId9"/>
    <p:sldId id="351" r:id="rId10"/>
    <p:sldId id="352" r:id="rId11"/>
    <p:sldId id="353" r:id="rId12"/>
    <p:sldId id="342" r:id="rId13"/>
    <p:sldId id="354" r:id="rId14"/>
    <p:sldId id="357" r:id="rId15"/>
    <p:sldId id="358" r:id="rId16"/>
    <p:sldId id="360" r:id="rId17"/>
    <p:sldId id="378" r:id="rId18"/>
    <p:sldId id="361" r:id="rId19"/>
    <p:sldId id="362" r:id="rId20"/>
  </p:sldIdLst>
  <p:sldSz cx="9144000" cy="6858000" type="screen4x3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144E"/>
    <a:srgbClr val="0066CC"/>
    <a:srgbClr val="333399"/>
    <a:srgbClr val="5F5F5F"/>
    <a:srgbClr val="808080"/>
    <a:srgbClr val="000000"/>
    <a:srgbClr val="CC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6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81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5764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068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802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506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565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838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0752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98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587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95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675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404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410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40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16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12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9525" y="0"/>
            <a:ext cx="4270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867400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2895600"/>
            <a:ext cx="40386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4038600"/>
            <a:ext cx="40386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200400" y="65532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714375"/>
            <a:ext cx="203835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596265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152400" y="609600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8001000" y="6019800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19800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714375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19800" y="3048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2021-08-26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57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214818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2728918"/>
            <a:ext cx="6982791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09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419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71612"/>
            <a:ext cx="850112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6.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자산의 관리운영 및 증식사업</a:t>
            </a:r>
          </a:p>
          <a:p>
            <a:pPr marL="360000" lvl="1" indent="-457200" algn="just">
              <a:spcAft>
                <a:spcPts val="0"/>
              </a:spcAft>
              <a:buAutoNum type="arabicParenR"/>
            </a:pP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endParaRPr lang="en-US" altLang="ko-KR" sz="240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가입자로부터 받은 보험료의 적립 및 준비금의 관리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운영 등과 같이 확보된 자금의 효율적 활용이 주 목적이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적정한 보험료의 부담과 적정한 급여가 유지되도록 수지균등의 원칙을 지키도록 해야 함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</a:t>
            </a: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준비금</a:t>
            </a:r>
            <a:endParaRPr lang="en-US" altLang="ko-KR" sz="2400" spc="-14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공단은 매 회계연도의 결산상 잉여금 중에서 그 연도의 보험급여에 소요된 비용의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4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5 </a:t>
            </a:r>
            <a:r>
              <a:rPr lang="ko-KR" altLang="en-US" sz="2400" b="0" spc="-14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이상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에 상당하는 액을 그 연도에 소요된 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비용의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에 이를 때까지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준비금으로 적립해야 함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보험급여비용 부족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현금지출부족 외에는 사용할 수 없음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6"/>
            <a:ext cx="8501122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7.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의료시설의 운영</a:t>
            </a:r>
            <a:r>
              <a:rPr lang="en-US" altLang="ko-KR" sz="2200" dirty="0"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국민건강보험공단 일산병원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사업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진료사업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의료복지 증진을 위한 사업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건강보험제도 발전을 위한 연구 및 평가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전공의 수련 및 임상의학 연구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기타 국민보건향상에 필요한 사업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의료급여법에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의한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수급권자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등 가입자 및 피부양자가 아닌 자에 대하여 병원의 시설을 이용하게 할 수 있음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타기관과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환자진료 및 임상의학 연구 등에 관한 지원 또는 협력관계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8.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건강보험에 관한 교육훈련 </a:t>
            </a:r>
            <a:r>
              <a:rPr lang="ko-KR" altLang="en-US" sz="220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및 홍보</a:t>
            </a:r>
            <a:endParaRPr lang="ko-KR" altLang="en-US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9.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건강보험에 관한 조사연구 및 국제협력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선진국이나 국제기구 등과의 정보교류 및 정보수집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국제회의의 참석 및 유치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외부기관과의 협력에 의한 연구활동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각종 통계자료의 수집 및 분석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10.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위탁 받은 업무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시장</a:t>
            </a:r>
            <a:r>
              <a:rPr lang="en-US" altLang="ko-KR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군수</a:t>
            </a:r>
            <a:r>
              <a:rPr lang="en-US" altLang="ko-KR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구청장의 업무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중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의료급여법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규정에 의한 급여비용의 지급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급여비용의 지급과 관련된 전산기기에 의한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수급권자의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자격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개인별 진료내역의 관리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의료급여의 제한에 필요한 실태조사 및 자료수집 등을 위탁 받아 운영 </a:t>
            </a:r>
            <a:endParaRPr lang="ko-KR" altLang="en-US" sz="2200" b="0" spc="-150" dirty="0"/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1E46AD0F-B934-4526-9D42-B82EF9959FD5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조직구성 및 운영</a:t>
            </a:r>
            <a:endParaRPr lang="ko-KR" altLang="en-US" dirty="0">
              <a:ea typeface="굴림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FC0E56-5CC2-460F-A0D2-AE4E314A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508"/>
            <a:ext cx="9144000" cy="65769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8D63-2F74-460C-B7A2-844543E5A650}"/>
              </a:ext>
            </a:extLst>
          </p:cNvPr>
          <p:cNvSpPr/>
          <p:nvPr/>
        </p:nvSpPr>
        <p:spPr>
          <a:xfrm>
            <a:off x="886387" y="241212"/>
            <a:ext cx="208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2020</a:t>
            </a:r>
            <a:r>
              <a:rPr lang="ko-KR" altLang="en-US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년 </a:t>
            </a:r>
            <a:r>
              <a:rPr lang="en-US" altLang="ko-KR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12</a:t>
            </a:r>
            <a:r>
              <a:rPr lang="ko-KR" altLang="en-US" dirty="0" err="1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월현재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512" y="1533465"/>
            <a:ext cx="8712968" cy="497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○ 본부</a:t>
            </a: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, 6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개 지역본부</a:t>
            </a: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, 178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개 지사로 구성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개 지역본부는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서울지역본부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서울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강원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경인지역본부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경기도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인천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대전지역본부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충남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충북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광주지역본부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광주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전남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전북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제주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부산지역본부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울산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경남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대구지역본부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대구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경북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임원 및 직원</a:t>
            </a:r>
            <a:endParaRPr lang="en-US" altLang="ko-KR" sz="2400" b="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0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임원의 구성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공단에 이사장 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(3</a:t>
            </a:r>
            <a:r>
              <a:rPr lang="ko-KR" altLang="en-US" sz="2150" b="0" spc="-150" dirty="0" err="1">
                <a:latin typeface="휴먼모음T" pitchFamily="18" charset="-127"/>
                <a:ea typeface="휴먼모음T" pitchFamily="18" charset="-127"/>
              </a:rPr>
              <a:t>년임기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이사 </a:t>
            </a:r>
            <a:r>
              <a:rPr lang="en-US" altLang="ko-KR" sz="2150" b="0" u="sng" spc="-150" dirty="0">
                <a:latin typeface="휴먼모음T" pitchFamily="18" charset="-127"/>
                <a:ea typeface="휴먼모음T" pitchFamily="18" charset="-127"/>
              </a:rPr>
              <a:t>14</a:t>
            </a:r>
            <a:r>
              <a:rPr lang="ko-KR" altLang="en-US" sz="2150" b="0" u="sng" spc="-15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 및 감사 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150" b="0" spc="-150" dirty="0" err="1">
                <a:latin typeface="휴먼모음T" pitchFamily="18" charset="-127"/>
                <a:ea typeface="휴먼모음T" pitchFamily="18" charset="-127"/>
              </a:rPr>
              <a:t>년임기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을 둠</a:t>
            </a:r>
            <a:r>
              <a:rPr lang="en-US" altLang="ko-KR" sz="215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15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이사장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은 임원추천위원회가 </a:t>
            </a:r>
            <a:r>
              <a:rPr lang="ko-KR" altLang="en-US" sz="2150" b="0" spc="-150" dirty="0" err="1">
                <a:latin typeface="휴먼모음T" pitchFamily="18" charset="-127"/>
                <a:ea typeface="휴먼모음T" pitchFamily="18" charset="-127"/>
              </a:rPr>
              <a:t>복수추천한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150" b="0" spc="-150" dirty="0" err="1">
                <a:latin typeface="휴먼모음T" pitchFamily="18" charset="-127"/>
                <a:ea typeface="휴먼모음T" pitchFamily="18" charset="-127"/>
              </a:rPr>
              <a:t>사람중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 보건복지부장관의 제청에 의하여 </a:t>
            </a:r>
            <a:r>
              <a:rPr lang="ko-KR" altLang="en-US" sz="215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대통령</a:t>
            </a:r>
            <a:r>
              <a:rPr lang="ko-KR" altLang="en-US" sz="2150" b="0" spc="-150" dirty="0">
                <a:latin typeface="휴먼모음T" pitchFamily="18" charset="-127"/>
                <a:ea typeface="휴먼모음T" pitchFamily="18" charset="-127"/>
              </a:rPr>
              <a:t>이 임명</a:t>
            </a:r>
            <a:endParaRPr lang="en-US" altLang="ko-KR" sz="215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상임이사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는 상임이사추천위원회가 복수로 추천하는 사람 중에서 이사장이 임명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20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비상임이사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① 노동조합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사용자단체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시민단체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소비자단체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u="sng" spc="-200" dirty="0" err="1">
                <a:latin typeface="휴먼모음T" pitchFamily="18" charset="-127"/>
                <a:ea typeface="휴먼모음T" pitchFamily="18" charset="-127"/>
              </a:rPr>
              <a:t>농어업인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 단체 및 노인단체가 각 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명씩 추천하는 사람 중에서 </a:t>
            </a:r>
            <a:r>
              <a:rPr lang="en-US" altLang="ko-KR" sz="2200" b="0" u="sng" spc="-20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200" b="0" u="sng" spc="-200" dirty="0">
                <a:latin typeface="휴먼모음T" pitchFamily="18" charset="-127"/>
                <a:ea typeface="휴먼모음T" pitchFamily="18" charset="-127"/>
              </a:rPr>
              <a:t>명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②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기 획재정부장관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보건복지부장관 및 </a:t>
            </a:r>
            <a:r>
              <a:rPr lang="ko-KR" altLang="en-US" sz="2200" b="0" spc="-2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인사혁신처장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이 그 소속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급 공무원 또는 고위공무원단에 속하는 일반직공무원 중에서 각각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명씩 지명하는 사람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 등 </a:t>
            </a:r>
            <a:r>
              <a:rPr lang="en-US" altLang="ko-KR" sz="2200" b="0" spc="-200" dirty="0">
                <a:latin typeface="휴먼모음T" pitchFamily="18" charset="-127"/>
                <a:ea typeface="휴먼모음T" pitchFamily="18" charset="-127"/>
              </a:rPr>
              <a:t>9</a:t>
            </a:r>
            <a:r>
              <a:rPr lang="ko-KR" altLang="en-US" sz="2200" b="0" spc="-200" dirty="0">
                <a:latin typeface="휴먼모음T" pitchFamily="18" charset="-127"/>
                <a:ea typeface="휴먼모음T" pitchFamily="18" charset="-127"/>
              </a:rPr>
              <a:t>명을 보건복지부장관이 임명</a:t>
            </a:r>
            <a:endParaRPr lang="en-US" altLang="ko-KR" sz="2200" b="0" spc="-20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감사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기획재정부장관의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제청으로 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대통령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 임명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조직구성 및 운영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484784"/>
            <a:ext cx="8606760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이사회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구성</a:t>
            </a:r>
            <a:r>
              <a:rPr lang="en-US" altLang="ko-KR" sz="24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이사장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이사로 구성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감사는 출석하여 발언 가능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이사회의 심의</a:t>
            </a: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·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의결사항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-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latin typeface="휴먼모음T" pitchFamily="18" charset="-127"/>
                <a:ea typeface="휴먼모음T" pitchFamily="18" charset="-127"/>
              </a:rPr>
              <a:t>건강보험정책심의위원회</a:t>
            </a:r>
            <a:r>
              <a:rPr lang="en-US" altLang="ko-KR" sz="2300" b="0" u="sng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u="sng" spc="-150" dirty="0">
                <a:latin typeface="휴먼모음T" pitchFamily="18" charset="-127"/>
                <a:ea typeface="휴먼모음T" pitchFamily="18" charset="-127"/>
              </a:rPr>
              <a:t>및 재정운영위원회의 심의</a:t>
            </a:r>
            <a:r>
              <a:rPr lang="en-US" altLang="ko-KR" sz="2300" u="sng" spc="-150" dirty="0"/>
              <a:t>·</a:t>
            </a:r>
            <a:r>
              <a:rPr lang="ko-KR" altLang="en-US" sz="2300" b="0" u="sng" spc="-150" dirty="0">
                <a:latin typeface="휴먼모음T" pitchFamily="18" charset="-127"/>
                <a:ea typeface="휴먼모음T" pitchFamily="18" charset="-127"/>
              </a:rPr>
              <a:t>의결사항은 제외</a:t>
            </a:r>
          </a:p>
          <a:p>
            <a:pPr marL="360000" indent="-36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사업운영계획 기타 공단운영의 기본방침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예산 및 결산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정관변경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36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보험료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준비금 기타 중요재산의 취득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관리 및 처분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3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규정의 제정</a:t>
            </a:r>
            <a:r>
              <a:rPr lang="en-US" altLang="ko-KR" sz="2400" spc="-150" dirty="0"/>
              <a:t>·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개정 및 폐지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차입금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보험급여 등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회의 및 의결</a:t>
            </a:r>
            <a:endParaRPr lang="en-US" altLang="ko-KR" sz="24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3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정기회의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매년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월과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이사회의 의장이 소집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 </a:t>
            </a: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임시회의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재적이사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이사장을 포함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이상의 요구가 있는 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" algn="just">
              <a:spcAft>
                <a:spcPts val="0"/>
              </a:spcAft>
            </a:pP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         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이사장이 필요하다고 인정하는 때 이사회의 의장이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소집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36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 </a:t>
            </a:r>
            <a:r>
              <a:rPr lang="ko-KR" altLang="en-US" sz="2400" b="0" spc="-10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의결</a:t>
            </a:r>
            <a:r>
              <a:rPr lang="en-US" altLang="ko-KR" sz="2400" spc="-10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과반수의 출석으로 개의</a:t>
            </a:r>
            <a:r>
              <a:rPr lang="en-US" altLang="ko-KR" sz="2400" b="0" spc="-10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0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재적이사 </a:t>
            </a:r>
            <a:r>
              <a:rPr lang="ko-KR" altLang="en-US" sz="2400" b="0" spc="-100" dirty="0">
                <a:latin typeface="휴먼모음T" pitchFamily="18" charset="-127"/>
                <a:ea typeface="휴먼모음T" pitchFamily="18" charset="-127"/>
              </a:rPr>
              <a:t>과반수의 찬성으로 의결</a:t>
            </a:r>
            <a:endParaRPr lang="en-US" altLang="ko-KR" sz="2400" b="0" spc="-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조직구성 및 운영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6"/>
            <a:ext cx="86067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재정운영위원회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구성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요양급여비용계약 및 보험료의 결손처분 등 보험재정과 관련된 사항을 심의</a:t>
            </a:r>
            <a:r>
              <a:rPr lang="en-US" altLang="ko-KR" sz="2200" b="0" spc="-19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90" dirty="0">
                <a:latin typeface="휴먼모음T" pitchFamily="18" charset="-127"/>
                <a:ea typeface="휴먼모음T" pitchFamily="18" charset="-127"/>
              </a:rPr>
              <a:t>의결</a:t>
            </a:r>
            <a:endParaRPr lang="en-US" altLang="ko-KR" sz="2200" b="0" spc="-19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위원장은 공익을 대표하는 위원 중에서 위원회가 호선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위원은 보건복지부장관이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임명 또는 위촉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임기는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직장가입자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지역가입자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공익을 대표하는 위원 각각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10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인씩으로 구성</a:t>
            </a: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재정운영위원회의 심의</a:t>
            </a: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·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의결사항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요양급여비용 계약 체결</a:t>
            </a:r>
            <a:r>
              <a:rPr lang="en-US" altLang="ko-KR" sz="22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보험료 등 결손처분에 관한 사항</a:t>
            </a:r>
            <a:endParaRPr lang="en-US" altLang="ko-KR" sz="2200" b="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직장가입자의 보수월액 산정방법 등에 관한 사항 </a:t>
            </a:r>
            <a:endParaRPr lang="en-US" altLang="ko-KR" sz="2200" b="0" u="sng" spc="-15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그 밖에 보험재정과 관련된 사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항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68000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회의 및 의결</a:t>
            </a: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</a:t>
            </a: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latin typeface="HY수평선B" pitchFamily="18" charset="-127"/>
                <a:ea typeface="HY수평선B" pitchFamily="18" charset="-127"/>
              </a:rPr>
              <a:t>정기회의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매년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월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재정운영위원회 위원장이 소집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latin typeface="HY수평선B" pitchFamily="18" charset="-127"/>
                <a:ea typeface="HY수평선B" pitchFamily="18" charset="-127"/>
              </a:rPr>
              <a:t>임시회의</a:t>
            </a:r>
            <a:r>
              <a:rPr lang="en-US" altLang="ko-KR" sz="2200" b="0" spc="-150" dirty="0"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공단의 이사장의 요구가 있는 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재적위원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이상의 요구가 있는 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위원장이 필요하다고 인정하는 때 위원장이 소집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latin typeface="HY수평선B" pitchFamily="18" charset="-127"/>
                <a:ea typeface="HY수평선B" pitchFamily="18" charset="-127"/>
              </a:rPr>
              <a:t>의결</a:t>
            </a:r>
            <a:r>
              <a:rPr lang="en-US" altLang="ko-KR" sz="220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재적위원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과반수의 출석으로 개의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출석위원 과반수의 찬성으로 의결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조직구성 및 운영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00174"/>
            <a:ext cx="853475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의료시설 운영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 </a:t>
            </a:r>
            <a:r>
              <a:rPr lang="en-US" altLang="ko-KR" sz="2200" b="0" spc="-150" dirty="0"/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가입자 및 피부양자의 질병 또는 부상의 요양과 건강의 유지 및 증진을 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60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    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도모하고 국민보건 향상에 기여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병원의 사업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진료사업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가입자 및 피부양자의 의료복지 증진을 위한 사업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건강보험제도 및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노인장기요양보험제도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연구 및 평가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전공의 수련 및 임상의학 연구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부대사업 및 해당사업을 운영하려는 자에 대한 시설물의 임대 등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96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운영</a:t>
            </a:r>
            <a:endParaRPr lang="en-US" altLang="ko-KR" sz="2200" spc="-15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병원장은 이사회의 의결을 거쳐 이사장이 임명하며 병원장의 임기는 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병원의 사업성과의 평가와 운영에 관하여 이사장이 요청한 사항을 심의하기 위하여 공단에 병원운영심의위원회를 둠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병원의 사업 및 운영에 소요되는 비용은 ① 환자진료 업무와 관련된 수입금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②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공단 일반회계로부터의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전입금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③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전년도 이월금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④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차입금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⑤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기타 수입금 등의 재원으로 충당</a:t>
            </a: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조직구성 및 운영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4" name="직사각형 3"/>
          <p:cNvSpPr/>
          <p:nvPr/>
        </p:nvSpPr>
        <p:spPr>
          <a:xfrm>
            <a:off x="214282" y="1357299"/>
            <a:ext cx="8715436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장기요양기관 운영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설치</a:t>
            </a: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·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운영</a:t>
            </a:r>
            <a:endParaRPr lang="ko-KR" altLang="en-US" sz="2200" spc="-160" dirty="0"/>
          </a:p>
          <a:p>
            <a:pPr marL="342900" indent="-3429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장기요양급여를 제공하여 국민의 삶의 질 향상과 노인장기요양보험제도의 발전에 기여하기 위하여 장기요양기관을 설치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운영할 수 있음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현재 국민건강보험공단이 직접 설치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운영하고 있는 직영장기요양기관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: ‘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국민건강보험공단 </a:t>
            </a:r>
            <a:r>
              <a:rPr lang="ko-KR" altLang="en-US" sz="2200" b="0" u="sng" spc="-16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서울요양원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세곡동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2014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년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월 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일 개원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)’</a:t>
            </a:r>
            <a:endParaRPr lang="ko-KR" altLang="en-US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60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직영장기요양기관의 사업 및 운영재원</a:t>
            </a: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사업내용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장기요양급여 제공사업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장기요양급여 제공기준 개발 및 장기요양급여비용의 적정성 검토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노인장기요양보험제도 발전을 위한 연구 및 평가 등</a:t>
            </a:r>
            <a:endParaRPr lang="en-US" altLang="ko-KR" sz="22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운영재원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 장기요양급여 등의 제공사업과 관련된 수입금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장기요양보험료를 재원으로 하는 사업의 일반회계 </a:t>
            </a:r>
            <a:r>
              <a:rPr lang="ko-KR" altLang="en-US" sz="2200" b="0" spc="-160" dirty="0" err="1">
                <a:latin typeface="휴먼모음T" pitchFamily="18" charset="-127"/>
                <a:ea typeface="휴먼모음T" pitchFamily="18" charset="-127"/>
              </a:rPr>
              <a:t>전입금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전년도 이월금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차입금</a:t>
            </a:r>
          </a:p>
          <a:p>
            <a:pPr algn="just">
              <a:spcAft>
                <a:spcPts val="0"/>
              </a:spcAft>
            </a:pPr>
            <a:r>
              <a:rPr lang="en-US" altLang="ko-KR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6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직영장기요양기관 운영심의위원회</a:t>
            </a:r>
            <a:endParaRPr lang="en-US" altLang="ko-KR" sz="2200" spc="-160" dirty="0">
              <a:solidFill>
                <a:srgbClr val="0000FF"/>
              </a:solidFill>
              <a:latin typeface="HY수평선B" pitchFamily="18" charset="-127"/>
              <a:ea typeface="HY수평선B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200" b="0" spc="-160" dirty="0">
                <a:latin typeface="휴먼모음T" pitchFamily="18" charset="-127"/>
                <a:ea typeface="휴먼모음T" pitchFamily="18" charset="-127"/>
              </a:rPr>
              <a:t>직영장기요양기관 사업성과의 평가와 운영에 관하여 이사장이 요청한 사항을 심의하기 위하여 공단에 직영장기요양기관 운영심의위원회를 둠</a:t>
            </a:r>
            <a:r>
              <a:rPr lang="en-US" altLang="ko-KR" sz="2200" b="0" spc="-16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2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7041628A-69DC-4B79-BEC5-5AAAFAC631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03648" y="676536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>
              <a:defRPr/>
            </a:pPr>
            <a:r>
              <a:rPr lang="ko-KR" altLang="en-US" kern="0" dirty="0">
                <a:ea typeface="굴림" charset="-127"/>
              </a:rPr>
              <a:t>제</a:t>
            </a:r>
            <a:r>
              <a:rPr lang="en-US" altLang="ko-KR" kern="0" dirty="0">
                <a:ea typeface="굴림" charset="-127"/>
              </a:rPr>
              <a:t>3</a:t>
            </a:r>
            <a:r>
              <a:rPr lang="ko-KR" altLang="en-US" kern="0" dirty="0">
                <a:ea typeface="굴림" charset="-127"/>
              </a:rPr>
              <a:t>절</a:t>
            </a:r>
            <a:r>
              <a:rPr lang="ko-KR" altLang="en-US" kern="0" dirty="0"/>
              <a:t> 조직구성 및 운영</a:t>
            </a:r>
            <a:endParaRPr lang="ko-KR" altLang="en-US" kern="0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9512" y="1500175"/>
            <a:ext cx="871296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96000" lvl="1" indent="-457200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회계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공단의 회계연도는 정부의 회계연도에 의함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공단의 회계는 건강보험사업회계와 장기요양보험사업회계 및 사회보험통합징수사업회계로 각각 독립하여 구분함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일반회계와 특별회계로 구분하여 운영함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예산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매 회계연도의 예산안을 이사회에 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제출하여 의결을 거친 후 </a:t>
            </a:r>
            <a:r>
              <a:rPr lang="ko-KR" altLang="en-US" sz="2400" b="0" u="sng" spc="-170" dirty="0">
                <a:latin typeface="휴먼모음T" pitchFamily="18" charset="-127"/>
                <a:ea typeface="휴먼모음T" pitchFamily="18" charset="-127"/>
              </a:rPr>
              <a:t>보건복지부장관의 승인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을 얻어야 함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당해예산액의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이내의 금액을 예비비로서 예산에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계상하여야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함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년 이내의 계속비를 </a:t>
            </a:r>
            <a:r>
              <a:rPr lang="ko-KR" altLang="en-US" sz="2400" b="0" spc="-170" dirty="0" err="1">
                <a:latin typeface="휴먼모음T" pitchFamily="18" charset="-127"/>
                <a:ea typeface="휴먼모음T" pitchFamily="18" charset="-127"/>
              </a:rPr>
              <a:t>계상할</a:t>
            </a:r>
            <a:r>
              <a:rPr lang="ko-KR" altLang="en-US" sz="2400" b="0" spc="-170" dirty="0">
                <a:latin typeface="휴먼모음T" pitchFamily="18" charset="-127"/>
                <a:ea typeface="휴먼모음T" pitchFamily="18" charset="-127"/>
              </a:rPr>
              <a:t> 수 있음</a:t>
            </a:r>
            <a:r>
              <a:rPr lang="en-US" altLang="ko-KR" sz="2400" b="0" spc="-17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0" lvl="1" algn="just">
              <a:spcAft>
                <a:spcPts val="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차입금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현금의 지출에 부족이 생긴 때에는 차입을 할 수 있음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다만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 이상의 장기차입을 할 경우에는 보건복지부장관의 승인을 얻어야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회계 및 예산 등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00174"/>
            <a:ext cx="857256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1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결산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lvl="1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회계연도마다 결산보고서 및 사업보고서를 작성하여 다음해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월말까지 보건복지부장관에게 제출하고 그 승인을 얻어야 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432000" lvl="1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결산보고서 및 사업보고서를 보건복지부장관에게 보고하였을 때에는 그 내용을 보급지역을 전국으로 등록한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개 이상의 </a:t>
            </a:r>
            <a:r>
              <a:rPr lang="ko-KR" altLang="en-US" sz="24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일반일간신문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공고 </a:t>
            </a:r>
          </a:p>
          <a:p>
            <a:pPr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준비금</a:t>
            </a:r>
            <a:endParaRPr lang="ko-KR" altLang="en-US" sz="2400" b="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공단은 매 회계연도의 결산상 잉여금 중에서 그 연도의 건강보험급여 및 장기요양급여에 소요된 비용의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5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이상에 상당하는 금액을 그 연도에 소요된 비용의 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100</a:t>
            </a:r>
            <a:r>
              <a:rPr lang="ko-KR" altLang="en-US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분의 </a:t>
            </a:r>
            <a:r>
              <a:rPr lang="en-US" altLang="ko-KR" sz="2400" b="0" u="sng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50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에 이를 때까지 준비금으로 적립하여야 함</a:t>
            </a:r>
          </a:p>
        </p:txBody>
      </p:sp>
      <p:sp>
        <p:nvSpPr>
          <p:cNvPr id="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4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회계 및 예산 등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2786050" y="292893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2211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2643174" y="3643314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2211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2714612" y="4286256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latin typeface="굴림" pitchFamily="50" charset="-127"/>
                <a:ea typeface="굴림" pitchFamily="50" charset="-127"/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2211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2786050" y="5000636"/>
            <a:ext cx="3429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sz="2400" dirty="0">
                <a:solidFill>
                  <a:srgbClr val="C00000"/>
                </a:solidFill>
                <a:latin typeface="궁서체" pitchFamily="17" charset="-127"/>
                <a:ea typeface="궁서체" pitchFamily="17" charset="-127"/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2211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2438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2057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2667000" y="5737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2211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3500430" y="2285992"/>
            <a:ext cx="1814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의료보장의 이해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2667000" y="29940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2127250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2127250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보칙 및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2127250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2127250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3525838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43306" y="6500834"/>
            <a:ext cx="2133600" cy="244475"/>
          </a:xfrm>
          <a:noFill/>
        </p:spPr>
        <p:txBody>
          <a:bodyPr/>
          <a:lstStyle/>
          <a:p>
            <a:fld id="{A0D28D15-87D5-4F6C-BDF5-E389A7AF8A2E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28596" y="1785926"/>
            <a:ext cx="8153400" cy="438628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보험자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업무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조직구성 및 운영</a:t>
            </a:r>
            <a:endParaRPr lang="en-US" altLang="ko-KR" sz="2800" b="0" dirty="0">
              <a:solidFill>
                <a:srgbClr val="CC000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HY견고딕" pitchFamily="18" charset="-127"/>
                <a:ea typeface="HY견고딕" pitchFamily="18" charset="-127"/>
              </a:rPr>
              <a:t>절 회계 및 예산 등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214414" y="714356"/>
            <a:ext cx="7072362" cy="523220"/>
          </a:xfrm>
          <a:prstGeom prst="rect">
            <a:avLst/>
          </a:prstGeom>
          <a:gradFill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제</a:t>
            </a:r>
            <a:r>
              <a:rPr lang="en-US" altLang="ko-KR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6</a:t>
            </a:r>
            <a:r>
              <a:rPr lang="ko-KR" altLang="en-US" sz="2800" dirty="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장  국민건강보험공단</a:t>
            </a:r>
            <a:endParaRPr lang="en-US" altLang="ko-KR" sz="2800" dirty="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428737"/>
            <a:ext cx="864096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정의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보험자</a:t>
            </a: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보험의 운영자 또는 운영의 주체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국민건강보험공단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특수법인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정부를 대신해서 보험운영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주요업무</a:t>
            </a: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en-US" altLang="ko-KR" sz="23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가입자 및 피부양자의 자격관리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보험료의 부과･징수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보험급여비용의 지급 및 사후관리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건강증진 및 예방사업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건강보험에 관한 교육훈련 및 홍보와 조사연구･국제협력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기타 업무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3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건강보험의 운영주체</a:t>
            </a:r>
            <a:endParaRPr lang="en-US" altLang="ko-KR" sz="23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정부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대만과 일본의 정부관장 건강보험과 조세가 주요 재원이 되는 제도를 가진 영국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이탈리아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뉴질랜드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지방자치단체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일본의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시정촌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스웨덴의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카운티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캐나다 등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의료보험조합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100" b="0" spc="-190" dirty="0">
                <a:latin typeface="휴먼모음T" pitchFamily="18" charset="-127"/>
                <a:ea typeface="휴먼모음T" pitchFamily="18" charset="-127"/>
              </a:rPr>
              <a:t>가장 흔한 형태</a:t>
            </a:r>
            <a:r>
              <a:rPr lang="en-US" altLang="ko-KR" sz="2100" b="0" spc="-190" dirty="0">
                <a:latin typeface="휴먼모음T" pitchFamily="18" charset="-127"/>
                <a:ea typeface="휴먼모음T" pitchFamily="18" charset="-127"/>
              </a:rPr>
              <a:t>, NHI, </a:t>
            </a:r>
            <a:r>
              <a:rPr lang="ko-KR" altLang="en-US" sz="2100" b="0" spc="-190" dirty="0">
                <a:latin typeface="휴먼모음T" pitchFamily="18" charset="-127"/>
                <a:ea typeface="휴먼모음T" pitchFamily="18" charset="-127"/>
              </a:rPr>
              <a:t>독일</a:t>
            </a:r>
            <a:r>
              <a:rPr lang="en-US" altLang="ko-KR" sz="2100" b="0" spc="-19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90" dirty="0">
                <a:latin typeface="휴먼모음T" pitchFamily="18" charset="-127"/>
                <a:ea typeface="휴먼모음T" pitchFamily="18" charset="-127"/>
              </a:rPr>
              <a:t>프랑스</a:t>
            </a:r>
            <a:r>
              <a:rPr lang="en-US" altLang="ko-KR" sz="2100" b="0" spc="-19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90" dirty="0">
                <a:latin typeface="휴먼모음T" pitchFamily="18" charset="-127"/>
                <a:ea typeface="휴먼모음T" pitchFamily="18" charset="-127"/>
              </a:rPr>
              <a:t>일본 대기업</a:t>
            </a:r>
            <a:r>
              <a:rPr lang="en-US" altLang="ko-KR" sz="2100" b="0" spc="-19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100" b="0" spc="-190" dirty="0">
                <a:latin typeface="휴먼모음T" pitchFamily="18" charset="-127"/>
                <a:ea typeface="휴먼모음T" pitchFamily="18" charset="-127"/>
              </a:rPr>
              <a:t>이전의 우리나라</a:t>
            </a:r>
            <a:endParaRPr lang="en-US" altLang="ko-KR" sz="2100" b="0" spc="-19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4) </a:t>
            </a:r>
            <a:r>
              <a:rPr lang="ko-KR" altLang="en-US" sz="2300" u="sng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국민건강보험공단</a:t>
            </a:r>
            <a:r>
              <a:rPr lang="en-US" altLang="ko-KR" sz="2300" b="0" u="sng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u="sng" spc="-150" dirty="0">
                <a:latin typeface="휴먼모음T" pitchFamily="18" charset="-127"/>
                <a:ea typeface="휴먼모음T" pitchFamily="18" charset="-127"/>
              </a:rPr>
              <a:t>정부를 대신하는 특수법인</a:t>
            </a:r>
            <a:r>
              <a:rPr lang="en-US" altLang="ko-KR" sz="2300" b="0" u="sng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u="sng" spc="-150" dirty="0">
                <a:latin typeface="휴먼모음T" pitchFamily="18" charset="-127"/>
                <a:ea typeface="휴먼모음T" pitchFamily="18" charset="-127"/>
              </a:rPr>
              <a:t>우리나라 공단</a:t>
            </a:r>
            <a:endParaRPr lang="en-US" altLang="ko-KR" sz="2300" b="0" u="sng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5) </a:t>
            </a:r>
            <a:r>
              <a:rPr lang="ko-KR" altLang="en-US" sz="23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민간보험회사</a:t>
            </a:r>
            <a:r>
              <a:rPr lang="en-US" altLang="ko-KR" sz="23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미국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공적보험의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보완적 역할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보험자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7"/>
            <a:ext cx="8534752" cy="516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2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자격관리</a:t>
            </a:r>
            <a:endParaRPr lang="en-US" altLang="ko-KR" sz="22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2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</a:t>
            </a: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자격관리는 보험자의 가장 기본적인 업무인 동시에 보험료부과 및 징수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보험급여의 지급 등 건강보험업무전반에 관한 기초자료 제공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내용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가입자 및 피부양자 관리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건강보험증 관리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적용사업장 관리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2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2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보험료의 부과</a:t>
            </a:r>
            <a:r>
              <a:rPr lang="en-US" altLang="ko-KR" sz="22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징수관리</a:t>
            </a:r>
            <a:endParaRPr lang="en-US" altLang="ko-KR" sz="22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보험급여 등에 소요되는 재원을 마련하기 위해 보험료 및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부당이득금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등을 부과하고 징수하는 업무</a:t>
            </a:r>
          </a:p>
          <a:p>
            <a:pPr marL="360000" lvl="1" indent="-457200" algn="just">
              <a:spcAft>
                <a:spcPts val="30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보험료 부과업무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보수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소득 및 재산 등 보험료부과를 위한 기초자료의 확보 및 관리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보험료의 산정 및 고지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부당이득 여부의 조사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부당 이득금의 환수고지 및 관리 등의 업무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보험료의 징수업무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직장가입자의 납부의무자가 사용자 및 기관장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소득의 원천에서 공제하는 방법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지역가입자의 경우는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보험료의 원천징수가 불가능하기 때문에 주민의 자발적인 납부에 의존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  -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장기체납자에 대한 보험료 징수가 관건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무임승차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문제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2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1628800"/>
            <a:ext cx="850112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spc="-15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보험급여관리</a:t>
            </a:r>
            <a:endParaRPr lang="en-US" altLang="ko-KR" sz="2400" spc="-15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보험자가 건강보험가입자에 대한 요양급여비용이 제대로 지급되었는지를 확인하고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부당하게 요양급여비용이 지출되어 가입자나 보험자가 입을 손해를 방지하거나 이미 발생한 손해를 환수하는 업무</a:t>
            </a: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내용</a:t>
            </a:r>
            <a:r>
              <a:rPr lang="en-US" altLang="ko-KR" sz="240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보험급여내역의 정리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급여제한건의 적발 및 급여제한의 처분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자 가해행위로 인해 발생한 보험급여 내역의 처리 등과 요양급여를 받은 가입자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피부양자포함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및 요양기관에 대한 요양급여내역의 확인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․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조사 등이 포함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556792"/>
            <a:ext cx="8501122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건강유지</a:t>
            </a: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·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증진을 위한 예방사업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400" spc="-14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질병예방을 통한 건강증진 도모 및 질병 조기발견을 위한 적절한 요양급여 실시를 위해 정기적인 건강진단 실시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건강검진 종류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일반건강검진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암검진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및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영유아건강검진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3) </a:t>
            </a:r>
            <a:r>
              <a:rPr lang="ko-KR" altLang="en-US" sz="2400" spc="-14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일반건강검진 대상자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는 직장가입자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세대주인 지역가입자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en-US" altLang="ko-KR" sz="24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세 이상인 지역가입자 및 </a:t>
            </a:r>
            <a:r>
              <a:rPr lang="en-US" altLang="ko-KR" sz="24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20</a:t>
            </a:r>
            <a:r>
              <a:rPr lang="ko-KR" altLang="en-US" sz="24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이상인 피부양자이며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spc="-14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암검진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은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일반건강검진 대상자 중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암종별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특성을 고려하여 검진이 필요한 자로서 복지부장관이 정하여 고시하는 자이며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spc="-14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영유아건강검진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대상자는 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6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세 미만의 가입자 및 피부양자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건강검진은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년마다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회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이상 실시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사무직에 종사하지 아니하는 직장가입자에 대하여는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년에 </a:t>
            </a:r>
            <a:r>
              <a:rPr lang="en-US" altLang="ko-KR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회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실시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600"/>
              </a:spcAft>
            </a:pPr>
            <a:r>
              <a:rPr lang="en-US" altLang="ko-KR" sz="22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 - </a:t>
            </a:r>
            <a:r>
              <a:rPr lang="en-US" altLang="ko-KR" sz="2200" b="0" spc="-14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cf</a:t>
            </a:r>
            <a:r>
              <a:rPr lang="en-US" altLang="ko-KR" sz="2200" b="0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200" b="0" u="sng" spc="-14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의료급여생애전환기</a:t>
            </a:r>
            <a:r>
              <a:rPr lang="ko-KR" altLang="en-US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건강검진</a:t>
            </a:r>
            <a:r>
              <a:rPr lang="en-US" altLang="ko-KR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u="sng" spc="-14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의료급여수급권자</a:t>
            </a:r>
            <a:r>
              <a:rPr lang="ko-KR" altLang="en-US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중 만</a:t>
            </a:r>
            <a:r>
              <a:rPr lang="en-US" altLang="ko-KR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66</a:t>
            </a:r>
            <a:r>
              <a:rPr lang="ko-KR" altLang="en-US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세 이상</a:t>
            </a:r>
            <a:r>
              <a:rPr lang="en-US" altLang="ko-KR" sz="2200" b="0" u="sng" spc="-14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200" b="0" u="sng" spc="-140" dirty="0">
              <a:solidFill>
                <a:srgbClr val="0000FF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428736"/>
            <a:ext cx="860676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0" lvl="1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dirty="0">
                <a:solidFill>
                  <a:srgbClr val="C00000"/>
                </a:solidFill>
                <a:latin typeface="휴먼엑스포" pitchFamily="18" charset="-127"/>
                <a:ea typeface="휴먼엑스포" pitchFamily="18" charset="-127"/>
              </a:rPr>
              <a:t>보험급여비용의 지급</a:t>
            </a:r>
            <a:endParaRPr lang="en-US" altLang="ko-KR" sz="2400" dirty="0">
              <a:solidFill>
                <a:srgbClr val="C0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1)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의의</a:t>
            </a:r>
            <a:r>
              <a:rPr lang="en-US" altLang="ko-KR" sz="22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ko-KR" altLang="en-US" sz="2200" b="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요양급여에 소요된 비용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부가급여비용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장애인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보장구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급여에 소요된 비용 및 건강검진에 소요된 비용의 지급을 의미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360000" lvl="1" indent="-457200" algn="just">
              <a:spcAft>
                <a:spcPts val="0"/>
              </a:spcAft>
            </a:pPr>
            <a:r>
              <a:rPr lang="en-US" altLang="ko-KR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2) </a:t>
            </a:r>
            <a:r>
              <a:rPr lang="ko-KR" altLang="en-US" sz="2200" spc="-150" dirty="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내용</a:t>
            </a:r>
            <a:r>
              <a:rPr lang="en-US" altLang="ko-KR" sz="2200" b="0" spc="-150">
                <a:solidFill>
                  <a:srgbClr val="0000FF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endParaRPr lang="en-US" altLang="ko-KR" sz="220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요양급여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가입자 및 피부양자의 질병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출산 등에 대하여 진찰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검사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약제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치료재료의 지급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처치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수술 기타의 치료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예방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재활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입원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간호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이송 등의 사유가 발생했을 때 지급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요양비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공단이 가입자 또는 피부양자가  긴급 기타 부득이한 사유로 인하여 요양기관과 유사한 기능을 수행하는 기관에서 질병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부상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출산 등에 대하여 요양을 받거나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요양기관외의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장소에서 출산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(25</a:t>
            </a:r>
            <a:r>
              <a:rPr lang="ko-KR" altLang="en-US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2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을 한 때에는 그 요양급여에 상당하는 금액을 가입자 또는 피부양자에게 요양비로 지급</a:t>
            </a:r>
            <a:endParaRPr lang="en-US" altLang="ko-KR" sz="22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부가급여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장제비와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상병수당 기타의 급여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현재 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미실시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법령에만 규정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임신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·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출산진료비제도 실시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60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(1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인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), 100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만원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(2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이상</a:t>
            </a:r>
            <a:r>
              <a:rPr lang="en-US" altLang="ko-KR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b="0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spc="-150" dirty="0" err="1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범위내</a:t>
            </a:r>
            <a:r>
              <a:rPr lang="en-US" altLang="ko-KR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 err="1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실제부담한</a:t>
            </a:r>
            <a:r>
              <a:rPr lang="ko-KR" altLang="en-US" sz="2200" b="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금액으로 지급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lvl="1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200" spc="-15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장애인의 보장구급여비용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공단이 장애인인 가입자 및 피부양자에게 </a:t>
            </a:r>
            <a:r>
              <a:rPr lang="ko-KR" altLang="en-US" sz="2200" b="0" spc="-150" dirty="0" err="1">
                <a:latin typeface="휴먼모음T" pitchFamily="18" charset="-127"/>
                <a:ea typeface="휴먼모음T" pitchFamily="18" charset="-127"/>
              </a:rPr>
              <a:t>보장구에</a:t>
            </a:r>
            <a:r>
              <a:rPr lang="ko-KR" altLang="en-US" sz="2200" b="0" spc="-150" dirty="0">
                <a:latin typeface="휴먼모음T" pitchFamily="18" charset="-127"/>
                <a:ea typeface="휴먼모음T" pitchFamily="18" charset="-127"/>
              </a:rPr>
              <a:t> 대한 보험급여비용을 지급</a:t>
            </a:r>
          </a:p>
        </p:txBody>
      </p:sp>
      <p:sp>
        <p:nvSpPr>
          <p:cNvPr id="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71538" y="714356"/>
            <a:ext cx="7643866" cy="5334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</a:t>
            </a:r>
            <a:r>
              <a:rPr lang="ko-KR" altLang="en-US" dirty="0"/>
              <a:t> 업무</a:t>
            </a:r>
            <a:endParaRPr lang="ko-KR" altLang="en-US" dirty="0"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4625</TotalTime>
  <Words>1797</Words>
  <Application>Microsoft Office PowerPoint</Application>
  <PresentationFormat>화면 슬라이드 쇼(4:3)</PresentationFormat>
  <Paragraphs>194</Paragraphs>
  <Slides>19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HY견고딕</vt:lpstr>
      <vt:lpstr>HY수평선B</vt:lpstr>
      <vt:lpstr>굴림</vt:lpstr>
      <vt:lpstr>궁서체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보험자</vt:lpstr>
      <vt:lpstr>제2절 업무</vt:lpstr>
      <vt:lpstr>제2절 업무</vt:lpstr>
      <vt:lpstr>제2절 업무</vt:lpstr>
      <vt:lpstr>제2절 업무</vt:lpstr>
      <vt:lpstr>제2절 업무</vt:lpstr>
      <vt:lpstr>제2절 업무</vt:lpstr>
      <vt:lpstr>제3절 조직구성 및 운영</vt:lpstr>
      <vt:lpstr>제3절 조직구성 및 운영</vt:lpstr>
      <vt:lpstr>제3절 조직구성 및 운영</vt:lpstr>
      <vt:lpstr>제3절 조직구성 및 운영</vt:lpstr>
      <vt:lpstr>제3절 조직구성 및 운영</vt:lpstr>
      <vt:lpstr>PowerPoint 프레젠테이션</vt:lpstr>
      <vt:lpstr>제4절 회계 및 예산 등</vt:lpstr>
      <vt:lpstr>제4절 회계 및 예산 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261</cp:revision>
  <dcterms:created xsi:type="dcterms:W3CDTF">2009-03-29T08:20:08Z</dcterms:created>
  <dcterms:modified xsi:type="dcterms:W3CDTF">2021-08-26T06:49:58Z</dcterms:modified>
</cp:coreProperties>
</file>