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3" r:id="rId2"/>
    <p:sldId id="354" r:id="rId3"/>
    <p:sldId id="408" r:id="rId4"/>
    <p:sldId id="356" r:id="rId5"/>
    <p:sldId id="357" r:id="rId6"/>
    <p:sldId id="386" r:id="rId7"/>
    <p:sldId id="343" r:id="rId8"/>
    <p:sldId id="358" r:id="rId9"/>
    <p:sldId id="407" r:id="rId10"/>
    <p:sldId id="359" r:id="rId11"/>
    <p:sldId id="432" r:id="rId12"/>
    <p:sldId id="344" r:id="rId13"/>
    <p:sldId id="360" r:id="rId14"/>
    <p:sldId id="361" r:id="rId15"/>
    <p:sldId id="363" r:id="rId16"/>
    <p:sldId id="364" r:id="rId17"/>
    <p:sldId id="365" r:id="rId18"/>
    <p:sldId id="366" r:id="rId19"/>
    <p:sldId id="433" r:id="rId20"/>
    <p:sldId id="420" r:id="rId21"/>
    <p:sldId id="368" r:id="rId22"/>
    <p:sldId id="383" r:id="rId23"/>
    <p:sldId id="374" r:id="rId24"/>
    <p:sldId id="375" r:id="rId25"/>
    <p:sldId id="466" r:id="rId26"/>
    <p:sldId id="376" r:id="rId27"/>
    <p:sldId id="377" r:id="rId28"/>
  </p:sldIdLst>
  <p:sldSz cx="12192000" cy="6858000"/>
  <p:notesSz cx="6735763" cy="9866313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FB"/>
    <a:srgbClr val="0000FF"/>
    <a:srgbClr val="041DDA"/>
    <a:srgbClr val="0404DA"/>
    <a:srgbClr val="BE12B6"/>
    <a:srgbClr val="30311D"/>
    <a:srgbClr val="72584E"/>
    <a:srgbClr val="B507B9"/>
    <a:srgbClr val="FF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1935" autoAdjust="0"/>
  </p:normalViewPr>
  <p:slideViewPr>
    <p:cSldViewPr>
      <p:cViewPr varScale="1">
        <p:scale>
          <a:sx n="101" d="100"/>
          <a:sy n="101" d="100"/>
        </p:scale>
        <p:origin x="122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46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933" y="0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997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933" y="9372997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70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5" y="0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1285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5" y="9371285"/>
            <a:ext cx="2918830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48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57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37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12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563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75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06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22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766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969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567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0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7316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16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26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1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7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94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81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03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50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12699" y="0"/>
            <a:ext cx="5693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0" y="5867401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2895600"/>
            <a:ext cx="53848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038600"/>
            <a:ext cx="5384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553201"/>
            <a:ext cx="28448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267200" y="6553201"/>
            <a:ext cx="3860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553201"/>
            <a:ext cx="28448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000" y="714375"/>
            <a:ext cx="271780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714375"/>
            <a:ext cx="795020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10871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203200" y="609600"/>
          <a:ext cx="1178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609600"/>
                        <a:ext cx="1178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10668000" y="6019801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6019801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714375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1087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026400" y="304801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2022-04-13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3048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42672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8768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5" y="4214819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9696" y="2819400"/>
            <a:ext cx="7003504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133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943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18"/>
    </mc:Choice>
    <mc:Fallback xmlns="">
      <p:transition spd="slow" advTm="10515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4439E2E-B6AD-4239-967A-96502A7648EB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04141"/>
              </p:ext>
            </p:extLst>
          </p:nvPr>
        </p:nvGraphicFramePr>
        <p:xfrm>
          <a:off x="1847529" y="1412777"/>
          <a:ext cx="8568953" cy="4824535"/>
        </p:xfrm>
        <a:graphic>
          <a:graphicData uri="http://schemas.openxmlformats.org/drawingml/2006/table">
            <a:tbl>
              <a:tblPr/>
              <a:tblGrid>
                <a:gridCol w="49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17">
                <a:tc rowSpan="2">
                  <a:txBody>
                    <a:bodyPr/>
                    <a:lstStyle/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현금</a:t>
                      </a:r>
                      <a:endParaRPr lang="ko-KR" altLang="en-US" sz="2400" b="0" i="0" spc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급여</a:t>
                      </a:r>
                      <a:endParaRPr lang="ko-KR" altLang="en-US" sz="2400" b="0" i="0" spc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요양비</a:t>
                      </a:r>
                      <a:endParaRPr lang="en-US" altLang="ko-KR" sz="2400" b="0" i="0" spc="3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400" b="0" i="0" spc="3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출산비</a:t>
                      </a:r>
                      <a:endParaRPr lang="en-US" altLang="ko-KR" sz="2400" b="0" i="0" spc="3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포함</a:t>
                      </a:r>
                      <a:r>
                        <a:rPr lang="en-US" altLang="ko-KR" sz="24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2400" b="0" i="0" spc="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가입자나 피부양자가 </a:t>
                      </a:r>
                      <a:r>
                        <a:rPr lang="ko-KR" altLang="en-US" sz="2400" b="0" i="0" kern="1200" spc="-150" dirty="0" err="1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보건복지부령이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정하는 </a:t>
                      </a:r>
                      <a:r>
                        <a:rPr lang="ko-KR" altLang="en-US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긴급하거나 그 밖의 부득이한 사유로 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인하여 </a:t>
                      </a:r>
                      <a:r>
                        <a:rPr lang="ko-KR" altLang="en-US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요양기관과 비슷한 기능을 하는 기관</a:t>
                      </a:r>
                      <a:r>
                        <a:rPr lang="en-US" altLang="ko-KR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법</a:t>
                      </a:r>
                      <a:r>
                        <a:rPr lang="en-US" altLang="ko-KR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49</a:t>
                      </a:r>
                      <a:r>
                        <a:rPr lang="ko-KR" altLang="en-US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)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으로서</a:t>
                      </a:r>
                      <a:r>
                        <a:rPr lang="ko-KR" altLang="en-US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</a:t>
                      </a:r>
                      <a:r>
                        <a:rPr lang="ko-KR" altLang="en-US" sz="2400" b="0" i="0" kern="1200" spc="-150" dirty="0" err="1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보건복지부령이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정하는 기관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규칙</a:t>
                      </a:r>
                      <a:r>
                        <a:rPr lang="en-US" altLang="ko-KR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23</a:t>
                      </a:r>
                      <a:r>
                        <a:rPr lang="ko-KR" altLang="en-US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2</a:t>
                      </a:r>
                      <a:r>
                        <a:rPr lang="ko-KR" altLang="en-US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항</a:t>
                      </a:r>
                      <a:r>
                        <a:rPr lang="en-US" altLang="ko-KR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,</a:t>
                      </a:r>
                      <a:r>
                        <a:rPr lang="en-US" altLang="ko-KR" sz="2400" b="0" i="0" kern="120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제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98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조제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1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항의 규정에 의하여 업무정지처분기간중인 요양기관 포함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)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에서 질병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부상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출산 등에 대하여 요양을 받거나 </a:t>
                      </a:r>
                      <a:r>
                        <a:rPr lang="ko-KR" altLang="en-US" sz="2400" b="0" i="0" kern="1200" spc="-15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요양기관이 아닌 장소에서 출산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한 경우 그 요양급여에 상당하는 금액을 그 가입자 또는 피부양자에게 </a:t>
                      </a:r>
                      <a:r>
                        <a:rPr lang="ko-KR" altLang="en-US" sz="2400" b="0" i="0" kern="1200" spc="-150" dirty="0" err="1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요양비로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지급</a:t>
                      </a:r>
                    </a:p>
                    <a:p>
                      <a:pPr algn="just"/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  ▪ </a:t>
                      </a:r>
                      <a:r>
                        <a:rPr lang="ko-KR" altLang="en-US" sz="2400" b="0" i="0" kern="1200" spc="-150" dirty="0" err="1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요양비</a:t>
                      </a:r>
                      <a:r>
                        <a:rPr lang="en-US" altLang="ko-KR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보건복지부장관이 </a:t>
                      </a:r>
                      <a:r>
                        <a:rPr lang="ko-KR" altLang="en-US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고시</a:t>
                      </a:r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하는 금액</a:t>
                      </a:r>
                    </a:p>
                    <a:p>
                      <a:pPr algn="just"/>
                      <a:r>
                        <a:rPr lang="ko-KR" altLang="en-US" sz="2400" b="0" i="0" kern="1200" spc="-15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  ▪ </a:t>
                      </a:r>
                      <a:r>
                        <a:rPr lang="ko-KR" altLang="en-US" sz="2400" b="0" i="0" kern="1200" spc="-15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출산비</a:t>
                      </a:r>
                      <a:r>
                        <a:rPr lang="en-US" altLang="ko-KR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: 250,000</a:t>
                      </a:r>
                      <a:r>
                        <a:rPr lang="ko-KR" altLang="en-US" sz="2400" b="0" i="0" kern="1200" spc="-15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원</a:t>
                      </a:r>
                    </a:p>
                  </a:txBody>
                  <a:tcPr marL="72000" marR="72000" marT="36000" marB="3600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0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장애인보장구급여비</a:t>
                      </a: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0" i="0" kern="1200" spc="-10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장애인 복지법에 의하여 등록한 장애인 가입자 및 피부양자에게는 </a:t>
                      </a:r>
                      <a:r>
                        <a:rPr lang="ko-KR" altLang="en-US" sz="2400" b="0" i="0" kern="1200" spc="-100" dirty="0" err="1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보장구에</a:t>
                      </a:r>
                      <a:r>
                        <a:rPr lang="ko-KR" altLang="en-US" sz="2400" b="0" i="0" kern="1200" spc="-10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대하여 보험급여 실시</a:t>
                      </a:r>
                      <a:endParaRPr lang="ko-KR" altLang="en-US" sz="2400" b="0" i="0" spc="-10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72000" marR="72000" marT="36000" marB="3600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71"/>
    </mc:Choice>
    <mc:Fallback xmlns="">
      <p:transition spd="slow" advTm="9147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4439E2E-B6AD-4239-967A-96502A7648EB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7237"/>
              </p:ext>
            </p:extLst>
          </p:nvPr>
        </p:nvGraphicFramePr>
        <p:xfrm>
          <a:off x="1807076" y="1700809"/>
          <a:ext cx="8359080" cy="3884191"/>
        </p:xfrm>
        <a:graphic>
          <a:graphicData uri="http://schemas.openxmlformats.org/drawingml/2006/table">
            <a:tbl>
              <a:tblPr/>
              <a:tblGrid>
                <a:gridCol w="47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1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4697">
                <a:tc rowSpan="2">
                  <a:txBody>
                    <a:bodyPr/>
                    <a:lstStyle/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현금</a:t>
                      </a:r>
                    </a:p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급여</a:t>
                      </a: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본인</a:t>
                      </a:r>
                      <a:endParaRPr lang="en-US" altLang="ko-KR" sz="2400" b="0" i="0" spc="-150" baseline="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부담액</a:t>
                      </a:r>
                      <a:endParaRPr lang="en-US" altLang="ko-KR" sz="2400" b="0" i="0" spc="-150" baseline="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5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상한제</a:t>
                      </a:r>
                      <a:endParaRPr lang="ko-KR" altLang="en-US" sz="2400" b="0" i="0" spc="-150" baseline="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직장 및 지역가입자의 보험료 부담수준에 따라 </a:t>
                      </a:r>
                      <a:r>
                        <a:rPr lang="ko-KR" altLang="en-US" sz="2400" b="0" i="0" spc="-150" baseline="0" dirty="0" err="1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연간상한액</a:t>
                      </a:r>
                      <a:r>
                        <a:rPr lang="ko-KR" altLang="en-US" sz="2400" b="0" i="0" spc="-15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을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초과하는 경우 그 초과액을 공단이 부담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(7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단계로 세분화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: 81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(10%), 101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(20-30%), 152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(40-50%), 280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(60-70%), 350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(80%), 430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(90%), 580</a:t>
                      </a:r>
                      <a:r>
                        <a:rPr lang="ko-KR" altLang="en-US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(100%) 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/ 2019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년 기준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입원 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120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일 초과시에는 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2400" b="1" i="0" spc="-15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분위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125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2-3</a:t>
                      </a:r>
                      <a:r>
                        <a:rPr lang="ko-KR" altLang="en-US" sz="2400" b="1" i="0" spc="-15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분위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157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4-5</a:t>
                      </a:r>
                      <a:r>
                        <a:rPr lang="ko-KR" altLang="en-US" sz="2400" b="1" i="0" spc="-15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분위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211</a:t>
                      </a:r>
                      <a:r>
                        <a:rPr lang="ko-KR" altLang="en-US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2400" b="1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r>
                        <a:rPr lang="en-US" altLang="ko-KR" sz="2400" b="0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endParaRPr lang="ko-KR" altLang="en-US" sz="2400" b="0" i="0" u="sng" spc="-150" baseline="0" dirty="0">
                        <a:solidFill>
                          <a:srgbClr val="C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72000" marR="72000" marT="36000" marB="3600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-15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임신출산진료비</a:t>
                      </a: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-12446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임신한 가입자 또는 피부양자에게 공단이 </a:t>
                      </a:r>
                      <a:r>
                        <a:rPr lang="en-US" altLang="ko-KR" sz="24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60</a:t>
                      </a:r>
                      <a:r>
                        <a:rPr lang="ko-KR" altLang="en-US" sz="24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하나의 태아</a:t>
                      </a:r>
                      <a:r>
                        <a:rPr lang="en-US" altLang="ko-KR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), </a:t>
                      </a:r>
                      <a:r>
                        <a:rPr lang="en-US" altLang="ko-KR" sz="24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100</a:t>
                      </a:r>
                      <a:r>
                        <a:rPr lang="ko-KR" altLang="en-US" sz="24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</a:t>
                      </a:r>
                      <a:r>
                        <a:rPr lang="en-US" altLang="ko-KR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(2</a:t>
                      </a:r>
                      <a:r>
                        <a:rPr lang="ko-KR" altLang="en-US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이상 태아</a:t>
                      </a:r>
                      <a:r>
                        <a:rPr lang="en-US" altLang="ko-KR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r>
                        <a:rPr lang="ko-KR" altLang="en-US" sz="18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2400" b="0" i="0" spc="-15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범위내에서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이용권</a:t>
                      </a:r>
                      <a:r>
                        <a:rPr lang="en-US" altLang="ko-KR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금액이 기재된 증표를 발행함</a:t>
                      </a:r>
                      <a:r>
                        <a:rPr lang="en-US" altLang="ko-KR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분만예정일부터 </a:t>
                      </a:r>
                      <a:r>
                        <a:rPr lang="en-US" altLang="ko-KR" sz="24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60</a:t>
                      </a:r>
                      <a:r>
                        <a:rPr lang="ko-KR" altLang="en-US" sz="2400" b="0" i="0" spc="-15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일이 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지난 후에는 사용할 수 없음</a:t>
                      </a:r>
                      <a:endParaRPr lang="en-US" altLang="ko-KR" sz="2400" b="0" i="0" spc="-15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36000" marR="0" indent="-12446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(2022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년도 각각 </a:t>
                      </a:r>
                      <a:r>
                        <a:rPr lang="en-US" altLang="ko-KR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40</a:t>
                      </a:r>
                      <a:r>
                        <a:rPr lang="ko-KR" altLang="en-US" sz="2400" b="0" i="0" spc="-15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만원씩</a:t>
                      </a:r>
                      <a:r>
                        <a:rPr lang="ko-KR" altLang="en-US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인상됨</a:t>
                      </a:r>
                      <a:r>
                        <a:rPr lang="en-US" altLang="ko-KR" sz="2400" b="0" i="0" spc="-15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2400" b="0" i="0" spc="-15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01"/>
    </mc:Choice>
    <mc:Fallback xmlns="">
      <p:transition spd="slow" advTm="1547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7528" y="3140969"/>
            <a:ext cx="4572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 </a:t>
            </a:r>
            <a:r>
              <a:rPr lang="ko-KR" altLang="en-US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종류별 </a:t>
            </a:r>
            <a:r>
              <a:rPr lang="ko-KR" altLang="en-US" sz="2400" b="0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수급권자</a:t>
            </a:r>
            <a:endParaRPr lang="en-US" altLang="ko-KR" sz="2400" b="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5520" y="1340768"/>
            <a:ext cx="864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b="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법정급여와 부가급여</a:t>
            </a:r>
            <a:r>
              <a:rPr lang="en-US" altLang="ko-KR" sz="2400" b="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b="0" spc="-160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법적근거에</a:t>
            </a:r>
            <a:r>
              <a:rPr lang="ko-KR" altLang="en-US" sz="2400" b="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따른 분류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20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법정급여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요양급여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요양비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건강검진 </a:t>
            </a:r>
            <a:endParaRPr lang="en-US" altLang="ko-KR" sz="24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부가급여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장제비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상병수당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기타급여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모두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미실시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근거는 있음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법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en-US" altLang="ko-KR" sz="28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marL="108000" algn="just"/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       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임신출산 진료비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실시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en-US" altLang="ko-KR" sz="240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314" name="Picture 2" descr="C:\2013년 7월 24일\01 강의자료\05건강보험\간강보험강의용PPT(제4판-2013년)\국민건강보험론4판 PPT용\그림7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645025"/>
            <a:ext cx="8424936" cy="26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26708" y="6125763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본인부담액상한제</a:t>
            </a:r>
          </a:p>
        </p:txBody>
      </p:sp>
      <p:sp>
        <p:nvSpPr>
          <p:cNvPr id="9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01643" y="6122827"/>
            <a:ext cx="2133600" cy="369332"/>
          </a:xfrm>
          <a:ln/>
        </p:spPr>
        <p:txBody>
          <a:bodyPr/>
          <a:lstStyle/>
          <a:p>
            <a:r>
              <a:rPr lang="ko-KR" altLang="en-US" sz="1600" dirty="0"/>
              <a:t>가입자 및 피부양자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12"/>
    </mc:Choice>
    <mc:Fallback xmlns="">
      <p:transition spd="slow" advTm="459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1158" y="1500174"/>
            <a:ext cx="8501122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요양급여의 개요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정의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가입자 및 피부양자의 </a:t>
            </a:r>
            <a:r>
              <a:rPr lang="ko-KR" altLang="en-US" sz="240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질병</a:t>
            </a:r>
            <a:r>
              <a:rPr lang="en-US" altLang="ko-KR" sz="240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부상</a:t>
            </a:r>
            <a:r>
              <a:rPr lang="en-US" altLang="ko-KR" sz="240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출산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등에 대하여 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진찰</a:t>
            </a:r>
            <a:r>
              <a:rPr lang="en-US" altLang="ko-KR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검사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약제</a:t>
            </a:r>
            <a:r>
              <a:rPr lang="en-US" altLang="ko-KR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치료재료의 지급</a:t>
            </a:r>
            <a:r>
              <a:rPr lang="en-US" altLang="ko-KR" sz="2400" b="0" spc="-16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처치</a:t>
            </a:r>
            <a:r>
              <a:rPr lang="en-US" altLang="ko-KR" sz="2400" b="0" spc="-16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60" dirty="0">
                <a:solidFill>
                  <a:schemeClr val="accent1">
                    <a:lumMod val="7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수술 및 그 밖의 치료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예방</a:t>
            </a:r>
            <a:r>
              <a:rPr lang="en-US" altLang="ko-KR" sz="2400" b="0" spc="-160" dirty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60" dirty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재활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입원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간호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333399"/>
                </a:solidFill>
                <a:latin typeface="휴먼모음T" pitchFamily="18" charset="-127"/>
                <a:ea typeface="휴먼모음T" pitchFamily="18" charset="-127"/>
              </a:rPr>
              <a:t>이송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등의 서비스를 제공하는 것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요양급여의 법적 근거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국민건강보헙법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국민건강보험 요양급여의 기준에 관한 규칙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등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요양급여의 내용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법 제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41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조 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항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  </a:t>
            </a:r>
          </a:p>
          <a:p>
            <a:pPr marL="0" lvl="1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진찰</a:t>
            </a:r>
            <a:r>
              <a:rPr 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·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검사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진찰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의사가 직접 문진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청진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타진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촉진 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초진과 재진</a:t>
            </a:r>
            <a:endParaRPr lang="en-US" altLang="ko-KR" sz="24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검사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소모품인 약제 및 재료 등을 이용하는 것으로 내분비 검사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소변검사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혈액검사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내시경검사 등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건강검진은 진찰</a:t>
            </a:r>
            <a:r>
              <a:rPr lang="en-US" altLang="ko-KR" sz="24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검사에 포함되지 않음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51"/>
    </mc:Choice>
    <mc:Fallback xmlns="">
      <p:transition spd="slow" advTm="852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5520" y="1412777"/>
            <a:ext cx="864096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약제</a:t>
            </a:r>
            <a:r>
              <a:rPr lang="en-US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·</a:t>
            </a:r>
            <a:r>
              <a:rPr lang="ko-KR" altLang="en-US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치료재료의 지급</a:t>
            </a:r>
            <a:endParaRPr lang="en-US" altLang="ko-KR" sz="2300" spc="-16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의약품을 조제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처방 포함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하여 지급하는 경우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주사기를 이용하여 약제를 주사하는 경우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치과 충전재료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인산시멘트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아말감 등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를 시술하는 경우 등과 같이 약제</a:t>
            </a:r>
            <a:r>
              <a:rPr lang="en-US" altLang="ko-KR" sz="2300" spc="-160" dirty="0"/>
              <a:t>·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치료재료를 처방</a:t>
            </a:r>
            <a:r>
              <a:rPr lang="en-US" altLang="ko-KR" sz="2300" spc="-160" dirty="0"/>
              <a:t>·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300" spc="-160" dirty="0"/>
              <a:t>·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복약지도하거나 시술하는 것</a:t>
            </a:r>
            <a:endParaRPr lang="en-US" altLang="ko-KR" sz="23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u="sng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 </a:t>
            </a:r>
            <a:r>
              <a:rPr lang="ko-KR" altLang="en-US" sz="2300" u="sng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처치</a:t>
            </a:r>
            <a:r>
              <a:rPr lang="en-US" sz="2300" u="sng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·</a:t>
            </a:r>
            <a:r>
              <a:rPr lang="ko-KR" altLang="en-US" sz="2300" u="sng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수술  및 그 밖의  치료</a:t>
            </a:r>
            <a:endParaRPr lang="en-US" altLang="ko-KR" sz="2300" u="sng" spc="-16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spc="-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처치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 질병</a:t>
            </a:r>
            <a:r>
              <a:rPr lang="en-US" altLang="ko-KR" sz="2300" spc="-200" dirty="0"/>
              <a:t>·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부상 등이 악화되지 않도록 일정한 방식으로 치료하는 것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붕대의 교체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약의 도포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환부의 세척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찜질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점안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주사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산소흡입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이물제거</a:t>
            </a:r>
            <a:r>
              <a:rPr lang="en-US" altLang="ko-KR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소독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spc="-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수술</a:t>
            </a:r>
            <a:r>
              <a:rPr lang="en-US" altLang="ko-KR" sz="2300" b="0" spc="-2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 피부나 기타 신체의 일부를 외과기구로 절제하거나 절개하여 병을 치료하는 것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200" dirty="0" err="1">
                <a:latin typeface="휴먼모음T" pitchFamily="18" charset="-127"/>
                <a:ea typeface="휴먼모음T" pitchFamily="18" charset="-127"/>
              </a:rPr>
              <a:t>천자술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절제술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 err="1">
                <a:latin typeface="휴먼모음T" pitchFamily="18" charset="-127"/>
                <a:ea typeface="휴먼모음T" pitchFamily="18" charset="-127"/>
              </a:rPr>
              <a:t>정형술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절개술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 err="1">
                <a:latin typeface="휴먼모음T" pitchFamily="18" charset="-127"/>
                <a:ea typeface="휴먼모음T" pitchFamily="18" charset="-127"/>
              </a:rPr>
              <a:t>결찰술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 err="1">
                <a:latin typeface="휴먼모음T" pitchFamily="18" charset="-127"/>
                <a:ea typeface="휴먼모음T" pitchFamily="18" charset="-127"/>
              </a:rPr>
              <a:t>봉합술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 err="1">
                <a:latin typeface="휴먼모음T" pitchFamily="18" charset="-127"/>
                <a:ea typeface="휴먼모음T" pitchFamily="18" charset="-127"/>
              </a:rPr>
              <a:t>박리술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절단술 등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4) </a:t>
            </a:r>
            <a:r>
              <a:rPr lang="ko-KR" altLang="en-US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예방</a:t>
            </a:r>
            <a:r>
              <a:rPr lang="en-US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·</a:t>
            </a:r>
            <a:r>
              <a:rPr lang="ko-KR" altLang="en-US" sz="23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재활</a:t>
            </a:r>
            <a:endParaRPr lang="en-US" altLang="ko-KR" sz="2300" spc="-16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spc="-16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예방</a:t>
            </a:r>
            <a:r>
              <a:rPr lang="en-US" altLang="ko-KR" sz="2300" b="0" spc="-16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 질병이나 부상이 발생하지 않도록 미리 조치하는 행위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산전진찰과 예방접종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spc="-16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재활</a:t>
            </a:r>
            <a:r>
              <a:rPr lang="en-US" altLang="ko-KR" sz="2300" b="0" spc="-16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 신체기능의 퇴화를 방지하고 기능 회복을 위하여 실시하는 치료</a:t>
            </a:r>
            <a:r>
              <a:rPr lang="en-US" altLang="ko-KR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물리치료</a:t>
            </a:r>
            <a:r>
              <a:rPr lang="en-US" altLang="ko-KR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운동치료</a:t>
            </a:r>
            <a:r>
              <a:rPr lang="en-US" altLang="ko-KR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60" dirty="0">
                <a:solidFill>
                  <a:srgbClr val="BE12B6"/>
                </a:solidFill>
                <a:latin typeface="휴먼모음T" pitchFamily="18" charset="-127"/>
                <a:ea typeface="휴먼모음T" pitchFamily="18" charset="-127"/>
              </a:rPr>
              <a:t>작업치료 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등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300" b="0" spc="-16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98"/>
    </mc:Choice>
    <mc:Fallback xmlns="">
      <p:transition spd="slow" advTm="920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9733" y="1357298"/>
            <a:ext cx="857256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5) </a:t>
            </a:r>
            <a:r>
              <a:rPr lang="ko-KR" altLang="en-US" sz="24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입원</a:t>
            </a:r>
            <a:r>
              <a:rPr lang="en-US" altLang="ko-KR" sz="24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 의료시설에 수용되는 것</a:t>
            </a:r>
            <a:r>
              <a:rPr lang="en-US" altLang="ko-KR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400" b="0" spc="-16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먼거리</a:t>
            </a:r>
            <a:r>
              <a:rPr lang="en-US" altLang="ko-KR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피로회복 등은 허용 안됨 </a:t>
            </a:r>
            <a:endParaRPr lang="en-US" altLang="ko-KR" sz="2400" spc="-16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6) </a:t>
            </a:r>
            <a:r>
              <a:rPr lang="ko-KR" altLang="en-US" sz="24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간호</a:t>
            </a:r>
            <a:endParaRPr lang="en-US" altLang="ko-KR" sz="2400" spc="-16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환자의 상병상태를 감안할 때 </a:t>
            </a:r>
            <a:r>
              <a:rPr lang="ko-KR" altLang="en-US" sz="23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통상적인 간호</a:t>
            </a:r>
            <a:r>
              <a:rPr lang="en-US" altLang="ko-KR" sz="23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의사의 보조인으로서 실시하는 간호</a:t>
            </a:r>
            <a:r>
              <a:rPr lang="en-US" altLang="ko-KR" sz="23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u="sng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이외</a:t>
            </a:r>
            <a:r>
              <a:rPr lang="ko-KR" altLang="en-US" sz="23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 간호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가 요구될 경우 그 간호에 필요한 </a:t>
            </a:r>
            <a:r>
              <a:rPr lang="ko-KR" altLang="en-US" sz="230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인건비</a:t>
            </a:r>
            <a:r>
              <a:rPr lang="ko-KR" altLang="en-US" sz="2300" b="0" spc="-160" dirty="0">
                <a:latin typeface="휴먼모음T" pitchFamily="18" charset="-127"/>
                <a:ea typeface="휴먼모음T" pitchFamily="18" charset="-127"/>
              </a:rPr>
              <a:t>에 대한 급여</a:t>
            </a:r>
            <a:r>
              <a:rPr lang="en-US" altLang="ko-KR" sz="2300" b="0" spc="-16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자력으로 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배변</a:t>
            </a:r>
            <a:r>
              <a:rPr lang="en-US" altLang="ko-KR" sz="2400" spc="-160" dirty="0">
                <a:solidFill>
                  <a:srgbClr val="0000FF"/>
                </a:solidFill>
              </a:rPr>
              <a:t>·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배뇨</a:t>
            </a:r>
            <a:r>
              <a:rPr lang="en-US" altLang="ko-KR" sz="2400" spc="-160" dirty="0">
                <a:solidFill>
                  <a:srgbClr val="0000FF"/>
                </a:solidFill>
              </a:rPr>
              <a:t>·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거동 또는 식사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를 할 수 없는 사람에게 제공되는 급여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7) </a:t>
            </a:r>
            <a:r>
              <a:rPr lang="ko-KR" altLang="en-US" sz="2400" spc="-16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이송</a:t>
            </a:r>
            <a:endParaRPr lang="en-US" altLang="ko-KR" sz="2400" spc="-16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이송은 상병이 발생한 장소에서 의료기관까지 또는 의료기관에서 다른 의료기관으로 이동이 필요할 때 소요되는 비용에 대한 급여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환자에게 청구할 수 있는 이송에 소요되는 비용은 당해 의료기관의 구급차를 사용한 경우나 </a:t>
            </a:r>
            <a:r>
              <a:rPr lang="ko-KR" altLang="en-US" sz="2400" b="0" spc="-160" dirty="0" err="1">
                <a:solidFill>
                  <a:srgbClr val="1111FB"/>
                </a:solidFill>
                <a:latin typeface="휴먼모음T" pitchFamily="18" charset="-127"/>
                <a:ea typeface="휴먼모음T" pitchFamily="18" charset="-127"/>
              </a:rPr>
              <a:t>응급환자이송업</a:t>
            </a:r>
            <a:r>
              <a:rPr lang="ko-KR" altLang="en-US" sz="2400" b="0" spc="-160" dirty="0" err="1">
                <a:latin typeface="휴먼모음T" pitchFamily="18" charset="-127"/>
                <a:ea typeface="휴먼모음T" pitchFamily="18" charset="-127"/>
              </a:rPr>
              <a:t>의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허가를 받은 자가 구급차를 이용하여 환자를 이송한 경우의 이송처치를 말함</a:t>
            </a:r>
            <a:endParaRPr lang="en-US" altLang="ko-KR" sz="2400" b="0" spc="-16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altLang="ko-KR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★</a:t>
            </a:r>
            <a:r>
              <a:rPr lang="ko-KR" altLang="en-US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요양급여</a:t>
            </a:r>
            <a:r>
              <a:rPr lang="en-US" altLang="ko-KR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간호 및 이송 제외</a:t>
            </a:r>
            <a:r>
              <a:rPr lang="en-US" altLang="ko-KR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를 제공하기 위해 공단이 지정한 의료기관을 </a:t>
            </a:r>
            <a:r>
              <a:rPr lang="ko-KR" altLang="en-US" sz="20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요양기관</a:t>
            </a:r>
            <a:r>
              <a:rPr lang="ko-KR" altLang="en-US" sz="2000" b="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이라 함</a:t>
            </a:r>
            <a:endParaRPr lang="en-US" altLang="ko-KR" sz="2000" b="0" spc="-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86"/>
    </mc:Choice>
    <mc:Fallback xmlns="">
      <p:transition spd="slow" advTm="9268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5520" y="1484784"/>
            <a:ext cx="856895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요양급여의 기준</a:t>
            </a:r>
            <a:r>
              <a:rPr lang="en-US" altLang="ko-KR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국민건강보험 요양급여의 기준에 관한 규칙</a:t>
            </a:r>
            <a:r>
              <a:rPr lang="en-US" altLang="ko-KR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목적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요양급여의 방법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절차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범위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상한 및 제외대상 등 요양급여기준에 관하여 필요한 사항을 규정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요양급여의 절차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 </a:t>
            </a:r>
            <a:endParaRPr lang="en-US" altLang="ko-KR" sz="2400" b="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(1)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급여절차</a:t>
            </a:r>
            <a:r>
              <a:rPr lang="en-US" altLang="ko-KR" sz="240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요양급여는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단계와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단계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로 구분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의원과 같은 </a:t>
            </a:r>
            <a:r>
              <a:rPr lang="en-US" altLang="ko-KR" sz="2300" b="0" u="sng" spc="-150" dirty="0">
                <a:solidFill>
                  <a:srgbClr val="041DDA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u="sng" spc="-150" dirty="0">
                <a:solidFill>
                  <a:srgbClr val="041DDA"/>
                </a:solidFill>
                <a:latin typeface="휴먼모음T" pitchFamily="18" charset="-127"/>
                <a:ea typeface="휴먼모음T" pitchFamily="18" charset="-127"/>
              </a:rPr>
              <a:t>단계 요양기관에서는 가벼운 질환을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상급종합병원과 같은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단계 요양기관에서는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단계 의료기관에서 진료하기 어려운 질환이나 복합적인 중증 질환을 주로 진료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대형종합병원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상급종합병원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을 이용할 때에는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단계 의료기관에서 요양급여를 받은 후 상급종합병원에서 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단계 요양급여를 받아야 하며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단계 진료를 담당한 의사의 </a:t>
            </a: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진료의뢰서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를 제출하여 보험급여 혜택을 받을 수 있는 것이 원칙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의료자원의 효율적 활용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대형의료기관의 편중현상 방지 등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93"/>
    </mc:Choice>
    <mc:Fallback xmlns="">
      <p:transition spd="slow" advTm="1247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9516" y="2487849"/>
            <a:ext cx="871296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8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수급절차 예외</a:t>
            </a:r>
            <a:endParaRPr lang="en-US" altLang="ko-KR" sz="240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응급의료에 관한 법률 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호에 해당하는 </a:t>
            </a: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응급환자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인 경우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분만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 경우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치과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에서 요양급여를 받는 경우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「장애인복지법」 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32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조에 따른 등록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장애인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또는 </a:t>
            </a:r>
            <a:r>
              <a:rPr lang="ko-KR" altLang="en-US" sz="2300" b="0" u="sng" spc="-150" dirty="0">
                <a:solidFill>
                  <a:srgbClr val="1111FB"/>
                </a:solidFill>
                <a:latin typeface="휴먼모음T" pitchFamily="18" charset="-127"/>
                <a:ea typeface="휴먼모음T" pitchFamily="18" charset="-127"/>
              </a:rPr>
              <a:t>단순 물리치료가 아닌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작업치료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운동치료 등의 </a:t>
            </a:r>
            <a:r>
              <a:rPr lang="ko-KR" altLang="en-US" sz="2300" b="0" spc="-150" dirty="0">
                <a:solidFill>
                  <a:srgbClr val="1111FB"/>
                </a:solidFill>
                <a:latin typeface="휴먼모음T" pitchFamily="18" charset="-127"/>
                <a:ea typeface="휴먼모음T" pitchFamily="18" charset="-127"/>
              </a:rPr>
              <a:t>재활치료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 필요하다고 인정되는 자가 </a:t>
            </a: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재활의학과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에서 요양급여를 받는 경우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가정의학과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에서 요양급여를 받는 경우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당해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u="sng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요양기관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에서 </a:t>
            </a: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근무하는 가입자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 요양급여를 받는 경우</a:t>
            </a:r>
            <a:r>
              <a:rPr lang="en-US" altLang="ko-KR" sz="23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3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가족은 안됨</a:t>
            </a:r>
            <a:endParaRPr lang="en-US" altLang="ko-KR" sz="2300" b="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buFont typeface="+mj-ea"/>
              <a:buAutoNum type="circleNumDbPlain"/>
            </a:pPr>
            <a:r>
              <a:rPr lang="ko-KR" altLang="en-US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혈우병환자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 요양급여를 받는 경우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0FBFE6-9F98-442D-B2F0-1C843D8D8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16632"/>
            <a:ext cx="9144000" cy="2183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59"/>
    </mc:Choice>
    <mc:Fallback xmlns="">
      <p:transition spd="slow" advTm="140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7528" y="1484785"/>
            <a:ext cx="8352928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 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요양급여의 신청</a:t>
            </a:r>
            <a:r>
              <a:rPr lang="ko-KR" altLang="en-US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 </a:t>
            </a:r>
            <a:endParaRPr lang="en-US" altLang="ko-KR" sz="2400" b="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요양급여를 신청하는 때에는 </a:t>
            </a:r>
            <a:r>
              <a:rPr lang="ko-KR" altLang="en-US" sz="2400" b="0" spc="-13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건강보험증 또는 </a:t>
            </a:r>
            <a:r>
              <a:rPr lang="ko-KR" altLang="en-US" sz="2400" b="0" u="sng" spc="-13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신분증명서</a:t>
            </a:r>
            <a:r>
              <a:rPr lang="ko-KR" altLang="en-US" sz="2400" b="0" spc="-130" dirty="0">
                <a:solidFill>
                  <a:srgbClr val="30311D"/>
                </a:solidFill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 제출하여야 함</a:t>
            </a:r>
            <a:r>
              <a:rPr lang="en-US" altLang="ko-KR" sz="2000" b="0" spc="-13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30" dirty="0">
                <a:latin typeface="휴먼모음T" pitchFamily="18" charset="-127"/>
                <a:ea typeface="휴먼모음T" pitchFamily="18" charset="-127"/>
              </a:rPr>
              <a:t>미제출시 </a:t>
            </a:r>
            <a:r>
              <a:rPr lang="en-US" altLang="ko-KR" sz="2000" b="0" u="sng" spc="-13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000" b="0" spc="-130" dirty="0">
                <a:latin typeface="휴먼모음T" pitchFamily="18" charset="-127"/>
                <a:ea typeface="휴먼모음T" pitchFamily="18" charset="-127"/>
              </a:rPr>
              <a:t>일 이내에 건강보험증</a:t>
            </a:r>
            <a:r>
              <a:rPr lang="en-US" altLang="ko-KR" sz="2000" b="0" spc="-13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0" spc="-130" dirty="0">
                <a:latin typeface="휴먼모음T" pitchFamily="18" charset="-127"/>
                <a:ea typeface="휴먼모음T" pitchFamily="18" charset="-127"/>
              </a:rPr>
              <a:t>신분증명서 제출시 신청한 때 제출한 것으로 봄</a:t>
            </a:r>
            <a:r>
              <a:rPr lang="en-US" altLang="ko-KR" sz="2000" b="0" spc="-13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3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가입자 등이 건강보험증 등 미제출시</a:t>
            </a:r>
            <a:r>
              <a:rPr lang="en-US" altLang="ko-KR" sz="2400" b="0" spc="-13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가입자 등 또는 요양기관은 </a:t>
            </a:r>
            <a:r>
              <a:rPr lang="ko-KR" altLang="en-US" sz="2400" b="0" spc="-13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공단에 자격확인을 요청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→ 요청을 받은 공단은 확인하여 가입자</a:t>
            </a:r>
            <a:r>
              <a:rPr lang="en-US" altLang="ko-KR" sz="2400" b="0" spc="-13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요양기관에 통보 →자격확인을 통보 받은 경우에는 자격확인을 요청한 때에 건강보험증 등을 제출한 것으로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봄</a:t>
            </a:r>
            <a:endParaRPr lang="en-US" altLang="ko-KR" sz="2400" b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97"/>
    </mc:Choice>
    <mc:Fallback xmlns="">
      <p:transition spd="slow" advTm="301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7"/>
            <a:ext cx="8643998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4) 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제한여부 조회 등      </a:t>
            </a:r>
            <a:r>
              <a:rPr lang="ko-KR" altLang="en-US" sz="2400" u="sng" dirty="0">
                <a:solidFill>
                  <a:srgbClr val="BE12B6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급여제한의</a:t>
            </a:r>
            <a:r>
              <a:rPr lang="en-US" altLang="ko-KR" sz="2400" u="sng" dirty="0">
                <a:solidFill>
                  <a:srgbClr val="BE12B6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400" u="sng" dirty="0">
                <a:solidFill>
                  <a:srgbClr val="BE12B6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주체→</a:t>
            </a:r>
            <a:r>
              <a:rPr lang="ko-KR" altLang="en-US" sz="2400" u="sng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공단</a:t>
            </a:r>
            <a:endParaRPr lang="en-US" altLang="ko-KR" sz="2400" u="sng" dirty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요양기관은 가입자 등이 </a:t>
            </a:r>
            <a:r>
              <a:rPr lang="ko-KR" altLang="en-US" sz="2400" b="0" spc="-17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급여제한 사유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(53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항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2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항 및 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58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항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등의 경우에도 요양급여를 </a:t>
            </a:r>
            <a:r>
              <a:rPr lang="ko-KR" altLang="en-US" sz="2400" b="0" u="sng" spc="-17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실시하되</a:t>
            </a:r>
            <a:r>
              <a:rPr lang="en-US" altLang="ko-KR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지체 없이 급여제한여부조회서에 의하여 공단에 급여제한 여부를 조회해야 함 →조회를 받은 공단은 </a:t>
            </a:r>
            <a:r>
              <a:rPr lang="en-US" altLang="ko-KR" sz="2400" b="0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 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이내에 급여의 제한여부를 결정하여 당해 요양기관에  회신 →회신 받은 요양기관은 요양급여를 개시한 날부터 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소급하여 공단의 결정에 따라야 함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</a:pPr>
            <a:r>
              <a:rPr lang="en-US" altLang="ko-KR" sz="2000" b="0" spc="-21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 → </a:t>
            </a:r>
            <a:r>
              <a:rPr lang="ko-KR" altLang="en-US" sz="2000" b="0" spc="-21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요양기관은 가입자와 피부양자에 대해 급여의 제한여부를 판단할 수 있는 입장이 아님</a:t>
            </a:r>
            <a:endParaRPr lang="en-US" altLang="ko-KR" sz="2000" b="0" spc="-21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그러나 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회신이 있기 전에 요양급여가 종료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되거나 회신 없이 </a:t>
            </a:r>
            <a:r>
              <a:rPr lang="en-US" altLang="ko-KR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일이 경과된 때에는 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공단이 당해 요양기관에 대하여 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요양급여를 인정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한 것으로 봄</a:t>
            </a:r>
            <a:endParaRPr lang="en-US" altLang="ko-KR" sz="2400" b="0" spc="-17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7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급여제한자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고의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또는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중대과실 범죄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고의사고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다른 보험에서 급여 등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/>
                <a:ea typeface="휴먼모음T"/>
              </a:rPr>
              <a:t>→</a:t>
            </a:r>
            <a:r>
              <a:rPr lang="ko-KR" altLang="en-US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뒷장 참고</a:t>
            </a:r>
            <a:r>
              <a:rPr lang="en-US" altLang="ko-KR" sz="20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의 요양급여시</a:t>
            </a:r>
            <a:r>
              <a:rPr lang="en-US" altLang="ko-KR" sz="2400" b="0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u="sng" spc="-17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부당이득 징수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09"/>
    </mc:Choice>
    <mc:Fallback xmlns="">
      <p:transition spd="slow" advTm="534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4310050" y="292893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4167174" y="364331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3735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4238612" y="435769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3735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4191000" y="50514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3735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962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3581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4452926" y="5643579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궁서체" pitchFamily="17" charset="-127"/>
                <a:ea typeface="궁서체" pitchFamily="17" charset="-127"/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3735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5024431" y="2285993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54"/>
    </mc:Choice>
    <mc:Fallback xmlns="">
      <p:transition spd="slow" advTm="2065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1809720" y="1428737"/>
            <a:ext cx="85347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ea"/>
              <a:buAutoNum type="circleNumDbPlain"/>
            </a:pP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고의 또는 중대한 과실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로 인한 </a:t>
            </a: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범죄행위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에 그 원인이 있거나 </a:t>
            </a: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고의로 사고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를 일으킨 경우</a:t>
            </a:r>
            <a:r>
              <a:rPr lang="en-US" altLang="ko-KR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상해</a:t>
            </a:r>
            <a:r>
              <a:rPr lang="en-US" altLang="ko-KR" sz="22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200" b="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고의 또는 중대한 과실로 공단이나 요양기관의 요양에 관한 </a:t>
            </a: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지시에 따르지 아니한 경우</a:t>
            </a:r>
            <a:r>
              <a:rPr lang="en-US" altLang="ko-KR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퇴원지시 불응</a:t>
            </a:r>
            <a:r>
              <a:rPr lang="en-US" altLang="ko-KR" sz="22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200" b="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고의 또는 중대한 과실로 문서와 그 밖의 </a:t>
            </a: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물건의 제출을 거부하거나 질문 또는 진단을 기피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한 경우</a:t>
            </a:r>
            <a:r>
              <a:rPr lang="en-US" altLang="ko-KR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피부양자인정 증빙자료 거부</a:t>
            </a:r>
            <a:r>
              <a:rPr lang="en-US" altLang="ko-KR" sz="22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200" b="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업무 또는 공무로 생긴 질병</a:t>
            </a:r>
            <a:r>
              <a:rPr lang="en-US" altLang="ko-KR" sz="2400" b="0" dirty="0"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부상</a:t>
            </a:r>
            <a:r>
              <a:rPr lang="en-US" altLang="ko-KR" sz="2400" b="0" dirty="0">
                <a:latin typeface="HY궁서B" pitchFamily="18" charset="-127"/>
                <a:ea typeface="HY궁서B" pitchFamily="18" charset="-127"/>
              </a:rPr>
              <a:t>·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재해로 </a:t>
            </a: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다른 법령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에 따른 보험급여나 보상을 받게 되는 경우</a:t>
            </a:r>
            <a:r>
              <a:rPr lang="en-US" altLang="ko-KR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산재</a:t>
            </a:r>
            <a:r>
              <a:rPr lang="en-US" altLang="ko-KR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200" b="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자보</a:t>
            </a:r>
            <a:r>
              <a:rPr lang="en-US" altLang="ko-KR" sz="2200" b="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457200" indent="-457200" algn="just">
              <a:buFont typeface="+mj-ea"/>
              <a:buAutoNum type="circleNumDbPlain"/>
            </a:pP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공단은 보험급여를 받을 수 있는 사람이 다른 법령에 따라 </a:t>
            </a:r>
            <a:r>
              <a:rPr lang="ko-KR" altLang="en-US" sz="2400" b="0" dirty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국가나 지방자치단체</a:t>
            </a:r>
            <a:r>
              <a:rPr lang="ko-KR" altLang="en-US" sz="2400" b="0" dirty="0">
                <a:latin typeface="HY궁서B" pitchFamily="18" charset="-127"/>
                <a:ea typeface="HY궁서B" pitchFamily="18" charset="-127"/>
              </a:rPr>
              <a:t>로부터 보험급여에 상당하는 급여를 받거나 보험급여에 상당하는 비용을 지급받게 되는 경우에는 그 한도에서 보험급여를 하지 아니한다</a:t>
            </a:r>
            <a:r>
              <a:rPr lang="en-US" altLang="ko-KR" sz="2400" b="0" dirty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09852" y="714356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급여제한 사유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86"/>
    </mc:Choice>
    <mc:Fallback xmlns="">
      <p:transition spd="slow" advTm="1185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571613"/>
            <a:ext cx="853475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5) 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요양급여비용 계산서</a:t>
            </a: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․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영수증의 발급 및 보존</a:t>
            </a: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요양기관은 </a:t>
            </a: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가입자등에게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계산서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영수증을 발급하여야 함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진료비 계산서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영수증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한방진료비 계산서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영수증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00" dirty="0" err="1">
                <a:latin typeface="휴먼모음T" pitchFamily="18" charset="-127"/>
                <a:ea typeface="휴먼모음T" pitchFamily="18" charset="-127"/>
              </a:rPr>
              <a:t>약제비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 계산서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영수증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요양기관은 </a:t>
            </a: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가입자등이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납입내역의 확인을 요청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소득공제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한 경우에는 진료비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약제비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납입확인서를 발급하여야 함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요양기관은 </a:t>
            </a: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가입자등이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계산서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영수증에 대하여 세부산정내역을 요구하는 경우에는 이를 제공하여야 함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요양기관은 계산서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영수증 부본을 </a:t>
            </a:r>
            <a:r>
              <a:rPr lang="en-US" altLang="ko-KR" sz="2400" b="0" spc="-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400" b="0" spc="-1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년간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보존</a:t>
            </a:r>
            <a:endParaRPr lang="en-US" altLang="ko-KR" sz="2400" b="0" spc="-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요양급여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39"/>
    </mc:Choice>
    <mc:Fallback xmlns="">
      <p:transition spd="slow" advTm="5463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5520" y="1556792"/>
            <a:ext cx="8501122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의의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457200" algn="just">
              <a:spcAft>
                <a:spcPts val="1200"/>
              </a:spcAft>
              <a:buAutoNum type="arabicParenR"/>
            </a:pP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공단은 가입자나 피부양자가 </a:t>
            </a:r>
            <a:r>
              <a:rPr lang="ko-KR" altLang="en-US" sz="2400" u="sng" spc="-13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긴급하거나 그 밖의 부득이한 사유</a:t>
            </a:r>
            <a:r>
              <a:rPr lang="ko-KR" altLang="en-US" sz="2400" spc="-130" dirty="0">
                <a:latin typeface="휴먼모음T" pitchFamily="18" charset="-127"/>
                <a:ea typeface="휴먼모음T" pitchFamily="18" charset="-127"/>
              </a:rPr>
              <a:t>로 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인하여 요양기관과 비슷한 기능을 하는 기관으로서 </a:t>
            </a:r>
            <a:r>
              <a:rPr lang="ko-KR" altLang="en-US" sz="2400" u="sng" spc="-13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보건복지부령이 정하는 기관</a:t>
            </a:r>
            <a:r>
              <a:rPr lang="en-US" altLang="ko-KR" sz="2000" b="0" spc="-13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u="sng" spc="-130" dirty="0">
                <a:solidFill>
                  <a:srgbClr val="1111FB"/>
                </a:solidFill>
                <a:latin typeface="휴먼모음T" pitchFamily="18" charset="-127"/>
                <a:ea typeface="휴먼모음T" pitchFamily="18" charset="-127"/>
              </a:rPr>
              <a:t>업무정지처분기간중</a:t>
            </a:r>
            <a:r>
              <a:rPr lang="ko-KR" altLang="en-US" sz="2000" b="0" spc="-130" dirty="0">
                <a:latin typeface="휴먼모음T" pitchFamily="18" charset="-127"/>
                <a:ea typeface="휴먼모음T" pitchFamily="18" charset="-127"/>
              </a:rPr>
              <a:t>인 요양기관 포함</a:t>
            </a:r>
            <a:r>
              <a:rPr lang="en-US" altLang="ko-KR" sz="2000" b="0" spc="-13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에서 질병</a:t>
            </a:r>
            <a:r>
              <a:rPr lang="en-US" altLang="ko-KR" sz="2400" b="0" spc="-13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부상</a:t>
            </a:r>
            <a:r>
              <a:rPr lang="en-US" altLang="ko-KR" sz="2400" b="0" spc="-13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출산 등에 대하여 </a:t>
            </a:r>
            <a:r>
              <a:rPr lang="ko-KR" altLang="en-US" sz="2400" b="0" spc="-13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을 받거나 요양기관이 아닌 장소에서 </a:t>
            </a:r>
            <a:r>
              <a:rPr lang="ko-KR" altLang="en-US" sz="2400" b="0" spc="-13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출산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을 한 경우에는 그 요양급여에 상당하는 금액을 그 가입자 또는 피부양자에게 </a:t>
            </a:r>
            <a:r>
              <a:rPr lang="ko-KR" altLang="en-US" sz="2400" b="0" spc="-130" dirty="0" err="1">
                <a:latin typeface="휴먼모음T" pitchFamily="18" charset="-127"/>
                <a:ea typeface="휴먼모음T" pitchFamily="18" charset="-127"/>
              </a:rPr>
              <a:t>요양비로</a:t>
            </a:r>
            <a:r>
              <a:rPr lang="ko-KR" altLang="en-US" sz="2400" b="0" spc="-130" dirty="0">
                <a:latin typeface="휴먼모음T" pitchFamily="18" charset="-127"/>
                <a:ea typeface="휴먼모음T" pitchFamily="18" charset="-127"/>
              </a:rPr>
              <a:t> 지급</a:t>
            </a:r>
            <a:endParaRPr lang="en-US" altLang="ko-KR" sz="2400" b="0" spc="-13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</a:t>
            </a:r>
            <a:r>
              <a:rPr lang="ko-KR" altLang="en-US" dirty="0" err="1"/>
              <a:t>요양비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5520" y="4581129"/>
            <a:ext cx="85353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1" indent="-457200" algn="just">
              <a:spcAft>
                <a:spcPts val="1200"/>
              </a:spcAft>
            </a:pPr>
            <a:r>
              <a:rPr lang="ko-KR" altLang="en-US" sz="2400" b="0" spc="-130" dirty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</a:t>
            </a:r>
            <a:r>
              <a:rPr lang="en-US" altLang="ko-KR" sz="2400" b="0" spc="-130" dirty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* </a:t>
            </a:r>
            <a:r>
              <a:rPr lang="ko-KR" altLang="en-US" sz="2400" b="0" spc="-130" dirty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업무정지처분중인 요양기관 </a:t>
            </a:r>
            <a:r>
              <a:rPr lang="en-US" altLang="ko-KR" sz="2400" b="0" spc="-130" dirty="0">
                <a:solidFill>
                  <a:srgbClr val="C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</a:t>
            </a:r>
            <a:r>
              <a:rPr lang="ko-KR" altLang="en-US" sz="2400" b="0" spc="-130" dirty="0">
                <a:solidFill>
                  <a:srgbClr val="1111FB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진료는 가능</a:t>
            </a:r>
            <a:r>
              <a:rPr lang="en-US" altLang="ko-KR" sz="2400" b="0" spc="-130" dirty="0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400" b="0" spc="-130" dirty="0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청구는 </a:t>
            </a:r>
            <a:r>
              <a:rPr lang="en-US" altLang="ko-KR" sz="2400" b="0" spc="-130" dirty="0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</a:p>
          <a:p>
            <a:pPr marL="432000" lvl="1" indent="-457200" algn="just">
              <a:spcAft>
                <a:spcPts val="1200"/>
              </a:spcAft>
            </a:pPr>
            <a:r>
              <a:rPr lang="en-US" altLang="ko-KR" sz="2400" spc="-1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400" spc="-130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요양비</a:t>
            </a:r>
            <a:r>
              <a:rPr lang="ko-KR" altLang="en-US" sz="2400" spc="-13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지급액</a:t>
            </a:r>
            <a:endParaRPr lang="en-US" altLang="ko-KR" sz="2400" spc="-13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432000" lvl="1" indent="-457200" algn="just">
              <a:spcAft>
                <a:spcPts val="1200"/>
              </a:spcAft>
            </a:pPr>
            <a:r>
              <a:rPr lang="ko-KR" altLang="en-US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①</a:t>
            </a:r>
            <a:r>
              <a:rPr lang="en-US" altLang="ko-KR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④ </a:t>
            </a:r>
            <a:r>
              <a:rPr lang="ko-KR" altLang="en-US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교재 참고</a:t>
            </a:r>
            <a:r>
              <a:rPr lang="en-US" altLang="ko-KR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(p. 122~123 </a:t>
            </a:r>
            <a:r>
              <a:rPr lang="ko-KR" altLang="en-US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참고</a:t>
            </a:r>
            <a:r>
              <a:rPr lang="en-US" altLang="ko-KR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32000" lvl="1" indent="-457200" algn="just">
              <a:spcAft>
                <a:spcPts val="1200"/>
              </a:spcAft>
            </a:pPr>
            <a:r>
              <a:rPr lang="en-US" altLang="ko-KR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③ </a:t>
            </a:r>
            <a:r>
              <a:rPr lang="ko-KR" altLang="en-US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요양기관 외의 장소에서 출산한 경우</a:t>
            </a:r>
            <a:r>
              <a:rPr lang="en-US" altLang="ko-KR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25</a:t>
            </a:r>
            <a:r>
              <a:rPr lang="ko-KR" altLang="en-US" sz="2400" b="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만원</a:t>
            </a:r>
          </a:p>
          <a:p>
            <a:pPr marL="432000" lvl="1" indent="-457200" algn="just">
              <a:spcAft>
                <a:spcPts val="1200"/>
              </a:spcAft>
            </a:pPr>
            <a:r>
              <a:rPr lang="ko-KR" altLang="en-US" sz="2400" b="0" spc="-130" dirty="0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 </a:t>
            </a:r>
            <a:endParaRPr lang="en-US" altLang="ko-KR" sz="2400" b="0" spc="-130" dirty="0">
              <a:solidFill>
                <a:srgbClr val="C0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55"/>
    </mc:Choice>
    <mc:Fallback xmlns="">
      <p:transition spd="slow" advTm="121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3487" y="1407363"/>
            <a:ext cx="8678768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96000" lvl="1" indent="-457200" algn="just">
              <a:spcAft>
                <a:spcPts val="600"/>
              </a:spcAft>
              <a:buAutoNum type="arabicPeriod"/>
            </a:pP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건강검진 구분</a:t>
            </a: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일반건강검진</a:t>
            </a: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dirty="0" err="1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암검진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및 영유아건강검진</a:t>
            </a: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396000" lvl="1" indent="-457200" algn="just">
              <a:spcAft>
                <a:spcPts val="600"/>
              </a:spcAft>
              <a:buAutoNum type="arabicPeriod"/>
            </a:pPr>
            <a:endParaRPr lang="en-US" altLang="ko-KR" sz="240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96000" lvl="1" indent="-457200" algn="just">
              <a:spcAft>
                <a:spcPts val="12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① </a:t>
            </a:r>
            <a:r>
              <a:rPr lang="ko-KR" altLang="en-US" sz="2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일반건강검진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00" dirty="0">
                <a:latin typeface="휴먼모음T" pitchFamily="18" charset="-127"/>
                <a:ea typeface="휴먼모음T" pitchFamily="18" charset="-127"/>
              </a:rPr>
              <a:t>직장가입자</a:t>
            </a:r>
            <a:r>
              <a:rPr lang="en-US" altLang="ko-KR" sz="22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00" dirty="0">
                <a:latin typeface="휴먼모음T" pitchFamily="18" charset="-127"/>
                <a:ea typeface="휴먼모음T" pitchFamily="18" charset="-127"/>
              </a:rPr>
              <a:t>세대주인 지역가입자</a:t>
            </a:r>
            <a:r>
              <a:rPr lang="en-US" altLang="ko-KR" sz="22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200" b="0" u="sng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2200" b="0" u="sng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세</a:t>
            </a:r>
            <a:r>
              <a:rPr lang="ko-KR" altLang="en-US" sz="2200" b="0" spc="-100" dirty="0">
                <a:latin typeface="휴먼모음T" pitchFamily="18" charset="-127"/>
                <a:ea typeface="휴먼모음T" pitchFamily="18" charset="-127"/>
              </a:rPr>
              <a:t> 이상인 지역가입자 및</a:t>
            </a:r>
            <a:r>
              <a:rPr lang="en-US" altLang="ko-KR" sz="2200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u="sng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2200" b="0" u="sng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세</a:t>
            </a:r>
            <a:r>
              <a:rPr lang="ko-KR" altLang="en-US" sz="2200" b="0" spc="-100" dirty="0">
                <a:latin typeface="휴먼모음T" pitchFamily="18" charset="-127"/>
                <a:ea typeface="휴먼모음T" pitchFamily="18" charset="-127"/>
              </a:rPr>
              <a:t> 이상인 피부양자</a:t>
            </a:r>
            <a:endParaRPr lang="en-US" altLang="ko-KR" sz="2200" b="0" spc="-10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1200"/>
              </a:spcAft>
            </a:pPr>
            <a:r>
              <a:rPr lang="ko-KR" altLang="en-US" sz="2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② </a:t>
            </a:r>
            <a:r>
              <a:rPr lang="ko-KR" altLang="en-US" sz="2200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암검진</a:t>
            </a:r>
            <a:r>
              <a:rPr lang="en-US" altLang="ko-KR" sz="2200" b="0" spc="-1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00" dirty="0">
                <a:latin typeface="휴먼모음T" pitchFamily="18" charset="-127"/>
                <a:ea typeface="휴먼모음T" pitchFamily="18" charset="-127"/>
              </a:rPr>
              <a:t>암 종류별 검진주기 뒷장 표 </a:t>
            </a:r>
            <a:r>
              <a:rPr lang="en-US" altLang="ko-KR" sz="2200" b="0" spc="-100" dirty="0">
                <a:latin typeface="휴먼모음T" pitchFamily="18" charset="-127"/>
                <a:ea typeface="휴먼모음T" pitchFamily="18" charset="-127"/>
              </a:rPr>
              <a:t>7-1 </a:t>
            </a:r>
            <a:r>
              <a:rPr lang="ko-KR" altLang="en-US" sz="2200" b="0" spc="-100" dirty="0">
                <a:latin typeface="휴먼모음T" pitchFamily="18" charset="-127"/>
                <a:ea typeface="휴먼모음T" pitchFamily="18" charset="-127"/>
              </a:rPr>
              <a:t>참고</a:t>
            </a:r>
            <a:endParaRPr lang="en-US" altLang="ko-KR" sz="2200" b="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1200"/>
              </a:spcAft>
            </a:pPr>
            <a:r>
              <a:rPr lang="ko-KR" altLang="en-US" sz="22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③ </a:t>
            </a:r>
            <a:r>
              <a:rPr lang="ko-KR" altLang="en-US" sz="2200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영유아건강검진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: 6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세 미만의 가입자 및 피부양자</a:t>
            </a:r>
            <a:endParaRPr lang="en-US" altLang="ko-KR" sz="2200" b="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1200"/>
              </a:spcAft>
            </a:pPr>
            <a:r>
              <a:rPr lang="en-US" altLang="ko-KR" sz="20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④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의료급여 생애전환기 건강검진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의료급여 </a:t>
            </a:r>
            <a:r>
              <a:rPr lang="ko-KR" altLang="en-US" sz="2400" b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수급권자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중 만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66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 이상 세대주 및 </a:t>
            </a:r>
            <a:r>
              <a:rPr lang="ko-KR" altLang="en-US" sz="2400" b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세대원에게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실시하는 건강검진</a:t>
            </a:r>
            <a:endParaRPr lang="en-US" altLang="ko-KR" sz="2200" b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건강검진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30"/>
    </mc:Choice>
    <mc:Fallback xmlns="">
      <p:transition spd="slow" advTm="11223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7528" y="1340769"/>
            <a:ext cx="8501122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96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2. 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실시기관 및 통보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건강검진은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년마다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회 이상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실시하되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사무직에 종사하지 아니하는 직장가입자에 대하여는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년에 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회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실시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건강검진은 보건복지부장관이 고시하는 의료관련 인력</a:t>
            </a:r>
            <a:r>
              <a:rPr lang="en-US" sz="2200" spc="-150" dirty="0"/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시설 및 장비 등을 갖춘 요양기관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검진기관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에서 행하여야 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공단은 건강검진의 실시에 관한 사항을 통보해야 함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건강검진을 실시한 검진기관은 공단에 건강검진의 결과를 통보하여야 하며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공단은 이를 건강검진을 받은 자에게 통보해야 함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600"/>
              </a:spcAft>
            </a:pPr>
            <a:r>
              <a:rPr lang="en-US" altLang="ko-KR" sz="28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  </a:t>
            </a:r>
            <a:r>
              <a:rPr lang="ko-KR" altLang="en-US" sz="28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건강검진 항목</a:t>
            </a:r>
            <a:endParaRPr lang="en-US" altLang="ko-KR" sz="28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교재참고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426467" y="774795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  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건강검진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99"/>
    </mc:Choice>
    <mc:Fallback xmlns="">
      <p:transition spd="slow" advTm="13279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3487" y="1407364"/>
            <a:ext cx="867876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1200"/>
              </a:spcAft>
            </a:pPr>
            <a:endParaRPr lang="en-US" altLang="ko-KR" sz="28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1200"/>
              </a:spcAft>
            </a:pPr>
            <a:r>
              <a:rPr lang="en-US" altLang="ko-KR" sz="28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28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검진비용</a:t>
            </a:r>
            <a:endParaRPr lang="en-US" altLang="ko-KR" sz="28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just"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건강보험</a:t>
            </a:r>
            <a:r>
              <a:rPr lang="en-US" altLang="ko-KR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가입자 및 피부양자의 검진비용</a:t>
            </a:r>
            <a:r>
              <a:rPr lang="en-US" altLang="ko-KR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공단전액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부담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건강검진 실시기준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400" b="0" spc="-1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의료급여수급권자의</a:t>
            </a:r>
            <a:r>
              <a:rPr lang="ko-KR" altLang="en-US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암검진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국가와 지방자치단체가 각각 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다만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서울시는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70, 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국가가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30)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부담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00" dirty="0" err="1">
                <a:latin typeface="휴먼모음T" pitchFamily="18" charset="-127"/>
                <a:ea typeface="휴먼모음T" pitchFamily="18" charset="-127"/>
              </a:rPr>
              <a:t>암검진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 실시기준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건강보험가입자 및 피부양자의 검진비용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국가 및 지방자치단체가 각각 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다만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서울시는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 국가가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3)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를 부담하고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공단이 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을 부담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자궁경부암</a:t>
            </a:r>
            <a:r>
              <a:rPr lang="en-US" altLang="ko-KR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u="sng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대장암</a:t>
            </a:r>
            <a:r>
              <a:rPr lang="en-US" altLang="ko-KR" sz="2000" b="0" u="sng" spc="-100" dirty="0">
                <a:solidFill>
                  <a:srgbClr val="1111FB"/>
                </a:solidFill>
                <a:latin typeface="휴먼모음T" pitchFamily="18" charset="-127"/>
                <a:ea typeface="휴먼모음T" pitchFamily="18" charset="-127"/>
              </a:rPr>
              <a:t>(2018)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공단이 전액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부담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00" dirty="0" err="1">
                <a:latin typeface="휴먼모음T" pitchFamily="18" charset="-127"/>
                <a:ea typeface="휴먼모음T" pitchFamily="18" charset="-127"/>
              </a:rPr>
              <a:t>암검진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 실시기준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).</a:t>
            </a:r>
            <a:endParaRPr lang="ko-KR" altLang="en-US" b="0" spc="-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건강검진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59"/>
    </mc:Choice>
    <mc:Fallback xmlns="">
      <p:transition spd="slow" advTm="378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3512" y="1412776"/>
            <a:ext cx="871296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의의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장애인보장구급여란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상병이 치료된 뒤의 신체적 결함을 보완하기 위한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의수족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보조기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휠체어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안경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보철 및 보청기 등의 경제적 수혜와 함께 장애인의 재활을 돕기 위한 조치의 하나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보험급여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보장구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u="sng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활동형수동휠체어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u="sng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틸팅형수동휠체어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u="sng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리클라이닝형수동휠체어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전동휠체어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전동스쿠터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자세보조용구 및 이동식전동리프트는 제외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대한 보험급여를 받고자 하는 자는 보장구급여비지급청구서에 해당 서류를 첨부하여 공단에 제출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보조기기 중 전동휠체어</a:t>
            </a:r>
            <a:r>
              <a:rPr lang="en-US" altLang="ko-KR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전동스쿠터 및 자세보조용구에 대한 보험급여는</a:t>
            </a:r>
            <a:r>
              <a:rPr lang="ko-KR" altLang="en-US" sz="2400" b="0" spc="-150" dirty="0">
                <a:solidFill>
                  <a:srgbClr val="FF0000"/>
                </a:solidFill>
                <a:latin typeface="+mn-lt"/>
                <a:ea typeface="한컴 윤체 B" pitchFamily="18" charset="-127"/>
              </a:rPr>
              <a:t>‘</a:t>
            </a:r>
            <a:r>
              <a:rPr lang="ko-KR" altLang="en-US" sz="2400" b="0" spc="-15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보장구급여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신청서</a:t>
            </a:r>
            <a:r>
              <a:rPr lang="ko-KR" altLang="en-US" sz="2400" b="0" spc="-150" dirty="0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</a:t>
            </a:r>
            <a:r>
              <a:rPr lang="ko-KR" altLang="en-US" sz="2400" b="0" spc="-150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2400" b="0" spc="-15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보장구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처방전</a:t>
            </a:r>
            <a:r>
              <a:rPr lang="ko-KR" altLang="en-US" sz="2400" b="0" spc="-150" dirty="0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ko-KR" alt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첨부하여 신청</a:t>
            </a:r>
            <a:endParaRPr lang="en-US" altLang="ko-KR" sz="2400" b="0" spc="-15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보장구급여비의 지급청구를 받은 공단은 지체 없이 공단의 부담금액을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급여 청구를 한 자 또는 </a:t>
            </a:r>
            <a:r>
              <a:rPr lang="ko-KR" altLang="en-US" sz="240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보장구의</a:t>
            </a:r>
            <a:r>
              <a:rPr lang="ko-KR" altLang="en-US" sz="240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제조</a:t>
            </a:r>
            <a:r>
              <a:rPr lang="en-US" altLang="ko-KR" sz="240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u="sng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판매자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에게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지급하여야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장애인보장구에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대한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보헙급여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기준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시행규칙 별표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7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참조</a:t>
            </a:r>
            <a:endParaRPr lang="ko-KR" altLang="en-US" sz="2400" b="0" spc="-150" dirty="0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장애인 </a:t>
            </a:r>
            <a:r>
              <a:rPr lang="ko-KR" altLang="en-US" dirty="0" err="1"/>
              <a:t>보장구</a:t>
            </a:r>
            <a:r>
              <a:rPr lang="ko-KR" altLang="en-US" dirty="0"/>
              <a:t> </a:t>
            </a:r>
            <a:r>
              <a:rPr lang="ko-KR" altLang="en-US" dirty="0" err="1"/>
              <a:t>급여비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03"/>
    </mc:Choice>
    <mc:Fallback xmlns="">
      <p:transition spd="slow" advTm="14970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5520" y="1556792"/>
            <a:ext cx="857256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의의: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부가급여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임신출산비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지원대상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0" lvl="1" algn="just">
              <a:spcAft>
                <a:spcPts val="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① 임신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출산한 가입자 또는 피부양자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1" algn="just">
              <a:spcAft>
                <a:spcPts val="0"/>
              </a:spcAft>
            </a:pP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②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 미만인 가입자 또는 피부양자의 법정대리인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1" algn="just">
              <a:spcAft>
                <a:spcPts val="1200"/>
              </a:spcAft>
            </a:pP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en-US" altLang="ko-KR" sz="16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출산한 가입자 또는 피부양자가 사망한 경우에 한정</a:t>
            </a:r>
            <a:r>
              <a:rPr lang="en-US" altLang="ko-KR" sz="1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6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임신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출산한 가입자 또는 피부양자가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① 임신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출산과 관련된 진료에 드는 비용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② </a:t>
            </a:r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 미만 </a:t>
            </a:r>
            <a:r>
              <a:rPr lang="ko-KR" altLang="en-US" sz="2400" b="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영유아의</a:t>
            </a:r>
            <a:r>
              <a:rPr lang="ko-KR" altLang="en-US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진료에 드는 비용</a:t>
            </a:r>
            <a:endParaRPr lang="en-US" altLang="ko-KR" sz="24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0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③ </a:t>
            </a:r>
            <a:r>
              <a:rPr lang="en-US" altLang="ko-KR" sz="2400" b="0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 미만 </a:t>
            </a:r>
            <a:r>
              <a:rPr lang="ko-KR" altLang="en-US" sz="2400" b="0" spc="-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영유아에게</a:t>
            </a:r>
            <a:r>
              <a:rPr lang="ko-KR" altLang="en-US" sz="2400" b="0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처방된 약제</a:t>
            </a:r>
            <a:r>
              <a:rPr lang="en-US" altLang="ko-KR" sz="2400" b="0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치료재료의 구입에 드는</a:t>
            </a:r>
            <a:endParaRPr lang="en-US" altLang="ko-KR" sz="2400" b="0" spc="-10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비용으로 하되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algn="just"/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그 지급액은 </a:t>
            </a:r>
            <a:r>
              <a:rPr lang="en-US" altLang="ko-KR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하나의 태아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en-US" altLang="ko-KR" sz="24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24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(2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이상 태아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범위에서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임신한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가입자나 피부양자에게 지급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(2022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년도 각각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40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만원씩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인상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임신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출산 진료비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849"/>
    </mc:Choice>
    <mc:Fallback xmlns="">
      <p:transition spd="slow" advTm="5908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4191000" y="29940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건강보험료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3651251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3651251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 err="1">
                <a:solidFill>
                  <a:srgbClr val="000000"/>
                </a:solidFill>
              </a:rPr>
              <a:t>보칙과</a:t>
            </a:r>
            <a:r>
              <a:rPr lang="ko-KR" altLang="en-US" dirty="0">
                <a:solidFill>
                  <a:srgbClr val="000000"/>
                </a:solidFill>
              </a:rPr>
              <a:t>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3651251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4191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 err="1">
                <a:solidFill>
                  <a:srgbClr val="000000"/>
                </a:solidFill>
              </a:rPr>
              <a:t>노인장기요양보험제도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3651251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5049839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5"/>
    </mc:Choice>
    <mc:Fallback xmlns="">
      <p:transition spd="slow" advTm="78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67306" y="6500835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952596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보험급여의 개요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요양급여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</a:t>
            </a:r>
            <a:r>
              <a:rPr lang="ko-KR" altLang="en-US" sz="2800" b="0" dirty="0" err="1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요양비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건강검진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</a:t>
            </a:r>
            <a:r>
              <a:rPr lang="ko-KR" altLang="en-US" sz="2800" b="0" dirty="0" err="1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장애인보장구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b="0" dirty="0" err="1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급여비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</a:t>
            </a:r>
            <a:r>
              <a:rPr lang="ko-KR" altLang="en-US" sz="2800" b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임신출산 진료비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783632" y="692696"/>
            <a:ext cx="7072362" cy="52322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보험급여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(</a:t>
            </a:r>
            <a:r>
              <a:rPr lang="en-US" altLang="ko-KR" sz="2800" dirty="0">
                <a:solidFill>
                  <a:schemeClr val="bg1"/>
                </a:solidFill>
              </a:rPr>
              <a:t>Ⅰ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95"/>
    </mc:Choice>
    <mc:Fallback xmlns="">
      <p:transition spd="slow" advTm="275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1158" y="1571613"/>
            <a:ext cx="8391306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보험급여의 의의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보험급여의 정의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보험급여는 건강보험의 적용을 받는 가입자 및 피부양자의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질병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부상에 대한 예방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진단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치료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재활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등을 실시하고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출산</a:t>
            </a:r>
            <a:r>
              <a:rPr lang="en-US" altLang="ko-KR" sz="2400" spc="-150" dirty="0"/>
              <a:t>·</a:t>
            </a:r>
            <a:r>
              <a:rPr lang="ko-KR" altLang="en-US" sz="24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사망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및 건강증진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대하여 실시하는 일체의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현물 또는 현금급여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수급권의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양도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압류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sz="2000" spc="-150" dirty="0">
                <a:solidFill>
                  <a:srgbClr val="0000FF"/>
                </a:solidFill>
              </a:rPr>
              <a:t>×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보험급여 수준</a:t>
            </a:r>
            <a:endParaRPr lang="en-US" altLang="ko-KR" sz="240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보험급여의 수준은 피보험자의 보험료 부담능력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보험재정상태 등을 감안하여 보험료 부담수준과 균형을 이루는 수준에서 결정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우리나라는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현물급여를 원칙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으로 하되 현금급여를 병행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13"/>
    </mc:Choice>
    <mc:Fallback xmlns="">
      <p:transition spd="slow" advTm="1056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1158" y="1643051"/>
            <a:ext cx="8463314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8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 </a:t>
            </a:r>
            <a:r>
              <a:rPr lang="ko-KR" altLang="en-US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보험급여의 원칙</a:t>
            </a:r>
            <a:r>
              <a:rPr lang="en-US" altLang="ko-KR" sz="24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①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인간다운 생활의 보장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경제적 이유로 건강유지 및 향상에 지장을 초래해선 안됨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 ②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적정급여의 원칙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정상인으로 사회 복귀하는데 필요한 최저수준의 급여를 의미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③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사후성과 예방성의 원칙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주로 질병발생 후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건강검진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예방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 ④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균등급여의 원칙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latin typeface="휴먼모음T" pitchFamily="18" charset="-127"/>
                <a:ea typeface="휴먼모음T" pitchFamily="18" charset="-127"/>
              </a:rPr>
              <a:t>보험료는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소득의 크기에 비례하여 산정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⑤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우연성의 원칙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예측가능</a:t>
            </a:r>
            <a:r>
              <a:rPr lang="en-US" sz="16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×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특정원인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×(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자동차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산재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⑥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경제성의 원칙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재정을 고려한 급여</a:t>
            </a:r>
            <a:endParaRPr lang="en-US" altLang="ko-KR" sz="1600" b="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⑦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보편성의 원칙</a:t>
            </a:r>
            <a:r>
              <a:rPr lang="en-US" altLang="ko-KR" sz="16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보편 타당한 의료행위</a:t>
            </a:r>
            <a:r>
              <a:rPr lang="en-US" altLang="ko-KR" sz="16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비법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r>
              <a:rPr lang="en-US" sz="16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×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⑧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수지상등의 원칙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수입과 지출의 균형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56"/>
    </mc:Choice>
    <mc:Fallback xmlns="">
      <p:transition spd="slow" advTm="1037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4439E2E-B6AD-4239-967A-96502A7648EB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6910" y="1500175"/>
            <a:ext cx="36433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보험급여의 분류</a:t>
            </a: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2013년 7월 24일\01 강의자료\05건강보험\간강보험강의용PPT(제4판-2013년)\국민건강보험론4판 PPT용\그림7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952835"/>
            <a:ext cx="8407514" cy="39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03"/>
    </mc:Choice>
    <mc:Fallback xmlns="">
      <p:transition spd="slow" advTm="765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4439E2E-B6AD-4239-967A-96502A7648EB}" type="slidenum">
              <a:rPr lang="ko-KR" altLang="en-US"/>
              <a:pPr/>
              <a:t>8</a:t>
            </a:fld>
            <a:endParaRPr lang="en-US" altLang="ko-KR" dirty="0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30613"/>
              </p:ext>
            </p:extLst>
          </p:nvPr>
        </p:nvGraphicFramePr>
        <p:xfrm>
          <a:off x="1991544" y="2060849"/>
          <a:ext cx="8429684" cy="4104455"/>
        </p:xfrm>
        <a:graphic>
          <a:graphicData uri="http://schemas.openxmlformats.org/drawingml/2006/table">
            <a:tbl>
              <a:tblPr/>
              <a:tblGrid>
                <a:gridCol w="482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4455"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현물</a:t>
                      </a:r>
                      <a:endParaRPr lang="ko-KR" altLang="en-US" sz="2400" b="0" i="0" spc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급여</a:t>
                      </a:r>
                      <a:endParaRPr lang="ko-KR" altLang="en-US" sz="2400" b="0" i="0" spc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요양</a:t>
                      </a:r>
                      <a:endParaRPr lang="en-US" altLang="ko-KR" sz="2400" b="0" i="0" spc="3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급여</a:t>
                      </a:r>
                      <a:endParaRPr lang="ko-KR" altLang="en-US" sz="2400" b="0" i="0" spc="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- </a:t>
                      </a:r>
                      <a:r>
                        <a:rPr lang="ko-KR" altLang="en-US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가입자 및 피부양자의 질병</a:t>
                      </a:r>
                      <a:r>
                        <a:rPr lang="en-US" altLang="ko-KR" sz="2400" kern="1200" spc="-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부상</a:t>
                      </a:r>
                      <a:r>
                        <a:rPr lang="en-US" altLang="ko-KR" sz="2400" kern="1200" spc="-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출산 등에 대하여 </a:t>
                      </a:r>
                      <a:endParaRPr lang="en-US" altLang="ko-KR" sz="2400" b="0" i="0" spc="-10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ko-KR" altLang="en-US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① 진찰</a:t>
                      </a:r>
                      <a:r>
                        <a:rPr lang="en-US" altLang="ko-KR" sz="2400" b="0" kern="1200" spc="-100" dirty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검사</a:t>
                      </a: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en-US" altLang="ko-KR" sz="2400" b="0" i="0" spc="-100" baseline="0" dirty="0">
                          <a:solidFill>
                            <a:srgbClr val="FFC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② </a:t>
                      </a:r>
                      <a:r>
                        <a:rPr lang="ko-KR" altLang="en-US" sz="2400" b="0" i="0" spc="-100" baseline="0" dirty="0">
                          <a:solidFill>
                            <a:srgbClr val="FFC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약제</a:t>
                      </a:r>
                      <a:r>
                        <a:rPr lang="en-US" altLang="ko-KR" sz="2400" b="0" kern="1200" spc="-100" dirty="0">
                          <a:solidFill>
                            <a:srgbClr val="FFC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2400" b="0" i="0" spc="-100" baseline="0" dirty="0">
                          <a:solidFill>
                            <a:srgbClr val="FFC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치료재료의 지급</a:t>
                      </a: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en-US" altLang="ko-KR" sz="2400" b="0" i="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③ </a:t>
                      </a:r>
                      <a:r>
                        <a:rPr lang="ko-KR" altLang="en-US" sz="2400" b="0" i="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처치</a:t>
                      </a:r>
                      <a:r>
                        <a:rPr lang="en-US" altLang="ko-KR" sz="2400" b="0" kern="1200" spc="-10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2400" b="0" i="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수술</a:t>
                      </a:r>
                      <a:r>
                        <a:rPr lang="en-US" altLang="ko-KR" sz="2400" b="0" i="0" kern="120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 </a:t>
                      </a:r>
                      <a:r>
                        <a:rPr lang="ko-KR" altLang="en-US" sz="2400" b="0" i="0" kern="120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및 그 밖의</a:t>
                      </a:r>
                      <a:r>
                        <a:rPr lang="ko-KR" altLang="en-US" sz="2400" b="0" i="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치료</a:t>
                      </a:r>
                      <a:r>
                        <a:rPr lang="en-US" altLang="ko-KR" sz="2400" b="0" i="0" spc="-100" baseline="0" dirty="0">
                          <a:solidFill>
                            <a:srgbClr val="92D05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en-US" altLang="ko-KR" sz="2400" b="0" i="0" spc="-10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④ </a:t>
                      </a:r>
                      <a:r>
                        <a:rPr lang="ko-KR" altLang="en-US" sz="2400" b="0" i="0" spc="-10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예방</a:t>
                      </a:r>
                      <a:r>
                        <a:rPr lang="en-US" altLang="ko-KR" sz="2400" b="0" kern="1200" spc="-10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2400" b="0" i="0" spc="-10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재활</a:t>
                      </a:r>
                      <a:r>
                        <a:rPr lang="en-US" altLang="ko-KR" sz="2400" b="0" i="0" spc="-10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en-US" altLang="ko-KR" sz="2400" b="0" i="0" spc="-100" baseline="0" dirty="0">
                          <a:solidFill>
                            <a:srgbClr val="B507B9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⑤ </a:t>
                      </a:r>
                      <a:r>
                        <a:rPr lang="ko-KR" altLang="en-US" sz="2400" b="0" i="0" spc="-100" baseline="0" dirty="0">
                          <a:solidFill>
                            <a:srgbClr val="B507B9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입원</a:t>
                      </a:r>
                      <a:r>
                        <a:rPr lang="en-US" altLang="ko-KR" sz="2400" b="0" i="0" spc="-100" baseline="0" dirty="0">
                          <a:solidFill>
                            <a:srgbClr val="B507B9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en-US" altLang="ko-KR" sz="2400" b="0" i="0" spc="-100" baseline="0" dirty="0">
                          <a:solidFill>
                            <a:srgbClr val="72584E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⑥ </a:t>
                      </a:r>
                      <a:r>
                        <a:rPr lang="ko-KR" altLang="en-US" sz="2400" b="0" i="0" spc="-100" baseline="0" dirty="0">
                          <a:solidFill>
                            <a:srgbClr val="72584E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간호</a:t>
                      </a:r>
                      <a:r>
                        <a:rPr lang="en-US" altLang="ko-KR" sz="2400" b="0" i="0" spc="-100" baseline="0" dirty="0">
                          <a:solidFill>
                            <a:srgbClr val="72584E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⑦ </a:t>
                      </a:r>
                      <a:r>
                        <a:rPr lang="ko-KR" altLang="en-US" sz="2400" b="0" i="0" spc="-100" baseline="0" dirty="0">
                          <a:solidFill>
                            <a:srgbClr val="C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이송</a:t>
                      </a:r>
                      <a:r>
                        <a:rPr lang="ko-KR" altLang="en-US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에 대한 요양급여 </a:t>
                      </a:r>
                      <a:endParaRPr lang="en-US" altLang="ko-KR" sz="2400" b="0" i="0" spc="-10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i="0" spc="-10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0" marR="25400" indent="-11938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spc="-10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ko-KR" altLang="en-US" sz="2400" b="0" i="0" spc="-100" baseline="0" dirty="0">
                          <a:solidFill>
                            <a:srgbClr val="C00000"/>
                          </a:solidFill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    </a:t>
                      </a: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919536" y="1412777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 </a:t>
            </a:r>
            <a:r>
              <a:rPr lang="ko-KR" altLang="en-US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현물급여와 현금급여</a:t>
            </a:r>
            <a:r>
              <a:rPr lang="en-US" altLang="ko-KR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급여형태에 따른 분류</a:t>
            </a:r>
            <a:r>
              <a:rPr lang="en-US" altLang="ko-KR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713" y="5517233"/>
            <a:ext cx="6689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요양급여비용</a:t>
            </a:r>
            <a:r>
              <a:rPr lang="en-US" altLang="ko-KR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전체보험급여의 </a:t>
            </a:r>
            <a:r>
              <a:rPr lang="ko-KR" altLang="en-US" sz="2400" b="0" spc="-1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약</a:t>
            </a:r>
            <a:r>
              <a:rPr lang="ko-KR" altLang="en-US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b="0" spc="-10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97%</a:t>
            </a:r>
            <a:r>
              <a:rPr lang="en-US" altLang="ko-KR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(2017</a:t>
            </a:r>
            <a:r>
              <a:rPr lang="ko-KR" altLang="en-US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년</a:t>
            </a:r>
            <a:r>
              <a:rPr lang="en-US" altLang="ko-KR" sz="2400" b="0" spc="-1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39"/>
    </mc:Choice>
    <mc:Fallback xmlns="">
      <p:transition spd="slow" advTm="198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59896" y="6453337"/>
            <a:ext cx="2133600" cy="244475"/>
          </a:xfrm>
          <a:ln/>
        </p:spPr>
        <p:txBody>
          <a:bodyPr/>
          <a:lstStyle/>
          <a:p>
            <a:fld id="{64439E2E-B6AD-4239-967A-96502A7648EB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보험급여의 개요</a:t>
            </a:r>
            <a:endParaRPr lang="ko-KR" altLang="en-US" dirty="0">
              <a:ea typeface="굴림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98240"/>
              </p:ext>
            </p:extLst>
          </p:nvPr>
        </p:nvGraphicFramePr>
        <p:xfrm>
          <a:off x="1703512" y="1556792"/>
          <a:ext cx="8640960" cy="4794880"/>
        </p:xfrm>
        <a:graphic>
          <a:graphicData uri="http://schemas.openxmlformats.org/drawingml/2006/table">
            <a:tbl>
              <a:tblPr/>
              <a:tblGrid>
                <a:gridCol w="49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880"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현물</a:t>
                      </a:r>
                      <a:endParaRPr lang="ko-KR" altLang="en-US" sz="2400" b="0" i="0" spc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0" i="0" spc="3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급여</a:t>
                      </a:r>
                      <a:endParaRPr lang="ko-KR" altLang="en-US" sz="2400" b="0" i="0" spc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건강</a:t>
                      </a:r>
                      <a:endParaRPr lang="en-US" altLang="ko-KR" sz="2200" b="0" i="0" spc="3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12700" marR="127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200" b="0" i="0" spc="3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검진</a:t>
                      </a:r>
                      <a:endParaRPr lang="ko-KR" altLang="en-US" sz="2200" b="0" i="0" spc="0" dirty="0">
                        <a:solidFill>
                          <a:srgbClr val="0000FF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27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b="1" i="0" spc="30" baseline="0" dirty="0">
                          <a:solidFill>
                            <a:srgbClr val="FF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- </a:t>
                      </a:r>
                      <a:r>
                        <a:rPr lang="ko-KR" altLang="en-US" sz="2200" b="1" i="0" spc="-170" baseline="0" dirty="0">
                          <a:solidFill>
                            <a:srgbClr val="FF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건강검진 대상자</a:t>
                      </a:r>
                    </a:p>
                    <a:p>
                      <a:pPr marL="360000" marR="0" indent="-252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일반건강검진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: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직장가입자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세대주 </a:t>
                      </a:r>
                      <a:r>
                        <a:rPr lang="ko-KR" altLang="en-US" sz="2200" b="0" i="0" u="sng" strike="noStrike" kern="1200" baseline="0" dirty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및 만</a:t>
                      </a:r>
                      <a:r>
                        <a:rPr lang="en-US" altLang="ko-KR" sz="2200" b="0" i="0" u="sng" strike="noStrike" kern="1200" baseline="0" dirty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2200" b="0" i="0" u="sng" strike="noStrike" kern="1200" baseline="0" dirty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세 이상 세대원인 지역가입자</a:t>
                      </a:r>
                      <a:r>
                        <a:rPr lang="en-US" altLang="ko-KR" sz="2200" b="0" i="0" u="sng" strike="noStrike" kern="1200" baseline="0" dirty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2200" b="0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직장 피부양자</a:t>
                      </a:r>
                      <a:r>
                        <a:rPr lang="en-US" altLang="ko-KR" sz="2200" b="0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200" b="0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만</a:t>
                      </a:r>
                      <a:r>
                        <a:rPr lang="en-US" altLang="ko-KR" sz="2200" b="0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20</a:t>
                      </a:r>
                      <a:r>
                        <a:rPr lang="ko-KR" altLang="en-US" sz="2200" b="0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세 이상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2200" b="0" i="0" spc="-17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360000" marR="0" indent="-252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2200" b="0" i="0" spc="-17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암검진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: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일반건강검진에 따른 대상자 중 </a:t>
                      </a:r>
                      <a:r>
                        <a:rPr lang="ko-KR" altLang="en-US" sz="2200" b="0" i="0" spc="-17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암종별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특성을 고려하여 검진이 필요한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자로서 보건복지부장관이 정하여 고시하는 자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     </a:t>
                      </a:r>
                    </a:p>
                    <a:p>
                      <a:pPr marL="360000" marR="0" indent="-252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  </a:t>
                      </a:r>
                      <a:r>
                        <a:rPr lang="ko-KR" altLang="en-US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위</a:t>
                      </a:r>
                      <a:r>
                        <a:rPr lang="en-US" altLang="ko-KR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간</a:t>
                      </a:r>
                      <a:r>
                        <a:rPr lang="en-US" altLang="ko-KR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유방암</a:t>
                      </a:r>
                      <a:r>
                        <a:rPr lang="en-US" altLang="ko-KR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수검자 </a:t>
                      </a:r>
                      <a:r>
                        <a:rPr lang="en-US" altLang="ko-KR" sz="2200" b="1" i="0" u="sng" spc="-170" baseline="0" dirty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10%), </a:t>
                      </a:r>
                      <a:r>
                        <a:rPr lang="ko-KR" altLang="en-US" sz="2200" b="1" i="0" u="sng" spc="-170" baseline="0" dirty="0">
                          <a:solidFill>
                            <a:srgbClr val="1111FB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대장</a:t>
                      </a:r>
                      <a:r>
                        <a:rPr lang="en-US" altLang="ko-KR" sz="2200" b="1" i="0" u="sng" spc="-170" baseline="0" dirty="0">
                          <a:solidFill>
                            <a:srgbClr val="1111FB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1" i="0" spc="-170" baseline="0" dirty="0" err="1">
                          <a:solidFill>
                            <a:srgbClr val="1111FB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자궁경부암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공단부담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  <a:p>
                      <a:pPr marL="360000" marR="0" indent="-252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2200" b="0" i="0" spc="-17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영유아건강검진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: 6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세 미만의 가입자 및 피부양자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공단부담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</a:p>
                    <a:p>
                      <a:pPr marL="360000" marR="0" indent="-2520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건강검진은 </a:t>
                      </a:r>
                      <a:r>
                        <a:rPr lang="en-US" altLang="ko-KR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  <a:r>
                        <a:rPr lang="ko-KR" altLang="en-US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년마다 </a:t>
                      </a:r>
                      <a:r>
                        <a:rPr lang="en-US" altLang="ko-KR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회 이상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실시하되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사무직에 종사하지 아니하는 직장가입자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공장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공사현장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판매직 등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에 대하여는 </a:t>
                      </a:r>
                      <a:r>
                        <a:rPr lang="en-US" altLang="ko-KR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년에 </a:t>
                      </a:r>
                      <a:r>
                        <a:rPr lang="en-US" altLang="ko-KR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r>
                        <a:rPr lang="ko-KR" altLang="en-US" sz="2200" b="0" i="0" spc="-170" baseline="0" dirty="0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회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실시함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2200" b="0" i="0" u="sng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산업안전보건법 </a:t>
                      </a:r>
                      <a:r>
                        <a:rPr lang="en-US" altLang="ko-KR" sz="2200" b="0" i="0" u="sng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43</a:t>
                      </a:r>
                      <a:r>
                        <a:rPr lang="ko-KR" altLang="en-US" sz="2200" b="0" i="0" u="sng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조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).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다만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0" i="0" spc="-17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암검진</a:t>
                      </a:r>
                      <a:r>
                        <a:rPr lang="ko-KR" altLang="en-US" sz="2200" b="0" i="0" spc="-17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은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2200" b="0" i="0" spc="-17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암관리법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시행령에서 정한 바에 따르며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2200" b="0" i="0" spc="-170" baseline="0" dirty="0" err="1">
                          <a:solidFill>
                            <a:srgbClr val="0000FF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영유아건강검진</a:t>
                      </a:r>
                      <a:r>
                        <a:rPr lang="ko-KR" altLang="en-US" sz="2200" b="0" i="0" spc="-17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은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2200" b="0" i="0" spc="-170" baseline="0" dirty="0" err="1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영유아의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연령</a:t>
                      </a:r>
                      <a:r>
                        <a:rPr lang="en-US" altLang="ko-KR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22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등을 고려하여 검진횟수를 보건복지부장관이 정하여 고시하는 바에 따라 실시 할 수 있음</a:t>
                      </a:r>
                      <a:r>
                        <a:rPr lang="en-US" altLang="ko-KR" sz="2000" b="0" i="0" spc="-170" baseline="0" dirty="0">
                          <a:solidFill>
                            <a:srgbClr val="00000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lang="ko-KR" altLang="en-US" sz="2000" b="0" i="0" spc="-170" baseline="0" dirty="0">
                        <a:solidFill>
                          <a:srgbClr val="00000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0" marR="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83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10"/>
    </mc:Choice>
    <mc:Fallback xmlns="">
      <p:transition spd="slow" advTm="11991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7|20.4|5.8|6.1|23.2|6.9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1"/>
</p:tagLst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18841</TotalTime>
  <Words>2325</Words>
  <Application>Microsoft Office PowerPoint</Application>
  <PresentationFormat>와이드스크린</PresentationFormat>
  <Paragraphs>279</Paragraphs>
  <Slides>27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Adobe 고딕 Std B</vt:lpstr>
      <vt:lpstr>HY견고딕</vt:lpstr>
      <vt:lpstr>HY궁서B</vt:lpstr>
      <vt:lpstr>HY수평선B</vt:lpstr>
      <vt:lpstr>굴림</vt:lpstr>
      <vt:lpstr>궁서체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보험급여의 개요</vt:lpstr>
      <vt:lpstr>제1절 보험급여의 개요</vt:lpstr>
      <vt:lpstr>제1절 보험급여의 개요</vt:lpstr>
      <vt:lpstr>제1절 보험급여의 개요</vt:lpstr>
      <vt:lpstr>제1절 보험급여의 개요</vt:lpstr>
      <vt:lpstr>제1절 보험급여의 개요</vt:lpstr>
      <vt:lpstr>제1절 보험급여의 개요</vt:lpstr>
      <vt:lpstr>제1절 보험급여의 개요</vt:lpstr>
      <vt:lpstr>제2절 요양급여</vt:lpstr>
      <vt:lpstr>제2절 요양급여</vt:lpstr>
      <vt:lpstr>제2절 요양급여</vt:lpstr>
      <vt:lpstr>제2절 요양급여</vt:lpstr>
      <vt:lpstr>제2절 요양급여</vt:lpstr>
      <vt:lpstr>제2절 요양급여</vt:lpstr>
      <vt:lpstr>제2절 요양급여</vt:lpstr>
      <vt:lpstr>PowerPoint 프레젠테이션</vt:lpstr>
      <vt:lpstr>제2절 요양급여</vt:lpstr>
      <vt:lpstr>제3절 요양비</vt:lpstr>
      <vt:lpstr>제4절 건강검진</vt:lpstr>
      <vt:lpstr>  제4절 건강검진</vt:lpstr>
      <vt:lpstr>제4절 건강검진</vt:lpstr>
      <vt:lpstr>제5절 장애인 보장구 급여비</vt:lpstr>
      <vt:lpstr>제6절 임신·출산 진료비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630</cp:revision>
  <cp:lastPrinted>2019-09-02T08:53:24Z</cp:lastPrinted>
  <dcterms:created xsi:type="dcterms:W3CDTF">2009-03-29T08:20:08Z</dcterms:created>
  <dcterms:modified xsi:type="dcterms:W3CDTF">2022-04-13T12:34:37Z</dcterms:modified>
</cp:coreProperties>
</file>