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50" r:id="rId1"/>
  </p:sldMasterIdLst>
  <p:notesMasterIdLst>
    <p:notesMasterId r:id="rId15"/>
  </p:notesMasterIdLst>
  <p:handoutMasterIdLst>
    <p:handoutMasterId r:id="rId16"/>
  </p:handoutMasterIdLst>
  <p:sldIdLst>
    <p:sldId id="1763" r:id="rId2"/>
    <p:sldId id="1764" r:id="rId3"/>
    <p:sldId id="1765" r:id="rId4"/>
    <p:sldId id="1766" r:id="rId5"/>
    <p:sldId id="1570" r:id="rId6"/>
    <p:sldId id="1756" r:id="rId7"/>
    <p:sldId id="1755" r:id="rId8"/>
    <p:sldId id="1757" r:id="rId9"/>
    <p:sldId id="1758" r:id="rId10"/>
    <p:sldId id="1759" r:id="rId11"/>
    <p:sldId id="1761" r:id="rId12"/>
    <p:sldId id="1760" r:id="rId13"/>
    <p:sldId id="1762" r:id="rId14"/>
  </p:sldIdLst>
  <p:sldSz cx="9906000" cy="6858000" type="A4"/>
  <p:notesSz cx="6805613" cy="99393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600" b="1" kern="1200">
        <a:solidFill>
          <a:srgbClr val="FFFFFF"/>
        </a:solidFill>
        <a:latin typeface="Arial Unicode MS" pitchFamily="50" charset="-127"/>
        <a:ea typeface="Arial Unicode MS" pitchFamily="50" charset="-127"/>
        <a:cs typeface="Arial Unicode MS" pitchFamily="50" charset="-127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b="1" kern="1200">
        <a:solidFill>
          <a:srgbClr val="FFFFFF"/>
        </a:solidFill>
        <a:latin typeface="Arial Unicode MS" pitchFamily="50" charset="-127"/>
        <a:ea typeface="Arial Unicode MS" pitchFamily="50" charset="-127"/>
        <a:cs typeface="Arial Unicode MS" pitchFamily="50" charset="-127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b="1" kern="1200">
        <a:solidFill>
          <a:srgbClr val="FFFFFF"/>
        </a:solidFill>
        <a:latin typeface="Arial Unicode MS" pitchFamily="50" charset="-127"/>
        <a:ea typeface="Arial Unicode MS" pitchFamily="50" charset="-127"/>
        <a:cs typeface="Arial Unicode MS" pitchFamily="50" charset="-127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b="1" kern="1200">
        <a:solidFill>
          <a:srgbClr val="FFFFFF"/>
        </a:solidFill>
        <a:latin typeface="Arial Unicode MS" pitchFamily="50" charset="-127"/>
        <a:ea typeface="Arial Unicode MS" pitchFamily="50" charset="-127"/>
        <a:cs typeface="Arial Unicode MS" pitchFamily="50" charset="-127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b="1" kern="1200">
        <a:solidFill>
          <a:srgbClr val="FFFFFF"/>
        </a:solidFill>
        <a:latin typeface="Arial Unicode MS" pitchFamily="50" charset="-127"/>
        <a:ea typeface="Arial Unicode MS" pitchFamily="50" charset="-127"/>
        <a:cs typeface="Arial Unicode MS" pitchFamily="50" charset="-127"/>
      </a:defRPr>
    </a:lvl5pPr>
    <a:lvl6pPr marL="2286000" algn="l" defTabSz="914400" rtl="0" eaLnBrk="1" latinLnBrk="1" hangingPunct="1">
      <a:defRPr kumimoji="1" sz="1600" b="1" kern="1200">
        <a:solidFill>
          <a:srgbClr val="FFFFFF"/>
        </a:solidFill>
        <a:latin typeface="Arial Unicode MS" pitchFamily="50" charset="-127"/>
        <a:ea typeface="Arial Unicode MS" pitchFamily="50" charset="-127"/>
        <a:cs typeface="Arial Unicode MS" pitchFamily="50" charset="-127"/>
      </a:defRPr>
    </a:lvl6pPr>
    <a:lvl7pPr marL="2743200" algn="l" defTabSz="914400" rtl="0" eaLnBrk="1" latinLnBrk="1" hangingPunct="1">
      <a:defRPr kumimoji="1" sz="1600" b="1" kern="1200">
        <a:solidFill>
          <a:srgbClr val="FFFFFF"/>
        </a:solidFill>
        <a:latin typeface="Arial Unicode MS" pitchFamily="50" charset="-127"/>
        <a:ea typeface="Arial Unicode MS" pitchFamily="50" charset="-127"/>
        <a:cs typeface="Arial Unicode MS" pitchFamily="50" charset="-127"/>
      </a:defRPr>
    </a:lvl7pPr>
    <a:lvl8pPr marL="3200400" algn="l" defTabSz="914400" rtl="0" eaLnBrk="1" latinLnBrk="1" hangingPunct="1">
      <a:defRPr kumimoji="1" sz="1600" b="1" kern="1200">
        <a:solidFill>
          <a:srgbClr val="FFFFFF"/>
        </a:solidFill>
        <a:latin typeface="Arial Unicode MS" pitchFamily="50" charset="-127"/>
        <a:ea typeface="Arial Unicode MS" pitchFamily="50" charset="-127"/>
        <a:cs typeface="Arial Unicode MS" pitchFamily="50" charset="-127"/>
      </a:defRPr>
    </a:lvl8pPr>
    <a:lvl9pPr marL="3657600" algn="l" defTabSz="914400" rtl="0" eaLnBrk="1" latinLnBrk="1" hangingPunct="1">
      <a:defRPr kumimoji="1" sz="1600" b="1" kern="1200">
        <a:solidFill>
          <a:srgbClr val="FFFFFF"/>
        </a:solidFill>
        <a:latin typeface="Arial Unicode MS" pitchFamily="50" charset="-127"/>
        <a:ea typeface="Arial Unicode MS" pitchFamily="50" charset="-127"/>
        <a:cs typeface="Arial Unicode MS" pitchFamily="50" charset="-127"/>
      </a:defRPr>
    </a:lvl9pPr>
  </p:defaultTextStyle>
  <p:extLst>
    <p:ext uri="{EFAFB233-063F-42B5-8137-9DF3F51BA10A}">
      <p15:sldGuideLst xmlns:p15="http://schemas.microsoft.com/office/powerpoint/2012/main">
        <p15:guide id="1" orient="horz" pos="459">
          <p15:clr>
            <a:srgbClr val="A4A3A4"/>
          </p15:clr>
        </p15:guide>
        <p15:guide id="2" orient="horz" pos="4110">
          <p15:clr>
            <a:srgbClr val="A4A3A4"/>
          </p15:clr>
        </p15:guide>
        <p15:guide id="3" orient="horz" pos="4088">
          <p15:clr>
            <a:srgbClr val="A4A3A4"/>
          </p15:clr>
        </p15:guide>
        <p15:guide id="4" orient="horz" pos="3997">
          <p15:clr>
            <a:srgbClr val="A4A3A4"/>
          </p15:clr>
        </p15:guide>
        <p15:guide id="5" orient="horz" pos="4020">
          <p15:clr>
            <a:srgbClr val="A4A3A4"/>
          </p15:clr>
        </p15:guide>
        <p15:guide id="6" pos="5978">
          <p15:clr>
            <a:srgbClr val="A4A3A4"/>
          </p15:clr>
        </p15:guide>
        <p15:guide id="7" pos="1827">
          <p15:clr>
            <a:srgbClr val="A4A3A4"/>
          </p15:clr>
        </p15:guide>
        <p15:guide id="8" pos="1056">
          <p15:clr>
            <a:srgbClr val="A4A3A4"/>
          </p15:clr>
        </p15:guide>
        <p15:guide id="9" pos="240">
          <p15:clr>
            <a:srgbClr val="A4A3A4"/>
          </p15:clr>
        </p15:guide>
        <p15:guide id="10" pos="784">
          <p15:clr>
            <a:srgbClr val="A4A3A4"/>
          </p15:clr>
        </p15:guide>
        <p15:guide id="11" pos="2984">
          <p15:clr>
            <a:srgbClr val="A4A3A4"/>
          </p15:clr>
        </p15:guide>
        <p15:guide id="12" pos="4118">
          <p15:clr>
            <a:srgbClr val="A4A3A4"/>
          </p15:clr>
        </p15:guide>
        <p15:guide id="13" pos="35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A04BC"/>
    <a:srgbClr val="FFFFFF"/>
    <a:srgbClr val="5F5F5F"/>
    <a:srgbClr val="B2B2B2"/>
    <a:srgbClr val="EAEAEA"/>
    <a:srgbClr val="E5E5FF"/>
    <a:srgbClr val="3399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05" autoAdjust="0"/>
    <p:restoredTop sz="95471" autoAdjust="0"/>
  </p:normalViewPr>
  <p:slideViewPr>
    <p:cSldViewPr>
      <p:cViewPr varScale="1">
        <p:scale>
          <a:sx n="111" d="100"/>
          <a:sy n="111" d="100"/>
        </p:scale>
        <p:origin x="1638" y="78"/>
      </p:cViewPr>
      <p:guideLst>
        <p:guide orient="horz" pos="459"/>
        <p:guide orient="horz" pos="4110"/>
        <p:guide orient="horz" pos="4088"/>
        <p:guide orient="horz" pos="3997"/>
        <p:guide orient="horz" pos="4020"/>
        <p:guide pos="5978"/>
        <p:guide pos="1827"/>
        <p:guide pos="1056"/>
        <p:guide pos="240"/>
        <p:guide pos="784"/>
        <p:guide pos="2984"/>
        <p:guide pos="4118"/>
        <p:guide pos="3551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80" d="100"/>
          <a:sy n="80" d="100"/>
        </p:scale>
        <p:origin x="-1260" y="-66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itchFamily="18" charset="0"/>
                <a:cs typeface="Arial Unicode MS" pitchFamily="50" charset="-127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itchFamily="18" charset="0"/>
                <a:cs typeface="Arial Unicode MS" pitchFamily="50" charset="-127"/>
              </a:defRPr>
            </a:lvl1pPr>
          </a:lstStyle>
          <a:p>
            <a:pPr>
              <a:defRPr/>
            </a:pPr>
            <a:fld id="{77000F15-9652-44A6-816A-99E7E8C352F6}" type="datetime1">
              <a:rPr lang="en-US" altLang="en-US"/>
              <a:pPr>
                <a:defRPr/>
              </a:pPr>
              <a:t>8/26/2020</a:t>
            </a:fld>
            <a:endParaRPr lang="en-US" alt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245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itchFamily="18" charset="0"/>
                <a:cs typeface="Arial Unicode MS" pitchFamily="50" charset="-127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038" y="944245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b="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77D5C9C2-09F4-471B-8E87-43DF452955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5014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itchFamily="18" charset="0"/>
                <a:cs typeface="Arial Unicode MS" pitchFamily="50" charset="-127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itchFamily="18" charset="0"/>
                <a:cs typeface="Arial Unicode MS" pitchFamily="50" charset="-127"/>
              </a:defRPr>
            </a:lvl1pPr>
          </a:lstStyle>
          <a:p>
            <a:pPr>
              <a:defRPr/>
            </a:pPr>
            <a:fld id="{4B0CDF70-A2FE-4195-8DD9-5F439BF87990}" type="datetime1">
              <a:rPr lang="en-US" altLang="en-US"/>
              <a:pPr>
                <a:defRPr/>
              </a:pPr>
              <a:t>8/26/2020</a:t>
            </a:fld>
            <a:endParaRPr lang="en-US" alt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7713"/>
            <a:ext cx="5381625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1225"/>
            <a:ext cx="4989513" cy="447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245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itchFamily="18" charset="0"/>
                <a:cs typeface="Arial Unicode MS" pitchFamily="50" charset="-127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245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b="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A839AA5A-77EE-4952-8AE8-3D89A66068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488939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2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2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2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2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2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 userDrawn="1"/>
        </p:nvSpPr>
        <p:spPr bwMode="gray">
          <a:xfrm>
            <a:off x="1401763" y="1052736"/>
            <a:ext cx="7151687" cy="71437"/>
          </a:xfrm>
          <a:prstGeom prst="rect">
            <a:avLst/>
          </a:prstGeom>
          <a:gradFill rotWithShape="1">
            <a:gsLst>
              <a:gs pos="0">
                <a:srgbClr val="263582"/>
              </a:gs>
              <a:gs pos="100000">
                <a:srgbClr val="DADCE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z="1800" b="0">
              <a:solidFill>
                <a:schemeClr val="tx1"/>
              </a:solidFill>
            </a:endParaRPr>
          </a:p>
        </p:txBody>
      </p:sp>
      <p:sp>
        <p:nvSpPr>
          <p:cNvPr id="3" name="Rectangle 5"/>
          <p:cNvSpPr>
            <a:spLocks noChangeArrowheads="1"/>
          </p:cNvSpPr>
          <p:nvPr userDrawn="1"/>
        </p:nvSpPr>
        <p:spPr bwMode="gray">
          <a:xfrm>
            <a:off x="1401763" y="2565623"/>
            <a:ext cx="7151687" cy="71438"/>
          </a:xfrm>
          <a:prstGeom prst="rect">
            <a:avLst/>
          </a:prstGeom>
          <a:gradFill rotWithShape="1">
            <a:gsLst>
              <a:gs pos="0">
                <a:srgbClr val="263582"/>
              </a:gs>
              <a:gs pos="100000">
                <a:srgbClr val="DADCE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z="18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927944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1439006"/>
      </p:ext>
    </p:extLst>
  </p:cSld>
  <p:clrMapOvr>
    <a:masterClrMapping/>
  </p:clrMapOvr>
  <p:transition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6"/>
          <p:cNvSpPr>
            <a:spLocks noChangeArrowheads="1"/>
          </p:cNvSpPr>
          <p:nvPr/>
        </p:nvSpPr>
        <p:spPr bwMode="auto">
          <a:xfrm>
            <a:off x="0" y="215900"/>
            <a:ext cx="407035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>
              <a:lnSpc>
                <a:spcPct val="92000"/>
              </a:lnSpc>
              <a:defRPr/>
            </a:pPr>
            <a:endParaRPr kumimoji="0" lang="en-US" altLang="ko-KR" sz="2200">
              <a:solidFill>
                <a:schemeClr val="tx1"/>
              </a:solidFill>
            </a:endParaRPr>
          </a:p>
        </p:txBody>
      </p:sp>
      <p:sp>
        <p:nvSpPr>
          <p:cNvPr id="1027" name="Rectangle 47"/>
          <p:cNvSpPr>
            <a:spLocks noChangeArrowheads="1"/>
          </p:cNvSpPr>
          <p:nvPr/>
        </p:nvSpPr>
        <p:spPr bwMode="gray">
          <a:xfrm>
            <a:off x="6700838" y="325438"/>
            <a:ext cx="2900362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0" rIns="0" bIns="0" anchor="ctr"/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>
              <a:lnSpc>
                <a:spcPct val="92000"/>
              </a:lnSpc>
              <a:defRPr/>
            </a:pPr>
            <a:endParaRPr kumimoji="0" lang="ko-KR" altLang="en-US" sz="2200">
              <a:solidFill>
                <a:schemeClr val="tx1"/>
              </a:solidFill>
            </a:endParaRPr>
          </a:p>
        </p:txBody>
      </p:sp>
      <p:sp>
        <p:nvSpPr>
          <p:cNvPr id="1205306" name="Rectangle 58"/>
          <p:cNvSpPr>
            <a:spLocks noChangeArrowheads="1"/>
          </p:cNvSpPr>
          <p:nvPr/>
        </p:nvSpPr>
        <p:spPr bwMode="gray">
          <a:xfrm>
            <a:off x="0" y="725488"/>
            <a:ext cx="9906000" cy="74612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17255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spcBef>
                <a:spcPct val="50000"/>
              </a:spcBef>
              <a:buClr>
                <a:srgbClr val="0099CC"/>
              </a:buClr>
              <a:buFont typeface="Webdings" panose="05030102010509060703" pitchFamily="18" charset="2"/>
              <a:buNone/>
              <a:defRPr/>
            </a:pPr>
            <a:endParaRPr lang="ko-KR" altLang="en-US"/>
          </a:p>
        </p:txBody>
      </p:sp>
      <p:sp>
        <p:nvSpPr>
          <p:cNvPr id="1029" name="Rectangle 19"/>
          <p:cNvSpPr>
            <a:spLocks noChangeArrowheads="1"/>
          </p:cNvSpPr>
          <p:nvPr userDrawn="1"/>
        </p:nvSpPr>
        <p:spPr bwMode="auto">
          <a:xfrm>
            <a:off x="3876675" y="6572250"/>
            <a:ext cx="213201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spcBef>
                <a:spcPct val="50000"/>
              </a:spcBef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spcBef>
                <a:spcPct val="50000"/>
              </a:spcBef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spcBef>
                <a:spcPct val="50000"/>
              </a:spcBef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spcBef>
                <a:spcPct val="50000"/>
              </a:spcBef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FontTx/>
              <a:buNone/>
              <a:defRPr/>
            </a:pPr>
            <a:fld id="{975E89AD-A039-4F6E-9EC0-51A5ED9CAAAF}" type="slidenum">
              <a:rPr lang="en-US" altLang="ko-KR" sz="1200" b="0" smtClean="0">
                <a:solidFill>
                  <a:srgbClr val="000000"/>
                </a:solidFill>
                <a:latin typeface="맑은 고딕" pitchFamily="50" charset="-127"/>
              </a:rPr>
              <a:pPr algn="ctr" eaLnBrk="1" latinLnBrk="1" hangingPunct="1">
                <a:spcBef>
                  <a:spcPct val="0"/>
                </a:spcBef>
                <a:buClrTx/>
                <a:buFontTx/>
                <a:buNone/>
                <a:defRPr/>
              </a:pPr>
              <a:t>‹#›</a:t>
            </a:fld>
            <a:endParaRPr lang="en-US" altLang="ko-KR" sz="1200" b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030" name="TextBox 7"/>
          <p:cNvSpPr txBox="1">
            <a:spLocks noChangeArrowheads="1"/>
          </p:cNvSpPr>
          <p:nvPr userDrawn="1"/>
        </p:nvSpPr>
        <p:spPr bwMode="auto">
          <a:xfrm>
            <a:off x="8359775" y="6580188"/>
            <a:ext cx="15113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>
              <a:spcBef>
                <a:spcPct val="50000"/>
              </a:spcBef>
              <a:buClr>
                <a:srgbClr val="0099CC"/>
              </a:buClr>
              <a:buFont typeface="Webdings" panose="05030102010509060703" pitchFamily="18" charset="2"/>
              <a:buNone/>
              <a:defRPr/>
            </a:pPr>
            <a:r>
              <a:rPr lang="en-US" altLang="ko-KR" sz="1000">
                <a:solidFill>
                  <a:srgbClr val="B2B2B2"/>
                </a:solidFill>
              </a:rPr>
              <a:t>Computer Engineering</a:t>
            </a:r>
            <a:endParaRPr lang="ko-KR" altLang="en-US" sz="1000">
              <a:solidFill>
                <a:srgbClr val="B2B2B2"/>
              </a:solidFill>
            </a:endParaRPr>
          </a:p>
        </p:txBody>
      </p:sp>
      <p:sp>
        <p:nvSpPr>
          <p:cNvPr id="1031" name="TextBox 8"/>
          <p:cNvSpPr txBox="1">
            <a:spLocks noChangeArrowheads="1"/>
          </p:cNvSpPr>
          <p:nvPr userDrawn="1"/>
        </p:nvSpPr>
        <p:spPr bwMode="auto">
          <a:xfrm>
            <a:off x="42863" y="6597650"/>
            <a:ext cx="12017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>
              <a:spcBef>
                <a:spcPct val="50000"/>
              </a:spcBef>
              <a:buClr>
                <a:srgbClr val="0099CC"/>
              </a:buClr>
              <a:buFont typeface="Webdings" panose="05030102010509060703" pitchFamily="18" charset="2"/>
              <a:buNone/>
              <a:defRPr/>
            </a:pPr>
            <a:r>
              <a:rPr lang="ko-KR" altLang="en-US" sz="1000" b="0">
                <a:solidFill>
                  <a:srgbClr val="B2B2B2"/>
                </a:solidFill>
                <a:latin typeface="HY견고딕" pitchFamily="18" charset="-127"/>
                <a:ea typeface="HY견고딕" pitchFamily="18" charset="-127"/>
              </a:rPr>
              <a:t>자동화 시스템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5" r:id="rId2"/>
  </p:sldLayoutIdLst>
  <p:transition>
    <p:cut/>
  </p:transition>
  <p:txStyles>
    <p:titleStyle>
      <a:lvl1pPr algn="l" rtl="0" eaLnBrk="0" fontAlgn="base" hangingPunct="0">
        <a:lnSpc>
          <a:spcPct val="92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 Unicode MS" pitchFamily="50" charset="-127"/>
          <a:ea typeface="Arial Unicode MS" pitchFamily="50" charset="-127"/>
          <a:cs typeface="Arial Unicode MS" pitchFamily="50" charset="-127"/>
        </a:defRPr>
      </a:lvl1pPr>
      <a:lvl2pPr algn="l" rtl="0" eaLnBrk="0" fontAlgn="base" hangingPunct="0">
        <a:lnSpc>
          <a:spcPct val="92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 Unicode MS" pitchFamily="50" charset="-127"/>
          <a:ea typeface="Arial Unicode MS" pitchFamily="50" charset="-127"/>
          <a:cs typeface="Arial Unicode MS" pitchFamily="50" charset="-127"/>
        </a:defRPr>
      </a:lvl2pPr>
      <a:lvl3pPr algn="l" rtl="0" eaLnBrk="0" fontAlgn="base" hangingPunct="0">
        <a:lnSpc>
          <a:spcPct val="92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 Unicode MS" pitchFamily="50" charset="-127"/>
          <a:ea typeface="Arial Unicode MS" pitchFamily="50" charset="-127"/>
          <a:cs typeface="Arial Unicode MS" pitchFamily="50" charset="-127"/>
        </a:defRPr>
      </a:lvl3pPr>
      <a:lvl4pPr algn="l" rtl="0" eaLnBrk="0" fontAlgn="base" hangingPunct="0">
        <a:lnSpc>
          <a:spcPct val="92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 Unicode MS" pitchFamily="50" charset="-127"/>
          <a:ea typeface="Arial Unicode MS" pitchFamily="50" charset="-127"/>
          <a:cs typeface="Arial Unicode MS" pitchFamily="50" charset="-127"/>
        </a:defRPr>
      </a:lvl4pPr>
      <a:lvl5pPr algn="l" rtl="0" eaLnBrk="0" fontAlgn="base" hangingPunct="0">
        <a:lnSpc>
          <a:spcPct val="92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 Unicode MS" pitchFamily="50" charset="-127"/>
          <a:ea typeface="Arial Unicode MS" pitchFamily="50" charset="-127"/>
          <a:cs typeface="Arial Unicode MS" pitchFamily="50" charset="-127"/>
        </a:defRPr>
      </a:lvl5pPr>
      <a:lvl6pPr marL="457200" algn="l" rtl="0" eaLnBrk="0" fontAlgn="base" hangingPunct="0">
        <a:lnSpc>
          <a:spcPct val="92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HY헤드라인M" pitchFamily="18" charset="-127"/>
          <a:ea typeface="HY헤드라인M" pitchFamily="18" charset="-127"/>
        </a:defRPr>
      </a:lvl6pPr>
      <a:lvl7pPr marL="914400" algn="l" rtl="0" eaLnBrk="0" fontAlgn="base" hangingPunct="0">
        <a:lnSpc>
          <a:spcPct val="92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HY헤드라인M" pitchFamily="18" charset="-127"/>
          <a:ea typeface="HY헤드라인M" pitchFamily="18" charset="-127"/>
        </a:defRPr>
      </a:lvl7pPr>
      <a:lvl8pPr marL="1371600" algn="l" rtl="0" eaLnBrk="0" fontAlgn="base" hangingPunct="0">
        <a:lnSpc>
          <a:spcPct val="92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HY헤드라인M" pitchFamily="18" charset="-127"/>
          <a:ea typeface="HY헤드라인M" pitchFamily="18" charset="-127"/>
        </a:defRPr>
      </a:lvl8pPr>
      <a:lvl9pPr marL="1828800" algn="l" rtl="0" eaLnBrk="0" fontAlgn="base" hangingPunct="0">
        <a:lnSpc>
          <a:spcPct val="92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defTabSz="912813" rtl="0" eaLnBrk="0" fontAlgn="base" hangingPunct="0">
        <a:spcBef>
          <a:spcPct val="20000"/>
        </a:spcBef>
        <a:spcAft>
          <a:spcPct val="0"/>
        </a:spcAft>
        <a:buClr>
          <a:srgbClr val="1E6E04"/>
        </a:buClr>
        <a:buChar char="•"/>
        <a:defRPr sz="1600">
          <a:solidFill>
            <a:schemeClr val="tx1"/>
          </a:solidFill>
          <a:latin typeface="Arial Unicode MS" pitchFamily="50" charset="-127"/>
          <a:ea typeface="Arial Unicode MS" pitchFamily="50" charset="-127"/>
          <a:cs typeface="Arial Unicode MS" pitchFamily="50" charset="-127"/>
        </a:defRPr>
      </a:lvl1pPr>
      <a:lvl2pPr marL="692150" indent="-234950" algn="l" defTabSz="912813" rtl="0" eaLnBrk="0" fontAlgn="base" hangingPunct="0">
        <a:spcBef>
          <a:spcPct val="20000"/>
        </a:spcBef>
        <a:spcAft>
          <a:spcPct val="10000"/>
        </a:spcAft>
        <a:buClr>
          <a:schemeClr val="accent1"/>
        </a:buClr>
        <a:buFont typeface="Wingdings" pitchFamily="2" charset="2"/>
        <a:buChar char="§"/>
        <a:defRPr sz="1400">
          <a:solidFill>
            <a:schemeClr val="tx1"/>
          </a:solidFill>
          <a:latin typeface="Arial Unicode MS" pitchFamily="50" charset="-127"/>
          <a:ea typeface="Arial Unicode MS" pitchFamily="50" charset="-127"/>
          <a:cs typeface="Arial Unicode MS" pitchFamily="50" charset="-127"/>
        </a:defRPr>
      </a:lvl2pPr>
      <a:lvl3pPr marL="1252538" indent="-222250" algn="l" defTabSz="91281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sz="1400">
          <a:solidFill>
            <a:schemeClr val="tx1"/>
          </a:solidFill>
          <a:latin typeface="Arial Unicode MS" pitchFamily="50" charset="-127"/>
          <a:ea typeface="Arial Unicode MS" pitchFamily="50" charset="-127"/>
          <a:cs typeface="Arial Unicode MS" pitchFamily="50" charset="-127"/>
        </a:defRPr>
      </a:lvl3pPr>
      <a:lvl4pPr marL="1797050" indent="-195263" algn="l" defTabSz="91281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sz="1200">
          <a:solidFill>
            <a:schemeClr val="tx1"/>
          </a:solidFill>
          <a:latin typeface="Arial Unicode MS" pitchFamily="50" charset="-127"/>
          <a:ea typeface="Arial Unicode MS" pitchFamily="50" charset="-127"/>
          <a:cs typeface="Arial Unicode MS" pitchFamily="50" charset="-127"/>
        </a:defRPr>
      </a:lvl4pPr>
      <a:lvl5pPr marL="2136775" indent="-225425" algn="l" defTabSz="912813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Arial Unicode MS" pitchFamily="50" charset="-127"/>
          <a:ea typeface="Arial Unicode MS" pitchFamily="50" charset="-127"/>
          <a:cs typeface="Arial Unicode MS" pitchFamily="50" charset="-127"/>
        </a:defRPr>
      </a:lvl5pPr>
      <a:lvl6pPr marL="2593975" indent="-225425" algn="l" defTabSz="912813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6pPr>
      <a:lvl7pPr marL="3051175" indent="-225425" algn="l" defTabSz="912813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7pPr>
      <a:lvl8pPr marL="3508375" indent="-225425" algn="l" defTabSz="912813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8pPr>
      <a:lvl9pPr marL="3965575" indent="-225425" algn="l" defTabSz="912813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ChangeArrowheads="1"/>
          </p:cNvSpPr>
          <p:nvPr/>
        </p:nvSpPr>
        <p:spPr bwMode="auto">
          <a:xfrm>
            <a:off x="741363" y="90805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>
              <a:buClr>
                <a:srgbClr val="0099CC"/>
              </a:buClr>
              <a:defRPr/>
            </a:pPr>
            <a:r>
              <a:rPr lang="ko-KR" altLang="en-US" sz="4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자동화 시스템</a:t>
            </a:r>
            <a:endParaRPr lang="en-US" altLang="ko-KR" sz="4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075" name="TextBox 5"/>
          <p:cNvSpPr txBox="1">
            <a:spLocks noChangeArrowheads="1"/>
          </p:cNvSpPr>
          <p:nvPr/>
        </p:nvSpPr>
        <p:spPr bwMode="auto">
          <a:xfrm>
            <a:off x="1198563" y="2708275"/>
            <a:ext cx="8142287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</a:pPr>
            <a:r>
              <a:rPr lang="ko-KR" altLang="en-US" sz="3200" dirty="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rPr>
              <a:t>담당 교수 </a:t>
            </a:r>
            <a:r>
              <a:rPr lang="en-US" altLang="ko-KR" sz="3200" dirty="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rPr>
              <a:t>: </a:t>
            </a:r>
            <a:r>
              <a:rPr lang="ko-KR" altLang="en-US" sz="3200" dirty="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rPr>
              <a:t>이경재 </a:t>
            </a:r>
            <a:r>
              <a:rPr lang="en-US" altLang="ko-KR" sz="3200" dirty="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rPr>
              <a:t>010-2355-2981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</a:pPr>
            <a:r>
              <a:rPr lang="en-US" altLang="ko-KR" sz="3200" dirty="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rPr>
              <a:t>                     kjleephi@naver.com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</a:pPr>
            <a:r>
              <a:rPr lang="en-US" altLang="ko-KR" sz="3200" dirty="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rPr>
              <a:t>                    </a:t>
            </a:r>
            <a:r>
              <a:rPr lang="ko-KR" altLang="en-US" sz="3200" dirty="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rPr>
              <a:t>이공관 </a:t>
            </a:r>
            <a:r>
              <a:rPr lang="en-US" altLang="ko-KR" sz="3200" dirty="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rPr>
              <a:t>1002</a:t>
            </a:r>
            <a:r>
              <a:rPr lang="ko-KR" altLang="en-US" sz="3200" dirty="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rPr>
              <a:t>호  </a:t>
            </a:r>
            <a:endParaRPr lang="en-US" altLang="ko-KR" sz="3200" dirty="0">
              <a:solidFill>
                <a:srgbClr val="333399"/>
              </a:solidFill>
              <a:latin typeface="Palatino Linotype" pitchFamily="18" charset="0"/>
              <a:ea typeface="HY견명조" pitchFamily="18" charset="-127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</a:pPr>
            <a:r>
              <a:rPr lang="en-US" altLang="ko-KR" sz="3200" dirty="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rPr>
              <a:t>                    </a:t>
            </a:r>
            <a:r>
              <a:rPr lang="ko-KR" altLang="en-US" sz="3200" dirty="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rPr>
              <a:t>매주 화 </a:t>
            </a:r>
            <a:r>
              <a:rPr lang="en-US" altLang="ko-KR" sz="3200" dirty="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rPr>
              <a:t>~ </a:t>
            </a:r>
            <a:r>
              <a:rPr lang="ko-KR" altLang="en-US" sz="3200" dirty="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rPr>
              <a:t>목요일 상담가능 </a:t>
            </a:r>
          </a:p>
        </p:txBody>
      </p:sp>
      <p:pic>
        <p:nvPicPr>
          <p:cNvPr id="3076" name="그림 9" descr="symbol_img_02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8913"/>
            <a:ext cx="4222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직사각형 1"/>
          <p:cNvSpPr>
            <a:spLocks noChangeArrowheads="1"/>
          </p:cNvSpPr>
          <p:nvPr/>
        </p:nvSpPr>
        <p:spPr bwMode="auto">
          <a:xfrm>
            <a:off x="0" y="614363"/>
            <a:ext cx="9906000" cy="2936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6000" tIns="0" rIns="36000" bIns="0" anchor="ctr"/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>
              <a:latin typeface="HY헤드라인M" pitchFamily="18" charset="-127"/>
              <a:ea typeface="HY헤드라인M" pitchFamily="18" charset="-127"/>
              <a:cs typeface="Arial" charset="0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73050" y="238125"/>
            <a:ext cx="90011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2000"/>
              </a:lnSpc>
              <a:defRPr/>
            </a:pPr>
            <a:r>
              <a:rPr kumimoji="0" lang="ko-KR" altLang="en-US" sz="2200" b="0" kern="0" dirty="0">
                <a:solidFill>
                  <a:srgbClr val="5F5F5F"/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200" b="0" kern="0" dirty="0">
                <a:solidFill>
                  <a:srgbClr val="5F5F5F"/>
                </a:solidFill>
                <a:latin typeface="HY견고딕" pitchFamily="18" charset="-127"/>
                <a:ea typeface="HY견고딕" pitchFamily="18" charset="-127"/>
              </a:rPr>
              <a:t>1 </a:t>
            </a:r>
            <a:r>
              <a:rPr kumimoji="0" lang="ko-KR" altLang="en-US" sz="2200" b="0" kern="0" dirty="0">
                <a:solidFill>
                  <a:srgbClr val="5F5F5F"/>
                </a:solidFill>
                <a:latin typeface="HY견고딕" pitchFamily="18" charset="-127"/>
                <a:ea typeface="HY견고딕" pitchFamily="18" charset="-127"/>
              </a:rPr>
              <a:t>장 공장자동화 개요</a:t>
            </a:r>
            <a:endParaRPr kumimoji="0" lang="en-US" altLang="ko-KR" sz="2200" b="0" kern="0" dirty="0">
              <a:solidFill>
                <a:srgbClr val="5F5F5F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291" name="TextBox 5"/>
          <p:cNvSpPr txBox="1">
            <a:spLocks noChangeArrowheads="1"/>
          </p:cNvSpPr>
          <p:nvPr/>
        </p:nvSpPr>
        <p:spPr bwMode="auto">
          <a:xfrm>
            <a:off x="488950" y="908050"/>
            <a:ext cx="33242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1.3  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공장자동화와 시스템의 구성 </a:t>
            </a: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604838" y="1247775"/>
            <a:ext cx="9274175" cy="7540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5C993D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0" rIns="90000" bIns="0" anchor="ctr">
            <a:spAutoFit/>
          </a:bodyPr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dirty="0">
                <a:solidFill>
                  <a:schemeClr val="tx1"/>
                </a:solidFill>
                <a:latin typeface="굴림" charset="-127"/>
                <a:ea typeface="굴림" charset="-127"/>
              </a:rPr>
              <a:t>FA </a:t>
            </a:r>
            <a:r>
              <a:rPr lang="ko-KR" altLang="en-US" sz="1400" dirty="0">
                <a:solidFill>
                  <a:schemeClr val="tx1"/>
                </a:solidFill>
                <a:latin typeface="굴림" charset="-127"/>
                <a:ea typeface="굴림" charset="-127"/>
              </a:rPr>
              <a:t>시스템</a:t>
            </a:r>
            <a:r>
              <a:rPr lang="en-US" altLang="ko-KR" sz="1400" dirty="0">
                <a:solidFill>
                  <a:schemeClr val="tx1"/>
                </a:solidFill>
                <a:latin typeface="굴림" charset="-127"/>
                <a:ea typeface="굴림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굴림" charset="-127"/>
                <a:ea typeface="굴림" charset="-127"/>
              </a:rPr>
              <a:t>즉 </a:t>
            </a:r>
            <a:r>
              <a:rPr lang="en-US" altLang="ko-KR" sz="1400" dirty="0">
                <a:solidFill>
                  <a:schemeClr val="tx1"/>
                </a:solidFill>
                <a:latin typeface="굴림" charset="-127"/>
                <a:ea typeface="굴림" charset="-127"/>
              </a:rPr>
              <a:t>CIM(Computer Integrated Manufacturing) , FMS(Flexible Manufacturing System),  CAD/CAM</a:t>
            </a: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dirty="0">
                <a:solidFill>
                  <a:schemeClr val="tx1"/>
                </a:solidFill>
                <a:latin typeface="굴림" charset="-127"/>
                <a:ea typeface="굴림" charset="-127"/>
              </a:rPr>
              <a:t>(Computer Aided Design/Computer Aided Manufacturing)  </a:t>
            </a:r>
            <a:r>
              <a:rPr lang="ko-KR" altLang="en-US" sz="1400" dirty="0">
                <a:solidFill>
                  <a:schemeClr val="tx1"/>
                </a:solidFill>
                <a:latin typeface="굴림" charset="-127"/>
                <a:ea typeface="굴림" charset="-127"/>
              </a:rPr>
              <a:t>및 </a:t>
            </a:r>
            <a:r>
              <a:rPr lang="en-US" altLang="ko-KR" sz="1400" dirty="0">
                <a:solidFill>
                  <a:schemeClr val="tx1"/>
                </a:solidFill>
                <a:latin typeface="굴림" charset="-127"/>
                <a:ea typeface="굴림" charset="-127"/>
              </a:rPr>
              <a:t>MRP(Manufacturing Resource Planning) </a:t>
            </a:r>
            <a:r>
              <a:rPr lang="ko-KR" altLang="en-US" sz="1400" dirty="0">
                <a:solidFill>
                  <a:schemeClr val="tx1"/>
                </a:solidFill>
                <a:latin typeface="굴림" charset="-127"/>
                <a:ea typeface="굴림" charset="-127"/>
              </a:rPr>
              <a:t>연관도</a:t>
            </a:r>
            <a:r>
              <a:rPr lang="en-US" altLang="ko-KR" sz="1400" dirty="0">
                <a:solidFill>
                  <a:schemeClr val="tx1"/>
                </a:solidFill>
                <a:latin typeface="굴림" charset="-127"/>
                <a:ea typeface="굴림" charset="-127"/>
              </a:rPr>
              <a:t>.</a:t>
            </a:r>
          </a:p>
        </p:txBody>
      </p:sp>
      <p:pic>
        <p:nvPicPr>
          <p:cNvPr id="12293" name="_x112084648" descr="DRW000024244af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5" y="2038350"/>
            <a:ext cx="5394325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4" name="Rectangle 3"/>
          <p:cNvSpPr>
            <a:spLocks noChangeArrowheads="1"/>
          </p:cNvSpPr>
          <p:nvPr/>
        </p:nvSpPr>
        <p:spPr bwMode="auto">
          <a:xfrm>
            <a:off x="2824163" y="6273800"/>
            <a:ext cx="4257675" cy="2159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5C993D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0" rIns="90000" bIns="0" anchor="ctr">
            <a:spAutoFit/>
          </a:bodyPr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algn="ctr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>
                <a:solidFill>
                  <a:srgbClr val="000000"/>
                </a:solidFill>
                <a:latin typeface="굴림" charset="-127"/>
                <a:ea typeface="굴림" charset="-127"/>
              </a:rPr>
              <a:t>[</a:t>
            </a:r>
            <a:r>
              <a:rPr lang="ko-KR" altLang="en-US" sz="1400">
                <a:solidFill>
                  <a:srgbClr val="000000"/>
                </a:solidFill>
                <a:latin typeface="굴림" charset="-127"/>
                <a:ea typeface="굴림" charset="-127"/>
              </a:rPr>
              <a:t>그림 </a:t>
            </a:r>
            <a:r>
              <a:rPr lang="en-US" altLang="ko-KR" sz="1400">
                <a:solidFill>
                  <a:srgbClr val="000000"/>
                </a:solidFill>
                <a:latin typeface="굴림" charset="-127"/>
                <a:ea typeface="굴림" charset="-127"/>
              </a:rPr>
              <a:t>1-1] FA </a:t>
            </a:r>
            <a:r>
              <a:rPr lang="ko-KR" altLang="en-US" sz="1400">
                <a:solidFill>
                  <a:srgbClr val="000000"/>
                </a:solidFill>
                <a:latin typeface="굴림" charset="-127"/>
                <a:ea typeface="굴림" charset="-127"/>
              </a:rPr>
              <a:t>시스템의 구성</a:t>
            </a:r>
            <a:r>
              <a:rPr lang="en-US" altLang="ko-KR" sz="1400">
                <a:solidFill>
                  <a:srgbClr val="000000"/>
                </a:solidFill>
                <a:latin typeface="굴림" charset="-127"/>
                <a:ea typeface="굴림" charset="-127"/>
              </a:rPr>
              <a:t>(</a:t>
            </a:r>
            <a:r>
              <a:rPr lang="ko-KR" altLang="en-US" sz="1400">
                <a:solidFill>
                  <a:srgbClr val="000000"/>
                </a:solidFill>
                <a:latin typeface="굴림" charset="-127"/>
                <a:ea typeface="굴림" charset="-127"/>
              </a:rPr>
              <a:t>제품 및 정보의 흐름</a:t>
            </a:r>
            <a:r>
              <a:rPr lang="en-US" altLang="ko-KR" sz="1400">
                <a:solidFill>
                  <a:srgbClr val="000000"/>
                </a:solidFill>
                <a:latin typeface="굴림" charset="-127"/>
                <a:ea typeface="굴림" charset="-127"/>
              </a:rPr>
              <a:t>)</a:t>
            </a:r>
            <a:endParaRPr lang="en-US" altLang="ko-KR" sz="140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73050" y="238125"/>
            <a:ext cx="90011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2000"/>
              </a:lnSpc>
              <a:defRPr/>
            </a:pPr>
            <a:r>
              <a:rPr kumimoji="0" lang="ko-KR" altLang="en-US" sz="2200" b="0" kern="0" dirty="0">
                <a:solidFill>
                  <a:srgbClr val="5F5F5F"/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200" b="0" kern="0" dirty="0">
                <a:solidFill>
                  <a:srgbClr val="5F5F5F"/>
                </a:solidFill>
                <a:latin typeface="HY견고딕" pitchFamily="18" charset="-127"/>
                <a:ea typeface="HY견고딕" pitchFamily="18" charset="-127"/>
              </a:rPr>
              <a:t>1 </a:t>
            </a:r>
            <a:r>
              <a:rPr kumimoji="0" lang="ko-KR" altLang="en-US" sz="2200" b="0" kern="0" dirty="0">
                <a:solidFill>
                  <a:srgbClr val="5F5F5F"/>
                </a:solidFill>
                <a:latin typeface="HY견고딕" pitchFamily="18" charset="-127"/>
                <a:ea typeface="HY견고딕" pitchFamily="18" charset="-127"/>
              </a:rPr>
              <a:t>장 공장자동화 개요</a:t>
            </a:r>
            <a:endParaRPr kumimoji="0" lang="en-US" altLang="ko-KR" sz="2200" b="0" kern="0" dirty="0">
              <a:solidFill>
                <a:srgbClr val="5F5F5F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315" name="TextBox 5"/>
          <p:cNvSpPr txBox="1">
            <a:spLocks noChangeArrowheads="1"/>
          </p:cNvSpPr>
          <p:nvPr/>
        </p:nvSpPr>
        <p:spPr bwMode="auto">
          <a:xfrm>
            <a:off x="488950" y="908050"/>
            <a:ext cx="33242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b="0">
                <a:solidFill>
                  <a:srgbClr val="5F5F5F"/>
                </a:solidFill>
                <a:latin typeface="HY견고딕" pitchFamily="18" charset="-127"/>
                <a:ea typeface="HY견고딕" pitchFamily="18" charset="-127"/>
              </a:rPr>
              <a:t>1.3  </a:t>
            </a:r>
            <a:r>
              <a:rPr lang="ko-KR" altLang="en-US" b="0">
                <a:solidFill>
                  <a:srgbClr val="5F5F5F"/>
                </a:solidFill>
                <a:latin typeface="HY견고딕" pitchFamily="18" charset="-127"/>
                <a:ea typeface="HY견고딕" pitchFamily="18" charset="-127"/>
              </a:rPr>
              <a:t>공장자동화와 시스템의 구성 </a:t>
            </a:r>
          </a:p>
        </p:txBody>
      </p:sp>
      <p:sp>
        <p:nvSpPr>
          <p:cNvPr id="13316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5C993D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0" rIns="90000" bIns="0" anchor="ctr">
            <a:spAutoFit/>
          </a:bodyPr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/>
          </a:p>
        </p:txBody>
      </p:sp>
      <p:pic>
        <p:nvPicPr>
          <p:cNvPr id="13317" name="_x112008320" descr="DRW000024244b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1341438"/>
            <a:ext cx="7461250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Rectangle 3"/>
          <p:cNvSpPr>
            <a:spLocks noChangeArrowheads="1"/>
          </p:cNvSpPr>
          <p:nvPr/>
        </p:nvSpPr>
        <p:spPr bwMode="auto">
          <a:xfrm>
            <a:off x="2971800" y="6273800"/>
            <a:ext cx="3962400" cy="2159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5C993D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0" rIns="90000" bIns="0" anchor="ctr">
            <a:spAutoFit/>
          </a:bodyPr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algn="ctr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>
                <a:solidFill>
                  <a:srgbClr val="000000"/>
                </a:solidFill>
                <a:latin typeface="굴림" charset="-127"/>
                <a:ea typeface="굴림" charset="-127"/>
              </a:rPr>
              <a:t>[</a:t>
            </a:r>
            <a:r>
              <a:rPr lang="ko-KR" altLang="en-US" sz="1400">
                <a:solidFill>
                  <a:srgbClr val="000000"/>
                </a:solidFill>
                <a:latin typeface="굴림" charset="-127"/>
                <a:ea typeface="굴림" charset="-127"/>
              </a:rPr>
              <a:t>그림 </a:t>
            </a:r>
            <a:r>
              <a:rPr lang="en-US" altLang="ko-KR" sz="1400">
                <a:solidFill>
                  <a:srgbClr val="000000"/>
                </a:solidFill>
                <a:latin typeface="굴림" charset="-127"/>
                <a:ea typeface="굴림" charset="-127"/>
              </a:rPr>
              <a:t>1-2] FA </a:t>
            </a:r>
            <a:r>
              <a:rPr lang="ko-KR" altLang="en-US" sz="1400">
                <a:solidFill>
                  <a:srgbClr val="000000"/>
                </a:solidFill>
                <a:latin typeface="굴림" charset="-127"/>
                <a:ea typeface="굴림" charset="-127"/>
              </a:rPr>
              <a:t>시스템의 구성</a:t>
            </a:r>
            <a:r>
              <a:rPr lang="en-US" altLang="ko-KR" sz="1400">
                <a:solidFill>
                  <a:srgbClr val="000000"/>
                </a:solidFill>
                <a:latin typeface="굴림" charset="-127"/>
                <a:ea typeface="굴림" charset="-127"/>
              </a:rPr>
              <a:t>(</a:t>
            </a:r>
            <a:r>
              <a:rPr lang="ko-KR" altLang="en-US" sz="1400">
                <a:solidFill>
                  <a:srgbClr val="000000"/>
                </a:solidFill>
                <a:latin typeface="굴림" charset="-127"/>
                <a:ea typeface="굴림" charset="-127"/>
              </a:rPr>
              <a:t>구성장비의 시각</a:t>
            </a:r>
            <a:r>
              <a:rPr lang="en-US" altLang="ko-KR" sz="1400">
                <a:solidFill>
                  <a:srgbClr val="000000"/>
                </a:solidFill>
                <a:latin typeface="굴림" charset="-127"/>
                <a:ea typeface="굴림" charset="-127"/>
              </a:rPr>
              <a:t>)</a:t>
            </a:r>
            <a:endParaRPr lang="en-US" altLang="ko-KR" sz="1400">
              <a:latin typeface="굴림" charset="-127"/>
              <a:ea typeface="굴림" charset="-127"/>
            </a:endParaRPr>
          </a:p>
        </p:txBody>
      </p:sp>
      <p:sp>
        <p:nvSpPr>
          <p:cNvPr id="13319" name="TextBox 9"/>
          <p:cNvSpPr txBox="1">
            <a:spLocks noChangeArrowheads="1"/>
          </p:cNvSpPr>
          <p:nvPr/>
        </p:nvSpPr>
        <p:spPr bwMode="auto">
          <a:xfrm>
            <a:off x="5338763" y="3968750"/>
            <a:ext cx="2744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sz="1400">
                <a:solidFill>
                  <a:schemeClr val="tx1"/>
                </a:solidFill>
                <a:latin typeface="굴림" charset="-127"/>
                <a:ea typeface="굴림" charset="-127"/>
                <a:cs typeface="Times New Roman" pitchFamily="18" charset="0"/>
              </a:rPr>
              <a:t>예</a:t>
            </a:r>
            <a:r>
              <a:rPr lang="en-US" altLang="ko-KR" sz="1400">
                <a:solidFill>
                  <a:schemeClr val="tx1"/>
                </a:solidFill>
                <a:latin typeface="굴림" charset="-127"/>
                <a:ea typeface="굴림" charset="-127"/>
                <a:cs typeface="Times New Roman" pitchFamily="18" charset="0"/>
              </a:rPr>
              <a:t>) </a:t>
            </a:r>
            <a:r>
              <a:rPr lang="en-US" altLang="ko-KR" sz="14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Times New Roman" pitchFamily="18" charset="0"/>
              </a:rPr>
              <a:t>Profibus </a:t>
            </a:r>
            <a:r>
              <a:rPr lang="ko-KR" altLang="en-US" sz="14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Times New Roman" pitchFamily="18" charset="0"/>
              </a:rPr>
              <a:t> </a:t>
            </a:r>
            <a:r>
              <a:rPr lang="en-US" altLang="ko-KR" sz="14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Times New Roman" pitchFamily="18" charset="0"/>
              </a:rPr>
              <a:t>of  Siemens</a:t>
            </a:r>
            <a:r>
              <a:rPr lang="ko-KR" altLang="en-US" sz="14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Times New Roman" pitchFamily="18" charset="0"/>
              </a:rPr>
              <a:t>사</a:t>
            </a:r>
            <a:r>
              <a:rPr lang="en-US" altLang="ko-KR" sz="14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Times New Roman" pitchFamily="18" charset="0"/>
              </a:rPr>
              <a:t>(</a:t>
            </a:r>
            <a:r>
              <a:rPr lang="ko-KR" altLang="en-US" sz="14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Times New Roman" pitchFamily="18" charset="0"/>
              </a:rPr>
              <a:t>독일</a:t>
            </a:r>
            <a:r>
              <a:rPr lang="en-US" altLang="ko-KR" sz="140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Times New Roman" pitchFamily="18" charset="0"/>
              </a:rPr>
              <a:t>)</a:t>
            </a:r>
            <a:endParaRPr lang="ko-KR" altLang="en-US" sz="1400">
              <a:solidFill>
                <a:schemeClr val="tx1"/>
              </a:solidFill>
              <a:latin typeface="Times New Roman" pitchFamily="18" charset="0"/>
              <a:ea typeface="굴림" charset="-127"/>
              <a:cs typeface="Times New Roman" pitchFamily="18" charset="0"/>
            </a:endParaRPr>
          </a:p>
        </p:txBody>
      </p:sp>
      <p:sp>
        <p:nvSpPr>
          <p:cNvPr id="13320" name="TextBox 10"/>
          <p:cNvSpPr txBox="1">
            <a:spLocks noChangeArrowheads="1"/>
          </p:cNvSpPr>
          <p:nvPr/>
        </p:nvSpPr>
        <p:spPr bwMode="auto">
          <a:xfrm>
            <a:off x="7167563" y="3017838"/>
            <a:ext cx="19431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200">
                <a:solidFill>
                  <a:srgbClr val="5F5F5F"/>
                </a:solidFill>
                <a:latin typeface="Times New Roman" pitchFamily="18" charset="0"/>
                <a:ea typeface="굴림" charset="-127"/>
                <a:cs typeface="Times New Roman" pitchFamily="18" charset="0"/>
              </a:rPr>
              <a:t>LAN(Local Area Network)</a:t>
            </a:r>
            <a:endParaRPr lang="ko-KR" altLang="en-US" sz="1200">
              <a:solidFill>
                <a:srgbClr val="5F5F5F"/>
              </a:solidFill>
              <a:latin typeface="Times New Roman" pitchFamily="18" charset="0"/>
              <a:ea typeface="굴림" charset="-127"/>
              <a:cs typeface="Times New Roman" pitchFamily="18" charset="0"/>
            </a:endParaRPr>
          </a:p>
        </p:txBody>
      </p:sp>
      <p:sp>
        <p:nvSpPr>
          <p:cNvPr id="13321" name="TextBox 11"/>
          <p:cNvSpPr txBox="1">
            <a:spLocks noChangeArrowheads="1"/>
          </p:cNvSpPr>
          <p:nvPr/>
        </p:nvSpPr>
        <p:spPr bwMode="auto">
          <a:xfrm>
            <a:off x="7142163" y="1758950"/>
            <a:ext cx="22828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200">
                <a:solidFill>
                  <a:srgbClr val="5F5F5F"/>
                </a:solidFill>
                <a:latin typeface="Times New Roman" pitchFamily="18" charset="0"/>
                <a:ea typeface="굴림" charset="-127"/>
                <a:cs typeface="Times New Roman" pitchFamily="18" charset="0"/>
              </a:rPr>
              <a:t>LAN(Local Area Network) </a:t>
            </a:r>
            <a:r>
              <a:rPr lang="ko-KR" altLang="en-US" sz="1200">
                <a:solidFill>
                  <a:srgbClr val="5F5F5F"/>
                </a:solidFill>
                <a:latin typeface="Times New Roman" pitchFamily="18" charset="0"/>
                <a:ea typeface="굴림" charset="-127"/>
                <a:cs typeface="Times New Roman" pitchFamily="18" charset="0"/>
              </a:rPr>
              <a:t>또는</a:t>
            </a:r>
            <a:endParaRPr lang="en-US" altLang="ko-KR" sz="1200">
              <a:solidFill>
                <a:srgbClr val="5F5F5F"/>
              </a:solidFill>
              <a:latin typeface="Times New Roman" pitchFamily="18" charset="0"/>
              <a:ea typeface="굴림" charset="-127"/>
              <a:cs typeface="Times New Roman" pitchFamily="18" charset="0"/>
            </a:endParaRPr>
          </a:p>
          <a:p>
            <a:pPr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200">
                <a:solidFill>
                  <a:srgbClr val="5F5F5F"/>
                </a:solidFill>
                <a:latin typeface="Times New Roman" pitchFamily="18" charset="0"/>
                <a:ea typeface="굴림" charset="-127"/>
                <a:cs typeface="Times New Roman" pitchFamily="18" charset="0"/>
              </a:rPr>
              <a:t>WAN(Wide Area Network)</a:t>
            </a:r>
            <a:endParaRPr lang="ko-KR" altLang="en-US" sz="1200">
              <a:solidFill>
                <a:srgbClr val="5F5F5F"/>
              </a:solidFill>
              <a:latin typeface="Times New Roman" pitchFamily="18" charset="0"/>
              <a:ea typeface="굴림" charset="-127"/>
              <a:cs typeface="Times New Roman" pitchFamily="18" charset="0"/>
            </a:endParaRPr>
          </a:p>
        </p:txBody>
      </p:sp>
      <p:sp>
        <p:nvSpPr>
          <p:cNvPr id="13322" name="TextBox 12"/>
          <p:cNvSpPr txBox="1">
            <a:spLocks noChangeArrowheads="1"/>
          </p:cNvSpPr>
          <p:nvPr/>
        </p:nvSpPr>
        <p:spPr bwMode="auto">
          <a:xfrm>
            <a:off x="7256463" y="5248275"/>
            <a:ext cx="15176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200">
                <a:solidFill>
                  <a:srgbClr val="5F5F5F"/>
                </a:solidFill>
                <a:latin typeface="Times New Roman" pitchFamily="18" charset="0"/>
                <a:ea typeface="굴림" charset="-127"/>
                <a:cs typeface="Times New Roman" pitchFamily="18" charset="0"/>
              </a:rPr>
              <a:t>4~20mA,  RS-485 </a:t>
            </a:r>
            <a:r>
              <a:rPr lang="ko-KR" altLang="en-US" sz="1200">
                <a:solidFill>
                  <a:srgbClr val="5F5F5F"/>
                </a:solidFill>
                <a:latin typeface="Times New Roman" pitchFamily="18" charset="0"/>
                <a:ea typeface="굴림" charset="-127"/>
                <a:cs typeface="Times New Roman" pitchFamily="18" charset="0"/>
              </a:rPr>
              <a:t>등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73050" y="238125"/>
            <a:ext cx="90011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2000"/>
              </a:lnSpc>
              <a:defRPr/>
            </a:pPr>
            <a:r>
              <a:rPr kumimoji="0" lang="ko-KR" altLang="en-US" sz="2200" b="0" kern="0" dirty="0">
                <a:solidFill>
                  <a:srgbClr val="5F5F5F"/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200" b="0" kern="0" dirty="0">
                <a:solidFill>
                  <a:srgbClr val="5F5F5F"/>
                </a:solidFill>
                <a:latin typeface="HY견고딕" pitchFamily="18" charset="-127"/>
                <a:ea typeface="HY견고딕" pitchFamily="18" charset="-127"/>
              </a:rPr>
              <a:t>1 </a:t>
            </a:r>
            <a:r>
              <a:rPr kumimoji="0" lang="ko-KR" altLang="en-US" sz="2200" b="0" kern="0" dirty="0">
                <a:solidFill>
                  <a:srgbClr val="5F5F5F"/>
                </a:solidFill>
                <a:latin typeface="HY견고딕" pitchFamily="18" charset="-127"/>
                <a:ea typeface="HY견고딕" pitchFamily="18" charset="-127"/>
              </a:rPr>
              <a:t>장 공장자동화 개요</a:t>
            </a:r>
            <a:endParaRPr kumimoji="0" lang="en-US" altLang="ko-KR" sz="2200" b="0" kern="0" dirty="0">
              <a:solidFill>
                <a:srgbClr val="5F5F5F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339" name="TextBox 5"/>
          <p:cNvSpPr txBox="1">
            <a:spLocks noChangeArrowheads="1"/>
          </p:cNvSpPr>
          <p:nvPr/>
        </p:nvSpPr>
        <p:spPr bwMode="auto">
          <a:xfrm>
            <a:off x="488950" y="908050"/>
            <a:ext cx="30511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1.4  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공장자동화 시스템의 특징</a:t>
            </a:r>
          </a:p>
        </p:txBody>
      </p:sp>
      <p:sp>
        <p:nvSpPr>
          <p:cNvPr id="14340" name="직사각형 8"/>
          <p:cNvSpPr>
            <a:spLocks noChangeArrowheads="1"/>
          </p:cNvSpPr>
          <p:nvPr/>
        </p:nvSpPr>
        <p:spPr bwMode="auto">
          <a:xfrm>
            <a:off x="668524" y="1258888"/>
            <a:ext cx="8785225" cy="386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▶ 최근 경향 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일관된 완전자동화  → 부분자동화 방식</a:t>
            </a:r>
            <a:endParaRPr lang="en-US" altLang="ko-KR" sz="14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소수인원에 의한 완제품을 생산하여 품질향상  및 생산단가를 절감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▶ 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FAM(Factory Automation Manager) 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이나 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HMI(Human-Machine Interface)  :</a:t>
            </a: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생산현장의 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PLC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와 관리실의 주 컴퓨터를 연계하여 생산현장의 상황을 감시 제어하는 프로그램</a:t>
            </a:r>
            <a:endParaRPr lang="en-US" altLang="ko-KR" sz="14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▶ 특징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조건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- FMS(Flexible Manufacturing System)</a:t>
            </a: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- DCS(Distributed Control System)</a:t>
            </a: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- Scalability(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확장성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- CIM(Computer Integrated Manufacturing).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73050" y="238125"/>
            <a:ext cx="90011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2000"/>
              </a:lnSpc>
              <a:defRPr/>
            </a:pPr>
            <a:r>
              <a:rPr kumimoji="0" lang="ko-KR" altLang="en-US" sz="2200" b="0" kern="0" dirty="0">
                <a:solidFill>
                  <a:srgbClr val="5F5F5F"/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200" b="0" kern="0" dirty="0">
                <a:solidFill>
                  <a:srgbClr val="5F5F5F"/>
                </a:solidFill>
                <a:latin typeface="HY견고딕" pitchFamily="18" charset="-127"/>
                <a:ea typeface="HY견고딕" pitchFamily="18" charset="-127"/>
              </a:rPr>
              <a:t>1 </a:t>
            </a:r>
            <a:r>
              <a:rPr kumimoji="0" lang="ko-KR" altLang="en-US" sz="2200" b="0" kern="0" dirty="0">
                <a:solidFill>
                  <a:srgbClr val="5F5F5F"/>
                </a:solidFill>
                <a:latin typeface="HY견고딕" pitchFamily="18" charset="-127"/>
                <a:ea typeface="HY견고딕" pitchFamily="18" charset="-127"/>
              </a:rPr>
              <a:t>장 공장자동화 개요</a:t>
            </a:r>
            <a:endParaRPr kumimoji="0" lang="en-US" altLang="ko-KR" sz="2200" b="0" kern="0" dirty="0">
              <a:solidFill>
                <a:srgbClr val="5F5F5F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363" name="TextBox 5"/>
          <p:cNvSpPr txBox="1">
            <a:spLocks noChangeArrowheads="1"/>
          </p:cNvSpPr>
          <p:nvPr/>
        </p:nvSpPr>
        <p:spPr bwMode="auto">
          <a:xfrm>
            <a:off x="488950" y="908050"/>
            <a:ext cx="30511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1.5  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공장자동화와 기술의 분류</a:t>
            </a:r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631825" y="1160835"/>
            <a:ext cx="4465638" cy="484748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5C993D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0" rIns="90000" bIns="0" anchor="ctr">
            <a:spAutoFit/>
          </a:bodyPr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① 경영관리 기술</a:t>
            </a:r>
          </a:p>
          <a:p>
            <a:pPr>
              <a:lnSpc>
                <a:spcPct val="150000"/>
              </a:lnSpc>
            </a:pP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제품의 수주에서 제조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․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판매까지 일괄 관리하고</a:t>
            </a:r>
            <a:endParaRPr lang="en-US" altLang="ko-KR" sz="14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플랜트를 설계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② 시스템 기술</a:t>
            </a:r>
          </a:p>
          <a:p>
            <a:pPr>
              <a:lnSpc>
                <a:spcPct val="150000"/>
              </a:lnSpc>
            </a:pP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단독공정을 연결하여 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Work Cell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을 구성하고 </a:t>
            </a:r>
            <a:endParaRPr lang="en-US" altLang="ko-KR" sz="14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생산라인을 구축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③ 제어기술</a:t>
            </a:r>
          </a:p>
          <a:p>
            <a:pPr>
              <a:lnSpc>
                <a:spcPct val="150000"/>
              </a:lnSpc>
            </a:pP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제어변수가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목표값을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잘 추종하도록 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PLC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와 컴퓨터</a:t>
            </a:r>
            <a:endParaRPr lang="en-US" altLang="ko-KR" sz="14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등을 이용하여 제어입력을 발생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④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계측기술</a:t>
            </a:r>
          </a:p>
          <a:p>
            <a:pPr>
              <a:lnSpc>
                <a:spcPct val="150000"/>
              </a:lnSpc>
            </a:pP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온도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(RTD),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유량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․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압력 및 속도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(Flow meter)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등 </a:t>
            </a:r>
            <a:endParaRPr lang="en-US" altLang="ko-KR" sz="14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제어변수 신호를 검출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⑤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자동화설계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및 공정설계 기술</a:t>
            </a:r>
          </a:p>
          <a:p>
            <a:pPr>
              <a:lnSpc>
                <a:spcPct val="150000"/>
              </a:lnSpc>
            </a:pP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실제 생산을 담당하는 로봇 본체 등을 설계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pic>
        <p:nvPicPr>
          <p:cNvPr id="15365" name="_x112084408" descr="DRW000024244b0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225" y="1304925"/>
            <a:ext cx="4476750" cy="422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Rectangle 3"/>
          <p:cNvSpPr>
            <a:spLocks noChangeArrowheads="1"/>
          </p:cNvSpPr>
          <p:nvPr/>
        </p:nvSpPr>
        <p:spPr bwMode="auto">
          <a:xfrm>
            <a:off x="5889625" y="5876925"/>
            <a:ext cx="3200400" cy="2159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5C993D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0" rIns="90000" bIns="0" anchor="ctr">
            <a:spAutoFit/>
          </a:bodyPr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algn="ctr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>
                <a:solidFill>
                  <a:srgbClr val="000000"/>
                </a:solidFill>
                <a:latin typeface="굴림" charset="-127"/>
                <a:ea typeface="굴림" charset="-127"/>
              </a:rPr>
              <a:t>[</a:t>
            </a:r>
            <a:r>
              <a:rPr lang="ko-KR" altLang="en-US" sz="1400">
                <a:solidFill>
                  <a:srgbClr val="000000"/>
                </a:solidFill>
                <a:latin typeface="굴림" charset="-127"/>
                <a:ea typeface="굴림" charset="-127"/>
              </a:rPr>
              <a:t>그림 </a:t>
            </a:r>
            <a:r>
              <a:rPr lang="en-US" altLang="ko-KR" sz="1400">
                <a:solidFill>
                  <a:srgbClr val="000000"/>
                </a:solidFill>
                <a:latin typeface="굴림" charset="-127"/>
                <a:ea typeface="굴림" charset="-127"/>
              </a:rPr>
              <a:t>1-3] </a:t>
            </a:r>
            <a:r>
              <a:rPr lang="ko-KR" altLang="en-US" sz="1400">
                <a:solidFill>
                  <a:srgbClr val="000000"/>
                </a:solidFill>
                <a:latin typeface="굴림" charset="-127"/>
                <a:ea typeface="굴림" charset="-127"/>
              </a:rPr>
              <a:t>자동화기술의 수직적 분류</a:t>
            </a:r>
            <a:endParaRPr lang="ko-KR" altLang="en-US" sz="1400">
              <a:latin typeface="굴림" charset="-127"/>
              <a:ea typeface="굴림" charset="-127"/>
            </a:endParaRPr>
          </a:p>
        </p:txBody>
      </p:sp>
      <p:sp>
        <p:nvSpPr>
          <p:cNvPr id="15367" name="직사각형 1"/>
          <p:cNvSpPr>
            <a:spLocks noChangeArrowheads="1"/>
          </p:cNvSpPr>
          <p:nvPr/>
        </p:nvSpPr>
        <p:spPr bwMode="auto">
          <a:xfrm>
            <a:off x="826777" y="6093296"/>
            <a:ext cx="3586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dirty="0">
                <a:solidFill>
                  <a:schemeClr val="tx1"/>
                </a:solidFill>
              </a:rPr>
              <a:t>※ RTD(Resistance Temperature Detector)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20700" y="169863"/>
            <a:ext cx="8753475" cy="6553200"/>
          </a:xfrm>
          <a:prstGeom prst="rect">
            <a:avLst/>
          </a:prstGeom>
        </p:spPr>
        <p:txBody>
          <a:bodyPr/>
          <a:lstStyle/>
          <a:p>
            <a:pPr marL="342900" indent="-342900" eaLnBrk="1" latinLnBrk="1" hangingPunct="1">
              <a:defRPr/>
            </a:pPr>
            <a:r>
              <a:rPr lang="ko-KR" altLang="en-US" sz="2800" b="0" kern="0" dirty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  <a:cs typeface="+mn-cs"/>
              </a:rPr>
              <a:t>평가 방법</a:t>
            </a:r>
            <a:endParaRPr lang="en-US" altLang="ko-KR" sz="2800" b="0" kern="0" dirty="0">
              <a:solidFill>
                <a:prstClr val="black"/>
              </a:solidFill>
              <a:latin typeface="HY견고딕" pitchFamily="18" charset="-127"/>
              <a:ea typeface="HY견고딕" pitchFamily="18" charset="-127"/>
              <a:cs typeface="+mn-cs"/>
            </a:endParaRPr>
          </a:p>
          <a:p>
            <a:pPr lvl="1" eaLnBrk="1" latinLnBrk="1" hangingPunct="1">
              <a:defRPr/>
            </a:pPr>
            <a:endParaRPr lang="en-US" altLang="ko-KR" sz="2400" b="0" kern="0" dirty="0">
              <a:solidFill>
                <a:srgbClr val="080808"/>
              </a:solidFill>
              <a:latin typeface="HY견고딕" pitchFamily="18" charset="-127"/>
              <a:ea typeface="HY견고딕" pitchFamily="18" charset="-127"/>
              <a:cs typeface="+mn-cs"/>
            </a:endParaRPr>
          </a:p>
          <a:p>
            <a:pPr lvl="1" eaLnBrk="1" latinLnBrk="1" hangingPunct="1">
              <a:defRPr/>
            </a:pPr>
            <a:r>
              <a:rPr lang="en-US" altLang="ko-KR" sz="2400" b="0" kern="0" dirty="0">
                <a:solidFill>
                  <a:srgbClr val="080808"/>
                </a:solidFill>
                <a:latin typeface="HY견고딕" pitchFamily="18" charset="-127"/>
                <a:ea typeface="HY견고딕" pitchFamily="18" charset="-127"/>
                <a:cs typeface="+mn-cs"/>
              </a:rPr>
              <a:t>- </a:t>
            </a:r>
            <a:r>
              <a:rPr lang="ko-KR" altLang="en-US" sz="2400" b="0" kern="0" dirty="0">
                <a:solidFill>
                  <a:srgbClr val="080808"/>
                </a:solidFill>
                <a:latin typeface="HY견고딕" pitchFamily="18" charset="-127"/>
                <a:ea typeface="HY견고딕" pitchFamily="18" charset="-127"/>
                <a:cs typeface="+mn-cs"/>
              </a:rPr>
              <a:t>출석 및 수업참여</a:t>
            </a:r>
            <a:r>
              <a:rPr lang="en-US" altLang="ko-KR" sz="2400" b="0" kern="0" dirty="0">
                <a:solidFill>
                  <a:srgbClr val="080808"/>
                </a:solidFill>
                <a:latin typeface="HY견고딕" pitchFamily="18" charset="-127"/>
                <a:ea typeface="HY견고딕" pitchFamily="18" charset="-127"/>
                <a:cs typeface="+mn-cs"/>
              </a:rPr>
              <a:t>  :  20 %</a:t>
            </a:r>
          </a:p>
          <a:p>
            <a:pPr lvl="1" eaLnBrk="1" latinLnBrk="1" hangingPunct="1">
              <a:lnSpc>
                <a:spcPct val="150000"/>
              </a:lnSpc>
              <a:defRPr/>
            </a:pPr>
            <a:r>
              <a:rPr lang="en-US" altLang="ko-KR" sz="2400" b="0" kern="0" dirty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  <a:cs typeface="+mn-cs"/>
              </a:rPr>
              <a:t>- </a:t>
            </a:r>
            <a:r>
              <a:rPr lang="ko-KR" altLang="en-US" sz="2400" b="0" kern="0" dirty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  <a:cs typeface="+mn-cs"/>
              </a:rPr>
              <a:t>시험 </a:t>
            </a:r>
            <a:r>
              <a:rPr lang="en-US" altLang="ko-KR" sz="2400" b="0" kern="0" dirty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  <a:cs typeface="+mn-cs"/>
              </a:rPr>
              <a:t>(</a:t>
            </a:r>
            <a:r>
              <a:rPr lang="ko-KR" altLang="en-US" sz="2400" b="0" kern="0" dirty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  <a:cs typeface="+mn-cs"/>
              </a:rPr>
              <a:t>중간</a:t>
            </a:r>
            <a:r>
              <a:rPr lang="en-US" altLang="ko-KR" sz="2400" b="0" kern="0" dirty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  <a:cs typeface="+mn-cs"/>
              </a:rPr>
              <a:t>, </a:t>
            </a:r>
            <a:r>
              <a:rPr lang="ko-KR" altLang="en-US" sz="2400" b="0" kern="0" dirty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  <a:cs typeface="+mn-cs"/>
              </a:rPr>
              <a:t>기말</a:t>
            </a:r>
            <a:r>
              <a:rPr lang="en-US" altLang="ko-KR" sz="2400" b="0" kern="0" dirty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  <a:cs typeface="+mn-cs"/>
              </a:rPr>
              <a:t>) :  25 %, 25 %</a:t>
            </a:r>
          </a:p>
          <a:p>
            <a:pPr marL="800100" lvl="1" indent="-342900" eaLnBrk="1" latinLnBrk="1" hangingPunct="1">
              <a:lnSpc>
                <a:spcPct val="150000"/>
              </a:lnSpc>
              <a:buFontTx/>
              <a:buChar char="-"/>
              <a:defRPr/>
            </a:pPr>
            <a:r>
              <a:rPr lang="ko-KR" altLang="en-US" sz="2400" b="0" kern="0" dirty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  <a:cs typeface="+mn-cs"/>
              </a:rPr>
              <a:t>과제 제출 </a:t>
            </a:r>
            <a:r>
              <a:rPr lang="en-US" altLang="ko-KR" sz="2400" b="0" kern="0" dirty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  <a:cs typeface="+mn-cs"/>
              </a:rPr>
              <a:t>:  20 %</a:t>
            </a:r>
          </a:p>
          <a:p>
            <a:pPr marL="800100" lvl="1" indent="-342900" eaLnBrk="1" latinLnBrk="1" hangingPunct="1">
              <a:lnSpc>
                <a:spcPct val="150000"/>
              </a:lnSpc>
              <a:buFontTx/>
              <a:buChar char="-"/>
              <a:defRPr/>
            </a:pPr>
            <a:r>
              <a:rPr lang="ko-KR" altLang="en-US" sz="2400" b="0" kern="0" dirty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  <a:cs typeface="+mn-cs"/>
              </a:rPr>
              <a:t>학습 태도 </a:t>
            </a:r>
            <a:r>
              <a:rPr lang="en-US" altLang="ko-KR" sz="2400" b="0" kern="0" dirty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  <a:cs typeface="+mn-cs"/>
              </a:rPr>
              <a:t>:  10%</a:t>
            </a:r>
          </a:p>
          <a:p>
            <a:pPr marL="742950" lvl="1" indent="-285750" eaLnBrk="1" latinLnBrk="1" hangingPunct="1">
              <a:lnSpc>
                <a:spcPct val="150000"/>
              </a:lnSpc>
              <a:defRPr/>
            </a:pPr>
            <a:r>
              <a:rPr lang="en-US" altLang="ko-KR" sz="2400" b="0" kern="0" dirty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  <a:cs typeface="+mn-cs"/>
              </a:rPr>
              <a:t> </a:t>
            </a:r>
            <a:r>
              <a:rPr lang="en-US" altLang="ko-KR" sz="1800" kern="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  <a:cs typeface="+mn-cs"/>
              </a:rPr>
              <a:t>( </a:t>
            </a:r>
            <a:r>
              <a:rPr lang="ko-KR" altLang="en-US" sz="1800" kern="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  <a:cs typeface="+mn-cs"/>
              </a:rPr>
              <a:t>제출과제물이 타인 것의 복제물임이 판명되면 미제출로 처리되며</a:t>
            </a:r>
            <a:r>
              <a:rPr lang="en-US" altLang="ko-KR" sz="1800" kern="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  <a:cs typeface="+mn-cs"/>
              </a:rPr>
              <a:t>,</a:t>
            </a:r>
          </a:p>
          <a:p>
            <a:pPr lvl="1" eaLnBrk="1" latinLnBrk="1" hangingPunct="1">
              <a:lnSpc>
                <a:spcPct val="150000"/>
              </a:lnSpc>
              <a:defRPr/>
            </a:pPr>
            <a:r>
              <a:rPr lang="en-US" altLang="ko-KR" sz="1800" kern="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  <a:cs typeface="+mn-cs"/>
              </a:rPr>
              <a:t>        </a:t>
            </a:r>
            <a:r>
              <a:rPr lang="ko-KR" altLang="en-US" sz="1800" kern="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  <a:cs typeface="+mn-cs"/>
              </a:rPr>
              <a:t>틀리더라도 본인의 </a:t>
            </a:r>
            <a:r>
              <a:rPr lang="ko-KR" altLang="en-US" sz="2000" u="sng" kern="0" dirty="0">
                <a:solidFill>
                  <a:srgbClr val="0033CC"/>
                </a:solidFill>
                <a:latin typeface="HY견고딕" pitchFamily="18" charset="-127"/>
                <a:ea typeface="HY견고딕" pitchFamily="18" charset="-127"/>
                <a:cs typeface="+mn-cs"/>
              </a:rPr>
              <a:t>독창적인 의견을 </a:t>
            </a:r>
            <a:r>
              <a:rPr lang="ko-KR" altLang="en-US" sz="1800" kern="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  <a:cs typeface="+mn-cs"/>
              </a:rPr>
              <a:t>서술한 것은 최소 </a:t>
            </a:r>
            <a:r>
              <a:rPr lang="en-US" altLang="ko-KR" sz="1800" kern="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  <a:cs typeface="+mn-cs"/>
              </a:rPr>
              <a:t>70</a:t>
            </a:r>
            <a:r>
              <a:rPr lang="ko-KR" altLang="en-US" sz="1800" kern="0" dirty="0" err="1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  <a:cs typeface="+mn-cs"/>
              </a:rPr>
              <a:t>점이상</a:t>
            </a:r>
            <a:r>
              <a:rPr lang="ko-KR" altLang="en-US" sz="1800" kern="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  <a:cs typeface="+mn-cs"/>
              </a:rPr>
              <a:t> </a:t>
            </a:r>
            <a:endParaRPr lang="en-US" altLang="ko-KR" sz="1800" kern="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  <a:cs typeface="+mn-cs"/>
            </a:endParaRPr>
          </a:p>
          <a:p>
            <a:pPr lvl="1" eaLnBrk="1" latinLnBrk="1" hangingPunct="1">
              <a:lnSpc>
                <a:spcPct val="150000"/>
              </a:lnSpc>
              <a:defRPr/>
            </a:pPr>
            <a:r>
              <a:rPr lang="en-US" altLang="ko-KR" sz="1800" kern="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  <a:cs typeface="+mn-cs"/>
              </a:rPr>
              <a:t>         </a:t>
            </a:r>
            <a:r>
              <a:rPr lang="ko-KR" altLang="en-US" sz="1800" kern="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  <a:cs typeface="+mn-cs"/>
              </a:rPr>
              <a:t>부여합니다</a:t>
            </a:r>
            <a:r>
              <a:rPr lang="en-US" altLang="ko-KR" sz="1800" kern="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  <a:cs typeface="+mn-cs"/>
              </a:rPr>
              <a:t>. )</a:t>
            </a:r>
            <a:endParaRPr lang="en-US" altLang="ko-KR" sz="2400" b="0" kern="0" dirty="0">
              <a:solidFill>
                <a:srgbClr val="1F497D"/>
              </a:solidFill>
              <a:latin typeface="HY견고딕" pitchFamily="18" charset="-127"/>
              <a:ea typeface="HY견고딕" pitchFamily="18" charset="-127"/>
              <a:cs typeface="+mn-cs"/>
            </a:endParaRPr>
          </a:p>
          <a:p>
            <a:pPr lvl="1" eaLnBrk="1" latinLnBrk="1" hangingPunct="1">
              <a:lnSpc>
                <a:spcPct val="150000"/>
              </a:lnSpc>
              <a:defRPr/>
            </a:pPr>
            <a:r>
              <a:rPr lang="en-US" altLang="ko-KR" sz="2400" b="0" kern="0" dirty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  <a:cs typeface="+mn-cs"/>
              </a:rPr>
              <a:t>- </a:t>
            </a:r>
            <a:r>
              <a:rPr lang="ko-KR" altLang="en-US" sz="2400" b="0" kern="0" dirty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  <a:cs typeface="+mn-cs"/>
              </a:rPr>
              <a:t>과락</a:t>
            </a:r>
            <a:r>
              <a:rPr lang="en-US" altLang="ko-KR" sz="2400" b="0" kern="0" dirty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  <a:cs typeface="+mn-cs"/>
              </a:rPr>
              <a:t>: </a:t>
            </a:r>
            <a:r>
              <a:rPr lang="ko-KR" altLang="en-US" sz="2400" b="0" kern="0" dirty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  <a:cs typeface="+mn-cs"/>
              </a:rPr>
              <a:t>결석 </a:t>
            </a:r>
            <a:r>
              <a:rPr lang="en-US" altLang="ko-KR" sz="2400" b="0" kern="0" dirty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  <a:cs typeface="+mn-cs"/>
              </a:rPr>
              <a:t>5</a:t>
            </a:r>
            <a:r>
              <a:rPr lang="ko-KR" altLang="en-US" sz="2400" b="0" kern="0" dirty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  <a:cs typeface="+mn-cs"/>
              </a:rPr>
              <a:t>회 이상</a:t>
            </a:r>
            <a:r>
              <a:rPr lang="en-US" altLang="ko-KR" sz="2400" b="0" kern="0" dirty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  <a:cs typeface="+mn-cs"/>
              </a:rPr>
              <a:t>,  </a:t>
            </a:r>
          </a:p>
          <a:p>
            <a:pPr marL="742950" lvl="1" indent="-285750" eaLnBrk="1" latinLnBrk="1" hangingPunct="1">
              <a:lnSpc>
                <a:spcPct val="150000"/>
              </a:lnSpc>
              <a:defRPr/>
            </a:pPr>
            <a:r>
              <a:rPr lang="en-US" altLang="ko-KR" sz="2400" b="0" kern="0" dirty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  <a:cs typeface="+mn-cs"/>
              </a:rPr>
              <a:t>           </a:t>
            </a:r>
            <a:r>
              <a:rPr lang="ko-KR" altLang="en-US" sz="2400" b="0" kern="0" dirty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  <a:cs typeface="+mn-cs"/>
              </a:rPr>
              <a:t>과제제출</a:t>
            </a:r>
            <a:r>
              <a:rPr lang="en-US" altLang="ko-KR" sz="2400" b="0" kern="0" dirty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  <a:cs typeface="+mn-cs"/>
              </a:rPr>
              <a:t>, </a:t>
            </a:r>
            <a:r>
              <a:rPr lang="ko-KR" altLang="en-US" sz="2400" b="0" kern="0" dirty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  <a:cs typeface="+mn-cs"/>
              </a:rPr>
              <a:t>시험 각  </a:t>
            </a:r>
            <a:r>
              <a:rPr lang="en-US" altLang="ko-KR" sz="2400" b="0" kern="0" dirty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  <a:cs typeface="+mn-cs"/>
              </a:rPr>
              <a:t>40% </a:t>
            </a:r>
            <a:r>
              <a:rPr lang="ko-KR" altLang="en-US" sz="2400" b="0" kern="0" dirty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  <a:cs typeface="+mn-cs"/>
              </a:rPr>
              <a:t>미만</a:t>
            </a:r>
            <a:endParaRPr lang="en-US" altLang="ko-KR" sz="2400" b="0" kern="0" dirty="0">
              <a:solidFill>
                <a:prstClr val="black"/>
              </a:solidFill>
              <a:latin typeface="HY견고딕" pitchFamily="18" charset="-127"/>
              <a:ea typeface="HY견고딕" pitchFamily="18" charset="-127"/>
              <a:cs typeface="+mn-cs"/>
            </a:endParaRPr>
          </a:p>
          <a:p>
            <a:pPr marL="742950" lvl="1" indent="-285750" eaLnBrk="1" latinLnBrk="1" hangingPunct="1">
              <a:lnSpc>
                <a:spcPct val="150000"/>
              </a:lnSpc>
              <a:defRPr/>
            </a:pPr>
            <a:r>
              <a:rPr lang="en-US" altLang="ko-KR" sz="2400" b="0" kern="0" dirty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  <a:cs typeface="+mn-cs"/>
              </a:rPr>
              <a:t>- </a:t>
            </a:r>
            <a:r>
              <a:rPr lang="ko-KR" altLang="en-US" sz="2400" b="0" kern="0" dirty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  <a:cs typeface="+mn-cs"/>
              </a:rPr>
              <a:t>최종평가 </a:t>
            </a:r>
            <a:r>
              <a:rPr lang="en-US" altLang="ko-KR" sz="2400" b="0" kern="0" dirty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  <a:cs typeface="+mn-cs"/>
              </a:rPr>
              <a:t>: </a:t>
            </a:r>
            <a:r>
              <a:rPr lang="ko-KR" altLang="en-US" sz="2400" b="0" kern="0" dirty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  <a:cs typeface="+mn-cs"/>
              </a:rPr>
              <a:t>상대평가방식으로 학점부여시 조정계수 사용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742950" y="80963"/>
            <a:ext cx="8420100" cy="67786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algn="ctr" eaLnBrk="1" hangingPunct="1">
              <a:buClr>
                <a:srgbClr val="0099CC"/>
              </a:buClr>
            </a:pPr>
            <a:r>
              <a:rPr lang="ko-KR" altLang="en-US" sz="3200" b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교재 </a:t>
            </a:r>
          </a:p>
        </p:txBody>
      </p:sp>
      <p:sp>
        <p:nvSpPr>
          <p:cNvPr id="7171" name="Rectangle 6"/>
          <p:cNvSpPr>
            <a:spLocks noChangeArrowheads="1"/>
          </p:cNvSpPr>
          <p:nvPr/>
        </p:nvSpPr>
        <p:spPr bwMode="auto">
          <a:xfrm>
            <a:off x="1173163" y="1557338"/>
            <a:ext cx="3562350" cy="3995737"/>
          </a:xfrm>
          <a:prstGeom prst="rect">
            <a:avLst/>
          </a:prstGeom>
          <a:noFill/>
          <a:ln w="2540">
            <a:solidFill>
              <a:srgbClr val="FF7C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0" tIns="324000" rIns="180000" bIns="180000" anchor="ctr"/>
          <a:lstStyle>
            <a:lvl1pPr marL="342900" indent="-342900">
              <a:spcBef>
                <a:spcPct val="50000"/>
              </a:spcBef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spcBef>
                <a:spcPct val="50000"/>
              </a:spcBef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spcBef>
                <a:spcPct val="50000"/>
              </a:spcBef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spcBef>
                <a:spcPct val="50000"/>
              </a:spcBef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spcBef>
                <a:spcPct val="50000"/>
              </a:spcBef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ko-KR" altLang="en-US" dirty="0">
                <a:solidFill>
                  <a:schemeClr val="tx1"/>
                </a:solidFill>
                <a:latin typeface="Garamond" pitchFamily="18" charset="0"/>
                <a:ea typeface="돋움" pitchFamily="50" charset="-127"/>
              </a:rPr>
              <a:t>도 서 명   </a:t>
            </a:r>
            <a:r>
              <a:rPr lang="en-US" altLang="ko-KR" dirty="0">
                <a:solidFill>
                  <a:schemeClr val="tx1"/>
                </a:solidFill>
                <a:latin typeface="Garamond" pitchFamily="18" charset="0"/>
                <a:ea typeface="돋움" pitchFamily="50" charset="-127"/>
              </a:rPr>
              <a:t>| </a:t>
            </a:r>
            <a:r>
              <a:rPr lang="ko-KR" altLang="en-US" dirty="0">
                <a:solidFill>
                  <a:schemeClr val="tx1"/>
                </a:solidFill>
                <a:latin typeface="Garamond" pitchFamily="18" charset="0"/>
                <a:ea typeface="돋움" pitchFamily="50" charset="-127"/>
              </a:rPr>
              <a:t>공장자동화  기초와 응용</a:t>
            </a:r>
            <a:endParaRPr lang="en-US" altLang="ko-KR" dirty="0">
              <a:solidFill>
                <a:schemeClr val="tx1"/>
              </a:solidFill>
              <a:latin typeface="Garamond" pitchFamily="18" charset="0"/>
              <a:ea typeface="돋움" pitchFamily="50" charset="-127"/>
            </a:endParaRPr>
          </a:p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ko-KR" altLang="en-US" dirty="0">
                <a:solidFill>
                  <a:schemeClr val="tx1"/>
                </a:solidFill>
                <a:latin typeface="Garamond" pitchFamily="18" charset="0"/>
                <a:ea typeface="돋움" pitchFamily="50" charset="-127"/>
              </a:rPr>
              <a:t>저     자    </a:t>
            </a:r>
            <a:r>
              <a:rPr lang="en-US" altLang="ko-KR" dirty="0">
                <a:solidFill>
                  <a:schemeClr val="tx1"/>
                </a:solidFill>
                <a:latin typeface="Garamond" pitchFamily="18" charset="0"/>
                <a:ea typeface="돋움" pitchFamily="50" charset="-127"/>
              </a:rPr>
              <a:t>| </a:t>
            </a:r>
            <a:r>
              <a:rPr lang="ko-KR" altLang="en-US" dirty="0">
                <a:solidFill>
                  <a:schemeClr val="tx1"/>
                </a:solidFill>
                <a:latin typeface="Garamond" pitchFamily="18" charset="0"/>
                <a:ea typeface="돋움" pitchFamily="50" charset="-127"/>
              </a:rPr>
              <a:t>이상준 저</a:t>
            </a:r>
            <a:endParaRPr lang="en-US" altLang="ko-KR" dirty="0">
              <a:solidFill>
                <a:schemeClr val="tx1"/>
              </a:solidFill>
              <a:latin typeface="Garamond" pitchFamily="18" charset="0"/>
              <a:ea typeface="돋움" pitchFamily="50" charset="-127"/>
            </a:endParaRPr>
          </a:p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ko-KR" altLang="en-US" dirty="0">
                <a:solidFill>
                  <a:schemeClr val="tx1"/>
                </a:solidFill>
                <a:latin typeface="Garamond" pitchFamily="18" charset="0"/>
                <a:ea typeface="돋움" pitchFamily="50" charset="-127"/>
              </a:rPr>
              <a:t>출 판 사   </a:t>
            </a:r>
            <a:r>
              <a:rPr lang="en-US" altLang="ko-KR" dirty="0">
                <a:solidFill>
                  <a:schemeClr val="tx1"/>
                </a:solidFill>
                <a:latin typeface="Garamond" pitchFamily="18" charset="0"/>
                <a:ea typeface="돋움" pitchFamily="50" charset="-127"/>
              </a:rPr>
              <a:t>| </a:t>
            </a:r>
            <a:r>
              <a:rPr lang="ko-KR" altLang="en-US" dirty="0">
                <a:solidFill>
                  <a:schemeClr val="tx1"/>
                </a:solidFill>
                <a:latin typeface="Garamond" pitchFamily="18" charset="0"/>
                <a:ea typeface="돋움" pitchFamily="50" charset="-127"/>
              </a:rPr>
              <a:t>도서출판  </a:t>
            </a:r>
            <a:r>
              <a:rPr lang="ko-KR" altLang="en-US" dirty="0" err="1">
                <a:solidFill>
                  <a:schemeClr val="tx1"/>
                </a:solidFill>
                <a:latin typeface="Garamond" pitchFamily="18" charset="0"/>
                <a:ea typeface="돋움" pitchFamily="50" charset="-127"/>
              </a:rPr>
              <a:t>상학당</a:t>
            </a:r>
            <a:endParaRPr lang="en-US" altLang="ko-KR" dirty="0">
              <a:solidFill>
                <a:schemeClr val="tx1"/>
              </a:solidFill>
              <a:latin typeface="Times New Roman" pitchFamily="18" charset="0"/>
              <a:ea typeface="돋움" pitchFamily="50" charset="-127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ko-KR" altLang="en-US" dirty="0">
                <a:solidFill>
                  <a:schemeClr val="tx1"/>
                </a:solidFill>
                <a:latin typeface="Garamond" pitchFamily="18" charset="0"/>
                <a:ea typeface="돋움" pitchFamily="50" charset="-127"/>
              </a:rPr>
              <a:t>도서가격 </a:t>
            </a:r>
            <a:r>
              <a:rPr lang="en-US" altLang="ko-KR" dirty="0">
                <a:solidFill>
                  <a:schemeClr val="tx1"/>
                </a:solidFill>
                <a:latin typeface="Garamond" pitchFamily="18" charset="0"/>
                <a:ea typeface="돋움" pitchFamily="50" charset="-127"/>
              </a:rPr>
              <a:t>| 25,000</a:t>
            </a:r>
            <a:r>
              <a:rPr lang="ko-KR" altLang="en-US" dirty="0">
                <a:solidFill>
                  <a:schemeClr val="tx1"/>
                </a:solidFill>
                <a:latin typeface="Garamond" pitchFamily="18" charset="0"/>
                <a:ea typeface="돋움" pitchFamily="50" charset="-127"/>
              </a:rPr>
              <a:t>원</a:t>
            </a:r>
          </a:p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ko-KR" altLang="en-US" dirty="0" err="1">
                <a:solidFill>
                  <a:schemeClr val="tx1"/>
                </a:solidFill>
                <a:latin typeface="Garamond" pitchFamily="18" charset="0"/>
                <a:ea typeface="돋움" pitchFamily="50" charset="-127"/>
              </a:rPr>
              <a:t>페</a:t>
            </a:r>
            <a:r>
              <a:rPr lang="ko-KR" altLang="en-US" dirty="0">
                <a:solidFill>
                  <a:schemeClr val="tx1"/>
                </a:solidFill>
                <a:latin typeface="Garamond" pitchFamily="18" charset="0"/>
                <a:ea typeface="돋움" pitchFamily="50" charset="-127"/>
              </a:rPr>
              <a:t> 이 지    </a:t>
            </a:r>
            <a:r>
              <a:rPr lang="en-US" altLang="ko-KR" dirty="0">
                <a:solidFill>
                  <a:schemeClr val="tx1"/>
                </a:solidFill>
                <a:latin typeface="Garamond" pitchFamily="18" charset="0"/>
                <a:ea typeface="돋움" pitchFamily="50" charset="-127"/>
              </a:rPr>
              <a:t>| 386 </a:t>
            </a:r>
            <a:r>
              <a:rPr lang="ko-KR" altLang="en-US" dirty="0">
                <a:solidFill>
                  <a:schemeClr val="tx1"/>
                </a:solidFill>
                <a:latin typeface="Garamond" pitchFamily="18" charset="0"/>
                <a:ea typeface="돋움" pitchFamily="50" charset="-127"/>
              </a:rPr>
              <a:t>페이지</a:t>
            </a:r>
          </a:p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ko-KR" altLang="en-US" dirty="0">
                <a:solidFill>
                  <a:schemeClr val="tx1"/>
                </a:solidFill>
                <a:latin typeface="Garamond" pitchFamily="18" charset="0"/>
                <a:ea typeface="돋움" pitchFamily="50" charset="-127"/>
              </a:rPr>
              <a:t>출 간 일    </a:t>
            </a:r>
            <a:r>
              <a:rPr lang="en-US" altLang="ko-KR" dirty="0">
                <a:solidFill>
                  <a:schemeClr val="tx1"/>
                </a:solidFill>
                <a:latin typeface="Garamond" pitchFamily="18" charset="0"/>
                <a:ea typeface="돋움" pitchFamily="50" charset="-127"/>
              </a:rPr>
              <a:t>| 2015</a:t>
            </a:r>
            <a:r>
              <a:rPr lang="ko-KR" altLang="en-US" dirty="0">
                <a:solidFill>
                  <a:schemeClr val="tx1"/>
                </a:solidFill>
                <a:latin typeface="Garamond" pitchFamily="18" charset="0"/>
                <a:ea typeface="돋움" pitchFamily="50" charset="-127"/>
              </a:rPr>
              <a:t>년 </a:t>
            </a:r>
            <a:r>
              <a:rPr lang="en-US" altLang="ko-KR" dirty="0">
                <a:solidFill>
                  <a:schemeClr val="tx1"/>
                </a:solidFill>
                <a:latin typeface="Garamond" pitchFamily="18" charset="0"/>
                <a:ea typeface="돋움" pitchFamily="50" charset="-127"/>
              </a:rPr>
              <a:t>2</a:t>
            </a:r>
            <a:r>
              <a:rPr lang="ko-KR" altLang="en-US" dirty="0">
                <a:solidFill>
                  <a:schemeClr val="tx1"/>
                </a:solidFill>
                <a:latin typeface="Garamond" pitchFamily="18" charset="0"/>
                <a:ea typeface="돋움" pitchFamily="50" charset="-127"/>
              </a:rPr>
              <a:t>월 </a:t>
            </a:r>
            <a:r>
              <a:rPr lang="en-US" altLang="ko-KR" dirty="0">
                <a:solidFill>
                  <a:schemeClr val="tx1"/>
                </a:solidFill>
                <a:latin typeface="Garamond" pitchFamily="18" charset="0"/>
                <a:ea typeface="돋움" pitchFamily="50" charset="-127"/>
              </a:rPr>
              <a:t>25</a:t>
            </a:r>
            <a:r>
              <a:rPr lang="ko-KR" altLang="en-US" dirty="0">
                <a:solidFill>
                  <a:schemeClr val="tx1"/>
                </a:solidFill>
                <a:latin typeface="Garamond" pitchFamily="18" charset="0"/>
                <a:ea typeface="돋움" pitchFamily="50" charset="-127"/>
              </a:rPr>
              <a:t>일</a:t>
            </a:r>
          </a:p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ko-KR" dirty="0">
                <a:solidFill>
                  <a:schemeClr val="tx1"/>
                </a:solidFill>
                <a:latin typeface="Garamond" pitchFamily="18" charset="0"/>
                <a:ea typeface="돋움" pitchFamily="50" charset="-127"/>
              </a:rPr>
              <a:t>I S B N     | 978-89-6587-040-1</a:t>
            </a:r>
          </a:p>
        </p:txBody>
      </p:sp>
      <p:sp>
        <p:nvSpPr>
          <p:cNvPr id="5124" name="Rectangle 6"/>
          <p:cNvSpPr>
            <a:spLocks noChangeArrowheads="1"/>
          </p:cNvSpPr>
          <p:nvPr/>
        </p:nvSpPr>
        <p:spPr bwMode="auto">
          <a:xfrm>
            <a:off x="5132388" y="1520825"/>
            <a:ext cx="3563937" cy="3995738"/>
          </a:xfrm>
          <a:prstGeom prst="rect">
            <a:avLst/>
          </a:prstGeom>
          <a:noFill/>
          <a:ln w="2540">
            <a:solidFill>
              <a:srgbClr val="FF7C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0" tIns="324000" rIns="180000" bIns="180000" anchor="ctr"/>
          <a:lstStyle>
            <a:lvl1pPr marL="342900" indent="-3429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  <a:ea typeface="돋움" pitchFamily="50" charset="-127"/>
              </a:rPr>
              <a:t>도 서 명  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  <a:ea typeface="돋움" pitchFamily="50" charset="-127"/>
              </a:rPr>
              <a:t>|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  <a:ea typeface="돋움" pitchFamily="50" charset="-127"/>
              </a:rPr>
              <a:t>자동화 시스템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Garamond" pitchFamily="18" charset="0"/>
              <a:ea typeface="돋움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  <a:ea typeface="돋움" pitchFamily="50" charset="-127"/>
              </a:rPr>
              <a:t>저     자   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  <a:ea typeface="돋움" pitchFamily="50" charset="-127"/>
              </a:rPr>
              <a:t>|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  <a:ea typeface="돋움" pitchFamily="50" charset="-127"/>
              </a:rPr>
              <a:t>차흥식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  <a:ea typeface="돋움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  <a:ea typeface="돋움" pitchFamily="50" charset="-127"/>
              </a:rPr>
              <a:t>김상화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  <a:ea typeface="돋움" pitchFamily="50" charset="-127"/>
              </a:rPr>
              <a:t>,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  <a:ea typeface="돋움" pitchFamily="50" charset="-127"/>
              </a:rPr>
              <a:t>임준식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Garamond" pitchFamily="18" charset="0"/>
              <a:ea typeface="돋움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  <a:ea typeface="돋움" pitchFamily="50" charset="-127"/>
              </a:rPr>
              <a:t>출 판 사  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  <a:ea typeface="돋움" pitchFamily="50" charset="-127"/>
              </a:rPr>
              <a:t>|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  <a:ea typeface="돋움" pitchFamily="50" charset="-127"/>
              </a:rPr>
              <a:t>일진사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돋움" pitchFamily="50" charset="-127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  <a:ea typeface="돋움" pitchFamily="50" charset="-127"/>
              </a:rPr>
              <a:t>도서가격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  <a:ea typeface="돋움" pitchFamily="50" charset="-127"/>
              </a:rPr>
              <a:t>| 14,000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  <a:ea typeface="돋움" pitchFamily="50" charset="-127"/>
              </a:rPr>
              <a:t>원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</a:pP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  <a:ea typeface="돋움" pitchFamily="50" charset="-127"/>
              </a:rPr>
              <a:t>페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  <a:ea typeface="돋움" pitchFamily="50" charset="-127"/>
              </a:rPr>
              <a:t> 이 지   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  <a:ea typeface="돋움" pitchFamily="50" charset="-127"/>
              </a:rPr>
              <a:t>| 276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  <a:ea typeface="돋움" pitchFamily="50" charset="-127"/>
              </a:rPr>
              <a:t>페이지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  <a:ea typeface="돋움" pitchFamily="50" charset="-127"/>
              </a:rPr>
              <a:t>출 간 일   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  <a:ea typeface="돋움" pitchFamily="50" charset="-127"/>
              </a:rPr>
              <a:t>| 2017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  <a:ea typeface="돋움" pitchFamily="50" charset="-127"/>
              </a:rPr>
              <a:t>년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  <a:ea typeface="돋움" pitchFamily="50" charset="-127"/>
              </a:rPr>
              <a:t>1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  <a:ea typeface="돋움" pitchFamily="50" charset="-127"/>
              </a:rPr>
              <a:t>월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  <a:ea typeface="돋움" pitchFamily="50" charset="-127"/>
              </a:rPr>
              <a:t>15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  <a:ea typeface="돋움" pitchFamily="50" charset="-127"/>
              </a:rPr>
              <a:t>일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  <a:ea typeface="돋움" pitchFamily="50" charset="-127"/>
              </a:rPr>
              <a:t>I S B N     | 978-89-429-0699-4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5"/>
          <p:cNvSpPr txBox="1">
            <a:spLocks noChangeArrowheads="1"/>
          </p:cNvSpPr>
          <p:nvPr/>
        </p:nvSpPr>
        <p:spPr bwMode="auto">
          <a:xfrm>
            <a:off x="4305300" y="115888"/>
            <a:ext cx="125888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i="1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1pPr>
            <a:lvl2pPr marL="742950" indent="-285750" eaLnBrk="0" hangingPunct="0">
              <a:defRPr kumimoji="1" sz="1600" i="1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2pPr>
            <a:lvl3pPr marL="1143000" indent="-228600" eaLnBrk="0" hangingPunct="0">
              <a:defRPr kumimoji="1" sz="1600" i="1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3pPr>
            <a:lvl4pPr marL="1600200" indent="-228600" eaLnBrk="0" hangingPunct="0">
              <a:defRPr kumimoji="1" sz="1600" i="1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4pPr>
            <a:lvl5pPr marL="2057400" indent="-228600" eaLnBrk="0" hangingPunct="0">
              <a:defRPr kumimoji="1" sz="1600" i="1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 i="1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 i="1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 i="1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 i="1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99CC"/>
              </a:buClr>
              <a:defRPr/>
            </a:pPr>
            <a:r>
              <a:rPr lang="ko-KR" altLang="en-US" sz="3200" i="0" dirty="0">
                <a:solidFill>
                  <a:schemeClr val="tx1"/>
                </a:solidFill>
                <a:latin typeface="+mj-ea"/>
                <a:ea typeface="+mj-ea"/>
              </a:rPr>
              <a:t>목</a:t>
            </a:r>
            <a:r>
              <a:rPr lang="en-US" altLang="ko-KR" sz="3200" i="0" dirty="0">
                <a:solidFill>
                  <a:schemeClr val="tx1"/>
                </a:solidFill>
                <a:latin typeface="+mj-ea"/>
                <a:ea typeface="+mj-ea"/>
              </a:rPr>
              <a:t>  </a:t>
            </a:r>
            <a:r>
              <a:rPr lang="ko-KR" altLang="en-US" sz="3200" i="0" dirty="0">
                <a:solidFill>
                  <a:schemeClr val="tx1"/>
                </a:solidFill>
                <a:latin typeface="+mj-ea"/>
                <a:ea typeface="+mj-ea"/>
              </a:rPr>
              <a:t>차</a:t>
            </a:r>
          </a:p>
        </p:txBody>
      </p:sp>
      <p:sp>
        <p:nvSpPr>
          <p:cNvPr id="6147" name="TextBox 6"/>
          <p:cNvSpPr txBox="1">
            <a:spLocks noChangeArrowheads="1"/>
          </p:cNvSpPr>
          <p:nvPr/>
        </p:nvSpPr>
        <p:spPr bwMode="auto">
          <a:xfrm>
            <a:off x="2936875" y="1084263"/>
            <a:ext cx="5030788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20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1</a:t>
            </a:r>
            <a:r>
              <a:rPr lang="ko-KR" altLang="en-US" sz="20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장 </a:t>
            </a:r>
            <a:r>
              <a:rPr lang="en-US" altLang="ko-KR" sz="20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 </a:t>
            </a:r>
            <a:r>
              <a:rPr lang="ko-KR" altLang="en-US" sz="20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공장자동화 개요</a:t>
            </a:r>
            <a:endParaRPr lang="en-US" altLang="ko-KR" sz="20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20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20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2</a:t>
            </a:r>
            <a:r>
              <a:rPr lang="ko-KR" altLang="en-US" sz="20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장 </a:t>
            </a:r>
            <a:r>
              <a:rPr lang="en-US" altLang="ko-KR" sz="20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 </a:t>
            </a:r>
            <a:r>
              <a:rPr lang="ko-KR" altLang="en-US" sz="20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공압 제어 </a:t>
            </a:r>
            <a:r>
              <a:rPr lang="en-US" altLang="ko-KR" sz="20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1, 2</a:t>
            </a:r>
          </a:p>
          <a:p>
            <a:pPr eaLnBrk="1" hangingPunct="1">
              <a:lnSpc>
                <a:spcPct val="20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20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3</a:t>
            </a:r>
            <a:r>
              <a:rPr lang="ko-KR" altLang="en-US" sz="20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장 </a:t>
            </a:r>
            <a:r>
              <a:rPr lang="en-US" altLang="ko-KR" sz="20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 </a:t>
            </a:r>
            <a:r>
              <a:rPr lang="ko-KR" altLang="en-US" sz="20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전기 제어 </a:t>
            </a:r>
            <a:r>
              <a:rPr lang="en-US" altLang="ko-KR" sz="20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1, 2</a:t>
            </a:r>
          </a:p>
          <a:p>
            <a:pPr eaLnBrk="1" hangingPunct="1">
              <a:lnSpc>
                <a:spcPct val="20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20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4</a:t>
            </a:r>
            <a:r>
              <a:rPr lang="ko-KR" altLang="en-US" sz="20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장 </a:t>
            </a:r>
            <a:r>
              <a:rPr lang="en-US" altLang="ko-KR" sz="20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 PLC </a:t>
            </a:r>
            <a:r>
              <a:rPr lang="ko-KR" altLang="en-US" sz="20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제어 </a:t>
            </a:r>
            <a:r>
              <a:rPr lang="en-US" altLang="ko-KR" sz="20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1, 2, 3</a:t>
            </a:r>
          </a:p>
          <a:p>
            <a:pPr eaLnBrk="1" hangingPunct="1">
              <a:lnSpc>
                <a:spcPct val="20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20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5</a:t>
            </a:r>
            <a:r>
              <a:rPr lang="ko-KR" altLang="en-US" sz="20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장 </a:t>
            </a:r>
            <a:r>
              <a:rPr lang="en-US" altLang="ko-KR" sz="20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 GUI software(InTouch)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1"/>
          <p:cNvSpPr>
            <a:spLocks noChangeArrowheads="1"/>
          </p:cNvSpPr>
          <p:nvPr/>
        </p:nvSpPr>
        <p:spPr bwMode="auto">
          <a:xfrm>
            <a:off x="3081338" y="2997572"/>
            <a:ext cx="3721100" cy="61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lang="ko-KR" altLang="en-US" sz="2000" b="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lang="en-US" altLang="ko-KR" sz="2000" b="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 </a:t>
            </a:r>
            <a:r>
              <a:rPr lang="ko-KR" altLang="en-US" sz="2000" b="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장  공장자동화 개요 </a:t>
            </a:r>
            <a:endParaRPr lang="en-US" altLang="ko-KR" sz="2000" b="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374775" y="1196752"/>
            <a:ext cx="7129463" cy="12969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0" tIns="0" rIns="0" bIns="0" anchor="ctr" anchorCtr="1"/>
          <a:lstStyle>
            <a:lvl1pPr algn="ctr">
              <a:lnSpc>
                <a:spcPct val="87000"/>
              </a:lnSpc>
              <a:defRPr sz="42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pPr>
              <a:defRPr/>
            </a:pPr>
            <a:r>
              <a:rPr kumimoji="0" lang="ko-KR" altLang="en-US" kern="0" dirty="0"/>
              <a:t>자동화 시스템</a:t>
            </a:r>
            <a:endParaRPr kumimoji="0" lang="en-US" altLang="ko-KR" kern="0" dirty="0"/>
          </a:p>
        </p:txBody>
      </p:sp>
      <p:pic>
        <p:nvPicPr>
          <p:cNvPr id="7172" name="그림 9" descr="symbol_img_02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8913"/>
            <a:ext cx="4222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1"/>
          <p:cNvSpPr>
            <a:spLocks noChangeArrowheads="1"/>
          </p:cNvSpPr>
          <p:nvPr/>
        </p:nvSpPr>
        <p:spPr bwMode="auto">
          <a:xfrm>
            <a:off x="3392140" y="3789040"/>
            <a:ext cx="3721100" cy="2079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latin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ko-KR" b="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1.1</a:t>
            </a:r>
            <a:r>
              <a:rPr lang="ko-KR" altLang="en-US" b="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 공장자동화와 자동제어</a:t>
            </a:r>
            <a:endParaRPr lang="en-US" altLang="ko-KR" b="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ko-KR" b="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1.2  </a:t>
            </a:r>
            <a:r>
              <a:rPr lang="ko-KR" altLang="en-US" b="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공장자동화의 필요성</a:t>
            </a:r>
            <a:endParaRPr lang="en-US" altLang="ko-KR" b="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ko-KR" b="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1.3  </a:t>
            </a:r>
            <a:r>
              <a:rPr lang="ko-KR" altLang="en-US" b="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공장자동화와 시스템의 구성</a:t>
            </a:r>
            <a:endParaRPr lang="en-US" altLang="ko-KR" b="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ko-KR" b="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1.4  </a:t>
            </a:r>
            <a:r>
              <a:rPr lang="ko-KR" altLang="en-US" b="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공장자동화 시스템의 특징</a:t>
            </a:r>
            <a:endParaRPr lang="en-US" altLang="ko-KR" b="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ko-KR" b="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1.5  </a:t>
            </a:r>
            <a:r>
              <a:rPr lang="ko-KR" altLang="en-US" b="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공장자동화와 기술의 분류</a:t>
            </a:r>
            <a:r>
              <a:rPr lang="en-US" altLang="ko-KR" b="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73050" y="238125"/>
            <a:ext cx="90011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2000"/>
              </a:lnSpc>
              <a:defRPr/>
            </a:pPr>
            <a:r>
              <a:rPr kumimoji="0" lang="ko-KR" altLang="en-US" sz="2200" b="0" kern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200" b="0" kern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 </a:t>
            </a:r>
            <a:r>
              <a:rPr kumimoji="0" lang="ko-KR" altLang="en-US" sz="2200" b="0" kern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장 공장자동화 개요</a:t>
            </a:r>
            <a:endParaRPr kumimoji="0" lang="en-US" altLang="ko-KR" sz="2200" b="0" kern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195" name="TextBox 3"/>
          <p:cNvSpPr txBox="1">
            <a:spLocks noChangeArrowheads="1"/>
          </p:cNvSpPr>
          <p:nvPr/>
        </p:nvSpPr>
        <p:spPr bwMode="auto">
          <a:xfrm>
            <a:off x="488950" y="908050"/>
            <a:ext cx="27765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1.1  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공장자동화와 자동제어</a:t>
            </a:r>
          </a:p>
        </p:txBody>
      </p:sp>
      <p:sp>
        <p:nvSpPr>
          <p:cNvPr id="8196" name="직사각형 4"/>
          <p:cNvSpPr>
            <a:spLocks noChangeArrowheads="1"/>
          </p:cNvSpPr>
          <p:nvPr/>
        </p:nvSpPr>
        <p:spPr bwMode="auto">
          <a:xfrm>
            <a:off x="704528" y="1376363"/>
            <a:ext cx="8928100" cy="515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▶ 제조업체들의 공장자동화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(FA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：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Factory Automation)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에 대한 관심이 높아지고 있다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경제가 발전함에 따라 점차 기술이 중요한 생산요소로 대두</a:t>
            </a:r>
            <a:endParaRPr lang="en-US" altLang="ko-KR" sz="14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▶ 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FA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는 끝없이 성장하고 변모해가는 시스템</a:t>
            </a:r>
            <a:endParaRPr lang="en-US" altLang="ko-KR" sz="14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전자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․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기계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․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컴퓨터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․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통신 등 매우 다양한 기술 분야의 결합에 의하여 실현 가능한 것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- 1980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년대에 들어서 주로 많이 사용되기 시작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정의 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제품의 수주에서 출하까지의 생산 활동과 생산 시스템 전체의 효율적인 관리 및 제어를 위한  행위</a:t>
            </a:r>
            <a:endParaRPr lang="en-US" altLang="ko-KR" sz="14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목적 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원가를 절감하면서 생산성 및 품질을 향상하는 것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▶ 발전과정</a:t>
            </a:r>
            <a:endParaRPr lang="en-US" altLang="ko-KR" sz="14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초기에는 공급 중심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저부가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가치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분업 위주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생산 위주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및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소품종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대량생산 체제의 컨베이어  라인</a:t>
            </a:r>
            <a:endParaRPr lang="en-US" altLang="ko-KR" sz="14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(conveyor line)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시스템이 포드 자동차 회사에서 최초로 자동화에 적용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(1913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년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).</a:t>
            </a: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수요 중심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고부가 가치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자기완결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조립→검사→수리→포장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기술 위주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및 다품종 소량생산 체제의 </a:t>
            </a:r>
            <a:endParaRPr lang="en-US" altLang="ko-KR" sz="14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워크 셀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(work cell)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방식이 적용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73050" y="238125"/>
            <a:ext cx="90011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2000"/>
              </a:lnSpc>
              <a:defRPr/>
            </a:pPr>
            <a:r>
              <a:rPr kumimoji="0" lang="ko-KR" altLang="en-US" sz="2200" b="0" kern="0" dirty="0">
                <a:solidFill>
                  <a:srgbClr val="5F5F5F"/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200" b="0" kern="0" dirty="0">
                <a:solidFill>
                  <a:srgbClr val="5F5F5F"/>
                </a:solidFill>
                <a:latin typeface="HY견고딕" pitchFamily="18" charset="-127"/>
                <a:ea typeface="HY견고딕" pitchFamily="18" charset="-127"/>
              </a:rPr>
              <a:t>1 </a:t>
            </a:r>
            <a:r>
              <a:rPr kumimoji="0" lang="ko-KR" altLang="en-US" sz="2200" b="0" kern="0" dirty="0">
                <a:solidFill>
                  <a:srgbClr val="5F5F5F"/>
                </a:solidFill>
                <a:latin typeface="HY견고딕" pitchFamily="18" charset="-127"/>
                <a:ea typeface="HY견고딕" pitchFamily="18" charset="-127"/>
              </a:rPr>
              <a:t>장 공장자동화 개요</a:t>
            </a:r>
            <a:endParaRPr kumimoji="0" lang="en-US" altLang="ko-KR" sz="2200" b="0" kern="0" dirty="0">
              <a:solidFill>
                <a:srgbClr val="5F5F5F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219" name="직사각형 4"/>
          <p:cNvSpPr>
            <a:spLocks noChangeArrowheads="1"/>
          </p:cNvSpPr>
          <p:nvPr/>
        </p:nvSpPr>
        <p:spPr bwMode="auto">
          <a:xfrm>
            <a:off x="740532" y="1376363"/>
            <a:ext cx="8928100" cy="257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다품종 소량생산 체제의 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워크 셀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(work cell)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방식이 적용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빈번한 공정의 변경에도 생산성 및 품질의 </a:t>
            </a:r>
            <a:r>
              <a:rPr lang="ko-KR" altLang="en-US" sz="1400" b="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균일화를 목적으로 유연성이 요구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됨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▶ 결국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FA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는 자동화와 더불어 </a:t>
            </a:r>
            <a:endParaRPr lang="en-US" altLang="ko-KR" sz="14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유연성과 공장 전체의 통합을 실현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생산성과 품질의 향상을 지향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다양하고 급변하는 수요에 신속하게 대응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sp>
        <p:nvSpPr>
          <p:cNvPr id="9220" name="TextBox 8"/>
          <p:cNvSpPr txBox="1">
            <a:spLocks noChangeArrowheads="1"/>
          </p:cNvSpPr>
          <p:nvPr/>
        </p:nvSpPr>
        <p:spPr bwMode="auto">
          <a:xfrm>
            <a:off x="488950" y="908050"/>
            <a:ext cx="27765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b="0">
                <a:solidFill>
                  <a:srgbClr val="5F5F5F"/>
                </a:solidFill>
                <a:latin typeface="HY견고딕" pitchFamily="18" charset="-127"/>
                <a:ea typeface="HY견고딕" pitchFamily="18" charset="-127"/>
              </a:rPr>
              <a:t>1.1  </a:t>
            </a:r>
            <a:r>
              <a:rPr lang="ko-KR" altLang="en-US" b="0">
                <a:solidFill>
                  <a:srgbClr val="5F5F5F"/>
                </a:solidFill>
                <a:latin typeface="HY견고딕" pitchFamily="18" charset="-127"/>
                <a:ea typeface="HY견고딕" pitchFamily="18" charset="-127"/>
              </a:rPr>
              <a:t>공장자동화와 자동제어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73050" y="238125"/>
            <a:ext cx="90011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2000"/>
              </a:lnSpc>
              <a:defRPr/>
            </a:pPr>
            <a:r>
              <a:rPr kumimoji="0" lang="ko-KR" altLang="en-US" sz="2200" b="0" kern="0" dirty="0">
                <a:solidFill>
                  <a:srgbClr val="5F5F5F"/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200" b="0" kern="0" dirty="0">
                <a:solidFill>
                  <a:srgbClr val="5F5F5F"/>
                </a:solidFill>
                <a:latin typeface="HY견고딕" pitchFamily="18" charset="-127"/>
                <a:ea typeface="HY견고딕" pitchFamily="18" charset="-127"/>
              </a:rPr>
              <a:t>1 </a:t>
            </a:r>
            <a:r>
              <a:rPr kumimoji="0" lang="ko-KR" altLang="en-US" sz="2200" b="0" kern="0" dirty="0">
                <a:solidFill>
                  <a:srgbClr val="5F5F5F"/>
                </a:solidFill>
                <a:latin typeface="HY견고딕" pitchFamily="18" charset="-127"/>
                <a:ea typeface="HY견고딕" pitchFamily="18" charset="-127"/>
              </a:rPr>
              <a:t>장 공장자동화 개요</a:t>
            </a:r>
            <a:endParaRPr kumimoji="0" lang="en-US" altLang="ko-KR" sz="2200" b="0" kern="0" dirty="0">
              <a:solidFill>
                <a:srgbClr val="5F5F5F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243" name="TextBox 5"/>
          <p:cNvSpPr txBox="1">
            <a:spLocks noChangeArrowheads="1"/>
          </p:cNvSpPr>
          <p:nvPr/>
        </p:nvSpPr>
        <p:spPr bwMode="auto">
          <a:xfrm>
            <a:off x="488950" y="908050"/>
            <a:ext cx="26400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1.2  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공장자동화의 필요성 </a:t>
            </a:r>
          </a:p>
        </p:txBody>
      </p:sp>
      <p:sp>
        <p:nvSpPr>
          <p:cNvPr id="10244" name="직사각형 6"/>
          <p:cNvSpPr>
            <a:spLocks noChangeArrowheads="1"/>
          </p:cNvSpPr>
          <p:nvPr/>
        </p:nvSpPr>
        <p:spPr bwMode="auto">
          <a:xfrm>
            <a:off x="668338" y="1376363"/>
            <a:ext cx="8964612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사회적 요인</a:t>
            </a: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생산만 하면 되었던 양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量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시대에서 경쟁을 전제로 하는 질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質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시대로 급변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최고가 아닌 </a:t>
            </a:r>
            <a:r>
              <a:rPr lang="ko-KR" altLang="en-US" sz="1400" b="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최적의 품질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-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적절한 시기와 생산량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(just-in-time).</a:t>
            </a: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-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최소의 설비투자로 </a:t>
            </a:r>
            <a:r>
              <a:rPr lang="ko-KR" altLang="en-US" sz="1400" b="0" dirty="0">
                <a:solidFill>
                  <a:srgbClr val="1A04B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다품종 소량혼합 생산방식 </a:t>
            </a:r>
            <a:r>
              <a:rPr lang="en-US" altLang="ko-KR" sz="1400" b="0" dirty="0">
                <a:solidFill>
                  <a:srgbClr val="1A04B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-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생산품이나  공법의 변화에 대응하는 생산라인의 변경 등에 대한 유연성과 재활용 효과 요구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인적 요인</a:t>
            </a:r>
            <a:endParaRPr lang="en-US" altLang="ko-KR" sz="14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-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성력화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성인화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로서 인건비의 절감 및 사람이라는 불안정한 요인을 소유한 수단에 의지하기가 곤란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-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공장의 기계화는 환경조건이 나쁜 곳이나 숙련 작업자가 부족하기 때문에 필요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-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그러나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대량의 정보나 고도의 처리능력이 필요한 곳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또는 시각검사와 같은 직관적인 판단력이 </a:t>
            </a:r>
            <a:endParaRPr lang="en-US" altLang="ko-KR" sz="14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필요한 곳은  </a:t>
            </a:r>
            <a:r>
              <a:rPr lang="ko-KR" altLang="en-US" sz="1400" b="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자동화</a:t>
            </a:r>
            <a:r>
              <a:rPr lang="en-US" altLang="ko-KR" sz="1400" b="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1400" b="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기계화가 곤란하지만 최근 기술의 발달로 적용 가능한 분야가 확산되고 있음</a:t>
            </a:r>
            <a:r>
              <a:rPr lang="en-US" altLang="ko-KR" sz="1400" b="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73050" y="238125"/>
            <a:ext cx="90011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2000"/>
              </a:lnSpc>
              <a:defRPr/>
            </a:pPr>
            <a:r>
              <a:rPr kumimoji="0" lang="ko-KR" altLang="en-US" sz="2200" b="0" kern="0" dirty="0">
                <a:solidFill>
                  <a:srgbClr val="5F5F5F"/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200" b="0" kern="0" dirty="0">
                <a:solidFill>
                  <a:srgbClr val="5F5F5F"/>
                </a:solidFill>
                <a:latin typeface="HY견고딕" pitchFamily="18" charset="-127"/>
                <a:ea typeface="HY견고딕" pitchFamily="18" charset="-127"/>
              </a:rPr>
              <a:t>1 </a:t>
            </a:r>
            <a:r>
              <a:rPr kumimoji="0" lang="ko-KR" altLang="en-US" sz="2200" b="0" kern="0" dirty="0">
                <a:solidFill>
                  <a:srgbClr val="5F5F5F"/>
                </a:solidFill>
                <a:latin typeface="HY견고딕" pitchFamily="18" charset="-127"/>
                <a:ea typeface="HY견고딕" pitchFamily="18" charset="-127"/>
              </a:rPr>
              <a:t>장 공장자동화 개요</a:t>
            </a:r>
            <a:endParaRPr kumimoji="0" lang="en-US" altLang="ko-KR" sz="2200" b="0" kern="0" dirty="0">
              <a:solidFill>
                <a:srgbClr val="5F5F5F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267" name="TextBox 5"/>
          <p:cNvSpPr txBox="1">
            <a:spLocks noChangeArrowheads="1"/>
          </p:cNvSpPr>
          <p:nvPr/>
        </p:nvSpPr>
        <p:spPr bwMode="auto">
          <a:xfrm>
            <a:off x="488950" y="908050"/>
            <a:ext cx="26400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b="0">
                <a:solidFill>
                  <a:srgbClr val="5F5F5F"/>
                </a:solidFill>
                <a:latin typeface="HY견고딕" pitchFamily="18" charset="-127"/>
                <a:ea typeface="HY견고딕" pitchFamily="18" charset="-127"/>
              </a:rPr>
              <a:t>1.2  </a:t>
            </a:r>
            <a:r>
              <a:rPr lang="ko-KR" altLang="en-US" b="0">
                <a:solidFill>
                  <a:srgbClr val="5F5F5F"/>
                </a:solidFill>
                <a:latin typeface="HY견고딕" pitchFamily="18" charset="-127"/>
                <a:ea typeface="HY견고딕" pitchFamily="18" charset="-127"/>
              </a:rPr>
              <a:t>공장자동화의 필요성 </a:t>
            </a:r>
          </a:p>
        </p:txBody>
      </p:sp>
      <p:sp>
        <p:nvSpPr>
          <p:cNvPr id="11268" name="직사각형 6"/>
          <p:cNvSpPr>
            <a:spLocks noChangeArrowheads="1"/>
          </p:cNvSpPr>
          <p:nvPr/>
        </p:nvSpPr>
        <p:spPr bwMode="auto">
          <a:xfrm>
            <a:off x="668338" y="1376363"/>
            <a:ext cx="8964612" cy="4293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기술적 요인</a:t>
            </a: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기술발달과 관계되는 요인의 변화 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초기에는 단순한 릴레이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(relay)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제어방식을 대체한 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PLC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경우처럼 </a:t>
            </a:r>
            <a:endParaRPr lang="en-US" altLang="ko-KR" sz="14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컴퓨터화는 기계나 설비의 소프트웨어를 요구하였고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b="0" dirty="0">
                <a:solidFill>
                  <a:srgbClr val="1A04B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소프트웨어의 변경으로 동작을 변환하는 방식은 </a:t>
            </a:r>
            <a:endParaRPr lang="en-US" altLang="ko-KR" sz="1400" b="0" dirty="0">
              <a:solidFill>
                <a:srgbClr val="1A04B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바로 유연한 기계에 필수 불가결한 요소가  됨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설계과정은 이미 대용량 메모리에 의한 정보처리가 가능한 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CAD(Computer Aided Design)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로 처리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-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일부 시각 검사공정도 고속의 반복연산처리로 카메라에 의한 시각인식을 가능하게 하여 무인화 달성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(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표면 검사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두께 검사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크기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(size)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검사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-Dimension Measurement Device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등 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통신기능의 발달 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시스템 전체의  통합성 및 유연성을 개선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 </a:t>
            </a: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즉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3C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시대 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생산현장에서의   </a:t>
            </a:r>
            <a:r>
              <a:rPr lang="ko-KR" altLang="en-US" sz="1400" b="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제어</a:t>
            </a:r>
            <a:r>
              <a:rPr lang="en-US" altLang="ko-KR" sz="1400" b="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(control), </a:t>
            </a:r>
            <a:r>
              <a:rPr lang="ko-KR" altLang="en-US" sz="1400" b="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컴퓨터</a:t>
            </a:r>
            <a:r>
              <a:rPr lang="en-US" altLang="ko-KR" sz="1400" b="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(computer), </a:t>
            </a:r>
            <a:r>
              <a:rPr lang="ko-KR" altLang="en-US" sz="1400" b="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통신</a:t>
            </a:r>
            <a:r>
              <a:rPr lang="en-US" altLang="ko-KR" sz="1400" b="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(communication)</a:t>
            </a:r>
            <a:r>
              <a:rPr lang="ko-KR" altLang="en-US" sz="1400" b="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</a:t>
            </a:r>
            <a:endParaRPr lang="en-US" altLang="ko-KR" sz="1400" b="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lang="ko-KR" altLang="en-US" sz="1400" b="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시대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ICAS - Red Horizontal">
  <a:themeElements>
    <a:clrScheme name="ICAS - Red Horizontal 1">
      <a:dk1>
        <a:srgbClr val="000000"/>
      </a:dk1>
      <a:lt1>
        <a:srgbClr val="E6D199"/>
      </a:lt1>
      <a:dk2>
        <a:srgbClr val="FFFFFF"/>
      </a:dk2>
      <a:lt2>
        <a:srgbClr val="1E6E04"/>
      </a:lt2>
      <a:accent1>
        <a:srgbClr val="A11D26"/>
      </a:accent1>
      <a:accent2>
        <a:srgbClr val="FFE28F"/>
      </a:accent2>
      <a:accent3>
        <a:srgbClr val="F0E5CA"/>
      </a:accent3>
      <a:accent4>
        <a:srgbClr val="000000"/>
      </a:accent4>
      <a:accent5>
        <a:srgbClr val="CDABAC"/>
      </a:accent5>
      <a:accent6>
        <a:srgbClr val="E7CD81"/>
      </a:accent6>
      <a:hlink>
        <a:srgbClr val="FF9900"/>
      </a:hlink>
      <a:folHlink>
        <a:srgbClr val="263582"/>
      </a:folHlink>
    </a:clrScheme>
    <a:fontScheme name="ICAS - Red Horizontal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0" rIns="36000" bIns="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0099CC"/>
          </a:buClr>
          <a:buSzTx/>
          <a:buFont typeface="Webdings" pitchFamily="18" charset="2"/>
          <a:buNone/>
          <a:tabLst/>
          <a:defRPr kumimoji="1" sz="1600" b="1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HY헤드라인M" pitchFamily="18" charset="-127"/>
            <a:ea typeface="HY헤드라인M" pitchFamily="18" charset="-127"/>
            <a:cs typeface="Arial" pitchFamily="34" charset="0"/>
          </a:defRPr>
        </a:defPPr>
      </a:lstStyle>
    </a:spDef>
    <a:lnDef>
      <a:spPr bwMode="auto">
        <a:solidFill>
          <a:srgbClr val="99FF66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ICAS - Red Horizontal 1">
        <a:dk1>
          <a:srgbClr val="000000"/>
        </a:dk1>
        <a:lt1>
          <a:srgbClr val="E6D199"/>
        </a:lt1>
        <a:dk2>
          <a:srgbClr val="FFFFFF"/>
        </a:dk2>
        <a:lt2>
          <a:srgbClr val="1E6E04"/>
        </a:lt2>
        <a:accent1>
          <a:srgbClr val="A11D26"/>
        </a:accent1>
        <a:accent2>
          <a:srgbClr val="FFE28F"/>
        </a:accent2>
        <a:accent3>
          <a:srgbClr val="F0E5CA"/>
        </a:accent3>
        <a:accent4>
          <a:srgbClr val="000000"/>
        </a:accent4>
        <a:accent5>
          <a:srgbClr val="CDABAC"/>
        </a:accent5>
        <a:accent6>
          <a:srgbClr val="E7CD81"/>
        </a:accent6>
        <a:hlink>
          <a:srgbClr val="FF9900"/>
        </a:hlink>
        <a:folHlink>
          <a:srgbClr val="26358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AS - Red Horizontal 2">
        <a:dk1>
          <a:srgbClr val="000000"/>
        </a:dk1>
        <a:lt1>
          <a:srgbClr val="E6D199"/>
        </a:lt1>
        <a:dk2>
          <a:srgbClr val="FFFFFF"/>
        </a:dk2>
        <a:lt2>
          <a:srgbClr val="CC5106"/>
        </a:lt2>
        <a:accent1>
          <a:srgbClr val="2E1700"/>
        </a:accent1>
        <a:accent2>
          <a:srgbClr val="FFE28F"/>
        </a:accent2>
        <a:accent3>
          <a:srgbClr val="F0E5CA"/>
        </a:accent3>
        <a:accent4>
          <a:srgbClr val="000000"/>
        </a:accent4>
        <a:accent5>
          <a:srgbClr val="ADABAA"/>
        </a:accent5>
        <a:accent6>
          <a:srgbClr val="E7CD81"/>
        </a:accent6>
        <a:hlink>
          <a:srgbClr val="FF9900"/>
        </a:hlink>
        <a:folHlink>
          <a:srgbClr val="A11D2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AS - Red Horizontal 3">
        <a:dk1>
          <a:srgbClr val="000000"/>
        </a:dk1>
        <a:lt1>
          <a:srgbClr val="E6D199"/>
        </a:lt1>
        <a:dk2>
          <a:srgbClr val="FFFFFF"/>
        </a:dk2>
        <a:lt2>
          <a:srgbClr val="263582"/>
        </a:lt2>
        <a:accent1>
          <a:srgbClr val="1E6E04"/>
        </a:accent1>
        <a:accent2>
          <a:srgbClr val="FFE28F"/>
        </a:accent2>
        <a:accent3>
          <a:srgbClr val="F0E5CA"/>
        </a:accent3>
        <a:accent4>
          <a:srgbClr val="000000"/>
        </a:accent4>
        <a:accent5>
          <a:srgbClr val="ABBAAA"/>
        </a:accent5>
        <a:accent6>
          <a:srgbClr val="E7CD81"/>
        </a:accent6>
        <a:hlink>
          <a:srgbClr val="FF9900"/>
        </a:hlink>
        <a:folHlink>
          <a:srgbClr val="A11D2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AS - Red Horizontal 4">
        <a:dk1>
          <a:srgbClr val="2E1700"/>
        </a:dk1>
        <a:lt1>
          <a:srgbClr val="E6D199"/>
        </a:lt1>
        <a:dk2>
          <a:srgbClr val="FFFFFF"/>
        </a:dk2>
        <a:lt2>
          <a:srgbClr val="CC5106"/>
        </a:lt2>
        <a:accent1>
          <a:srgbClr val="000000"/>
        </a:accent1>
        <a:accent2>
          <a:srgbClr val="FFE28F"/>
        </a:accent2>
        <a:accent3>
          <a:srgbClr val="F0E5CA"/>
        </a:accent3>
        <a:accent4>
          <a:srgbClr val="261200"/>
        </a:accent4>
        <a:accent5>
          <a:srgbClr val="AAAAAA"/>
        </a:accent5>
        <a:accent6>
          <a:srgbClr val="E7CD81"/>
        </a:accent6>
        <a:hlink>
          <a:srgbClr val="FF9900"/>
        </a:hlink>
        <a:folHlink>
          <a:srgbClr val="A11D2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AS - Red Horizontal 5">
        <a:dk1>
          <a:srgbClr val="000000"/>
        </a:dk1>
        <a:lt1>
          <a:srgbClr val="E6D199"/>
        </a:lt1>
        <a:dk2>
          <a:srgbClr val="FFFFFF"/>
        </a:dk2>
        <a:lt2>
          <a:srgbClr val="A11D26"/>
        </a:lt2>
        <a:accent1>
          <a:srgbClr val="CC5106"/>
        </a:accent1>
        <a:accent2>
          <a:srgbClr val="FFE28F"/>
        </a:accent2>
        <a:accent3>
          <a:srgbClr val="F0E5CA"/>
        </a:accent3>
        <a:accent4>
          <a:srgbClr val="000000"/>
        </a:accent4>
        <a:accent5>
          <a:srgbClr val="E2B3AA"/>
        </a:accent5>
        <a:accent6>
          <a:srgbClr val="E7CD81"/>
        </a:accent6>
        <a:hlink>
          <a:srgbClr val="FF9900"/>
        </a:hlink>
        <a:folHlink>
          <a:srgbClr val="1E6E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AS - Red Horizontal 6">
        <a:dk1>
          <a:srgbClr val="000000"/>
        </a:dk1>
        <a:lt1>
          <a:srgbClr val="E6D199"/>
        </a:lt1>
        <a:dk2>
          <a:srgbClr val="FFFFFF"/>
        </a:dk2>
        <a:lt2>
          <a:srgbClr val="CC5106"/>
        </a:lt2>
        <a:accent1>
          <a:srgbClr val="263582"/>
        </a:accent1>
        <a:accent2>
          <a:srgbClr val="FFE28F"/>
        </a:accent2>
        <a:accent3>
          <a:srgbClr val="F0E5CA"/>
        </a:accent3>
        <a:accent4>
          <a:srgbClr val="000000"/>
        </a:accent4>
        <a:accent5>
          <a:srgbClr val="ACAEC1"/>
        </a:accent5>
        <a:accent6>
          <a:srgbClr val="E7CD81"/>
        </a:accent6>
        <a:hlink>
          <a:srgbClr val="FF9900"/>
        </a:hlink>
        <a:folHlink>
          <a:srgbClr val="A11D2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AS - Red Horizontal 7">
        <a:dk1>
          <a:srgbClr val="E6D199"/>
        </a:dk1>
        <a:lt1>
          <a:srgbClr val="FFFFFF"/>
        </a:lt1>
        <a:dk2>
          <a:srgbClr val="000000"/>
        </a:dk2>
        <a:lt2>
          <a:srgbClr val="FFFFFF"/>
        </a:lt2>
        <a:accent1>
          <a:srgbClr val="FF9900"/>
        </a:accent1>
        <a:accent2>
          <a:srgbClr val="FFE28F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E7CD81"/>
        </a:accent6>
        <a:hlink>
          <a:srgbClr val="263582"/>
        </a:hlink>
        <a:folHlink>
          <a:srgbClr val="A11D2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AS - Red Horizontal 8">
        <a:dk1>
          <a:srgbClr val="E6D199"/>
        </a:dk1>
        <a:lt1>
          <a:srgbClr val="FFFFFF"/>
        </a:lt1>
        <a:dk2>
          <a:srgbClr val="A11D26"/>
        </a:dk2>
        <a:lt2>
          <a:srgbClr val="FFFFFF"/>
        </a:lt2>
        <a:accent1>
          <a:srgbClr val="FF9900"/>
        </a:accent1>
        <a:accent2>
          <a:srgbClr val="FFE28F"/>
        </a:accent2>
        <a:accent3>
          <a:srgbClr val="CDABAC"/>
        </a:accent3>
        <a:accent4>
          <a:srgbClr val="DADADA"/>
        </a:accent4>
        <a:accent5>
          <a:srgbClr val="FFCAAA"/>
        </a:accent5>
        <a:accent6>
          <a:srgbClr val="E7CD81"/>
        </a:accent6>
        <a:hlink>
          <a:srgbClr val="223361"/>
        </a:hlink>
        <a:folHlink>
          <a:srgbClr val="1E6E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AS - Red Horizontal 9">
        <a:dk1>
          <a:srgbClr val="E6D199"/>
        </a:dk1>
        <a:lt1>
          <a:srgbClr val="FFFFFF"/>
        </a:lt1>
        <a:dk2>
          <a:srgbClr val="1E6E04"/>
        </a:dk2>
        <a:lt2>
          <a:srgbClr val="FFFFFF"/>
        </a:lt2>
        <a:accent1>
          <a:srgbClr val="FF9900"/>
        </a:accent1>
        <a:accent2>
          <a:srgbClr val="FFE28F"/>
        </a:accent2>
        <a:accent3>
          <a:srgbClr val="ABBAAA"/>
        </a:accent3>
        <a:accent4>
          <a:srgbClr val="DADADA"/>
        </a:accent4>
        <a:accent5>
          <a:srgbClr val="FFCAAA"/>
        </a:accent5>
        <a:accent6>
          <a:srgbClr val="E7CD81"/>
        </a:accent6>
        <a:hlink>
          <a:srgbClr val="A11D26"/>
        </a:hlink>
        <a:folHlink>
          <a:srgbClr val="2635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AS - Red Horizontal 10">
        <a:dk1>
          <a:srgbClr val="000000"/>
        </a:dk1>
        <a:lt1>
          <a:srgbClr val="FFFFFF"/>
        </a:lt1>
        <a:dk2>
          <a:srgbClr val="CC5106"/>
        </a:dk2>
        <a:lt2>
          <a:srgbClr val="FFFFFF"/>
        </a:lt2>
        <a:accent1>
          <a:srgbClr val="2E1700"/>
        </a:accent1>
        <a:accent2>
          <a:srgbClr val="FFE28F"/>
        </a:accent2>
        <a:accent3>
          <a:srgbClr val="E2B3AA"/>
        </a:accent3>
        <a:accent4>
          <a:srgbClr val="DADADA"/>
        </a:accent4>
        <a:accent5>
          <a:srgbClr val="ADABAA"/>
        </a:accent5>
        <a:accent6>
          <a:srgbClr val="E7CD81"/>
        </a:accent6>
        <a:hlink>
          <a:srgbClr val="263582"/>
        </a:hlink>
        <a:folHlink>
          <a:srgbClr val="1E6E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AS - Red Horizontal 11">
        <a:dk1>
          <a:srgbClr val="000000"/>
        </a:dk1>
        <a:lt1>
          <a:srgbClr val="FFFFFF"/>
        </a:lt1>
        <a:dk2>
          <a:srgbClr val="263582"/>
        </a:dk2>
        <a:lt2>
          <a:srgbClr val="FFFFFF"/>
        </a:lt2>
        <a:accent1>
          <a:srgbClr val="FF9900"/>
        </a:accent1>
        <a:accent2>
          <a:srgbClr val="FFE28F"/>
        </a:accent2>
        <a:accent3>
          <a:srgbClr val="ACAEC1"/>
        </a:accent3>
        <a:accent4>
          <a:srgbClr val="DADADA"/>
        </a:accent4>
        <a:accent5>
          <a:srgbClr val="FFCAAA"/>
        </a:accent5>
        <a:accent6>
          <a:srgbClr val="E7CD81"/>
        </a:accent6>
        <a:hlink>
          <a:srgbClr val="A11D26"/>
        </a:hlink>
        <a:folHlink>
          <a:srgbClr val="1E6E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AS - Red Horizontal 12">
        <a:dk1>
          <a:srgbClr val="000000"/>
        </a:dk1>
        <a:lt1>
          <a:srgbClr val="FF9900"/>
        </a:lt1>
        <a:dk2>
          <a:srgbClr val="000000"/>
        </a:dk2>
        <a:lt2>
          <a:srgbClr val="2E1700"/>
        </a:lt2>
        <a:accent1>
          <a:srgbClr val="1E6E04"/>
        </a:accent1>
        <a:accent2>
          <a:srgbClr val="FFE28F"/>
        </a:accent2>
        <a:accent3>
          <a:srgbClr val="FFCAAA"/>
        </a:accent3>
        <a:accent4>
          <a:srgbClr val="000000"/>
        </a:accent4>
        <a:accent5>
          <a:srgbClr val="ABBAAA"/>
        </a:accent5>
        <a:accent6>
          <a:srgbClr val="E7CD81"/>
        </a:accent6>
        <a:hlink>
          <a:srgbClr val="A11D26"/>
        </a:hlink>
        <a:folHlink>
          <a:srgbClr val="26358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AS - Red Horizontal 13">
        <a:dk1>
          <a:srgbClr val="CC5106"/>
        </a:dk1>
        <a:lt1>
          <a:srgbClr val="FFFFFF"/>
        </a:lt1>
        <a:dk2>
          <a:srgbClr val="2E1700"/>
        </a:dk2>
        <a:lt2>
          <a:srgbClr val="FFFFFF"/>
        </a:lt2>
        <a:accent1>
          <a:srgbClr val="FF9900"/>
        </a:accent1>
        <a:accent2>
          <a:srgbClr val="FFE28F"/>
        </a:accent2>
        <a:accent3>
          <a:srgbClr val="ADABAA"/>
        </a:accent3>
        <a:accent4>
          <a:srgbClr val="DADADA"/>
        </a:accent4>
        <a:accent5>
          <a:srgbClr val="FFCAAA"/>
        </a:accent5>
        <a:accent6>
          <a:srgbClr val="E7CD81"/>
        </a:accent6>
        <a:hlink>
          <a:srgbClr val="263582"/>
        </a:hlink>
        <a:folHlink>
          <a:srgbClr val="A11D2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AS - Red Horizontal 14">
        <a:dk1>
          <a:srgbClr val="000000"/>
        </a:dk1>
        <a:lt1>
          <a:srgbClr val="E6D199"/>
        </a:lt1>
        <a:dk2>
          <a:srgbClr val="2E1700"/>
        </a:dk2>
        <a:lt2>
          <a:srgbClr val="2E1700"/>
        </a:lt2>
        <a:accent1>
          <a:srgbClr val="1E6E04"/>
        </a:accent1>
        <a:accent2>
          <a:srgbClr val="A11D26"/>
        </a:accent2>
        <a:accent3>
          <a:srgbClr val="F0E5CA"/>
        </a:accent3>
        <a:accent4>
          <a:srgbClr val="000000"/>
        </a:accent4>
        <a:accent5>
          <a:srgbClr val="ABBAAA"/>
        </a:accent5>
        <a:accent6>
          <a:srgbClr val="911921"/>
        </a:accent6>
        <a:hlink>
          <a:srgbClr val="263582"/>
        </a:hlink>
        <a:folHlink>
          <a:srgbClr val="CC510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ICAS - Red Horizontal 7">
    <a:dk1>
      <a:srgbClr val="E6D199"/>
    </a:dk1>
    <a:lt1>
      <a:srgbClr val="FFFFFF"/>
    </a:lt1>
    <a:dk2>
      <a:srgbClr val="000000"/>
    </a:dk2>
    <a:lt2>
      <a:srgbClr val="FFFFFF"/>
    </a:lt2>
    <a:accent1>
      <a:srgbClr val="FF9900"/>
    </a:accent1>
    <a:accent2>
      <a:srgbClr val="FFE28F"/>
    </a:accent2>
    <a:accent3>
      <a:srgbClr val="AAAAAA"/>
    </a:accent3>
    <a:accent4>
      <a:srgbClr val="DADADA"/>
    </a:accent4>
    <a:accent5>
      <a:srgbClr val="FFCAAA"/>
    </a:accent5>
    <a:accent6>
      <a:srgbClr val="E7CD81"/>
    </a:accent6>
    <a:hlink>
      <a:srgbClr val="263582"/>
    </a:hlink>
    <a:folHlink>
      <a:srgbClr val="A11D2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1154267</TotalTime>
  <Words>1082</Words>
  <Application>Microsoft Office PowerPoint</Application>
  <PresentationFormat>A4 용지(210x297mm)</PresentationFormat>
  <Paragraphs>134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4" baseType="lpstr">
      <vt:lpstr>Arial Unicode MS</vt:lpstr>
      <vt:lpstr>HY견고딕</vt:lpstr>
      <vt:lpstr>HY헤드라인M</vt:lpstr>
      <vt:lpstr>굴림</vt:lpstr>
      <vt:lpstr>맑은 고딕</vt:lpstr>
      <vt:lpstr>Garamond</vt:lpstr>
      <vt:lpstr>Palatino Linotype</vt:lpstr>
      <vt:lpstr>Times New Roman</vt:lpstr>
      <vt:lpstr>Webdings</vt:lpstr>
      <vt:lpstr>Wingdings</vt:lpstr>
      <vt:lpstr>ICAS - Red Horizontal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AES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넥센타이어제안서</dc:title>
  <dc:creator>AES</dc:creator>
  <cp:lastModifiedBy>Lee Kyoung Jae</cp:lastModifiedBy>
  <cp:revision>5497</cp:revision>
  <cp:lastPrinted>2012-02-20T08:04:00Z</cp:lastPrinted>
  <dcterms:created xsi:type="dcterms:W3CDTF">2000-11-27T15:06:06Z</dcterms:created>
  <dcterms:modified xsi:type="dcterms:W3CDTF">2020-08-26T02:03:18Z</dcterms:modified>
</cp:coreProperties>
</file>