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1570" r:id="rId2"/>
    <p:sldId id="1756" r:id="rId3"/>
    <p:sldId id="1765" r:id="rId4"/>
    <p:sldId id="1767" r:id="rId5"/>
    <p:sldId id="1761" r:id="rId6"/>
    <p:sldId id="1768" r:id="rId7"/>
    <p:sldId id="1757" r:id="rId8"/>
    <p:sldId id="1758" r:id="rId9"/>
    <p:sldId id="1760" r:id="rId10"/>
    <p:sldId id="1759" r:id="rId11"/>
    <p:sldId id="1762" r:id="rId12"/>
    <p:sldId id="1763" r:id="rId13"/>
    <p:sldId id="1764" r:id="rId14"/>
    <p:sldId id="1770" r:id="rId15"/>
  </p:sldIdLst>
  <p:sldSz cx="9906000" cy="6858000" type="A4"/>
  <p:notesSz cx="6805613" cy="9939338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buClr>
        <a:srgbClr val="0099CC"/>
      </a:buClr>
      <a:buFont typeface="Webdings" pitchFamily="18" charset="2"/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1pPr>
    <a:lvl2pPr marL="457200" algn="l" rtl="0" eaLnBrk="0" fontAlgn="base" hangingPunct="0">
      <a:spcBef>
        <a:spcPct val="50000"/>
      </a:spcBef>
      <a:spcAft>
        <a:spcPct val="0"/>
      </a:spcAft>
      <a:buClr>
        <a:srgbClr val="0099CC"/>
      </a:buClr>
      <a:buFont typeface="Webdings" pitchFamily="18" charset="2"/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2pPr>
    <a:lvl3pPr marL="914400" algn="l" rtl="0" eaLnBrk="0" fontAlgn="base" hangingPunct="0">
      <a:spcBef>
        <a:spcPct val="50000"/>
      </a:spcBef>
      <a:spcAft>
        <a:spcPct val="0"/>
      </a:spcAft>
      <a:buClr>
        <a:srgbClr val="0099CC"/>
      </a:buClr>
      <a:buFont typeface="Webdings" pitchFamily="18" charset="2"/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3pPr>
    <a:lvl4pPr marL="1371600" algn="l" rtl="0" eaLnBrk="0" fontAlgn="base" hangingPunct="0">
      <a:spcBef>
        <a:spcPct val="50000"/>
      </a:spcBef>
      <a:spcAft>
        <a:spcPct val="0"/>
      </a:spcAft>
      <a:buClr>
        <a:srgbClr val="0099CC"/>
      </a:buClr>
      <a:buFont typeface="Webdings" pitchFamily="18" charset="2"/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4pPr>
    <a:lvl5pPr marL="1828800" algn="l" rtl="0" eaLnBrk="0" fontAlgn="base" hangingPunct="0">
      <a:spcBef>
        <a:spcPct val="50000"/>
      </a:spcBef>
      <a:spcAft>
        <a:spcPct val="0"/>
      </a:spcAft>
      <a:buClr>
        <a:srgbClr val="0099CC"/>
      </a:buClr>
      <a:buFont typeface="Webdings" pitchFamily="18" charset="2"/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5pPr>
    <a:lvl6pPr marL="22860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6pPr>
    <a:lvl7pPr marL="27432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7pPr>
    <a:lvl8pPr marL="32004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8pPr>
    <a:lvl9pPr marL="3657600" algn="l" defTabSz="914400" rtl="0" eaLnBrk="1" latinLnBrk="1" hangingPunct="1">
      <a:defRPr kumimoji="1" sz="1600" b="1" kern="1200">
        <a:solidFill>
          <a:srgbClr val="FFFFFF"/>
        </a:solidFill>
        <a:latin typeface="Arial Unicode MS" pitchFamily="50" charset="-127"/>
        <a:ea typeface="Arial Unicode MS" pitchFamily="50" charset="-127"/>
        <a:cs typeface="Arial Unicode MS" pitchFamily="50" charset="-127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1A04BC"/>
    <a:srgbClr val="FFFFFF"/>
    <a:srgbClr val="5F5F5F"/>
    <a:srgbClr val="B2B2B2"/>
    <a:srgbClr val="EAEAEA"/>
    <a:srgbClr val="E5E5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5" autoAdjust="0"/>
    <p:restoredTop sz="95471" autoAdjust="0"/>
  </p:normalViewPr>
  <p:slideViewPr>
    <p:cSldViewPr>
      <p:cViewPr>
        <p:scale>
          <a:sx n="100" d="100"/>
          <a:sy n="100" d="100"/>
        </p:scale>
        <p:origin x="-1692" y="-444"/>
      </p:cViewPr>
      <p:guideLst>
        <p:guide orient="horz" pos="459"/>
        <p:guide orient="horz" pos="4110"/>
        <p:guide orient="horz" pos="4088"/>
        <p:guide orient="horz" pos="3997"/>
        <p:guide orient="horz" pos="4020"/>
        <p:guide pos="5978"/>
        <p:guide pos="1827"/>
        <p:guide pos="1056"/>
        <p:guide pos="240"/>
        <p:guide pos="784"/>
        <p:guide pos="2984"/>
        <p:guide pos="4118"/>
        <p:guide pos="355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0" d="100"/>
          <a:sy n="80" d="100"/>
        </p:scale>
        <p:origin x="-1260" y="-66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fld id="{F5AA8CD3-AC30-42D0-ADC4-15B9EAC7617A}" type="datetime1">
              <a:rPr lang="en-US" altLang="en-US"/>
              <a:pPr>
                <a:defRPr/>
              </a:pPr>
              <a:t>9/3/2019</a:t>
            </a:fld>
            <a:endParaRPr lang="en-US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fld id="{C3745738-5278-4228-A3D1-1274277252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fld id="{E22EF4CD-E9E0-4303-8886-DA482856489E}" type="datetime1">
              <a:rPr lang="en-US" altLang="en-US"/>
              <a:pPr>
                <a:defRPr/>
              </a:pPr>
              <a:t>9/3/2019</a:t>
            </a:fld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816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200" b="0">
                <a:solidFill>
                  <a:schemeClr val="tx1"/>
                </a:solidFill>
                <a:latin typeface="Times New Roman" pitchFamily="18" charset="0"/>
                <a:cs typeface="Arial Unicode MS" pitchFamily="50" charset="-127"/>
              </a:defRPr>
            </a:lvl1pPr>
          </a:lstStyle>
          <a:p>
            <a:pPr>
              <a:defRPr/>
            </a:pPr>
            <a:fld id="{5D1706A0-7E67-4471-AA0D-C583312A9C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995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gray">
          <a:xfrm>
            <a:off x="1401763" y="1881188"/>
            <a:ext cx="7151687" cy="71437"/>
          </a:xfrm>
          <a:prstGeom prst="rect">
            <a:avLst/>
          </a:prstGeom>
          <a:gradFill rotWithShape="1">
            <a:gsLst>
              <a:gs pos="0">
                <a:srgbClr val="263582"/>
              </a:gs>
              <a:gs pos="100000">
                <a:srgbClr val="DADCE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  <a:defRPr/>
            </a:pPr>
            <a:endParaRPr lang="ko-KR" altLang="en-US" sz="1800" b="0" smtClean="0">
              <a:solidFill>
                <a:schemeClr val="tx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gray">
          <a:xfrm>
            <a:off x="1401763" y="3394075"/>
            <a:ext cx="7151687" cy="71438"/>
          </a:xfrm>
          <a:prstGeom prst="rect">
            <a:avLst/>
          </a:prstGeom>
          <a:gradFill rotWithShape="1">
            <a:gsLst>
              <a:gs pos="0">
                <a:srgbClr val="263582"/>
              </a:gs>
              <a:gs pos="100000">
                <a:srgbClr val="DADCE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  <a:defRPr/>
            </a:pPr>
            <a:endParaRPr lang="ko-KR" altLang="en-US" sz="18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6291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702621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6"/>
          <p:cNvSpPr>
            <a:spLocks noChangeArrowheads="1"/>
          </p:cNvSpPr>
          <p:nvPr/>
        </p:nvSpPr>
        <p:spPr bwMode="auto">
          <a:xfrm>
            <a:off x="0" y="215900"/>
            <a:ext cx="40703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lnSpc>
                <a:spcPct val="92000"/>
              </a:lnSpc>
              <a:spcBef>
                <a:spcPct val="0"/>
              </a:spcBef>
              <a:buClrTx/>
              <a:buFontTx/>
              <a:buNone/>
              <a:defRPr/>
            </a:pPr>
            <a:endParaRPr kumimoji="0" lang="en-US" altLang="ko-KR" sz="2200" smtClean="0">
              <a:solidFill>
                <a:schemeClr val="tx1"/>
              </a:solidFill>
            </a:endParaRPr>
          </a:p>
        </p:txBody>
      </p:sp>
      <p:sp>
        <p:nvSpPr>
          <p:cNvPr id="1027" name="Rectangle 47"/>
          <p:cNvSpPr>
            <a:spLocks noChangeArrowheads="1"/>
          </p:cNvSpPr>
          <p:nvPr/>
        </p:nvSpPr>
        <p:spPr bwMode="gray">
          <a:xfrm>
            <a:off x="6700838" y="325438"/>
            <a:ext cx="29003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lnSpc>
                <a:spcPct val="92000"/>
              </a:lnSpc>
              <a:spcBef>
                <a:spcPct val="0"/>
              </a:spcBef>
              <a:buClrTx/>
              <a:buFontTx/>
              <a:buNone/>
              <a:defRPr/>
            </a:pPr>
            <a:endParaRPr kumimoji="0" lang="ko-KR" altLang="en-US" sz="2200" smtClean="0">
              <a:solidFill>
                <a:schemeClr val="tx1"/>
              </a:solidFill>
            </a:endParaRPr>
          </a:p>
        </p:txBody>
      </p:sp>
      <p:sp>
        <p:nvSpPr>
          <p:cNvPr id="1205306" name="Rectangle 58"/>
          <p:cNvSpPr>
            <a:spLocks noChangeArrowheads="1"/>
          </p:cNvSpPr>
          <p:nvPr/>
        </p:nvSpPr>
        <p:spPr bwMode="gray">
          <a:xfrm>
            <a:off x="0" y="725488"/>
            <a:ext cx="9906000" cy="746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17255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3876675" y="6572250"/>
            <a:ext cx="21320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  <a:defRPr/>
            </a:pPr>
            <a:fld id="{B26DD075-E084-4BE9-85BA-6DEA168C172C}" type="slidenum">
              <a:rPr lang="en-US" altLang="ko-KR" sz="1200" b="0" smtClean="0">
                <a:solidFill>
                  <a:srgbClr val="000000"/>
                </a:solidFill>
                <a:latin typeface="맑은 고딕" pitchFamily="50" charset="-127"/>
              </a:rPr>
              <a:pPr algn="ctr" eaLnBrk="1" latinLnBrk="1" hangingPunct="1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altLang="ko-KR" sz="1200" b="0" smtClean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030" name="TextBox 7"/>
          <p:cNvSpPr txBox="1">
            <a:spLocks noChangeArrowheads="1"/>
          </p:cNvSpPr>
          <p:nvPr userDrawn="1"/>
        </p:nvSpPr>
        <p:spPr bwMode="auto">
          <a:xfrm>
            <a:off x="8359775" y="6580188"/>
            <a:ext cx="1511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defRPr/>
            </a:pPr>
            <a:r>
              <a:rPr lang="en-US" altLang="ko-KR" sz="1000" smtClean="0">
                <a:solidFill>
                  <a:srgbClr val="B2B2B2"/>
                </a:solidFill>
              </a:rPr>
              <a:t>Computer Engineering</a:t>
            </a:r>
            <a:endParaRPr lang="ko-KR" altLang="en-US" sz="1000" smtClean="0">
              <a:solidFill>
                <a:srgbClr val="B2B2B2"/>
              </a:solidFill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 userDrawn="1"/>
        </p:nvSpPr>
        <p:spPr bwMode="auto">
          <a:xfrm>
            <a:off x="42863" y="6597650"/>
            <a:ext cx="12017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>
              <a:defRPr/>
            </a:pPr>
            <a:r>
              <a:rPr lang="ko-KR" altLang="en-US" sz="1000" b="0" smtClean="0">
                <a:solidFill>
                  <a:srgbClr val="B2B2B2"/>
                </a:solidFill>
                <a:latin typeface="HY견고딕" pitchFamily="18" charset="-127"/>
                <a:ea typeface="HY견고딕" pitchFamily="18" charset="-127"/>
              </a:rPr>
              <a:t>자동화 시스템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6" r:id="rId2"/>
  </p:sldLayoutIdLst>
  <p:transition>
    <p:cut/>
  </p:transition>
  <p:txStyles>
    <p:titleStyle>
      <a:lvl1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1pPr>
      <a:lvl2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2pPr>
      <a:lvl3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3pPr>
      <a:lvl4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4pPr>
      <a:lvl5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5pPr>
      <a:lvl6pPr marL="4572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lr>
          <a:srgbClr val="1E6E04"/>
        </a:buClr>
        <a:buChar char="•"/>
        <a:defRPr sz="16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1pPr>
      <a:lvl2pPr marL="692150" indent="-234950" algn="l" defTabSz="912813" rtl="0" eaLnBrk="0" fontAlgn="base" hangingPunct="0">
        <a:spcBef>
          <a:spcPct val="20000"/>
        </a:spcBef>
        <a:spcAft>
          <a:spcPct val="1000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2pPr>
      <a:lvl3pPr marL="1252538" indent="-222250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3pPr>
      <a:lvl4pPr marL="1797050" indent="-195263" algn="l" defTabSz="91281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2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4pPr>
      <a:lvl5pPr marL="21367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Arial Unicode MS" pitchFamily="50" charset="-127"/>
          <a:ea typeface="Arial Unicode MS" pitchFamily="50" charset="-127"/>
          <a:cs typeface="Arial Unicode MS" pitchFamily="50" charset="-127"/>
        </a:defRPr>
      </a:lvl5pPr>
      <a:lvl6pPr marL="25939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30511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5083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965575" indent="-225425" algn="l" defTabSz="912813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1"/>
          <p:cNvSpPr>
            <a:spLocks noChangeArrowheads="1"/>
          </p:cNvSpPr>
          <p:nvPr/>
        </p:nvSpPr>
        <p:spPr bwMode="auto">
          <a:xfrm>
            <a:off x="3081338" y="4351338"/>
            <a:ext cx="37211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algn="ctr" eaLnBrk="1" latinLnBrk="1" hangingPunct="1">
              <a:spcBef>
                <a:spcPct val="20000"/>
              </a:spcBef>
              <a:buClrTx/>
              <a:buFontTx/>
              <a:buNone/>
            </a:pPr>
            <a:r>
              <a:rPr lang="ko-KR" altLang="en-US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lang="ko-KR" altLang="en-US" sz="2000" b="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장 </a:t>
            </a:r>
            <a:r>
              <a:rPr lang="ko-KR" altLang="en-US" sz="2000" b="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자동화란 </a:t>
            </a:r>
            <a:r>
              <a:rPr lang="en-US" altLang="ko-KR" sz="2000" b="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en-US" altLang="ko-KR" sz="2000" b="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74775" y="2024063"/>
            <a:ext cx="7129463" cy="1296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tIns="0" rIns="0" bIns="0" anchor="ctr" anchorCtr="1"/>
          <a:lstStyle>
            <a:lvl1pPr algn="ctr">
              <a:lnSpc>
                <a:spcPct val="87000"/>
              </a:lnSpc>
              <a:defRPr sz="42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kern="0" dirty="0" smtClean="0"/>
              <a:t>자동화 시스템</a:t>
            </a:r>
            <a:endParaRPr kumimoji="0" lang="en-US" altLang="ko-KR" kern="0" dirty="0"/>
          </a:p>
        </p:txBody>
      </p:sp>
      <p:pic>
        <p:nvPicPr>
          <p:cNvPr id="7172" name="그림 9" descr="symbol_img_02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395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r>
              <a:rPr lang="en-US" altLang="ko-KR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1.6  </a:t>
            </a:r>
            <a:r>
              <a:rPr lang="ko-KR" altLang="en-US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자동화의 단점</a:t>
            </a:r>
            <a:endParaRPr lang="ko-KR" altLang="en-US" sz="20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 </a:t>
            </a:r>
            <a:r>
              <a:rPr kumimoji="0" lang="ko-KR" altLang="en-US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자동화란 </a:t>
            </a:r>
            <a:r>
              <a:rPr kumimoji="0" lang="en-US" altLang="ko-KR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kumimoji="0" lang="en-US" altLang="ko-KR" sz="24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8618" y="1361378"/>
            <a:ext cx="8424862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시설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투자 비용과 시설 운영 비용이 높다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시설의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설치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운영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보수유지에 높은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기술 수준이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요구된다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탄력성이 결여된다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kumimoji="0" lang="en-US" altLang="ko-KR" sz="18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defRPr/>
            </a:pPr>
            <a:endParaRPr kumimoji="0"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단점 개선 방안</a:t>
            </a:r>
            <a:endParaRPr kumimoji="0"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=&gt;  LCA (Low Cost Automation)</a:t>
            </a:r>
          </a:p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=&gt;  FMS (Flexible Manufacturing System)</a:t>
            </a:r>
          </a:p>
        </p:txBody>
      </p:sp>
    </p:spTree>
    <p:extLst>
      <p:ext uri="{BB962C8B-B14F-4D97-AF65-F5344CB8AC3E}">
        <p14:creationId xmlns:p14="http://schemas.microsoft.com/office/powerpoint/2010/main" val="232191528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395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r>
              <a:rPr lang="en-US" altLang="ko-KR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1.6  </a:t>
            </a:r>
            <a:r>
              <a:rPr lang="ko-KR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자동화의 단점</a:t>
            </a:r>
            <a:endParaRPr lang="ko-KR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 </a:t>
            </a:r>
            <a:r>
              <a:rPr kumimoji="0" lang="ko-KR" altLang="en-US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자동화란 </a:t>
            </a:r>
            <a:r>
              <a:rPr kumimoji="0" lang="en-US" altLang="ko-KR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kumimoji="0" lang="en-US" altLang="ko-KR" sz="24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8618" y="1361378"/>
            <a:ext cx="8424862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단점 개선 방안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LCA (Low Cost Automation)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시설 투자비가 적다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시설의 운영 및 보수유지가 간단하다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 장치의 설계 및 시설이 쉽다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자동화에 최소의 시간이 소요된다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단계별 자동화 구축이 쉽다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개인이 직접 자동화 할 수 있다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kumimoji="0" lang="ko-KR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815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395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r>
              <a:rPr lang="en-US" altLang="ko-KR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1.6  </a:t>
            </a:r>
            <a:r>
              <a:rPr lang="ko-KR" altLang="en-US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자동화의 단점</a:t>
            </a:r>
            <a:endParaRPr lang="ko-KR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 </a:t>
            </a:r>
            <a:r>
              <a:rPr kumimoji="0" lang="ko-KR" altLang="en-US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자동화란 </a:t>
            </a:r>
            <a:r>
              <a:rPr kumimoji="0" lang="en-US" altLang="ko-KR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kumimoji="0" lang="en-US" altLang="ko-KR" sz="24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848618" y="1361378"/>
            <a:ext cx="8964922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단점 개선 방안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FMS (Flexible Manufacturing System)</a:t>
            </a:r>
          </a:p>
          <a:p>
            <a:pPr>
              <a:defRPr/>
            </a:pPr>
            <a:r>
              <a:rPr kumimoji="0" lang="en-US" altLang="ko-KR" sz="1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kumimoji="0" lang="ko-KR" altLang="en-US" sz="1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필요성 </a:t>
            </a:r>
            <a:r>
              <a:rPr kumimoji="0" lang="en-US" altLang="ko-KR" sz="1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1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제품 </a:t>
            </a:r>
            <a:r>
              <a:rPr kumimoji="0" lang="ko-KR" alt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수명이 짧고</a:t>
            </a:r>
            <a:r>
              <a:rPr kumimoji="0" lang="en-US" altLang="ko-KR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다양한 고객의 요구에 대처하기 위함</a:t>
            </a:r>
            <a:r>
              <a:rPr kumimoji="0" lang="en-US" altLang="ko-KR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</a:p>
          <a:p>
            <a:pPr>
              <a:defRPr/>
            </a:pPr>
            <a:r>
              <a:rPr kumimoji="0" lang="en-US" altLang="ko-KR" sz="1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kumimoji="0" lang="ko-KR" altLang="en-US" sz="1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특징    </a:t>
            </a:r>
            <a:r>
              <a:rPr kumimoji="0" lang="en-US" altLang="ko-KR" sz="1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1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▷ 다양한 </a:t>
            </a:r>
            <a:r>
              <a:rPr kumimoji="0" lang="ko-KR" alt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제품을 동시에 처리 가능</a:t>
            </a:r>
          </a:p>
          <a:p>
            <a:pPr>
              <a:defRPr/>
            </a:pPr>
            <a:r>
              <a:rPr kumimoji="0" lang="ko-KR" alt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kumimoji="0" lang="en-US" altLang="ko-KR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           </a:t>
            </a:r>
            <a:r>
              <a:rPr kumimoji="0" lang="ko-KR" altLang="en-US" sz="1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▷ 수요 </a:t>
            </a:r>
            <a:r>
              <a:rPr kumimoji="0" lang="ko-KR" alt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변화에 유연하게 대처 가능</a:t>
            </a:r>
          </a:p>
          <a:p>
            <a:pPr>
              <a:defRPr/>
            </a:pPr>
            <a:r>
              <a:rPr kumimoji="0" lang="ko-KR" alt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kumimoji="0" lang="ko-KR" altLang="en-US" sz="1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▷ 높은 </a:t>
            </a:r>
            <a:r>
              <a:rPr kumimoji="0" lang="ko-KR" altLang="en-US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생산성 요구에 대응 </a:t>
            </a:r>
            <a:r>
              <a:rPr kumimoji="0" lang="ko-KR" altLang="en-US" sz="18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가능</a:t>
            </a:r>
            <a:endParaRPr kumimoji="0" lang="en-US" altLang="ko-KR" sz="1800" b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- FMS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종류 </a:t>
            </a:r>
            <a:endParaRPr kumimoji="0" lang="en-US" altLang="ko-KR" sz="18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▷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FMC 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(Flexible Manufacturing Cell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: 1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대의 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NC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공작기계에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자동공구</a:t>
            </a:r>
            <a:endParaRPr kumimoji="0" lang="en-US" altLang="ko-KR" sz="18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교환장치</a:t>
            </a:r>
            <a:r>
              <a:rPr kumimoji="0" lang="ko-KR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1800" b="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자동팰릿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교환장치</a:t>
            </a:r>
            <a:r>
              <a:rPr kumimoji="0" lang="ko-KR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팰릿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매거진을 배치한 시스템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</a:t>
            </a:r>
            <a:endParaRPr kumimoji="0" lang="en-US" altLang="ko-KR" sz="18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▷ 전형적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FMS :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복수의 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NC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공작기계를 가변 루트인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자동반송장치로 연결되어</a:t>
            </a:r>
            <a:endParaRPr kumimoji="0" lang="en-US" altLang="ko-KR" sz="18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제어되는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kumimoji="0"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▷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FTL 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(Flexible Transfer Line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유연한 </a:t>
            </a:r>
            <a:r>
              <a:rPr kumimoji="0"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공작기계군을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고정 루트인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 </a:t>
            </a:r>
            <a:endParaRPr kumimoji="0" lang="en-US" altLang="ko-KR" sz="18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            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반송장치로 연결한 시스템</a:t>
            </a:r>
            <a:endParaRPr kumimoji="0" lang="ko-KR" altLang="ko-KR" sz="18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60557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30684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r>
              <a:rPr lang="en-US" altLang="ko-KR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1.7  FMS</a:t>
            </a:r>
            <a:r>
              <a:rPr lang="ko-KR" altLang="en-US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구성도 사례</a:t>
            </a:r>
            <a:endParaRPr lang="ko-KR" altLang="en-US" sz="20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 </a:t>
            </a:r>
            <a:r>
              <a:rPr kumimoji="0" lang="ko-KR" altLang="en-US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자동화란 </a:t>
            </a:r>
            <a:r>
              <a:rPr kumimoji="0" lang="en-US" altLang="ko-KR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kumimoji="0" lang="en-US" altLang="ko-KR" sz="24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11324" y="2358231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ko-KR" altLang="ko-KR"/>
          </a:p>
        </p:txBody>
      </p:sp>
      <p:sp>
        <p:nvSpPr>
          <p:cNvPr id="11" name="AutoShape 9" descr="PIC43"/>
          <p:cNvSpPr>
            <a:spLocks noChangeAspect="1" noChangeArrowheads="1"/>
          </p:cNvSpPr>
          <p:nvPr/>
        </p:nvSpPr>
        <p:spPr bwMode="auto">
          <a:xfrm>
            <a:off x="4945124" y="3348831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84412" y="1701006"/>
            <a:ext cx="6589712" cy="3781425"/>
          </a:xfrm>
          <a:prstGeom prst="rect">
            <a:avLst/>
          </a:prstGeom>
          <a:noFill/>
          <a:ln w="38100">
            <a:solidFill>
              <a:srgbClr val="B20E2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513199" y="3429794"/>
            <a:ext cx="2303463" cy="1150937"/>
            <a:chOff x="1536" y="2448"/>
            <a:chExt cx="960" cy="62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536" y="2448"/>
              <a:ext cx="0" cy="624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536" y="3072"/>
              <a:ext cx="960" cy="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2496" y="2448"/>
              <a:ext cx="0" cy="624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536" y="2448"/>
              <a:ext cx="960" cy="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5602349" y="4221956"/>
            <a:ext cx="2017713" cy="720725"/>
            <a:chOff x="1536" y="2448"/>
            <a:chExt cx="960" cy="624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536" y="2448"/>
              <a:ext cx="0" cy="624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536" y="3072"/>
              <a:ext cx="960" cy="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2496" y="2448"/>
              <a:ext cx="0" cy="624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1536" y="2448"/>
              <a:ext cx="960" cy="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2865499" y="2493169"/>
            <a:ext cx="2376488" cy="1295400"/>
            <a:chOff x="1536" y="2448"/>
            <a:chExt cx="960" cy="624"/>
          </a:xfrm>
        </p:grpSpPr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536" y="2448"/>
              <a:ext cx="0" cy="624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536" y="3072"/>
              <a:ext cx="960" cy="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2496" y="2448"/>
              <a:ext cx="0" cy="624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1536" y="2448"/>
              <a:ext cx="960" cy="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177024" y="4941094"/>
            <a:ext cx="0" cy="576262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6177024" y="4941094"/>
            <a:ext cx="2160588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1784412" y="2709069"/>
            <a:ext cx="1873250" cy="0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3657662" y="1701006"/>
            <a:ext cx="0" cy="1008063"/>
          </a:xfrm>
          <a:prstGeom prst="line">
            <a:avLst/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1568512" y="2564606"/>
            <a:ext cx="0" cy="16573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4089462" y="5661819"/>
            <a:ext cx="17287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089462" y="5806281"/>
            <a:ext cx="230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>
                <a:latin typeface="새굴림" pitchFamily="18" charset="-127"/>
                <a:ea typeface="새굴림" pitchFamily="18" charset="-127"/>
              </a:rPr>
              <a:t>제품 생산량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920812" y="2421731"/>
            <a:ext cx="533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>
                <a:latin typeface="Times New Roman" pitchFamily="18" charset="0"/>
                <a:ea typeface="새굴림" pitchFamily="18" charset="-127"/>
              </a:rPr>
              <a:t>제품의</a:t>
            </a:r>
          </a:p>
          <a:p>
            <a:pPr eaLnBrk="1" hangingPunct="1">
              <a:spcBef>
                <a:spcPct val="50000"/>
              </a:spcBef>
            </a:pPr>
            <a:r>
              <a:rPr lang="ko-KR" altLang="en-US">
                <a:latin typeface="Times New Roman" pitchFamily="18" charset="0"/>
                <a:ea typeface="새굴림" pitchFamily="18" charset="-127"/>
              </a:rPr>
              <a:t>종류</a:t>
            </a:r>
            <a:endParaRPr lang="ko-KR" altLang="en-US" b="0">
              <a:latin typeface="Times New Roman" pitchFamily="18" charset="0"/>
              <a:ea typeface="새굴림" pitchFamily="18" charset="-127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1857437" y="1845469"/>
            <a:ext cx="167640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800" b="0" i="1" dirty="0">
                <a:solidFill>
                  <a:srgbClr val="CC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Job-shop</a:t>
            </a:r>
            <a:r>
              <a:rPr lang="ko-KR" altLang="en-US" sz="1800" b="0" i="1" dirty="0">
                <a:solidFill>
                  <a:srgbClr val="CC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형</a:t>
            </a:r>
            <a:r>
              <a:rPr lang="ko-KR" altLang="en-US" sz="1600" b="0" i="1" dirty="0">
                <a:solidFill>
                  <a:srgbClr val="CC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en-US" altLang="ko-KR" sz="1600" b="0" i="1" dirty="0">
                <a:solidFill>
                  <a:srgbClr val="CC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NC </a:t>
            </a:r>
            <a:r>
              <a:rPr lang="ko-KR" altLang="en-US" sz="1600" b="0" i="1" dirty="0">
                <a:solidFill>
                  <a:srgbClr val="CC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공작기계군</a:t>
            </a:r>
            <a:endParaRPr lang="ko-KR" altLang="en-US" b="0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152837" y="2924969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2000" i="1">
                <a:solidFill>
                  <a:srgbClr val="CC00CC"/>
                </a:solidFill>
                <a:latin typeface="Times New Roman" pitchFamily="18" charset="0"/>
              </a:rPr>
              <a:t>FMC</a:t>
            </a:r>
            <a:endParaRPr lang="en-US" altLang="ko-KR" sz="2000" i="1">
              <a:latin typeface="Times New Roman" pitchFamily="18" charset="0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3873562" y="3861594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800" b="0" i="1" dirty="0">
                <a:solidFill>
                  <a:srgbClr val="CC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전형적 </a:t>
            </a:r>
            <a:r>
              <a:rPr lang="en-US" altLang="ko-KR" sz="1800" b="0" i="1" dirty="0">
                <a:solidFill>
                  <a:srgbClr val="CC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FMS</a:t>
            </a:r>
            <a:endParaRPr lang="en-US" altLang="ko-KR" sz="1800" b="0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745224" y="4364831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800" i="1">
                <a:solidFill>
                  <a:srgbClr val="CC00CC"/>
                </a:solidFill>
                <a:latin typeface="Times New Roman" pitchFamily="18" charset="0"/>
              </a:rPr>
              <a:t>FTL</a:t>
            </a:r>
            <a:endParaRPr lang="en-US" altLang="ko-KR" sz="1800" i="1">
              <a:latin typeface="Times New Roman" pitchFamily="18" charset="0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6465949" y="5085556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800" b="0" i="1" dirty="0" err="1">
                <a:solidFill>
                  <a:srgbClr val="CC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트랜스퍼</a:t>
            </a:r>
            <a:r>
              <a:rPr lang="ko-KR" altLang="en-US" sz="1600" b="0" dirty="0">
                <a:solidFill>
                  <a:srgbClr val="CC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b="0" i="1" dirty="0">
                <a:solidFill>
                  <a:srgbClr val="CC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라인</a:t>
            </a:r>
            <a:endParaRPr lang="ko-KR" altLang="en-US" sz="1800" b="0" i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 rot="2155599">
            <a:off x="6250049" y="2348706"/>
            <a:ext cx="2362200" cy="762000"/>
            <a:chOff x="3984" y="480"/>
            <a:chExt cx="1488" cy="480"/>
          </a:xfrm>
        </p:grpSpPr>
        <p:sp>
          <p:nvSpPr>
            <p:cNvPr id="44" name="AutoShape 43"/>
            <p:cNvSpPr>
              <a:spLocks noChangeArrowheads="1"/>
            </p:cNvSpPr>
            <p:nvPr/>
          </p:nvSpPr>
          <p:spPr bwMode="auto">
            <a:xfrm>
              <a:off x="3984" y="624"/>
              <a:ext cx="1488" cy="336"/>
            </a:xfrm>
            <a:prstGeom prst="rightArrow">
              <a:avLst>
                <a:gd name="adj1" fmla="val 50000"/>
                <a:gd name="adj2" fmla="val 110714"/>
              </a:avLst>
            </a:prstGeom>
            <a:solidFill>
              <a:srgbClr val="FFFFCC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4032" y="480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800" b="0" dirty="0">
                  <a:solidFill>
                    <a:srgbClr val="CC00CC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생산성</a:t>
              </a:r>
              <a:endParaRPr lang="ko-KR" altLang="en-US" b="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46" name="AutoShape 45"/>
          <p:cNvSpPr>
            <a:spLocks noChangeArrowheads="1"/>
          </p:cNvSpPr>
          <p:nvPr/>
        </p:nvSpPr>
        <p:spPr bwMode="auto">
          <a:xfrm rot="12955599">
            <a:off x="5745224" y="2924969"/>
            <a:ext cx="2362200" cy="533400"/>
          </a:xfrm>
          <a:prstGeom prst="rightArrow">
            <a:avLst>
              <a:gd name="adj1" fmla="val 50000"/>
              <a:gd name="adj2" fmla="val 110714"/>
            </a:avLst>
          </a:prstGeom>
          <a:solidFill>
            <a:srgbClr val="FFFFCC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 rot="2145496">
            <a:off x="6075424" y="3369469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800" b="0" dirty="0">
                <a:solidFill>
                  <a:srgbClr val="CC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유연성</a:t>
            </a:r>
            <a:endParaRPr lang="ko-KR" altLang="en-US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034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3324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r>
              <a:rPr lang="en-US" altLang="ko-KR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1.8  FMS </a:t>
            </a:r>
            <a:r>
              <a:rPr lang="ko-KR" altLang="en-US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형태의 기본설계</a:t>
            </a:r>
            <a:endParaRPr lang="ko-KR" altLang="en-US" sz="20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73051" y="238125"/>
            <a:ext cx="5724066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 </a:t>
            </a:r>
            <a:r>
              <a:rPr kumimoji="0" lang="ko-KR" altLang="en-US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자동화란 </a:t>
            </a:r>
            <a:r>
              <a:rPr kumimoji="0" lang="en-US" altLang="ko-KR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kumimoji="0" lang="en-US" altLang="ko-KR" sz="24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0572" y="1628800"/>
            <a:ext cx="1141659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제품의 종류</a:t>
            </a:r>
            <a:endParaRPr lang="en-US" altLang="ko-KR" sz="14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생산량</a:t>
            </a:r>
            <a:endParaRPr lang="en-US" altLang="ko-KR" sz="14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공정</a:t>
            </a:r>
            <a:endParaRPr lang="en-US" altLang="ko-KR" sz="14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처리시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6576" y="3371836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필요공구</a:t>
            </a:r>
            <a:endParaRPr lang="en-US" altLang="ko-KR" sz="14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처리시간</a:t>
            </a:r>
            <a:endParaRPr lang="en-US" altLang="ko-KR" sz="14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루트크</a:t>
            </a:r>
            <a:r>
              <a:rPr lang="ko-KR" altLang="en-US" sz="14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7045" y="4886290"/>
            <a:ext cx="11416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작업 시퀀스</a:t>
            </a:r>
            <a:endParaRPr lang="en-US" altLang="ko-KR" sz="14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반송 루트</a:t>
            </a:r>
            <a:endParaRPr lang="ko-KR" altLang="en-US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5288" y="4905164"/>
            <a:ext cx="114165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반송 시스템</a:t>
            </a:r>
            <a:endParaRPr lang="en-US" altLang="ko-KR" sz="14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창고 시스템</a:t>
            </a:r>
            <a:endParaRPr lang="ko-KR" altLang="en-US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0607" y="3374993"/>
            <a:ext cx="15600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 공구 교환</a:t>
            </a:r>
            <a:endParaRPr lang="en-US" altLang="ko-KR" sz="14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 팔레트 교환</a:t>
            </a:r>
            <a:endParaRPr lang="en-US" altLang="ko-KR" sz="14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컴퓨터 제어</a:t>
            </a:r>
            <a:endParaRPr lang="ko-KR" altLang="en-US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73280" y="1933962"/>
            <a:ext cx="16802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시스템의 기본형태</a:t>
            </a:r>
            <a:endParaRPr lang="en-US" altLang="ko-KR" sz="14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기계의 종류</a:t>
            </a:r>
            <a:r>
              <a:rPr lang="en-US" altLang="ko-KR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대수</a:t>
            </a:r>
            <a:endParaRPr lang="ko-KR" altLang="en-US" sz="14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오른쪽 중괄호 2"/>
          <p:cNvSpPr/>
          <p:nvPr/>
        </p:nvSpPr>
        <p:spPr bwMode="auto">
          <a:xfrm>
            <a:off x="2288704" y="1736812"/>
            <a:ext cx="252028" cy="108012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/>
          <p:cNvSpPr/>
          <p:nvPr/>
        </p:nvSpPr>
        <p:spPr bwMode="auto">
          <a:xfrm>
            <a:off x="2286515" y="3392996"/>
            <a:ext cx="252028" cy="824935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 bwMode="auto">
          <a:xfrm>
            <a:off x="2315090" y="4904204"/>
            <a:ext cx="223453" cy="639507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중괄호 3"/>
          <p:cNvSpPr/>
          <p:nvPr/>
        </p:nvSpPr>
        <p:spPr bwMode="auto">
          <a:xfrm>
            <a:off x="7193632" y="4941344"/>
            <a:ext cx="360040" cy="630942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 bwMode="auto">
          <a:xfrm>
            <a:off x="7193632" y="3415189"/>
            <a:ext cx="360040" cy="846095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 bwMode="auto">
          <a:xfrm>
            <a:off x="3908884" y="1789770"/>
            <a:ext cx="1908212" cy="9721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SzTx/>
              <a:buFont typeface="Webdings" pitchFamily="18" charset="2"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시스템 형태의 결정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908884" y="3328417"/>
            <a:ext cx="1908212" cy="9721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SzTx/>
              <a:buFont typeface="Webdings" pitchFamily="18" charset="2"/>
              <a:buNone/>
              <a:tabLst/>
            </a:pP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자동화 레벨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의 결정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908884" y="4759052"/>
            <a:ext cx="1908212" cy="97210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SzTx/>
              <a:buFont typeface="Webdings" pitchFamily="18" charset="2"/>
              <a:buNone/>
              <a:tabLst/>
            </a:pPr>
            <a:r>
              <a:rPr lang="ko-KR" altLang="en-US" sz="14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반송 시스템의 레이아웃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</p:txBody>
      </p:sp>
      <p:cxnSp>
        <p:nvCxnSpPr>
          <p:cNvPr id="22" name="직선 화살표 연결선 21"/>
          <p:cNvCxnSpPr>
            <a:stCxn id="3" idx="1"/>
            <a:endCxn id="5" idx="1"/>
          </p:cNvCxnSpPr>
          <p:nvPr/>
        </p:nvCxnSpPr>
        <p:spPr bwMode="auto">
          <a:xfrm flipV="1">
            <a:off x="2540732" y="2275824"/>
            <a:ext cx="1368152" cy="1048"/>
          </a:xfrm>
          <a:prstGeom prst="straightConnector1">
            <a:avLst/>
          </a:prstGeom>
          <a:solidFill>
            <a:srgbClr val="99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>
            <a:stCxn id="13" idx="1"/>
            <a:endCxn id="18" idx="1"/>
          </p:cNvCxnSpPr>
          <p:nvPr/>
        </p:nvCxnSpPr>
        <p:spPr bwMode="auto">
          <a:xfrm>
            <a:off x="2538543" y="3805464"/>
            <a:ext cx="1370341" cy="9007"/>
          </a:xfrm>
          <a:prstGeom prst="straightConnector1">
            <a:avLst/>
          </a:prstGeom>
          <a:solidFill>
            <a:srgbClr val="99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직선 화살표 연결선 27"/>
          <p:cNvCxnSpPr>
            <a:stCxn id="14" idx="1"/>
            <a:endCxn id="19" idx="1"/>
          </p:cNvCxnSpPr>
          <p:nvPr/>
        </p:nvCxnSpPr>
        <p:spPr bwMode="auto">
          <a:xfrm>
            <a:off x="2538543" y="5223958"/>
            <a:ext cx="1370341" cy="21148"/>
          </a:xfrm>
          <a:prstGeom prst="straightConnector1">
            <a:avLst/>
          </a:prstGeom>
          <a:solidFill>
            <a:srgbClr val="99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30" name="직선 연결선 5129"/>
          <p:cNvCxnSpPr>
            <a:stCxn id="5" idx="2"/>
            <a:endCxn id="18" idx="0"/>
          </p:cNvCxnSpPr>
          <p:nvPr/>
        </p:nvCxnSpPr>
        <p:spPr bwMode="auto">
          <a:xfrm>
            <a:off x="4862990" y="2761878"/>
            <a:ext cx="0" cy="566539"/>
          </a:xfrm>
          <a:prstGeom prst="line">
            <a:avLst/>
          </a:prstGeom>
          <a:solidFill>
            <a:srgbClr val="99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32" name="직선 연결선 5131"/>
          <p:cNvCxnSpPr>
            <a:stCxn id="18" idx="2"/>
            <a:endCxn id="19" idx="0"/>
          </p:cNvCxnSpPr>
          <p:nvPr/>
        </p:nvCxnSpPr>
        <p:spPr bwMode="auto">
          <a:xfrm>
            <a:off x="4862990" y="4300525"/>
            <a:ext cx="0" cy="458527"/>
          </a:xfrm>
          <a:prstGeom prst="line">
            <a:avLst/>
          </a:prstGeom>
          <a:solidFill>
            <a:srgbClr val="99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34" name="직선 화살표 연결선 5133"/>
          <p:cNvCxnSpPr>
            <a:stCxn id="5" idx="3"/>
          </p:cNvCxnSpPr>
          <p:nvPr/>
        </p:nvCxnSpPr>
        <p:spPr bwMode="auto">
          <a:xfrm>
            <a:off x="5817096" y="2275824"/>
            <a:ext cx="1296144" cy="1136"/>
          </a:xfrm>
          <a:prstGeom prst="straightConnector1">
            <a:avLst/>
          </a:prstGeom>
          <a:solidFill>
            <a:srgbClr val="99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36" name="직선 화살표 연결선 5135"/>
          <p:cNvCxnSpPr>
            <a:stCxn id="18" idx="3"/>
            <a:endCxn id="15" idx="1"/>
          </p:cNvCxnSpPr>
          <p:nvPr/>
        </p:nvCxnSpPr>
        <p:spPr bwMode="auto">
          <a:xfrm>
            <a:off x="5817096" y="3814471"/>
            <a:ext cx="1376536" cy="23766"/>
          </a:xfrm>
          <a:prstGeom prst="straightConnector1">
            <a:avLst/>
          </a:prstGeom>
          <a:solidFill>
            <a:srgbClr val="99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38" name="직선 화살표 연결선 5137"/>
          <p:cNvCxnSpPr>
            <a:stCxn id="19" idx="3"/>
            <a:endCxn id="4" idx="1"/>
          </p:cNvCxnSpPr>
          <p:nvPr/>
        </p:nvCxnSpPr>
        <p:spPr bwMode="auto">
          <a:xfrm>
            <a:off x="5817096" y="5245106"/>
            <a:ext cx="1376536" cy="11709"/>
          </a:xfrm>
          <a:prstGeom prst="straightConnector1">
            <a:avLst/>
          </a:prstGeom>
          <a:solidFill>
            <a:srgbClr val="99FF6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왼쪽 중괄호 50"/>
          <p:cNvSpPr/>
          <p:nvPr/>
        </p:nvSpPr>
        <p:spPr bwMode="auto">
          <a:xfrm>
            <a:off x="7149244" y="1969966"/>
            <a:ext cx="360040" cy="630942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49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24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400" b="0" kern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장  </a:t>
            </a:r>
            <a:r>
              <a:rPr kumimoji="0" lang="ko-KR" altLang="en-US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자동화란 </a:t>
            </a:r>
            <a:r>
              <a:rPr kumimoji="0" lang="en-US" altLang="ko-KR" sz="2400" b="0" kern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kumimoji="0" lang="en-US" altLang="ko-KR" sz="2400" b="0" kern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387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r>
              <a:rPr lang="en-US" altLang="ko-KR" sz="20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1.1  </a:t>
            </a:r>
            <a:r>
              <a:rPr lang="ko-KR" altLang="en-US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자동화 정의</a:t>
            </a:r>
            <a:endParaRPr lang="ko-KR" altLang="en-US" sz="20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96" name="직사각형 4"/>
          <p:cNvSpPr>
            <a:spLocks noChangeArrowheads="1"/>
          </p:cNvSpPr>
          <p:nvPr/>
        </p:nvSpPr>
        <p:spPr bwMode="auto">
          <a:xfrm>
            <a:off x="812800" y="1376363"/>
            <a:ext cx="892810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자동화란 스스로 작동하는 것</a:t>
            </a:r>
            <a:r>
              <a:rPr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(acting of itself)</a:t>
            </a:r>
            <a:r>
              <a:rPr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어원을 두고 있으며  이것은 </a:t>
            </a:r>
            <a:endParaRPr lang="en-US" altLang="ko-KR" sz="18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여러 가지 신호들을 처리하기 위한 시스템 제어에 있어 그 판단이나 조작을 기계가</a:t>
            </a:r>
            <a:endParaRPr lang="en-US" altLang="ko-KR" sz="18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사람을 대신하여 작업의 일부나 전부를 수행한다는 의미다</a:t>
            </a:r>
            <a:r>
              <a:rPr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12800" y="3596823"/>
            <a:ext cx="89281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기계화의 발전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18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세기 중엽 산업혁명과 기계화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도구 → 기계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숙련공 → 기계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</a:t>
            </a:r>
            <a:r>
              <a:rPr kumimoji="0" lang="ko-KR" altLang="en-US" sz="1800" b="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수차동력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→ 증기동력 → 전기동력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포드시스템과 기계화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단일차종 생산방식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분업화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전문화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기계적 자동화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en-US" altLang="ko-KR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Transfer machine, Machining center, Process automation </a:t>
            </a:r>
            <a:endParaRPr kumimoji="0"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미래의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조립공정의 자동화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공업용 로봇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자동창고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High bay),</a:t>
            </a:r>
          </a:p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공장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전체의 무인화</a:t>
            </a:r>
            <a:endParaRPr kumimoji="0" lang="en-US" altLang="ko-KR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88504" y="3155483"/>
            <a:ext cx="3772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r>
              <a:rPr lang="en-US" altLang="ko-KR" sz="20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자동화의 발전과 생산관리</a:t>
            </a:r>
            <a:endParaRPr lang="ko-KR" altLang="en-US" sz="20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24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4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 </a:t>
            </a:r>
            <a:r>
              <a:rPr kumimoji="0" lang="ko-KR" altLang="en-US" sz="2400" b="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자동화란 </a:t>
            </a:r>
            <a:r>
              <a:rPr kumimoji="0" lang="en-US" altLang="ko-KR" sz="2400" b="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kumimoji="0" lang="en-US" altLang="ko-KR" sz="24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95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1387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r>
              <a:rPr lang="en-US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1.1  </a:t>
            </a:r>
            <a:r>
              <a:rPr lang="ko-KR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자동화 정의</a:t>
            </a:r>
            <a:endParaRPr lang="ko-KR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12800" y="1868631"/>
            <a:ext cx="7467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200000"/>
              </a:lnSpc>
              <a:spcBef>
                <a:spcPct val="50000"/>
              </a:spcBef>
              <a:defRPr/>
            </a:pP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센서 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(Sensor) - (</a:t>
            </a:r>
            <a:r>
              <a:rPr kumimoji="0"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입력부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0" latinLnBrk="0" hangingPunct="0">
              <a:lnSpc>
                <a:spcPct val="200000"/>
              </a:lnSpc>
              <a:spcBef>
                <a:spcPct val="50000"/>
              </a:spcBef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프로세서 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(Process) - (</a:t>
            </a:r>
            <a:r>
              <a:rPr kumimoji="0"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제어부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eaLnBrk="0" latinLnBrk="0" hangingPunct="0">
              <a:lnSpc>
                <a:spcPct val="200000"/>
              </a:lnSpc>
              <a:spcBef>
                <a:spcPct val="50000"/>
              </a:spcBef>
              <a:defRPr/>
            </a:pP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kumimoji="0"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액츄에이터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kumimoji="0" lang="en-US" altLang="ko-KR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(Actuator) - (</a:t>
            </a:r>
            <a:r>
              <a:rPr kumimoji="0" lang="ko-KR" altLang="en-US" sz="1800" b="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출력부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kumimoji="0"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88504" y="1427291"/>
            <a:ext cx="31630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r>
              <a:rPr lang="en-US" altLang="ko-KR" sz="2000" b="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ko-KR" altLang="en-US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</a:t>
            </a:r>
            <a:r>
              <a:rPr lang="ko-KR" altLang="en-US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자동화의 </a:t>
            </a:r>
            <a:r>
              <a:rPr lang="en-US" altLang="ko-KR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대 </a:t>
            </a:r>
            <a:r>
              <a:rPr lang="ko-KR" altLang="en-US" sz="2000" b="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구성부</a:t>
            </a:r>
            <a:endParaRPr lang="ko-KR" altLang="en-US" sz="20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759729" y="4149080"/>
            <a:ext cx="1636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r>
              <a:rPr lang="ko-KR" altLang="en-US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제어 과정</a:t>
            </a:r>
            <a:endParaRPr lang="ko-KR" altLang="en-US" sz="20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002408" y="4752437"/>
            <a:ext cx="762000" cy="584775"/>
          </a:xfrm>
          <a:prstGeom prst="rect">
            <a:avLst/>
          </a:prstGeom>
          <a:solidFill>
            <a:srgbClr val="FFFFCC"/>
          </a:solidFill>
          <a:ln w="9525">
            <a:solidFill>
              <a:srgbClr val="CC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외부정보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154933" y="4752437"/>
            <a:ext cx="762000" cy="584775"/>
          </a:xfrm>
          <a:prstGeom prst="rect">
            <a:avLst/>
          </a:prstGeom>
          <a:solidFill>
            <a:srgbClr val="F4F8A4"/>
          </a:solidFill>
          <a:ln w="9525">
            <a:solidFill>
              <a:srgbClr val="CC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입력요소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307458" y="4752437"/>
            <a:ext cx="762000" cy="584775"/>
          </a:xfrm>
          <a:prstGeom prst="rect">
            <a:avLst/>
          </a:prstGeom>
          <a:solidFill>
            <a:srgbClr val="EEF470"/>
          </a:solidFill>
          <a:ln w="9525">
            <a:solidFill>
              <a:srgbClr val="CC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신호변환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459983" y="4752437"/>
            <a:ext cx="762000" cy="584775"/>
          </a:xfrm>
          <a:prstGeom prst="rect">
            <a:avLst/>
          </a:prstGeom>
          <a:solidFill>
            <a:srgbClr val="EBF258"/>
          </a:solidFill>
          <a:ln w="9525">
            <a:solidFill>
              <a:srgbClr val="CC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제어요소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5683945" y="4752437"/>
            <a:ext cx="762000" cy="584775"/>
          </a:xfrm>
          <a:prstGeom prst="rect">
            <a:avLst/>
          </a:prstGeom>
          <a:solidFill>
            <a:srgbClr val="E9F14D"/>
          </a:solidFill>
          <a:ln w="9525">
            <a:solidFill>
              <a:srgbClr val="CC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연산처리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7987408" y="4752437"/>
            <a:ext cx="762000" cy="584775"/>
          </a:xfrm>
          <a:prstGeom prst="rect">
            <a:avLst/>
          </a:prstGeom>
          <a:solidFill>
            <a:srgbClr val="D5DF11"/>
          </a:solidFill>
          <a:ln w="9525">
            <a:solidFill>
              <a:srgbClr val="CC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출력요소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6834883" y="4752437"/>
            <a:ext cx="762000" cy="584775"/>
          </a:xfrm>
          <a:prstGeom prst="rect">
            <a:avLst/>
          </a:prstGeom>
          <a:solidFill>
            <a:srgbClr val="E3ED15"/>
          </a:solidFill>
          <a:ln w="9525">
            <a:solidFill>
              <a:srgbClr val="CC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1600" b="0">
                <a:latin typeface="HY견고딕" panose="02030600000101010101" pitchFamily="18" charset="-127"/>
                <a:ea typeface="HY견고딕" panose="02030600000101010101" pitchFamily="18" charset="-127"/>
              </a:rPr>
              <a:t>신호변환</a:t>
            </a: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7700070" y="5112799"/>
            <a:ext cx="288925" cy="73025"/>
          </a:xfrm>
          <a:prstGeom prst="chevron">
            <a:avLst>
              <a:gd name="adj" fmla="val 98913"/>
            </a:avLst>
          </a:prstGeom>
          <a:solidFill>
            <a:srgbClr val="F80A3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en-US" sz="1600" b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6547545" y="5112799"/>
            <a:ext cx="288925" cy="73025"/>
          </a:xfrm>
          <a:prstGeom prst="chevron">
            <a:avLst>
              <a:gd name="adj" fmla="val 98913"/>
            </a:avLst>
          </a:prstGeom>
          <a:solidFill>
            <a:srgbClr val="F80A3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en-US" sz="1600" b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5395020" y="5112799"/>
            <a:ext cx="288925" cy="73025"/>
          </a:xfrm>
          <a:prstGeom prst="chevron">
            <a:avLst>
              <a:gd name="adj" fmla="val 98913"/>
            </a:avLst>
          </a:prstGeom>
          <a:solidFill>
            <a:srgbClr val="F80A3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en-US" sz="1600" b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4171058" y="5112799"/>
            <a:ext cx="288925" cy="73025"/>
          </a:xfrm>
          <a:prstGeom prst="chevron">
            <a:avLst>
              <a:gd name="adj" fmla="val 98913"/>
            </a:avLst>
          </a:prstGeom>
          <a:solidFill>
            <a:srgbClr val="F80A3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en-US" sz="1600" b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3018533" y="5112799"/>
            <a:ext cx="288925" cy="73025"/>
          </a:xfrm>
          <a:prstGeom prst="chevron">
            <a:avLst>
              <a:gd name="adj" fmla="val 98913"/>
            </a:avLst>
          </a:prstGeom>
          <a:solidFill>
            <a:srgbClr val="F80A3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en-US" sz="1600" b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AutoShape 26"/>
          <p:cNvSpPr>
            <a:spLocks noChangeArrowheads="1"/>
          </p:cNvSpPr>
          <p:nvPr/>
        </p:nvSpPr>
        <p:spPr bwMode="auto">
          <a:xfrm>
            <a:off x="1867595" y="5112799"/>
            <a:ext cx="288925" cy="73025"/>
          </a:xfrm>
          <a:prstGeom prst="chevron">
            <a:avLst>
              <a:gd name="adj" fmla="val 98913"/>
            </a:avLst>
          </a:prstGeom>
          <a:solidFill>
            <a:srgbClr val="F80A3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en-US" sz="1600" b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71260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24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4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장  </a:t>
            </a:r>
            <a:r>
              <a:rPr kumimoji="0" lang="ko-KR" altLang="en-US" sz="2400" b="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자동화란 </a:t>
            </a:r>
            <a:r>
              <a:rPr kumimoji="0" lang="en-US" altLang="ko-KR" sz="2400" b="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kumimoji="0" lang="en-US" altLang="ko-KR" sz="2400" b="0" kern="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AutoShape 4" descr="high bay warehouse에 대한 이미지 검색결과"/>
          <p:cNvSpPr>
            <a:spLocks noChangeAspect="1" noChangeArrowheads="1"/>
          </p:cNvSpPr>
          <p:nvPr/>
        </p:nvSpPr>
        <p:spPr bwMode="auto">
          <a:xfrm>
            <a:off x="76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121" y="946153"/>
            <a:ext cx="7236804" cy="449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56856" y="5589240"/>
            <a:ext cx="2579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자동화의</a:t>
            </a:r>
            <a:r>
              <a:rPr lang="en-US" altLang="ko-KR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개념도</a:t>
            </a:r>
            <a:endParaRPr lang="ko-KR" altLang="en-US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19149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 </a:t>
            </a:r>
            <a:r>
              <a:rPr kumimoji="0" lang="ko-KR" altLang="en-US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자동화란 </a:t>
            </a:r>
            <a:r>
              <a:rPr kumimoji="0" lang="en-US" altLang="ko-KR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kumimoji="0" lang="en-US" altLang="ko-KR" sz="24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711565" y="929330"/>
            <a:ext cx="30893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r>
              <a:rPr lang="ko-KR" altLang="en-US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▣ 자동화 시스템의 종류</a:t>
            </a:r>
            <a:endParaRPr lang="ko-KR" altLang="en-US" sz="20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4688" y="262151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64568" y="1469390"/>
            <a:ext cx="4953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  (Factory Automation)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OA  (Office Automation)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HA  (Home Automation)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LA  (Laboratory Automation)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  (Building Automation)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SA  (Sales Automation)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IA   (Information Automation) </a:t>
            </a:r>
            <a:endParaRPr lang="en-US" altLang="ko-KR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52884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 </a:t>
            </a:r>
            <a:r>
              <a:rPr kumimoji="0" lang="ko-KR" altLang="en-US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자동화란 </a:t>
            </a:r>
            <a:r>
              <a:rPr kumimoji="0" lang="en-US" altLang="ko-KR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kumimoji="0" lang="en-US" altLang="ko-KR" sz="24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1088740"/>
            <a:ext cx="5093518" cy="349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20852" y="4854642"/>
            <a:ext cx="2656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FA(</a:t>
            </a:r>
            <a:r>
              <a:rPr lang="ko-KR" altLang="en-US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공장 자동화</a:t>
            </a:r>
            <a:r>
              <a:rPr lang="en-US" altLang="ko-KR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</a:t>
            </a:r>
            <a:r>
              <a:rPr lang="en-US" altLang="ko-KR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개념도</a:t>
            </a:r>
            <a:endParaRPr lang="ko-KR" altLang="en-US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84199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 </a:t>
            </a:r>
            <a:r>
              <a:rPr kumimoji="0" lang="ko-KR" altLang="en-US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자동화란 </a:t>
            </a:r>
            <a:r>
              <a:rPr kumimoji="0" lang="en-US" altLang="ko-KR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kumimoji="0" lang="en-US" altLang="ko-KR" sz="24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AutoShape 9" descr="PIC43"/>
          <p:cNvSpPr>
            <a:spLocks noChangeAspect="1" noChangeArrowheads="1"/>
          </p:cNvSpPr>
          <p:nvPr/>
        </p:nvSpPr>
        <p:spPr bwMode="auto">
          <a:xfrm>
            <a:off x="5008004" y="3569817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1775854" y="5090642"/>
            <a:ext cx="6480175" cy="498598"/>
          </a:xfrm>
          <a:prstGeom prst="rect">
            <a:avLst/>
          </a:prstGeom>
          <a:gradFill rotWithShape="1">
            <a:gsLst>
              <a:gs pos="0">
                <a:srgbClr val="66FF33"/>
              </a:gs>
              <a:gs pos="50000">
                <a:srgbClr val="D1FFC1"/>
              </a:gs>
              <a:gs pos="100000">
                <a:srgbClr val="66FF33"/>
              </a:gs>
            </a:gsLst>
            <a:lin ang="0" scaled="1"/>
          </a:gradFill>
          <a:ln w="19050">
            <a:solidFill>
              <a:srgbClr val="CC00CC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lang="ko-KR" altLang="en-US">
                <a:latin typeface="새굴림" pitchFamily="18" charset="-127"/>
                <a:ea typeface="새굴림" pitchFamily="18" charset="-127"/>
              </a:rPr>
              <a:t>기계구조 </a:t>
            </a:r>
            <a:r>
              <a:rPr lang="en-US" altLang="ko-KR">
                <a:latin typeface="새굴림" pitchFamily="18" charset="-127"/>
                <a:ea typeface="새굴림" pitchFamily="18" charset="-127"/>
              </a:rPr>
              <a:t>(MECHANISM)</a:t>
            </a: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3865004" y="2894708"/>
            <a:ext cx="2232025" cy="430887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0196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9050">
            <a:solidFill>
              <a:srgbClr val="CC00CC"/>
            </a:solidFill>
            <a:miter lim="800000"/>
            <a:headEnd/>
            <a:tailEnd/>
          </a:ln>
          <a:effectLst>
            <a:outerShdw dist="107763" dir="18900000" algn="ctr" rotWithShape="0">
              <a:schemeClr val="folHlink">
                <a:alpha val="50000"/>
              </a:schemeClr>
            </a:outerShdw>
          </a:effectLst>
        </p:spPr>
        <p:txBody>
          <a:bodyPr anchor="ctr" anchorCtr="0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  <a:defRPr/>
            </a:pPr>
            <a:r>
              <a:rPr lang="ko-KR" altLang="en-US" sz="2000" b="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프로세서</a:t>
            </a:r>
            <a:endParaRPr lang="ko-KR" altLang="ko-KR" sz="2000" b="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775854" y="4514380"/>
            <a:ext cx="1752600" cy="498598"/>
          </a:xfrm>
          <a:prstGeom prst="rect">
            <a:avLst/>
          </a:prstGeom>
          <a:gradFill rotWithShape="1">
            <a:gsLst>
              <a:gs pos="0">
                <a:srgbClr val="339966"/>
              </a:gs>
              <a:gs pos="50000">
                <a:srgbClr val="FFFFFF"/>
              </a:gs>
              <a:gs pos="100000">
                <a:srgbClr val="339966"/>
              </a:gs>
            </a:gsLst>
            <a:lin ang="5400000" scaled="1"/>
          </a:gradFill>
          <a:ln w="19050">
            <a:solidFill>
              <a:srgbClr val="CC00CC"/>
            </a:solidFill>
            <a:miter lim="800000"/>
            <a:headEnd/>
            <a:tailEnd/>
          </a:ln>
          <a:effectLst>
            <a:outerShdw dist="107763" dir="18900000" algn="ctr" rotWithShape="0">
              <a:schemeClr val="folHlink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lang="ko-KR" altLang="en-US">
                <a:latin typeface="새굴림" pitchFamily="18" charset="-127"/>
                <a:ea typeface="새굴림" pitchFamily="18" charset="-127"/>
              </a:rPr>
              <a:t>센    서</a:t>
            </a:r>
            <a:endParaRPr lang="ko-KR" altLang="ko-KR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528829" y="4514380"/>
            <a:ext cx="1752600" cy="498598"/>
          </a:xfrm>
          <a:prstGeom prst="rect">
            <a:avLst/>
          </a:prstGeom>
          <a:gradFill rotWithShape="1">
            <a:gsLst>
              <a:gs pos="0">
                <a:srgbClr val="66FF66"/>
              </a:gs>
              <a:gs pos="50000">
                <a:srgbClr val="D1FFD1"/>
              </a:gs>
              <a:gs pos="100000">
                <a:srgbClr val="66FF66"/>
              </a:gs>
            </a:gsLst>
            <a:lin ang="5400000" scaled="1"/>
          </a:gradFill>
          <a:ln w="19050">
            <a:solidFill>
              <a:srgbClr val="CC00CC"/>
            </a:solidFill>
            <a:miter lim="800000"/>
            <a:headEnd/>
            <a:tailEnd/>
          </a:ln>
          <a:effectLst>
            <a:outerShdw dist="107763" dir="18900000" algn="ctr" rotWithShape="0">
              <a:schemeClr val="folHlink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lang="ko-KR" altLang="en-US">
                <a:latin typeface="Times New Roman" pitchFamily="18" charset="0"/>
                <a:ea typeface="새굴림" pitchFamily="18" charset="-127"/>
              </a:rPr>
              <a:t>액츄에이터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3791979" y="1634655"/>
            <a:ext cx="2305050" cy="476250"/>
          </a:xfrm>
          <a:prstGeom prst="rect">
            <a:avLst/>
          </a:prstGeom>
          <a:gradFill rotWithShape="1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19050">
            <a:solidFill>
              <a:srgbClr val="CC00CC"/>
            </a:solidFill>
            <a:miter lim="800000"/>
            <a:headEnd/>
            <a:tailEnd/>
          </a:ln>
          <a:effectLst>
            <a:outerShdw dist="107763" dir="18900000" algn="ctr" rotWithShape="0">
              <a:schemeClr val="folHlink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dirty="0">
                <a:latin typeface="Times New Roman" pitchFamily="18" charset="0"/>
                <a:ea typeface="새굴림" pitchFamily="18" charset="-127"/>
              </a:rPr>
              <a:t>프로그램</a:t>
            </a:r>
            <a:endParaRPr lang="ko-KR" altLang="ko-KR" dirty="0">
              <a:latin typeface="Times New Roman" pitchFamily="18" charset="0"/>
              <a:ea typeface="새굴림" pitchFamily="18" charset="-127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1488517" y="2137892"/>
            <a:ext cx="1512887" cy="476250"/>
          </a:xfrm>
          <a:prstGeom prst="rect">
            <a:avLst/>
          </a:prstGeom>
          <a:gradFill rotWithShape="1">
            <a:gsLst>
              <a:gs pos="0">
                <a:srgbClr val="33CC33"/>
              </a:gs>
              <a:gs pos="50000">
                <a:srgbClr val="D6F5D6"/>
              </a:gs>
              <a:gs pos="100000">
                <a:srgbClr val="33CC33"/>
              </a:gs>
            </a:gsLst>
            <a:lin ang="5400000" scaled="1"/>
          </a:gradFill>
          <a:ln w="19050">
            <a:solidFill>
              <a:srgbClr val="CC00CC"/>
            </a:solidFill>
            <a:miter lim="800000"/>
            <a:headEnd/>
            <a:tailEnd/>
          </a:ln>
          <a:effectLst>
            <a:outerShdw dist="107763" dir="18900000" algn="ctr" rotWithShape="0">
              <a:schemeClr val="hlink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>
                <a:latin typeface="Times New Roman" pitchFamily="18" charset="0"/>
                <a:ea typeface="새굴림" pitchFamily="18" charset="-127"/>
              </a:rPr>
              <a:t>컴퓨터</a:t>
            </a:r>
            <a:endParaRPr lang="ko-KR" altLang="ko-KR">
              <a:latin typeface="Times New Roman" pitchFamily="18" charset="0"/>
              <a:ea typeface="새굴림" pitchFamily="18" charset="-127"/>
            </a:endParaRPr>
          </a:p>
        </p:txBody>
      </p:sp>
      <p:sp>
        <p:nvSpPr>
          <p:cNvPr id="34" name="AutoShape 19"/>
          <p:cNvSpPr>
            <a:spLocks noChangeArrowheads="1"/>
          </p:cNvSpPr>
          <p:nvPr/>
        </p:nvSpPr>
        <p:spPr bwMode="auto">
          <a:xfrm>
            <a:off x="3576079" y="4585817"/>
            <a:ext cx="1079500" cy="381000"/>
          </a:xfrm>
          <a:prstGeom prst="rightArrow">
            <a:avLst>
              <a:gd name="adj1" fmla="val 50000"/>
              <a:gd name="adj2" fmla="val 70833"/>
            </a:avLst>
          </a:prstGeom>
          <a:gradFill rotWithShape="1">
            <a:gsLst>
              <a:gs pos="0">
                <a:srgbClr val="66FF33"/>
              </a:gs>
              <a:gs pos="100000">
                <a:srgbClr val="E0FFD6"/>
              </a:gs>
            </a:gsLst>
            <a:lin ang="5400000" scaled="1"/>
          </a:gradFill>
          <a:ln w="9525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" name="AutoShape 20"/>
          <p:cNvSpPr>
            <a:spLocks noChangeArrowheads="1"/>
          </p:cNvSpPr>
          <p:nvPr/>
        </p:nvSpPr>
        <p:spPr bwMode="auto">
          <a:xfrm>
            <a:off x="5447742" y="4585817"/>
            <a:ext cx="1038225" cy="381000"/>
          </a:xfrm>
          <a:prstGeom prst="leftArrow">
            <a:avLst>
              <a:gd name="adj1" fmla="val 50000"/>
              <a:gd name="adj2" fmla="val 68125"/>
            </a:avLst>
          </a:prstGeom>
          <a:gradFill rotWithShape="1">
            <a:gsLst>
              <a:gs pos="0">
                <a:srgbClr val="66FF33"/>
              </a:gs>
              <a:gs pos="100000">
                <a:srgbClr val="E0FFD6"/>
              </a:gs>
            </a:gsLst>
            <a:lin ang="5400000" scaled="1"/>
          </a:gradFill>
          <a:ln w="9525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H="1">
            <a:off x="2639454" y="3434880"/>
            <a:ext cx="1296988" cy="1057275"/>
          </a:xfrm>
          <a:prstGeom prst="line">
            <a:avLst/>
          </a:prstGeom>
          <a:noFill/>
          <a:ln w="57150">
            <a:solidFill>
              <a:srgbClr val="B20E2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5952567" y="3434880"/>
            <a:ext cx="1435100" cy="1057275"/>
          </a:xfrm>
          <a:prstGeom prst="line">
            <a:avLst/>
          </a:prstGeom>
          <a:noFill/>
          <a:ln w="57150">
            <a:solidFill>
              <a:srgbClr val="B20E2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>
            <a:off x="5015942" y="2209330"/>
            <a:ext cx="0" cy="609600"/>
          </a:xfrm>
          <a:prstGeom prst="line">
            <a:avLst/>
          </a:prstGeom>
          <a:noFill/>
          <a:ln w="57150">
            <a:solidFill>
              <a:srgbClr val="B20E2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Line 24"/>
          <p:cNvSpPr>
            <a:spLocks noChangeShapeType="1"/>
          </p:cNvSpPr>
          <p:nvPr/>
        </p:nvSpPr>
        <p:spPr bwMode="auto">
          <a:xfrm>
            <a:off x="3144279" y="2569692"/>
            <a:ext cx="685800" cy="228600"/>
          </a:xfrm>
          <a:prstGeom prst="line">
            <a:avLst/>
          </a:prstGeom>
          <a:noFill/>
          <a:ln w="57150">
            <a:solidFill>
              <a:srgbClr val="B20E2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Line 25"/>
          <p:cNvSpPr>
            <a:spLocks noChangeShapeType="1"/>
          </p:cNvSpPr>
          <p:nvPr/>
        </p:nvSpPr>
        <p:spPr bwMode="auto">
          <a:xfrm>
            <a:off x="3144279" y="2858617"/>
            <a:ext cx="685800" cy="228600"/>
          </a:xfrm>
          <a:prstGeom prst="line">
            <a:avLst/>
          </a:prstGeom>
          <a:noFill/>
          <a:ln w="57150">
            <a:solidFill>
              <a:srgbClr val="B20E2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2423554" y="357775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>
                <a:latin typeface="Times New Roman" pitchFamily="18" charset="0"/>
              </a:rPr>
              <a:t>보 고</a:t>
            </a: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6816167" y="357775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>
                <a:latin typeface="Times New Roman" pitchFamily="18" charset="0"/>
              </a:rPr>
              <a:t>명 령</a:t>
            </a: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4080904" y="4154017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>
                <a:latin typeface="Times New Roman" pitchFamily="18" charset="0"/>
              </a:rPr>
              <a:t>감 지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376304" y="4154017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>
                <a:latin typeface="Times New Roman" pitchFamily="18" charset="0"/>
              </a:rPr>
              <a:t>작 업</a:t>
            </a:r>
          </a:p>
        </p:txBody>
      </p:sp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35060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r>
              <a:rPr lang="en-US" altLang="ko-KR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1.2  </a:t>
            </a:r>
            <a:r>
              <a:rPr lang="ko-KR" altLang="en-US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단순 제어장치의 구조도</a:t>
            </a:r>
            <a:endParaRPr lang="ko-KR" altLang="en-US" sz="20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2848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631379" y="1312890"/>
            <a:ext cx="3709553" cy="30162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</a:t>
            </a:r>
            <a:r>
              <a:rPr lang="ko-KR" altLang="en-US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센서              </a:t>
            </a:r>
            <a:r>
              <a:rPr lang="en-US" altLang="ko-KR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(Sensor)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ko-KR" altLang="en-US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프로세서        </a:t>
            </a:r>
            <a:r>
              <a:rPr lang="en-US" altLang="ko-KR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(Process)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③ </a:t>
            </a:r>
            <a:r>
              <a:rPr lang="ko-KR" altLang="en-US" sz="2000" b="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엑추에이터</a:t>
            </a:r>
            <a:r>
              <a:rPr lang="ko-KR" altLang="en-US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en-US" altLang="ko-KR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(Actuator)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④ </a:t>
            </a:r>
            <a:r>
              <a:rPr lang="ko-KR" altLang="en-US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    </a:t>
            </a:r>
            <a:r>
              <a:rPr lang="en-US" altLang="ko-KR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(Software)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⑤ </a:t>
            </a:r>
            <a:r>
              <a:rPr lang="ko-KR" altLang="en-US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네트워크        </a:t>
            </a:r>
            <a:r>
              <a:rPr lang="en-US" altLang="ko-KR" sz="2000" b="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000" b="0" dirty="0">
                <a:latin typeface="HY견고딕" panose="02030600000101010101" pitchFamily="18" charset="-127"/>
                <a:ea typeface="HY견고딕" panose="02030600000101010101" pitchFamily="18" charset="-127"/>
              </a:rPr>
              <a:t>Network)</a:t>
            </a:r>
          </a:p>
        </p:txBody>
      </p:sp>
      <p:pic>
        <p:nvPicPr>
          <p:cNvPr id="23" name="Picture 12" descr="UNI49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813" y="2708920"/>
            <a:ext cx="5501732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rgbClr val="FCFAA2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8969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r>
              <a:rPr lang="en-US" altLang="ko-KR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1.3  </a:t>
            </a:r>
            <a:r>
              <a:rPr lang="ko-KR" altLang="en-US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자동화의 </a:t>
            </a:r>
            <a:r>
              <a:rPr lang="en-US" altLang="ko-KR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대 요소</a:t>
            </a:r>
            <a:endParaRPr lang="ko-KR" altLang="en-US" sz="20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 </a:t>
            </a:r>
            <a:r>
              <a:rPr kumimoji="0" lang="ko-KR" altLang="en-US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자동화란 </a:t>
            </a:r>
            <a:r>
              <a:rPr kumimoji="0" lang="en-US" altLang="ko-KR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kumimoji="0" lang="en-US" altLang="ko-KR" sz="24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2459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4548" y="4401108"/>
            <a:ext cx="410445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인력에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의한 작업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endParaRPr kumimoji="0"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기계화 단계</a:t>
            </a:r>
            <a:endParaRPr kumimoji="0"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부분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endParaRPr kumimoji="0"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 </a:t>
            </a:r>
            <a:r>
              <a:rPr kumimoji="0" lang="en-US" altLang="ko-KR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완전 </a:t>
            </a:r>
            <a:r>
              <a:rPr kumimoji="0" lang="ko-KR" altLang="en-US" sz="18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자동화 </a:t>
            </a: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8950" y="908050"/>
            <a:ext cx="2395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r>
              <a:rPr lang="en-US" altLang="ko-KR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1.4  </a:t>
            </a:r>
            <a:r>
              <a:rPr lang="ko-KR" altLang="en-US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자동화의 목적</a:t>
            </a:r>
            <a:endParaRPr lang="ko-KR" altLang="en-US" sz="20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88504" y="3892986"/>
            <a:ext cx="38363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1pPr>
            <a:lvl2pPr marL="742950" indent="-28575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2pPr>
            <a:lvl3pPr marL="11430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3pPr>
            <a:lvl4pPr marL="16002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4pPr>
            <a:lvl5pPr marL="2057400" indent="-228600"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99CC"/>
              </a:buClr>
              <a:buFont typeface="Webdings" pitchFamily="18" charset="2"/>
              <a:defRPr kumimoji="1" sz="1600" b="1">
                <a:solidFill>
                  <a:srgbClr val="FFFFFF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defRPr>
            </a:lvl9pPr>
          </a:lstStyle>
          <a:p>
            <a:r>
              <a:rPr lang="en-US" altLang="ko-KR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1.5  </a:t>
            </a:r>
            <a:r>
              <a:rPr lang="ko-KR" altLang="en-US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작업 공정 자동화의 </a:t>
            </a:r>
            <a:r>
              <a:rPr lang="en-US" altLang="ko-KR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 </a:t>
            </a:r>
            <a:r>
              <a:rPr lang="ko-KR" altLang="en-US" sz="2000" b="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단계</a:t>
            </a:r>
            <a:endParaRPr lang="ko-KR" altLang="en-US" sz="2000" b="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6536" y="1450304"/>
            <a:ext cx="4104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▷ 품질 고급화</a:t>
            </a:r>
            <a:endParaRPr kumimoji="0" lang="en-US" altLang="ko-KR" sz="18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▷ 인건비 감소</a:t>
            </a:r>
            <a:endParaRPr kumimoji="0"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▷ 생산성 향상</a:t>
            </a:r>
            <a:endParaRPr kumimoji="0"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kumimoji="0"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▷ 원가 절감</a:t>
            </a:r>
            <a:endParaRPr kumimoji="0" lang="en-US" altLang="ko-KR" sz="1800" b="0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defRPr/>
            </a:pPr>
            <a:r>
              <a:rPr lang="ko-KR" altLang="en-US" sz="1800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▷ 제품품질의 균일화</a:t>
            </a:r>
            <a:endParaRPr lang="ko-KR" altLang="en-US" sz="18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73050" y="238125"/>
            <a:ext cx="900112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2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제 </a:t>
            </a:r>
            <a:r>
              <a:rPr kumimoji="0" lang="en-US" altLang="ko-KR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ko-KR" altLang="en-US" sz="2400" b="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장  </a:t>
            </a:r>
            <a:r>
              <a:rPr kumimoji="0" lang="ko-KR" altLang="en-US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자동화란 </a:t>
            </a:r>
            <a:r>
              <a:rPr kumimoji="0" lang="en-US" altLang="ko-KR" sz="2400" b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kumimoji="0" lang="en-US" altLang="ko-KR" sz="2400" b="0" kern="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924" y="853478"/>
            <a:ext cx="5413656" cy="441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85345" y="5481228"/>
            <a:ext cx="1963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공장 자동화의</a:t>
            </a:r>
            <a:r>
              <a:rPr lang="en-US" altLang="ko-KR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단계</a:t>
            </a:r>
            <a:endParaRPr lang="ko-KR" altLang="en-US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721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AS - Red Horizontal">
  <a:themeElements>
    <a:clrScheme name="ICAS - Red Horizontal 1">
      <a:dk1>
        <a:srgbClr val="000000"/>
      </a:dk1>
      <a:lt1>
        <a:srgbClr val="E6D199"/>
      </a:lt1>
      <a:dk2>
        <a:srgbClr val="FFFFFF"/>
      </a:dk2>
      <a:lt2>
        <a:srgbClr val="1E6E04"/>
      </a:lt2>
      <a:accent1>
        <a:srgbClr val="A11D26"/>
      </a:accent1>
      <a:accent2>
        <a:srgbClr val="FFE28F"/>
      </a:accent2>
      <a:accent3>
        <a:srgbClr val="F0E5CA"/>
      </a:accent3>
      <a:accent4>
        <a:srgbClr val="000000"/>
      </a:accent4>
      <a:accent5>
        <a:srgbClr val="CDABAC"/>
      </a:accent5>
      <a:accent6>
        <a:srgbClr val="E7CD81"/>
      </a:accent6>
      <a:hlink>
        <a:srgbClr val="FF9900"/>
      </a:hlink>
      <a:folHlink>
        <a:srgbClr val="263582"/>
      </a:folHlink>
    </a:clrScheme>
    <a:fontScheme name="ICAS - Red Horizontal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0" rIns="36000" bIns="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99CC"/>
          </a:buClr>
          <a:buSzTx/>
          <a:buFont typeface="Webdings" pitchFamily="18" charset="2"/>
          <a:buNone/>
          <a:tabLst/>
          <a:defRPr kumimoji="1" sz="16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HY헤드라인M" pitchFamily="18" charset="-127"/>
            <a:ea typeface="HY헤드라인M" pitchFamily="18" charset="-127"/>
            <a:cs typeface="Arial" pitchFamily="34" charset="0"/>
          </a:defRPr>
        </a:defPPr>
      </a:lstStyle>
    </a:spDef>
    <a:lnDef>
      <a:spPr bwMode="auto">
        <a:solidFill>
          <a:srgbClr val="99FF66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ICAS - Red Horizontal 1">
        <a:dk1>
          <a:srgbClr val="000000"/>
        </a:dk1>
        <a:lt1>
          <a:srgbClr val="E6D199"/>
        </a:lt1>
        <a:dk2>
          <a:srgbClr val="FFFFFF"/>
        </a:dk2>
        <a:lt2>
          <a:srgbClr val="1E6E04"/>
        </a:lt2>
        <a:accent1>
          <a:srgbClr val="A11D26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CDABAC"/>
        </a:accent5>
        <a:accent6>
          <a:srgbClr val="E7CD81"/>
        </a:accent6>
        <a:hlink>
          <a:srgbClr val="FF9900"/>
        </a:hlink>
        <a:folHlink>
          <a:srgbClr val="2635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2">
        <a:dk1>
          <a:srgbClr val="000000"/>
        </a:dk1>
        <a:lt1>
          <a:srgbClr val="E6D199"/>
        </a:lt1>
        <a:dk2>
          <a:srgbClr val="FFFFFF"/>
        </a:dk2>
        <a:lt2>
          <a:srgbClr val="CC5106"/>
        </a:lt2>
        <a:accent1>
          <a:srgbClr val="2E1700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ADABAA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3">
        <a:dk1>
          <a:srgbClr val="000000"/>
        </a:dk1>
        <a:lt1>
          <a:srgbClr val="E6D199"/>
        </a:lt1>
        <a:dk2>
          <a:srgbClr val="FFFFFF"/>
        </a:dk2>
        <a:lt2>
          <a:srgbClr val="263582"/>
        </a:lt2>
        <a:accent1>
          <a:srgbClr val="1E6E04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ABBAAA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4">
        <a:dk1>
          <a:srgbClr val="2E1700"/>
        </a:dk1>
        <a:lt1>
          <a:srgbClr val="E6D199"/>
        </a:lt1>
        <a:dk2>
          <a:srgbClr val="FFFFFF"/>
        </a:dk2>
        <a:lt2>
          <a:srgbClr val="CC5106"/>
        </a:lt2>
        <a:accent1>
          <a:srgbClr val="000000"/>
        </a:accent1>
        <a:accent2>
          <a:srgbClr val="FFE28F"/>
        </a:accent2>
        <a:accent3>
          <a:srgbClr val="F0E5CA"/>
        </a:accent3>
        <a:accent4>
          <a:srgbClr val="261200"/>
        </a:accent4>
        <a:accent5>
          <a:srgbClr val="AAAAAA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5">
        <a:dk1>
          <a:srgbClr val="000000"/>
        </a:dk1>
        <a:lt1>
          <a:srgbClr val="E6D199"/>
        </a:lt1>
        <a:dk2>
          <a:srgbClr val="FFFFFF"/>
        </a:dk2>
        <a:lt2>
          <a:srgbClr val="A11D26"/>
        </a:lt2>
        <a:accent1>
          <a:srgbClr val="CC5106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E2B3AA"/>
        </a:accent5>
        <a:accent6>
          <a:srgbClr val="E7CD81"/>
        </a:accent6>
        <a:hlink>
          <a:srgbClr val="FF9900"/>
        </a:hlink>
        <a:folHlink>
          <a:srgbClr val="1E6E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6">
        <a:dk1>
          <a:srgbClr val="000000"/>
        </a:dk1>
        <a:lt1>
          <a:srgbClr val="E6D199"/>
        </a:lt1>
        <a:dk2>
          <a:srgbClr val="FFFFFF"/>
        </a:dk2>
        <a:lt2>
          <a:srgbClr val="CC5106"/>
        </a:lt2>
        <a:accent1>
          <a:srgbClr val="263582"/>
        </a:accent1>
        <a:accent2>
          <a:srgbClr val="FFE28F"/>
        </a:accent2>
        <a:accent3>
          <a:srgbClr val="F0E5CA"/>
        </a:accent3>
        <a:accent4>
          <a:srgbClr val="000000"/>
        </a:accent4>
        <a:accent5>
          <a:srgbClr val="ACAEC1"/>
        </a:accent5>
        <a:accent6>
          <a:srgbClr val="E7CD81"/>
        </a:accent6>
        <a:hlink>
          <a:srgbClr val="FF9900"/>
        </a:hlink>
        <a:folHlink>
          <a:srgbClr val="A11D2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7">
        <a:dk1>
          <a:srgbClr val="E6D199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263582"/>
        </a:hlink>
        <a:folHlink>
          <a:srgbClr val="A11D2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8">
        <a:dk1>
          <a:srgbClr val="E6D199"/>
        </a:dk1>
        <a:lt1>
          <a:srgbClr val="FFFFFF"/>
        </a:lt1>
        <a:dk2>
          <a:srgbClr val="A11D26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CDABAC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223361"/>
        </a:hlink>
        <a:folHlink>
          <a:srgbClr val="1E6E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9">
        <a:dk1>
          <a:srgbClr val="E6D199"/>
        </a:dk1>
        <a:lt1>
          <a:srgbClr val="FFFFFF"/>
        </a:lt1>
        <a:dk2>
          <a:srgbClr val="1E6E04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BBAAA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A11D26"/>
        </a:hlink>
        <a:folHlink>
          <a:srgbClr val="2635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0">
        <a:dk1>
          <a:srgbClr val="000000"/>
        </a:dk1>
        <a:lt1>
          <a:srgbClr val="FFFFFF"/>
        </a:lt1>
        <a:dk2>
          <a:srgbClr val="CC5106"/>
        </a:dk2>
        <a:lt2>
          <a:srgbClr val="FFFFFF"/>
        </a:lt2>
        <a:accent1>
          <a:srgbClr val="2E1700"/>
        </a:accent1>
        <a:accent2>
          <a:srgbClr val="FFE28F"/>
        </a:accent2>
        <a:accent3>
          <a:srgbClr val="E2B3AA"/>
        </a:accent3>
        <a:accent4>
          <a:srgbClr val="DADADA"/>
        </a:accent4>
        <a:accent5>
          <a:srgbClr val="ADABAA"/>
        </a:accent5>
        <a:accent6>
          <a:srgbClr val="E7CD81"/>
        </a:accent6>
        <a:hlink>
          <a:srgbClr val="263582"/>
        </a:hlink>
        <a:folHlink>
          <a:srgbClr val="1E6E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1">
        <a:dk1>
          <a:srgbClr val="000000"/>
        </a:dk1>
        <a:lt1>
          <a:srgbClr val="FFFFFF"/>
        </a:lt1>
        <a:dk2>
          <a:srgbClr val="263582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CAEC1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A11D26"/>
        </a:hlink>
        <a:folHlink>
          <a:srgbClr val="1E6E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2">
        <a:dk1>
          <a:srgbClr val="000000"/>
        </a:dk1>
        <a:lt1>
          <a:srgbClr val="FF9900"/>
        </a:lt1>
        <a:dk2>
          <a:srgbClr val="000000"/>
        </a:dk2>
        <a:lt2>
          <a:srgbClr val="2E1700"/>
        </a:lt2>
        <a:accent1>
          <a:srgbClr val="1E6E04"/>
        </a:accent1>
        <a:accent2>
          <a:srgbClr val="FFE28F"/>
        </a:accent2>
        <a:accent3>
          <a:srgbClr val="FFCAAA"/>
        </a:accent3>
        <a:accent4>
          <a:srgbClr val="000000"/>
        </a:accent4>
        <a:accent5>
          <a:srgbClr val="ABBAAA"/>
        </a:accent5>
        <a:accent6>
          <a:srgbClr val="E7CD81"/>
        </a:accent6>
        <a:hlink>
          <a:srgbClr val="A11D26"/>
        </a:hlink>
        <a:folHlink>
          <a:srgbClr val="2635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AS - Red Horizontal 13">
        <a:dk1>
          <a:srgbClr val="CC5106"/>
        </a:dk1>
        <a:lt1>
          <a:srgbClr val="FFFFFF"/>
        </a:lt1>
        <a:dk2>
          <a:srgbClr val="2E1700"/>
        </a:dk2>
        <a:lt2>
          <a:srgbClr val="FFFFFF"/>
        </a:lt2>
        <a:accent1>
          <a:srgbClr val="FF9900"/>
        </a:accent1>
        <a:accent2>
          <a:srgbClr val="FFE28F"/>
        </a:accent2>
        <a:accent3>
          <a:srgbClr val="ADABAA"/>
        </a:accent3>
        <a:accent4>
          <a:srgbClr val="DADADA"/>
        </a:accent4>
        <a:accent5>
          <a:srgbClr val="FFCAAA"/>
        </a:accent5>
        <a:accent6>
          <a:srgbClr val="E7CD81"/>
        </a:accent6>
        <a:hlink>
          <a:srgbClr val="263582"/>
        </a:hlink>
        <a:folHlink>
          <a:srgbClr val="A11D2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AS - Red Horizontal 14">
        <a:dk1>
          <a:srgbClr val="000000"/>
        </a:dk1>
        <a:lt1>
          <a:srgbClr val="E6D199"/>
        </a:lt1>
        <a:dk2>
          <a:srgbClr val="2E1700"/>
        </a:dk2>
        <a:lt2>
          <a:srgbClr val="2E1700"/>
        </a:lt2>
        <a:accent1>
          <a:srgbClr val="1E6E04"/>
        </a:accent1>
        <a:accent2>
          <a:srgbClr val="A11D26"/>
        </a:accent2>
        <a:accent3>
          <a:srgbClr val="F0E5CA"/>
        </a:accent3>
        <a:accent4>
          <a:srgbClr val="000000"/>
        </a:accent4>
        <a:accent5>
          <a:srgbClr val="ABBAAA"/>
        </a:accent5>
        <a:accent6>
          <a:srgbClr val="911921"/>
        </a:accent6>
        <a:hlink>
          <a:srgbClr val="263582"/>
        </a:hlink>
        <a:folHlink>
          <a:srgbClr val="CC510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CAS - Red Horizontal 7">
    <a:dk1>
      <a:srgbClr val="E6D199"/>
    </a:dk1>
    <a:lt1>
      <a:srgbClr val="FFFFFF"/>
    </a:lt1>
    <a:dk2>
      <a:srgbClr val="000000"/>
    </a:dk2>
    <a:lt2>
      <a:srgbClr val="FFFFFF"/>
    </a:lt2>
    <a:accent1>
      <a:srgbClr val="FF9900"/>
    </a:accent1>
    <a:accent2>
      <a:srgbClr val="FFE28F"/>
    </a:accent2>
    <a:accent3>
      <a:srgbClr val="AAAAAA"/>
    </a:accent3>
    <a:accent4>
      <a:srgbClr val="DADADA"/>
    </a:accent4>
    <a:accent5>
      <a:srgbClr val="FFCAAA"/>
    </a:accent5>
    <a:accent6>
      <a:srgbClr val="E7CD81"/>
    </a:accent6>
    <a:hlink>
      <a:srgbClr val="263582"/>
    </a:hlink>
    <a:folHlink>
      <a:srgbClr val="A11D2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1154396</TotalTime>
  <Words>651</Words>
  <Application>Microsoft Office PowerPoint</Application>
  <PresentationFormat>A4 용지(210x297mm)</PresentationFormat>
  <Paragraphs>138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ICAS - Red Horizontal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넥센타이어제안서</dc:title>
  <dc:creator>AES</dc:creator>
  <cp:lastModifiedBy>WIN</cp:lastModifiedBy>
  <cp:revision>5509</cp:revision>
  <cp:lastPrinted>2012-02-20T08:04:00Z</cp:lastPrinted>
  <dcterms:created xsi:type="dcterms:W3CDTF">2000-11-27T15:06:06Z</dcterms:created>
  <dcterms:modified xsi:type="dcterms:W3CDTF">2019-09-03T02:10:17Z</dcterms:modified>
</cp:coreProperties>
</file>