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1570" r:id="rId2"/>
    <p:sldId id="1756" r:id="rId3"/>
    <p:sldId id="1757" r:id="rId4"/>
    <p:sldId id="1758" r:id="rId5"/>
    <p:sldId id="1759" r:id="rId6"/>
    <p:sldId id="1776" r:id="rId7"/>
    <p:sldId id="1761" r:id="rId8"/>
    <p:sldId id="1762" r:id="rId9"/>
    <p:sldId id="1778" r:id="rId10"/>
    <p:sldId id="1781" r:id="rId11"/>
    <p:sldId id="1763" r:id="rId12"/>
    <p:sldId id="1764" r:id="rId13"/>
    <p:sldId id="1765" r:id="rId14"/>
    <p:sldId id="1766" r:id="rId15"/>
    <p:sldId id="1777" r:id="rId16"/>
    <p:sldId id="1767" r:id="rId17"/>
    <p:sldId id="1779" r:id="rId18"/>
    <p:sldId id="1780" r:id="rId19"/>
    <p:sldId id="1768" r:id="rId20"/>
    <p:sldId id="1769" r:id="rId21"/>
    <p:sldId id="1770" r:id="rId22"/>
    <p:sldId id="1771" r:id="rId23"/>
    <p:sldId id="1772" r:id="rId24"/>
    <p:sldId id="1773" r:id="rId25"/>
    <p:sldId id="1774" r:id="rId26"/>
    <p:sldId id="1775" r:id="rId27"/>
  </p:sldIdLst>
  <p:sldSz cx="9906000" cy="6858000" type="A4"/>
  <p:notesSz cx="6805613" cy="99393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4088">
          <p15:clr>
            <a:srgbClr val="A4A3A4"/>
          </p15:clr>
        </p15:guide>
        <p15:guide id="4" orient="horz" pos="3997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pos="5978">
          <p15:clr>
            <a:srgbClr val="A4A3A4"/>
          </p15:clr>
        </p15:guide>
        <p15:guide id="7" pos="1827">
          <p15:clr>
            <a:srgbClr val="A4A3A4"/>
          </p15:clr>
        </p15:guide>
        <p15:guide id="8" pos="1056">
          <p15:clr>
            <a:srgbClr val="A4A3A4"/>
          </p15:clr>
        </p15:guide>
        <p15:guide id="9" pos="240">
          <p15:clr>
            <a:srgbClr val="A4A3A4"/>
          </p15:clr>
        </p15:guide>
        <p15:guide id="10" pos="784">
          <p15:clr>
            <a:srgbClr val="A4A3A4"/>
          </p15:clr>
        </p15:guide>
        <p15:guide id="11" pos="2984">
          <p15:clr>
            <a:srgbClr val="A4A3A4"/>
          </p15:clr>
        </p15:guide>
        <p15:guide id="12" pos="4118">
          <p15:clr>
            <a:srgbClr val="A4A3A4"/>
          </p15:clr>
        </p15:guide>
        <p15:guide id="13" pos="35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1"/>
    <a:srgbClr val="5F5F5F"/>
    <a:srgbClr val="B2B2B2"/>
    <a:srgbClr val="EAEAEA"/>
    <a:srgbClr val="E5E5FF"/>
    <a:srgbClr val="FF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5471" autoAdjust="0"/>
  </p:normalViewPr>
  <p:slideViewPr>
    <p:cSldViewPr>
      <p:cViewPr varScale="1">
        <p:scale>
          <a:sx n="111" d="100"/>
          <a:sy n="111" d="100"/>
        </p:scale>
        <p:origin x="1638" y="96"/>
      </p:cViewPr>
      <p:guideLst>
        <p:guide orient="horz" pos="459"/>
        <p:guide orient="horz" pos="4110"/>
        <p:guide orient="horz" pos="4088"/>
        <p:guide orient="horz" pos="3997"/>
        <p:guide orient="horz" pos="4020"/>
        <p:guide pos="5978"/>
        <p:guide pos="1827"/>
        <p:guide pos="1056"/>
        <p:guide pos="240"/>
        <p:guide pos="784"/>
        <p:guide pos="2984"/>
        <p:guide pos="4118"/>
        <p:guide pos="35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1260" y="-6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E41B2ADE-FB6C-442D-9785-09BA857BE71F}" type="datetime1">
              <a:rPr lang="en-US" altLang="en-US"/>
              <a:pPr>
                <a:defRPr/>
              </a:pPr>
              <a:t>9/14/2020</a:t>
            </a:fld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6D72AD74-FA71-4BD1-9AAA-0B4663460D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134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988A3F4B-3F6B-4E94-8678-8BB07675BC53}" type="datetime1">
              <a:rPr lang="en-US" altLang="en-US"/>
              <a:pPr>
                <a:defRPr/>
              </a:pPr>
              <a:t>9/14/2020</a:t>
            </a:fld>
            <a:endParaRPr lang="en-US" alt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9B3C697D-EDA8-45DB-AB03-ACD2EC755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450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gray">
          <a:xfrm>
            <a:off x="1401763" y="908050"/>
            <a:ext cx="7151687" cy="71438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1800" b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gray">
          <a:xfrm>
            <a:off x="1401763" y="2420938"/>
            <a:ext cx="7151687" cy="71437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8055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07687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6"/>
          <p:cNvSpPr>
            <a:spLocks noChangeArrowheads="1"/>
          </p:cNvSpPr>
          <p:nvPr/>
        </p:nvSpPr>
        <p:spPr bwMode="auto">
          <a:xfrm>
            <a:off x="0" y="215900"/>
            <a:ext cx="40703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92000"/>
              </a:lnSpc>
              <a:defRPr/>
            </a:pPr>
            <a:endParaRPr kumimoji="0" lang="en-US" altLang="ko-KR" sz="2200">
              <a:solidFill>
                <a:schemeClr val="tx1"/>
              </a:solidFill>
            </a:endParaRPr>
          </a:p>
        </p:txBody>
      </p:sp>
      <p:sp>
        <p:nvSpPr>
          <p:cNvPr id="1027" name="Rectangle 47"/>
          <p:cNvSpPr>
            <a:spLocks noChangeArrowheads="1"/>
          </p:cNvSpPr>
          <p:nvPr/>
        </p:nvSpPr>
        <p:spPr bwMode="gray">
          <a:xfrm>
            <a:off x="6700838" y="325438"/>
            <a:ext cx="29003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92000"/>
              </a:lnSpc>
              <a:defRPr/>
            </a:pPr>
            <a:endParaRPr kumimoji="0" lang="ko-KR" altLang="en-US" sz="2200">
              <a:solidFill>
                <a:schemeClr val="tx1"/>
              </a:solidFill>
            </a:endParaRPr>
          </a:p>
        </p:txBody>
      </p:sp>
      <p:sp>
        <p:nvSpPr>
          <p:cNvPr id="1205306" name="Rectangle 58"/>
          <p:cNvSpPr>
            <a:spLocks noChangeArrowheads="1"/>
          </p:cNvSpPr>
          <p:nvPr/>
        </p:nvSpPr>
        <p:spPr bwMode="gray">
          <a:xfrm>
            <a:off x="0" y="725488"/>
            <a:ext cx="9906000" cy="746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1725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endParaRPr lang="ko-KR" altLang="en-US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3876675" y="6572250"/>
            <a:ext cx="21320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hangingPunct="1">
              <a:defRPr/>
            </a:pPr>
            <a:fld id="{1D821C3C-5130-4AD7-96F5-E167525596E6}" type="slidenum">
              <a:rPr lang="en-US" altLang="ko-KR" sz="1000" b="0" smtClean="0">
                <a:solidFill>
                  <a:srgbClr val="000000"/>
                </a:solidFill>
                <a:latin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8265368" y="6580188"/>
            <a:ext cx="160570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r"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000" dirty="0">
                <a:solidFill>
                  <a:srgbClr val="B2B2B2"/>
                </a:solidFill>
              </a:rPr>
              <a:t>Computer Engineering</a:t>
            </a:r>
            <a:endParaRPr lang="ko-KR" altLang="en-US" sz="1000" dirty="0">
              <a:solidFill>
                <a:srgbClr val="B2B2B2"/>
              </a:solidFill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42863" y="6597650"/>
            <a:ext cx="12017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000" b="0">
                <a:solidFill>
                  <a:srgbClr val="B2B2B2"/>
                </a:solidFill>
                <a:latin typeface="HY견고딕" pitchFamily="18" charset="-127"/>
                <a:ea typeface="HY견고딕" pitchFamily="18" charset="-127"/>
              </a:rPr>
              <a:t>자동화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7" r:id="rId2"/>
  </p:sldLayoutIdLst>
  <p:transition>
    <p:cut/>
  </p:transition>
  <p:txStyles>
    <p:titleStyle>
      <a:lvl1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4572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rgbClr val="1E6E04"/>
        </a:buClr>
        <a:buChar char="•"/>
        <a:defRPr sz="16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marL="692150" indent="-234950" algn="l" defTabSz="912813" rtl="0" eaLnBrk="0" fontAlgn="base" hangingPunct="0">
        <a:spcBef>
          <a:spcPct val="20000"/>
        </a:spcBef>
        <a:spcAft>
          <a:spcPct val="1000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marL="1252538" indent="-222250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marL="1797050" indent="-195263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marL="21367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25939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30511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5083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655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ds11.egloos.com/pds/200901/15/20/a0101120_496e1c6b01209.g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1"/>
          <p:cNvSpPr>
            <a:spLocks noChangeArrowheads="1"/>
          </p:cNvSpPr>
          <p:nvPr/>
        </p:nvSpPr>
        <p:spPr bwMode="auto">
          <a:xfrm>
            <a:off x="3081338" y="2852738"/>
            <a:ext cx="3721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ko-KR" altLang="en-US" sz="24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sz="24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sz="24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장 공압제어 </a:t>
            </a:r>
            <a:r>
              <a:rPr lang="en-US" altLang="ko-KR" sz="2400" b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Ⅰ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74775" y="1052513"/>
            <a:ext cx="7129463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 anchorCtr="1"/>
          <a:lstStyle>
            <a:lvl1pPr algn="ctr">
              <a:lnSpc>
                <a:spcPct val="87000"/>
              </a:lnSpc>
              <a:defRPr sz="4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eaLnBrk="0" latinLnBrk="0" hangingPunct="0">
              <a:defRPr/>
            </a:pPr>
            <a:r>
              <a:rPr kumimoji="0" lang="ko-KR" altLang="en-US" kern="0" dirty="0"/>
              <a:t>자동화 시스템</a:t>
            </a:r>
            <a:endParaRPr kumimoji="0" lang="en-US" altLang="ko-KR" kern="0" dirty="0"/>
          </a:p>
        </p:txBody>
      </p:sp>
      <p:pic>
        <p:nvPicPr>
          <p:cNvPr id="3076" name="그림 9" descr="symbol_img_0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3382963" y="3860800"/>
            <a:ext cx="3333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2.1  </a:t>
            </a:r>
            <a:r>
              <a:rPr lang="ko-KR" altLang="en-US" sz="2000" b="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공압의</a:t>
            </a: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역사</a:t>
            </a:r>
            <a:endParaRPr lang="en-US" altLang="ko-KR" sz="2000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sz="2000" b="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공압기술의</a:t>
            </a: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특징</a:t>
            </a:r>
            <a:endParaRPr lang="en-US" altLang="ko-KR" sz="2000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2.3  </a:t>
            </a: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실린더 개요 및 분류</a:t>
            </a:r>
            <a:endParaRPr lang="en-US" altLang="ko-KR" sz="2000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2.4  </a:t>
            </a: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실린더의 종류와 특징</a:t>
            </a:r>
            <a:r>
              <a:rPr lang="en-US" altLang="ko-KR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000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특징</a:t>
            </a:r>
          </a:p>
        </p:txBody>
      </p:sp>
      <p:pic>
        <p:nvPicPr>
          <p:cNvPr id="12292" name="Picture 3" descr="스프링식 안전밸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271588"/>
            <a:ext cx="910748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3620852" y="5517232"/>
            <a:ext cx="2629396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스프링식</a:t>
            </a:r>
            <a:r>
              <a:rPr lang="en-US" altLang="ko-KR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밸브구조</a:t>
            </a:r>
            <a:endParaRPr lang="en-US" altLang="ko-KR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1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1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출처 </a:t>
            </a:r>
            <a:r>
              <a:rPr lang="en-US" altLang="ko-KR" sz="11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1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산업안전대사전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488950" y="836712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특징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13515"/>
              </p:ext>
            </p:extLst>
          </p:nvPr>
        </p:nvGraphicFramePr>
        <p:xfrm>
          <a:off x="1028700" y="1232756"/>
          <a:ext cx="7740649" cy="5192731"/>
        </p:xfrm>
        <a:graphic>
          <a:graphicData uri="http://schemas.openxmlformats.org/drawingml/2006/table">
            <a:tbl>
              <a:tblPr/>
              <a:tblGrid>
                <a:gridCol w="16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2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전달방식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목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 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 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기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계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 축적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공기탱크에 의한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저장으로 간단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어큐뮬레이터로 저장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직류만 콘덴서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저장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스프링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 등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소규모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동력원 집중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용이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용이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동력원 발생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용이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용이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화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․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 발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압축성에 의한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폭발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작동유에 의한 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인화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누전 및 가스 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의한 인화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영향 없음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부 누 설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영향 없음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오염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인화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인화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없음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과부하 안전대책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압력 조절 밸브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릴리프 밸브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 력 유 지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용이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 동 속 도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10[m/sec]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 가능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1[m/sec]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빠르다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 수 관 리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용이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용이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 변환 효율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나쁘다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좋다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좋다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작 력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(1[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ton] 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정도</a:t>
                      </a:r>
                      <a:r>
                        <a:rPr lang="en-US" altLang="ko-KR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(10[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ton]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가능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 도 제 어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나쁘다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우수하다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우수하다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나쁘다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간 정 지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용이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용이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곤란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 답 성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나쁘다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좋다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 하 변 동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조금 있다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 없다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 없다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 음</a:t>
                      </a:r>
                    </a:p>
                  </a:txBody>
                  <a:tcPr marL="66303" marR="66303" marT="33141" marB="3314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다소 크다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적다</a:t>
                      </a:r>
                    </a:p>
                  </a:txBody>
                  <a:tcPr marL="66303" marR="66303" marT="33141" marB="331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425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13426" name="직사각형 7"/>
          <p:cNvSpPr>
            <a:spLocks noChangeArrowheads="1"/>
          </p:cNvSpPr>
          <p:nvPr/>
        </p:nvSpPr>
        <p:spPr bwMode="auto">
          <a:xfrm>
            <a:off x="3368675" y="6400800"/>
            <a:ext cx="3249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2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r>
              <a:rPr lang="ko-KR" altLang="en-US" sz="12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표 </a:t>
            </a:r>
            <a:r>
              <a:rPr lang="en-US" altLang="ko-KR" sz="12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2-1} </a:t>
            </a:r>
            <a:r>
              <a:rPr lang="ko-KR" altLang="en-US" sz="12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각종 동력 전달과 제어방식의 비교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특징</a:t>
            </a:r>
          </a:p>
        </p:txBody>
      </p:sp>
      <p:sp>
        <p:nvSpPr>
          <p:cNvPr id="14340" name="직사각형 4"/>
          <p:cNvSpPr>
            <a:spLocks noChangeArrowheads="1"/>
          </p:cNvSpPr>
          <p:nvPr/>
        </p:nvSpPr>
        <p:spPr bwMode="auto">
          <a:xfrm>
            <a:off x="812800" y="1190625"/>
            <a:ext cx="89281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공압에너지의 이용분야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공기의 이용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압력 이용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압축한 공기의 압력 에너지를 기계적 작동으로 변환시키는 동력기기를 사용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예를들어 워크를 클램프하거나 공압 전동공구를 사용하여 볼트를 조이는 일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② 압축성의 이용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공기총이나 전동차의 공기 스프링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임의의 강도로 조절 가능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압력 범위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일반산업분야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4~6[kgf/cm</a:t>
            </a:r>
            <a:r>
              <a:rPr lang="en-US" altLang="ko-KR" sz="1400" b="0" baseline="30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]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 압력을 이용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프로세스 제어분야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1 [kgf/cm</a:t>
            </a:r>
            <a:r>
              <a:rPr lang="en-US" altLang="ko-KR" sz="1400" b="0" baseline="30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]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전후의 압력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(6~7 bar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이용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(3)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산 업 별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연중 무휴 운전으로 내환경성이 중시되는 석유화학분야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인체에 해를 끼치지 않아야 하는 의료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‧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식품 분야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안전과 신뢰성을 요구하는 차량 분야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기밀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방진 등을 매우 중요시하는 반도체 산업 분야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특징</a:t>
            </a:r>
          </a:p>
        </p:txBody>
      </p:sp>
      <p:sp>
        <p:nvSpPr>
          <p:cNvPr id="15364" name="직사각형 4"/>
          <p:cNvSpPr>
            <a:spLocks noChangeArrowheads="1"/>
          </p:cNvSpPr>
          <p:nvPr/>
        </p:nvSpPr>
        <p:spPr bwMode="auto">
          <a:xfrm>
            <a:off x="812800" y="1233488"/>
            <a:ext cx="892810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공압에너지의 이용분야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(4)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 능 별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 구동기기의 직선운동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 구동기기의 요동운동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 구동기기의 회전운동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공압의 발생 및 분배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송풍기  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토출 압력이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1[kgf/cm</a:t>
            </a:r>
            <a:r>
              <a:rPr lang="en-US" altLang="ko-KR" sz="1400" b="0" baseline="30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]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미만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공기압축기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토출 압력이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1[kgf/cm</a:t>
            </a:r>
            <a:r>
              <a:rPr lang="en-US" altLang="ko-KR" sz="1400" b="0" baseline="30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]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이상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공기 압축기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공기를 흡입하여 필요한 작업 압력까지 압축하는 역할을 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 방식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용기에 공기를 가득 채우고 이 용기의 체적을 감소시켜 압축공기를 생산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터빈 방식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선풍기처럼 한 쪽으로 공기를 집어넣고 질량 가속도를 변화시켜 대량의 압축공기를 생산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pic>
        <p:nvPicPr>
          <p:cNvPr id="15366" name="_x112922368" descr="DRW00002c202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65288"/>
            <a:ext cx="6113463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직사각형 7"/>
          <p:cNvSpPr>
            <a:spLocks noChangeArrowheads="1"/>
          </p:cNvSpPr>
          <p:nvPr/>
        </p:nvSpPr>
        <p:spPr bwMode="auto">
          <a:xfrm>
            <a:off x="5961063" y="4149725"/>
            <a:ext cx="1995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2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2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2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2-1]</a:t>
            </a:r>
            <a:r>
              <a:rPr lang="ko-KR" altLang="en-US" sz="12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공압 발생장치</a:t>
            </a:r>
          </a:p>
        </p:txBody>
      </p:sp>
      <p:cxnSp>
        <p:nvCxnSpPr>
          <p:cNvPr id="15368" name="직선 연결선 11"/>
          <p:cNvCxnSpPr>
            <a:cxnSpLocks noChangeShapeType="1"/>
          </p:cNvCxnSpPr>
          <p:nvPr/>
        </p:nvCxnSpPr>
        <p:spPr bwMode="auto">
          <a:xfrm>
            <a:off x="9769475" y="1736725"/>
            <a:ext cx="0" cy="2305050"/>
          </a:xfrm>
          <a:prstGeom prst="line">
            <a:avLst/>
          </a:prstGeom>
          <a:noFill/>
          <a:ln w="19050" cap="rnd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 특징</a:t>
            </a:r>
          </a:p>
        </p:txBody>
      </p:sp>
      <p:sp>
        <p:nvSpPr>
          <p:cNvPr id="4100" name="직사각형 4"/>
          <p:cNvSpPr>
            <a:spLocks noChangeArrowheads="1"/>
          </p:cNvSpPr>
          <p:nvPr/>
        </p:nvSpPr>
        <p:spPr bwMode="auto">
          <a:xfrm>
            <a:off x="812800" y="1233488"/>
            <a:ext cx="89281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공압의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발생 및 분배 (계속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냉 각 기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상대 습도가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100[%]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압축공기 속에 함유된 수분의 양은 공기의 체적과 온도에 정비례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압축공기는 온도가 감소되면 여분의 공기는 액화되어 수분으로 변화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압축기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토출구의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바로 뒤에 </a:t>
            </a:r>
            <a:r>
              <a:rPr lang="ko-KR" altLang="en-US" sz="1400" b="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냉각기를 설치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하여 공기를 냉각하고 수분을 제거하기 쉬운 물방울로 만들어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분리하는 것이 필요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동시에  압축기내 윤활유의 증기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(mist)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 제거 가능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③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드레인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분리기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이물질 제거용 배관필터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여과도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3~5[</a:t>
            </a:r>
            <a:r>
              <a:rPr lang="en-US" altLang="ko-KR" sz="1400" b="0" dirty="0" err="1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μ</a:t>
            </a:r>
            <a:r>
              <a:rPr lang="en-US" altLang="ko-KR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)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주 배관 필터가 부착되어 이물질을  제거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④ 공기 탱크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공기 압축기로부터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토출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압력이 맥동화하는 것을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평활하게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하고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일시적으로 많은 양의 압축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공기를 사용하게 되더라도 공기 압력의 저하를 최소화하기 위하여 공기 탱크가 필요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공기 탱크에는 압력계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안전 밸브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압력 스위치 등을 부착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⑤ 건 조 기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수증기 제거용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수증기는 녹 발생을 촉진시키므로 수분흡수용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실리카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발열장치가 필요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⑥ 서비스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유닛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공압조정모듈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FRL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패키지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: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압축공기를 정화 및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급기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기능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반드시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공압기기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상류측에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400" b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공압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필터</a:t>
            </a: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감압 밸브</a:t>
            </a: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윤활기가</a:t>
            </a:r>
            <a:r>
              <a:rPr lang="ko-KR" altLang="en-US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조합되어 있다</a:t>
            </a:r>
            <a:r>
              <a:rPr lang="en-US" altLang="ko-KR" sz="1400" b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89000" algn="just" eaLnBrk="0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※ FRL(air Filter, Regulator, Lubricator)</a:t>
            </a:r>
            <a:endParaRPr lang="en-US" altLang="ko-KR" sz="1400" b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 특징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pic>
        <p:nvPicPr>
          <p:cNvPr id="17413" name="Picture 2" descr="http://blogfiles.naver.net/20140121_280/bizone01_1390267650381V6ywd_PNG/biz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64" y="1772816"/>
            <a:ext cx="5993653" cy="302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1"/>
          <p:cNvSpPr txBox="1">
            <a:spLocks noChangeArrowheads="1"/>
          </p:cNvSpPr>
          <p:nvPr/>
        </p:nvSpPr>
        <p:spPr bwMode="auto">
          <a:xfrm>
            <a:off x="2147888" y="5121188"/>
            <a:ext cx="558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FRL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참고 자료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출처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공압제어기초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한국폴리텍 </a:t>
            </a:r>
            <a:r>
              <a:rPr lang="en-US" altLang="ko-KR" sz="1400" b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Ⅱ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대학 박만언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5" name="TextBox 2"/>
          <p:cNvSpPr txBox="1">
            <a:spLocks noChangeArrowheads="1"/>
          </p:cNvSpPr>
          <p:nvPr/>
        </p:nvSpPr>
        <p:spPr bwMode="auto">
          <a:xfrm>
            <a:off x="957263" y="1284288"/>
            <a:ext cx="8939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FRL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패키지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공기가 회로의 공압기기에 공급되기 직전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압축공기의 상태를 최종적으로 조정하는 기능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5213" y="2097088"/>
          <a:ext cx="792162" cy="158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air Filter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449" marR="91449" marT="45706" marB="45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먼지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제거</a:t>
                      </a:r>
                    </a:p>
                  </a:txBody>
                  <a:tcPr marL="91449" marR="91449" marT="45706" marB="45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4" name="오른쪽 화살표 4"/>
          <p:cNvSpPr>
            <a:spLocks noChangeArrowheads="1"/>
          </p:cNvSpPr>
          <p:nvPr/>
        </p:nvSpPr>
        <p:spPr bwMode="auto">
          <a:xfrm>
            <a:off x="596900" y="2781300"/>
            <a:ext cx="468313" cy="252413"/>
          </a:xfrm>
          <a:prstGeom prst="rightArrow">
            <a:avLst>
              <a:gd name="adj1" fmla="val 50000"/>
              <a:gd name="adj2" fmla="val 49948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7425" name="TextBox 5"/>
          <p:cNvSpPr txBox="1">
            <a:spLocks noChangeArrowheads="1"/>
          </p:cNvSpPr>
          <p:nvPr/>
        </p:nvSpPr>
        <p:spPr bwMode="auto">
          <a:xfrm>
            <a:off x="631825" y="2565400"/>
            <a:ext cx="37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968500" y="2097088"/>
          <a:ext cx="790575" cy="158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Regu-lator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265" marR="91265" marT="45706" marB="45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압력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설정</a:t>
                      </a:r>
                    </a:p>
                  </a:txBody>
                  <a:tcPr marL="91265" marR="91265" marT="45706" marB="45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868613" y="2097088"/>
          <a:ext cx="936625" cy="158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Lubri-cator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1340" marR="91340" marT="45706" marB="45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급유</a:t>
                      </a:r>
                    </a:p>
                  </a:txBody>
                  <a:tcPr marL="91340" marR="91340" marT="45706" marB="457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42" name="오른쪽 화살표 13"/>
          <p:cNvSpPr>
            <a:spLocks noChangeArrowheads="1"/>
          </p:cNvSpPr>
          <p:nvPr/>
        </p:nvSpPr>
        <p:spPr bwMode="auto">
          <a:xfrm>
            <a:off x="3836988" y="2781300"/>
            <a:ext cx="468312" cy="252413"/>
          </a:xfrm>
          <a:prstGeom prst="rightArrow">
            <a:avLst>
              <a:gd name="adj1" fmla="val 50000"/>
              <a:gd name="adj2" fmla="val 49948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7443" name="TextBox 14"/>
          <p:cNvSpPr txBox="1">
            <a:spLocks noChangeArrowheads="1"/>
          </p:cNvSpPr>
          <p:nvPr/>
        </p:nvSpPr>
        <p:spPr bwMode="auto">
          <a:xfrm>
            <a:off x="3805238" y="2565400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/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endParaRPr lang="ko-KR" altLang="en-US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44" name="직사각형 9"/>
          <p:cNvSpPr>
            <a:spLocks noChangeArrowheads="1"/>
          </p:cNvSpPr>
          <p:nvPr/>
        </p:nvSpPr>
        <p:spPr bwMode="auto">
          <a:xfrm>
            <a:off x="1857375" y="2840038"/>
            <a:ext cx="107950" cy="160337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7445" name="직사각형 18"/>
          <p:cNvSpPr>
            <a:spLocks noChangeArrowheads="1"/>
          </p:cNvSpPr>
          <p:nvPr/>
        </p:nvSpPr>
        <p:spPr bwMode="auto">
          <a:xfrm>
            <a:off x="2757488" y="2852738"/>
            <a:ext cx="107950" cy="160337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 b="0"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2.3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 개요 및 분류</a:t>
            </a:r>
          </a:p>
        </p:txBody>
      </p:sp>
      <p:sp>
        <p:nvSpPr>
          <p:cNvPr id="18436" name="직사각형 4"/>
          <p:cNvSpPr>
            <a:spLocks noChangeArrowheads="1"/>
          </p:cNvSpPr>
          <p:nvPr/>
        </p:nvSpPr>
        <p:spPr bwMode="auto">
          <a:xfrm>
            <a:off x="812800" y="1304925"/>
            <a:ext cx="89281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 면에 공기 압력을 작용시켜 그 구동력을 외부로 내보내 직선운동을 하는 구동기구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구분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선형은  직선운동을 발생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단동 실린더와 복동 실린더가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규격으로는 직경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～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320[mm],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 행정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～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2000[mm],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작용력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～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50000[N]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및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속도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～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100[cm/sec]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범위 내에서 효과적으로 사용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  </a:t>
            </a:r>
          </a:p>
          <a:p>
            <a:pPr latinLnBrk="0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속도가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2[cm/sec]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이하이면 배압과 마찰력 때문에 스틱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(stick)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슬립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(slip)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현상이 발생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회전형은  연속 회전운동을 발생하는 모터와 최대 회전각을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360[°]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 제한한 요동형 모터가 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2.3 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실린더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개요 및 분류</a:t>
            </a:r>
          </a:p>
        </p:txBody>
      </p:sp>
      <p:sp>
        <p:nvSpPr>
          <p:cNvPr id="19460" name="직사각형 4"/>
          <p:cNvSpPr>
            <a:spLocks noChangeArrowheads="1"/>
          </p:cNvSpPr>
          <p:nvPr/>
        </p:nvSpPr>
        <p:spPr bwMode="auto">
          <a:xfrm>
            <a:off x="741363" y="1304925"/>
            <a:ext cx="89281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공압 실린더는 작동 형식에 따라 크게 단동식 실린더와 복동식 실린더로 구분되며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  밖에도 로드의 형식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큐션 기구 및 급유의 유무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설치방법에 따라 여러 종류의 실린더가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2.3.1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 형식에 따른 분류</a:t>
            </a:r>
            <a:b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공압 실린더는 피스톤 형식에 따라 피스톤형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램형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비피스톤 형 등으로 분류되며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피스톤형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일반적인 공압 실린더와 같이 피스톤과 피스톤 로드를 갖춘 구조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램형  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 직경과 로드 직경의 차가 없는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가동부를 갖는 구조로서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복귀는 자중이나 외력에 의해 이루어지며 공압용으로는 별로 사용되지 않음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비피스톤형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가동부에 다이어프램이나 밸로즈를 상용한 형식으로 미끄럼 저항이 적고 최저 작동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압력이 약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0.1[kgf/㎠]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정도로 낮은 압력에도 고감도가 요구되는 곳에 사용됨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2.3 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실린더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개요 및 분류</a:t>
            </a:r>
          </a:p>
        </p:txBody>
      </p:sp>
      <p:sp>
        <p:nvSpPr>
          <p:cNvPr id="20484" name="직사각형 4"/>
          <p:cNvSpPr>
            <a:spLocks noChangeArrowheads="1"/>
          </p:cNvSpPr>
          <p:nvPr/>
        </p:nvSpPr>
        <p:spPr bwMode="auto">
          <a:xfrm>
            <a:off x="741363" y="1304925"/>
            <a:ext cx="89281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2.3.2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작동 형식에 따른 분류</a:t>
            </a:r>
            <a:b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작동 형식에 따라서는 단동 실린더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복동 실린더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차동 실린더로 분류되며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단동 실린더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 방향 운동에만 공압이 사용되고 반대 방향의 운동은 스프링이나 자중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또는 외력 으로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복귀된다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복동 실린더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 공기를 양측에 번 갈아가며 공급하여 피스톤을 전진 운동시키거나 또는 후진운동을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시키는 실린더이다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따라서 전진 운동 및 후진 운동 모두 일을 할 수 있음</a:t>
            </a:r>
            <a:b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차동 실린더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편로드식 및 양로드식 실린더의 두 로드의 지름이 다른 것으로 양쪽의 공기출입구에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동시에 공기를 투입하는 방식</a:t>
            </a:r>
          </a:p>
          <a:p>
            <a:pPr>
              <a:lnSpc>
                <a:spcPct val="150000"/>
              </a:lnSpc>
            </a:pPr>
            <a:b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  2.3.3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장착 형식에 따른 분류</a:t>
            </a:r>
          </a:p>
          <a:p>
            <a:pPr>
              <a:lnSpc>
                <a:spcPct val="15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공압 실린더의 장착 형식은 크게 고정형과 요동형으로 나누어지며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실린더를 기계나 장치에 부착하는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방법에 따라 결정된다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b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고정형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 본체를 고정하고 로드를 통하여 부하를 움직이는 형식</a:t>
            </a:r>
            <a:b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요동형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부하의 움직임에 따라 실린더 본체가 요동하는 형식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pic>
        <p:nvPicPr>
          <p:cNvPr id="20488" name="Picture 4" descr="http://pds11.egloos.com/pds/200901/15/20/a0101120_496e1c6b01209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3595688"/>
            <a:ext cx="2360612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_x112922288" descr="EMB00002c202b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706563"/>
            <a:ext cx="7704138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271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2.3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실린더</a:t>
            </a: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1512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1513" name="Rectangle 4"/>
          <p:cNvSpPr>
            <a:spLocks noChangeArrowheads="1"/>
          </p:cNvSpPr>
          <p:nvPr/>
        </p:nvSpPr>
        <p:spPr bwMode="auto">
          <a:xfrm>
            <a:off x="0" y="45720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3476625" y="6178550"/>
            <a:ext cx="2576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hangingPunct="1"/>
            <a:r>
              <a:rPr lang="en-US" altLang="ko-KR" sz="12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[</a:t>
            </a:r>
            <a:r>
              <a:rPr lang="ko-KR" altLang="en-US" sz="12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그림 </a:t>
            </a:r>
            <a:r>
              <a:rPr lang="en-US" altLang="ko-KR" sz="12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2-2] </a:t>
            </a:r>
            <a:r>
              <a:rPr lang="ko-KR" altLang="en-US" sz="1200" b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실린더 구조</a:t>
            </a:r>
            <a:endParaRPr lang="ko-KR" altLang="en-US" sz="1200" b="0">
              <a:solidFill>
                <a:schemeClr val="tx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1515" name="직사각형 13"/>
          <p:cNvSpPr>
            <a:spLocks noChangeArrowheads="1"/>
          </p:cNvSpPr>
          <p:nvPr/>
        </p:nvSpPr>
        <p:spPr bwMode="auto">
          <a:xfrm>
            <a:off x="782638" y="1304925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구조와 기능</a:t>
            </a:r>
            <a:endParaRPr lang="ko-KR" altLang="en-US" sz="1400" b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516" name="TextBox 14"/>
          <p:cNvSpPr txBox="1">
            <a:spLocks noChangeArrowheads="1"/>
          </p:cNvSpPr>
          <p:nvPr/>
        </p:nvSpPr>
        <p:spPr bwMode="auto">
          <a:xfrm>
            <a:off x="1965325" y="5589588"/>
            <a:ext cx="545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8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①            ②    ③         ④              ⑤          ⑥   </a:t>
            </a:r>
          </a:p>
        </p:txBody>
      </p:sp>
      <p:cxnSp>
        <p:nvCxnSpPr>
          <p:cNvPr id="21517" name="직선 연결선 16"/>
          <p:cNvCxnSpPr>
            <a:cxnSpLocks noChangeShapeType="1"/>
          </p:cNvCxnSpPr>
          <p:nvPr/>
        </p:nvCxnSpPr>
        <p:spPr bwMode="auto">
          <a:xfrm flipV="1">
            <a:off x="2173288" y="4616450"/>
            <a:ext cx="0" cy="900113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직선 연결선 17"/>
          <p:cNvCxnSpPr>
            <a:cxnSpLocks noChangeShapeType="1"/>
          </p:cNvCxnSpPr>
          <p:nvPr/>
        </p:nvCxnSpPr>
        <p:spPr bwMode="auto">
          <a:xfrm flipV="1">
            <a:off x="3332163" y="4365625"/>
            <a:ext cx="396875" cy="1223963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직선 연결선 18"/>
          <p:cNvCxnSpPr>
            <a:cxnSpLocks noChangeShapeType="1"/>
          </p:cNvCxnSpPr>
          <p:nvPr/>
        </p:nvCxnSpPr>
        <p:spPr bwMode="auto">
          <a:xfrm flipV="1">
            <a:off x="3865563" y="4400550"/>
            <a:ext cx="0" cy="1189038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직선 연결선 19"/>
          <p:cNvCxnSpPr>
            <a:cxnSpLocks noChangeShapeType="1"/>
          </p:cNvCxnSpPr>
          <p:nvPr/>
        </p:nvCxnSpPr>
        <p:spPr bwMode="auto">
          <a:xfrm flipV="1">
            <a:off x="4765675" y="3716338"/>
            <a:ext cx="0" cy="1836737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직선 연결선 20"/>
          <p:cNvCxnSpPr>
            <a:cxnSpLocks noChangeShapeType="1"/>
          </p:cNvCxnSpPr>
          <p:nvPr/>
        </p:nvCxnSpPr>
        <p:spPr bwMode="auto">
          <a:xfrm flipV="1">
            <a:off x="5997575" y="4149725"/>
            <a:ext cx="0" cy="1439863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직선 연결선 21"/>
          <p:cNvCxnSpPr>
            <a:cxnSpLocks noChangeShapeType="1"/>
          </p:cNvCxnSpPr>
          <p:nvPr/>
        </p:nvCxnSpPr>
        <p:spPr bwMode="auto">
          <a:xfrm flipV="1">
            <a:off x="6969125" y="4868863"/>
            <a:ext cx="0" cy="684212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TextBox 29"/>
          <p:cNvSpPr txBox="1">
            <a:spLocks noChangeArrowheads="1"/>
          </p:cNvSpPr>
          <p:nvPr/>
        </p:nvSpPr>
        <p:spPr bwMode="auto">
          <a:xfrm>
            <a:off x="4637088" y="1125538"/>
            <a:ext cx="312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80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⑦                      ⑧        ⑨</a:t>
            </a:r>
          </a:p>
        </p:txBody>
      </p:sp>
      <p:cxnSp>
        <p:nvCxnSpPr>
          <p:cNvPr id="21524" name="직선 화살표 연결선 31"/>
          <p:cNvCxnSpPr>
            <a:cxnSpLocks noChangeShapeType="1"/>
          </p:cNvCxnSpPr>
          <p:nvPr/>
        </p:nvCxnSpPr>
        <p:spPr bwMode="auto">
          <a:xfrm>
            <a:off x="4873625" y="1557338"/>
            <a:ext cx="0" cy="111601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직선 화살표 연결선 32"/>
          <p:cNvCxnSpPr>
            <a:cxnSpLocks noChangeShapeType="1"/>
          </p:cNvCxnSpPr>
          <p:nvPr/>
        </p:nvCxnSpPr>
        <p:spPr bwMode="auto">
          <a:xfrm>
            <a:off x="6716713" y="1449388"/>
            <a:ext cx="0" cy="4318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직선 화살표 연결선 33"/>
          <p:cNvCxnSpPr>
            <a:cxnSpLocks noChangeShapeType="1"/>
          </p:cNvCxnSpPr>
          <p:nvPr/>
        </p:nvCxnSpPr>
        <p:spPr bwMode="auto">
          <a:xfrm>
            <a:off x="7551738" y="1484313"/>
            <a:ext cx="0" cy="16208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751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2.1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공압의 역사</a:t>
            </a:r>
          </a:p>
        </p:txBody>
      </p:sp>
      <p:sp>
        <p:nvSpPr>
          <p:cNvPr id="4100" name="직사각형 4"/>
          <p:cNvSpPr>
            <a:spLocks noChangeArrowheads="1"/>
          </p:cNvSpPr>
          <p:nvPr/>
        </p:nvSpPr>
        <p:spPr bwMode="auto">
          <a:xfrm>
            <a:off x="812800" y="1268413"/>
            <a:ext cx="89281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압축 공기는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B.C. 1000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년 경 그리스인 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Ktesibios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최초로 이용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공압을 이용한 최초의 기구는 수렵에 사용한 바람살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추진방식 석궁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B.C. 100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～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A.D. 100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년 경에는 무기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펌프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오르간 등에 이용하기 시작하였고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고대 이집트인들은 이 압축공기를 이용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풀무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하여 불을 피웠다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공기의 운동이나 현상에 관한 학문을 다루는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Pneumatics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“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Pneuma”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라는 말에서 유래</a:t>
            </a:r>
            <a:endParaRPr lang="en-US" altLang="ko-KR" sz="15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되었으며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원래 “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Pneuma”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라는 말은 그리스어로 호흡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바람을 의미하고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철학에서는 정신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</a:t>
            </a:r>
            <a:endParaRPr lang="en-US" altLang="ko-KR" sz="15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의미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공기를 에너지로 이용하는 데 관련된 최초의 책 중의 하나가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AD 1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세기에 만들어졌으며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이는 더운 공기에 의하여 움직이는 장치에 대한 기록이 남아 있다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 후 공기학의 원리의 응용분야는 광업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건설업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철도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 공기 브레이크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등의 영역에서 사용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조직적인 연구가 시작된 것은 공정의 자동화와 합리화가 산업생산에 적용된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1950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년 경부터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2.3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실린더 개요 및 분류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0" y="45720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2537" name="직사각형 13"/>
          <p:cNvSpPr>
            <a:spLocks noChangeArrowheads="1"/>
          </p:cNvSpPr>
          <p:nvPr/>
        </p:nvSpPr>
        <p:spPr bwMode="auto">
          <a:xfrm>
            <a:off x="782638" y="1304925"/>
            <a:ext cx="197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구조도에 대한 해설</a:t>
            </a:r>
            <a:endParaRPr lang="ko-KR" altLang="en-US" sz="1400" b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538" name="TextBox 14"/>
          <p:cNvSpPr txBox="1">
            <a:spLocks noChangeArrowheads="1"/>
          </p:cNvSpPr>
          <p:nvPr/>
        </p:nvSpPr>
        <p:spPr bwMode="auto">
          <a:xfrm>
            <a:off x="1009650" y="1593850"/>
            <a:ext cx="8158163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헤드 커버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충격 완화용 쿠션 기구를 내장하고 있으며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피스톤의 행정 거리를 결정한다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 피스톤 패킹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 주위에 고정되어 공기 유출을 억제한다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 피스톤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 튜브 내에서 미끄럼 운동을 하여 공압 에너지를 기계적 에너지로 변환시켜준다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④ 피스톤 로드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피스톤에 접속되어 왕복운동을 전달하는 봉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쿠션 패킹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 로드 주위에 고정되어 있으며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사용 공기량이 많을 때 공기 유출을 억제한다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로드 커버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 로드를 지지하기 위하여 덮는 커버이다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⑦ 실린더 튜브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피스톤의 움직임을 안내하는 공압 실린더의 몸체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⑧ 쿠션 밸브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쿠션의 효율 정도를 조정한다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⑨ 부시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마모를 방지하기 위하여 피스톤 로드 주위에 삽입한다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503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2.3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실린더 개요 및 분류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0" y="45720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3561" name="직사각형 13"/>
          <p:cNvSpPr>
            <a:spLocks noChangeArrowheads="1"/>
          </p:cNvSpPr>
          <p:nvPr/>
        </p:nvSpPr>
        <p:spPr bwMode="auto">
          <a:xfrm>
            <a:off x="782638" y="1304925"/>
            <a:ext cx="782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기능</a:t>
            </a:r>
            <a:endParaRPr lang="ko-KR" altLang="en-US" sz="1400" b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62" name="TextBox 14"/>
          <p:cNvSpPr txBox="1">
            <a:spLocks noChangeArrowheads="1"/>
          </p:cNvSpPr>
          <p:nvPr/>
        </p:nvSpPr>
        <p:spPr bwMode="auto">
          <a:xfrm>
            <a:off x="884238" y="1593850"/>
            <a:ext cx="9002712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① 위치검출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피스톤에 고무자석을 부착하여 자기 변화를 감지하고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on/off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하는 소형 리드 스위치를 부착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최근 동향으로는 자기저항 소자를 이용한 무접점 스위치가 개발되고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소형화 됨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②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측자기장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測磁氣場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피스톤에 자기 스케일을 내장하거나 피스톤 로드의 이동을 회전자를 통하여 로터리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인코더로 검출함으로써 스트로크 전 영역에서의 위치 검출을 할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③ 회전방지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회전 방향에 대하여 부하가 걸리면 회전하게 되므로 피스톤 로드를 각형이나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면형으로  제작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또는 피스톤을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 이상의 병렬로 배치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④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가이드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미끄럼 베어링 또는 볼 부시로 가이드 역할을 하여 회전 방지 정밀도를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±0.03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～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0.08[°]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까지 함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⑤ 엔드 록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작업이 종료된 후 공기가 빠져도 실린더가 자유로운 상태가 되어 낙하할 때 부하나 장치가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파손되지 않도록 하는 기능이다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⑥ 브레이크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 실린더에 브레이크 기구를 내장하여 강제적으로 피스톤 로드를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Clamping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하는 기능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⑦ 분산제어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하나의 실린더에 방향제어와 속도제어 기능을 조합하여 사용함으로써 복잡한 배관을 단순화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⑧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직선 요동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직선운동과 요동운동 기능을 조합하여 하나의 실린더에서 사용하는 기능이다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64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2.4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실린더의 종류와 특징</a:t>
            </a:r>
          </a:p>
        </p:txBody>
      </p:sp>
      <p:sp>
        <p:nvSpPr>
          <p:cNvPr id="24580" name="직사각형 4"/>
          <p:cNvSpPr>
            <a:spLocks noChangeArrowheads="1"/>
          </p:cNvSpPr>
          <p:nvPr/>
        </p:nvSpPr>
        <p:spPr bwMode="auto">
          <a:xfrm>
            <a:off x="704850" y="1304925"/>
            <a:ext cx="89281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단동 실린더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Single Acting )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(1)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점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한 쪽 방향의 용적에 해당되는 공기만을 사용하므로 공기 사용량을 조절할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입력 포트에만 공급하므로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포트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위치 밸브로서 작동이 가능하고 가격이 싸다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공기를 배기 포트를 통하여 직접 대기에 배출하여 작동 측의 속도를 증가시킬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(2)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 점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행정 거리에 따라 스프링의 힘이 변화하므로 실린더 속도가 변화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후진 행정에서 작용하는 힘이 변화하면 실린더 속도가 변화하므로 되돌아오는 사이클 타임이  불안정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스프링으로 인하여 최대 행정 거리가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100[mm]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정도로 제한된다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pic>
        <p:nvPicPr>
          <p:cNvPr id="24585" name="_x112922208" descr="EMB00002c202b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944563"/>
            <a:ext cx="42640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6" name="직선 화살표 연결선 10"/>
          <p:cNvCxnSpPr>
            <a:cxnSpLocks noChangeShapeType="1"/>
          </p:cNvCxnSpPr>
          <p:nvPr/>
        </p:nvCxnSpPr>
        <p:spPr bwMode="auto">
          <a:xfrm flipV="1">
            <a:off x="5464175" y="2924175"/>
            <a:ext cx="0" cy="3603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직선 화살표 연결선 12"/>
          <p:cNvCxnSpPr>
            <a:cxnSpLocks noChangeShapeType="1"/>
          </p:cNvCxnSpPr>
          <p:nvPr/>
        </p:nvCxnSpPr>
        <p:spPr bwMode="auto">
          <a:xfrm>
            <a:off x="7934325" y="2889250"/>
            <a:ext cx="0" cy="431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64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2.4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실린더의 종류와 특징</a:t>
            </a:r>
          </a:p>
        </p:txBody>
      </p:sp>
      <p:sp>
        <p:nvSpPr>
          <p:cNvPr id="25604" name="직사각형 4"/>
          <p:cNvSpPr>
            <a:spLocks noChangeArrowheads="1"/>
          </p:cNvSpPr>
          <p:nvPr/>
        </p:nvSpPr>
        <p:spPr bwMode="auto">
          <a:xfrm>
            <a:off x="704850" y="1304925"/>
            <a:ext cx="8928100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복동 실린더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Double Acting )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점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후진 행정에서도 같은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힘을 내고 속도제어가 가능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 점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너무 길면 피스톤 로드의 구부러짐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(buckling)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휨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(bending)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고려하여야 하므로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en-US" altLang="ko-KR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2000[mm] </a:t>
            </a:r>
            <a:r>
              <a:rPr lang="ko-KR" altLang="en-US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이내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행정 거리가 제한된다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실린더의 운동 속도가 빠르거나 실린더로 무거운 물체를 움직일 때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관성에 의한 충격으로 실린더가 손상되므로 피스톤 끝 부분에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니들 밸브와 같은 쿠션 기구를 장착한 실린더를 사용하여야 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560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56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pic>
        <p:nvPicPr>
          <p:cNvPr id="25611" name="_x112920768" descr="EMB00002c202b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8" y="873125"/>
            <a:ext cx="4276725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12" name="직선 화살표 연결선 10"/>
          <p:cNvCxnSpPr>
            <a:cxnSpLocks noChangeShapeType="1"/>
          </p:cNvCxnSpPr>
          <p:nvPr/>
        </p:nvCxnSpPr>
        <p:spPr bwMode="auto">
          <a:xfrm flipV="1">
            <a:off x="5753100" y="2781300"/>
            <a:ext cx="0" cy="3603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직선 화살표 연결선 14"/>
          <p:cNvCxnSpPr>
            <a:cxnSpLocks noChangeShapeType="1"/>
          </p:cNvCxnSpPr>
          <p:nvPr/>
        </p:nvCxnSpPr>
        <p:spPr bwMode="auto">
          <a:xfrm flipV="1">
            <a:off x="8245475" y="2781300"/>
            <a:ext cx="0" cy="3603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직선 화살표 연결선 15"/>
          <p:cNvCxnSpPr>
            <a:cxnSpLocks noChangeShapeType="1"/>
          </p:cNvCxnSpPr>
          <p:nvPr/>
        </p:nvCxnSpPr>
        <p:spPr bwMode="auto">
          <a:xfrm>
            <a:off x="7294563" y="2854325"/>
            <a:ext cx="0" cy="431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직선 화살표 연결선 16"/>
          <p:cNvCxnSpPr>
            <a:cxnSpLocks noChangeShapeType="1"/>
          </p:cNvCxnSpPr>
          <p:nvPr/>
        </p:nvCxnSpPr>
        <p:spPr bwMode="auto">
          <a:xfrm>
            <a:off x="6681788" y="2854325"/>
            <a:ext cx="0" cy="4318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TextBox 17"/>
          <p:cNvSpPr txBox="1">
            <a:spLocks noChangeArrowheads="1"/>
          </p:cNvSpPr>
          <p:nvPr/>
        </p:nvSpPr>
        <p:spPr bwMode="auto">
          <a:xfrm>
            <a:off x="6357938" y="3214688"/>
            <a:ext cx="1249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>
                <a:solidFill>
                  <a:schemeClr val="tx1"/>
                </a:solidFill>
              </a:rPr>
              <a:t>Relief valve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617" name="Picture 18" descr="니들 밸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3860063"/>
            <a:ext cx="2980577" cy="244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64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2.4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실린더의 종류와 특징</a:t>
            </a:r>
          </a:p>
        </p:txBody>
      </p:sp>
      <p:sp>
        <p:nvSpPr>
          <p:cNvPr id="26628" name="직사각형 4"/>
          <p:cNvSpPr>
            <a:spLocks noChangeArrowheads="1"/>
          </p:cNvSpPr>
          <p:nvPr/>
        </p:nvSpPr>
        <p:spPr bwMode="auto">
          <a:xfrm>
            <a:off x="704850" y="1304925"/>
            <a:ext cx="8928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양로드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(Double rod)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실린더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점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전진 행정과 후진 행정에서 발생할 수 있는 힘이 같다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로드에 걸리는 횡 하중에도 어느 정도 견딜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작업을 하지 않는 반대 측에 설치할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 점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 축방향의 길이가 길어진다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663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pic>
        <p:nvPicPr>
          <p:cNvPr id="26636" name="_x112921008" descr="DRW00002c202b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836613"/>
            <a:ext cx="6151562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64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2.4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실린더의 종류와 특징</a:t>
            </a:r>
          </a:p>
        </p:txBody>
      </p:sp>
      <p:sp>
        <p:nvSpPr>
          <p:cNvPr id="27652" name="직사각형 4"/>
          <p:cNvSpPr>
            <a:spLocks noChangeArrowheads="1"/>
          </p:cNvSpPr>
          <p:nvPr/>
        </p:nvSpPr>
        <p:spPr bwMode="auto">
          <a:xfrm>
            <a:off x="704850" y="1304925"/>
            <a:ext cx="8928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탠덤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(Tandem)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실린더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개의 복동 실린더를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개의 실린더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형태로 나란히 조립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점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공압이 일정하고 큰 힘이 요구될 때 사용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개의 피스톤에 압축 공기가 공급되므로 피스톤 로드의 출력은 거의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배가 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 점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축 방향의 실린더 길이가 길어진다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765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7657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765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765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766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pic>
        <p:nvPicPr>
          <p:cNvPr id="27661" name="_x112922288" descr="DRW00002c202b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908050"/>
            <a:ext cx="50577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7663" name="타원 16"/>
          <p:cNvSpPr>
            <a:spLocks noChangeArrowheads="1"/>
          </p:cNvSpPr>
          <p:nvPr/>
        </p:nvSpPr>
        <p:spPr bwMode="auto">
          <a:xfrm>
            <a:off x="5132388" y="944563"/>
            <a:ext cx="1441450" cy="2592387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7664" name="타원 17"/>
          <p:cNvSpPr>
            <a:spLocks noChangeArrowheads="1"/>
          </p:cNvSpPr>
          <p:nvPr/>
        </p:nvSpPr>
        <p:spPr bwMode="auto">
          <a:xfrm>
            <a:off x="6284913" y="944563"/>
            <a:ext cx="2447925" cy="2592387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64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2.4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실린더의 종류와 특징</a:t>
            </a:r>
          </a:p>
        </p:txBody>
      </p:sp>
      <p:sp>
        <p:nvSpPr>
          <p:cNvPr id="28676" name="직사각형 4"/>
          <p:cNvSpPr>
            <a:spLocks noChangeArrowheads="1"/>
          </p:cNvSpPr>
          <p:nvPr/>
        </p:nvSpPr>
        <p:spPr bwMode="auto">
          <a:xfrm>
            <a:off x="704850" y="1304925"/>
            <a:ext cx="8928100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충격 실린더</a:t>
            </a: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속도를 증가시켜 높은 충격 에너지를 발생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플랜징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리벳팅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및 </a:t>
            </a:r>
            <a:r>
              <a:rPr lang="ko-KR" altLang="en-US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펀칭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등에 이용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점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규격이 작은 실린더로도 상당히 높은 충격 에너지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(25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～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500[</a:t>
            </a:r>
            <a:r>
              <a:rPr lang="en-US" altLang="ko-KR" sz="1400" b="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N․m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])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얻을 수 있다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 점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행정거리가 짧다</a:t>
            </a:r>
            <a:r>
              <a:rPr lang="en-US" altLang="ko-KR" sz="14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868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8681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86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868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868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868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sp>
        <p:nvSpPr>
          <p:cNvPr id="2868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ko-KR" altLang="en-US"/>
          </a:p>
        </p:txBody>
      </p:sp>
      <p:pic>
        <p:nvPicPr>
          <p:cNvPr id="28687" name="_x112922928" descr="DRW00002c202b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1016000"/>
            <a:ext cx="4875212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17510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  <a:defRPr/>
            </a:pP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2.1  </a:t>
            </a:r>
            <a:r>
              <a:rPr lang="ko-KR" alt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공압의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역사</a:t>
            </a:r>
          </a:p>
        </p:txBody>
      </p:sp>
      <p:sp>
        <p:nvSpPr>
          <p:cNvPr id="5124" name="직사각형 4"/>
          <p:cNvSpPr>
            <a:spLocks noChangeArrowheads="1"/>
          </p:cNvSpPr>
          <p:nvPr/>
        </p:nvSpPr>
        <p:spPr bwMode="auto">
          <a:xfrm>
            <a:off x="812800" y="1268413"/>
            <a:ext cx="892810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공압 발생기로는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1762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년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John Smealton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  수차구동에 의한 실린더 방식의 블로워를 발명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1776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년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John Wilkinson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100[kPa]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압력을 발생시키는 압축기를 발명하면서 공압시대의  </a:t>
            </a:r>
            <a:endParaRPr lang="en-US" altLang="ko-KR" sz="15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막을 열었다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최근에는 조립기계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포장기계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식품기계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단조기계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용접기계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철강설비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반송설비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인쇄기계를</a:t>
            </a:r>
            <a:endParaRPr lang="en-US" altLang="ko-KR" sz="15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비롯하여 거의 모든 분야에 이용되고 있을 정도로 단순한 장치에서부터 고도의 산업용 로봇이나</a:t>
            </a:r>
            <a:endParaRPr lang="en-US" altLang="ko-KR" sz="15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의료기기에 이르기까지 폭넓게 이용되고 있다</a:t>
            </a:r>
            <a:r>
              <a:rPr lang="en-US" altLang="ko-KR" sz="15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5125" name="직사각형 4"/>
          <p:cNvSpPr>
            <a:spLocks noChangeArrowheads="1"/>
          </p:cNvSpPr>
          <p:nvPr/>
        </p:nvSpPr>
        <p:spPr bwMode="auto">
          <a:xfrm>
            <a:off x="812800" y="4135438"/>
            <a:ext cx="89281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※ </a:t>
            </a:r>
            <a:r>
              <a:rPr lang="ko-KR" altLang="en-US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여기서 잠깐 </a:t>
            </a:r>
            <a:r>
              <a:rPr lang="en-US" altLang="ko-KR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!</a:t>
            </a:r>
            <a:r>
              <a:rPr lang="ko-KR" altLang="en-US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endParaRPr lang="en-US" altLang="ko-KR" sz="1400" b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kPa (kilo Pascal)  :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파스칼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기호 </a:t>
            </a:r>
            <a:r>
              <a:rPr lang="ko-KR" altLang="en-US" sz="140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압력에 대한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SI 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국제단위계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유도 단위이다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 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1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파스칼은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400" b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㎡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당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뉴턴의 힘이 작용할 때의 압력에 해당한다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단위의 이름은 프랑스의 수학자 블레즈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파스칼이름을 땄다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참고로 표준 대기압은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101,325</a:t>
            </a:r>
            <a:r>
              <a:rPr lang="en-US" altLang="ko-KR" sz="1400" b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 ㎩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이며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헥토파스칼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(hPa) = 100 Pa = 1 mbar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 1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킬로파스칼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(kPa) = 1,000 Pa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공압기술의 특징</a:t>
            </a:r>
          </a:p>
        </p:txBody>
      </p:sp>
      <p:sp>
        <p:nvSpPr>
          <p:cNvPr id="6148" name="직사각형 4"/>
          <p:cNvSpPr>
            <a:spLocks noChangeArrowheads="1"/>
          </p:cNvSpPr>
          <p:nvPr/>
        </p:nvSpPr>
        <p:spPr bwMode="auto">
          <a:xfrm>
            <a:off x="812800" y="1376363"/>
            <a:ext cx="8928100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저가로 장치를 구성할 수 있다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현재 사용하고 있는 장치나 기계를 쉽게 자동화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성력화할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특히 요즘 로봇화나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화가 추진되는 과정에서 공압 기술도 소형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경량화의 요구에 일익을 담당하며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신뢰도가 높은 시스템구축이 가능하다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장점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이용가능성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 공기는 어느 곳에서나 실제적으로 쉽게 얻을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저장 탱크에 저장할 수 있어 정전과 같은 비상시나 안전기능이 요구될 때 편리하게 사용할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회수할 필요가 없이 공기중에 방출이 가능하다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이송 및 확장이 쉽다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공압기술의 특징</a:t>
            </a:r>
          </a:p>
        </p:txBody>
      </p:sp>
      <p:sp>
        <p:nvSpPr>
          <p:cNvPr id="7172" name="직사각형 4"/>
          <p:cNvSpPr>
            <a:spLocks noChangeArrowheads="1"/>
          </p:cNvSpPr>
          <p:nvPr/>
        </p:nvSpPr>
        <p:spPr bwMode="auto">
          <a:xfrm>
            <a:off x="812800" y="1266825"/>
            <a:ext cx="8928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장점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계속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 용 성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동력공급원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정류기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변압기와 같은 부수적인 장치가 필요하지 않음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빠르고 쉽게 조립할 수 있고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콤팩트한 형태로 구성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시스템을 확장할 때 낮은 가격으로 제어기능을 빨리 전환시킬 수 있다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전기장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자기장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폭발 위험이 있는곳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오염에 의하여 심한 외부 간섭을 받는 장소에도 설치가능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(3)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 정 성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공기는 인체에 해가 없으므로 특별한 안전장치가 필요 없다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공압부품 자체에 과부하에 대한 보호 기능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예를들어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Safety Valve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갖고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폭발 위험성이 있는 곳에서도 안전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광산이나 석유화학공장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화재 위험성이 있는 곳에서도 안전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섬유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종이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목재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고무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플라스틱산업 등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특징</a:t>
            </a:r>
          </a:p>
        </p:txBody>
      </p:sp>
      <p:sp>
        <p:nvSpPr>
          <p:cNvPr id="8196" name="직사각형 4"/>
          <p:cNvSpPr>
            <a:spLocks noChangeArrowheads="1"/>
          </p:cNvSpPr>
          <p:nvPr/>
        </p:nvSpPr>
        <p:spPr bwMode="auto">
          <a:xfrm>
            <a:off x="812800" y="1266825"/>
            <a:ext cx="89281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장점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계속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(4)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취 급 성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구조가 견고하고 노이즈에 둔감하므로 거의 모든 산업 분야에서 사용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신뢰성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응용성이 높고 내구성이 좋다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사용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설치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유지보수가  쉽고 비용이 적게 든다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힘과 속도를 연속적으로 조절할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점성이 작으므로 배관 내에서 압력 강하가 적고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유속도 빠르므로 고속으로 작동할 수 있다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공압 실린더의 속도는 보통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 ~ 2[m/sec]).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또한  구동기기의 속도를</a:t>
            </a:r>
            <a:r>
              <a:rPr lang="ko-KR" altLang="en-US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비교적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정확하게 조절할 수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특징</a:t>
            </a:r>
          </a:p>
        </p:txBody>
      </p:sp>
      <p:sp>
        <p:nvSpPr>
          <p:cNvPr id="9220" name="직사각형 4"/>
          <p:cNvSpPr>
            <a:spLocks noChangeArrowheads="1"/>
          </p:cNvSpPr>
          <p:nvPr/>
        </p:nvSpPr>
        <p:spPr bwMode="auto">
          <a:xfrm>
            <a:off x="812800" y="1268413"/>
            <a:ext cx="8928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단점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준 비 성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폭발성이 있으므로 압축공기를 만드는 데에는 많은 주의가 필요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공기중 불순물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먼지나 습기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제거하는 많은 주변장치가 필요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 축 성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온도에 따라  압축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․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팽창하는 성질이 있으므로 구동기기의 </a:t>
            </a:r>
            <a:r>
              <a:rPr lang="ko-KR" altLang="en-US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초정밀한 위치제어가 어렵다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부하 변동에 따라 작동 속도가 영향을 받기 쉬우므로 </a:t>
            </a:r>
            <a:r>
              <a:rPr lang="ko-KR" altLang="en-US" sz="1400" b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초정밀한 속도제어가 곤란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특히 저속에서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(3)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역학적 한계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사용가능 압력은 유압과 비교하여 낮은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10[kgf/ cm</a:t>
            </a:r>
            <a:r>
              <a:rPr lang="en-US" altLang="ko-KR" sz="1400" b="0" baseline="30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]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까지가 한계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조작력은 이송 길이와 속도에 달려 있지만 일반적으로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3[ton]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정도가 한계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그러나 현재는 높은 압력을 사용하여 이러한 역학적 한계를 높이려는 시도가 이루어지고 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특징</a:t>
            </a:r>
          </a:p>
        </p:txBody>
      </p:sp>
      <p:sp>
        <p:nvSpPr>
          <p:cNvPr id="10244" name="직사각형 4"/>
          <p:cNvSpPr>
            <a:spLocks noChangeArrowheads="1"/>
          </p:cNvSpPr>
          <p:nvPr/>
        </p:nvSpPr>
        <p:spPr bwMode="auto">
          <a:xfrm>
            <a:off x="812800" y="1341438"/>
            <a:ext cx="89281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▶ 단점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계속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(4)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소음 발생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압축 공기가 배기될 때 큰 소리가 발생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그러나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현재는 소음 흡수 재료의 개발로 크게 개선되었다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(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일명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Silencer )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(5)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저 효 율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에너지 효율이 낮아 운전비용이 비교적 비싼 편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유압은 압력 생성 과정이 공압과 달리 비압축성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유압의 출력은 기구가 견딜 수 있는 한계치까지 활용이 가능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lnSpc>
                <a:spcPct val="92000"/>
              </a:lnSpc>
              <a:defRPr/>
            </a:pP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kumimoji="0" lang="ko-KR" altLang="en-US" sz="2200" b="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</a:t>
            </a:r>
            <a:r>
              <a:rPr kumimoji="0" lang="ko-KR" altLang="en-US" sz="22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제어</a:t>
            </a:r>
            <a:endParaRPr kumimoji="0" lang="en-US" altLang="ko-KR" sz="22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latinLnBrk="0">
              <a:defRPr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2.2  </a:t>
            </a:r>
            <a:r>
              <a:rPr lang="ko-KR" alt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공압기술의</a:t>
            </a:r>
            <a:r>
              <a:rPr lang="ko-KR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특징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739775" y="1268413"/>
            <a:ext cx="8748713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2218" bIns="26979" anchor="ctr">
            <a:spAutoFit/>
          </a:bodyPr>
          <a:lstStyle>
            <a:lvl1pPr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 eaLnBrk="0" hangingPunct="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註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안전밸브는 기기나 배관의 압력이 일정한 압력을 넘었을 경우에 자동적으로 작동하는 것이며,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안전밸브의 종류는 대별해서 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ko-KR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스프링식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ko-KR" altLang="en-US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레버</a:t>
            </a:r>
            <a:r>
              <a:rPr lang="ko-KR" altLang="ko-KR" sz="1400" b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 있으며, 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화학설비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에서는 스프링식이 많이 사용되고 있다.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lnSpc>
                <a:spcPct val="200000"/>
              </a:lnSpc>
            </a:pPr>
            <a:endParaRPr lang="ko-KR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안전밸브에서는 보일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러 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내부압력이 최고사용압력에 도달했을 경우, 자동적으로 작동해서 증기</a:t>
            </a:r>
            <a:r>
              <a:rPr lang="ko-KR" altLang="en-US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뿜어내어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압력의 상승을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방지하는 밸브를 말한다.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</a:t>
            </a:r>
          </a:p>
          <a:p>
            <a:pPr latinLnBrk="0">
              <a:lnSpc>
                <a:spcPct val="200000"/>
              </a:lnSpc>
            </a:pP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통상은 자동제어장치등에 의해 압력제어를 하고 있기 때문에 안전밸브가 작동하는 일은 없지만,</a:t>
            </a:r>
            <a:endParaRPr lang="en-US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자동제어장치 등의 고장에 의해 압력이 이상하게 상승했을 때 압력을 탈출시키는 밸브다</a:t>
            </a:r>
            <a:r>
              <a:rPr lang="en-US" altLang="ko-KR" sz="1400" b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ko-KR" sz="1400" b="0">
              <a:solidFill>
                <a:schemeClr val="tx1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ICAS - Red Horizontal">
  <a:themeElements>
    <a:clrScheme name="ICAS - Red Horizontal 1">
      <a:dk1>
        <a:srgbClr val="000000"/>
      </a:dk1>
      <a:lt1>
        <a:srgbClr val="E6D199"/>
      </a:lt1>
      <a:dk2>
        <a:srgbClr val="FFFFFF"/>
      </a:dk2>
      <a:lt2>
        <a:srgbClr val="1E6E04"/>
      </a:lt2>
      <a:accent1>
        <a:srgbClr val="A11D26"/>
      </a:accent1>
      <a:accent2>
        <a:srgbClr val="FFE28F"/>
      </a:accent2>
      <a:accent3>
        <a:srgbClr val="F0E5CA"/>
      </a:accent3>
      <a:accent4>
        <a:srgbClr val="000000"/>
      </a:accent4>
      <a:accent5>
        <a:srgbClr val="CDABAC"/>
      </a:accent5>
      <a:accent6>
        <a:srgbClr val="E7CD81"/>
      </a:accent6>
      <a:hlink>
        <a:srgbClr val="FF9900"/>
      </a:hlink>
      <a:folHlink>
        <a:srgbClr val="263582"/>
      </a:folHlink>
    </a:clrScheme>
    <a:fontScheme name="ICAS - Red Horizontal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0" rIns="36000" bIns="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CC"/>
          </a:buClr>
          <a:buSzTx/>
          <a:buFont typeface="Webdings" pitchFamily="18" charset="2"/>
          <a:buNone/>
          <a:tabLst/>
          <a:defRPr kumimoji="1" sz="16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HY헤드라인M" pitchFamily="18" charset="-127"/>
            <a:ea typeface="HY헤드라인M" pitchFamily="18" charset="-127"/>
            <a:cs typeface="Arial" pitchFamily="34" charset="0"/>
          </a:defRPr>
        </a:defPPr>
      </a:lstStyle>
    </a:spDef>
    <a:lnDef>
      <a:spPr bwMode="auto">
        <a:solidFill>
          <a:srgbClr val="99FF66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ICAS - Red Horizontal 1">
        <a:dk1>
          <a:srgbClr val="000000"/>
        </a:dk1>
        <a:lt1>
          <a:srgbClr val="E6D199"/>
        </a:lt1>
        <a:dk2>
          <a:srgbClr val="FFFFFF"/>
        </a:dk2>
        <a:lt2>
          <a:srgbClr val="1E6E04"/>
        </a:lt2>
        <a:accent1>
          <a:srgbClr val="A11D2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CDABAC"/>
        </a:accent5>
        <a:accent6>
          <a:srgbClr val="E7CD81"/>
        </a:accent6>
        <a:hlink>
          <a:srgbClr val="FF9900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2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E1700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DAB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3">
        <a:dk1>
          <a:srgbClr val="000000"/>
        </a:dk1>
        <a:lt1>
          <a:srgbClr val="E6D199"/>
        </a:lt1>
        <a:dk2>
          <a:srgbClr val="FFFFFF"/>
        </a:dk2>
        <a:lt2>
          <a:srgbClr val="263582"/>
        </a:lt2>
        <a:accent1>
          <a:srgbClr val="1E6E04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4">
        <a:dk1>
          <a:srgbClr val="2E1700"/>
        </a:dk1>
        <a:lt1>
          <a:srgbClr val="E6D199"/>
        </a:lt1>
        <a:dk2>
          <a:srgbClr val="FFFFFF"/>
        </a:dk2>
        <a:lt2>
          <a:srgbClr val="CC5106"/>
        </a:lt2>
        <a:accent1>
          <a:srgbClr val="000000"/>
        </a:accent1>
        <a:accent2>
          <a:srgbClr val="FFE28F"/>
        </a:accent2>
        <a:accent3>
          <a:srgbClr val="F0E5CA"/>
        </a:accent3>
        <a:accent4>
          <a:srgbClr val="261200"/>
        </a:accent4>
        <a:accent5>
          <a:srgbClr val="AAA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5">
        <a:dk1>
          <a:srgbClr val="000000"/>
        </a:dk1>
        <a:lt1>
          <a:srgbClr val="E6D199"/>
        </a:lt1>
        <a:dk2>
          <a:srgbClr val="FFFFFF"/>
        </a:dk2>
        <a:lt2>
          <a:srgbClr val="A11D26"/>
        </a:lt2>
        <a:accent1>
          <a:srgbClr val="CC510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E2B3AA"/>
        </a:accent5>
        <a:accent6>
          <a:srgbClr val="E7CD81"/>
        </a:accent6>
        <a:hlink>
          <a:srgbClr val="FF9900"/>
        </a:hlink>
        <a:folHlink>
          <a:srgbClr val="1E6E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6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63582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CAEC1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7">
        <a:dk1>
          <a:srgbClr val="E6D199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8">
        <a:dk1>
          <a:srgbClr val="E6D199"/>
        </a:dk1>
        <a:lt1>
          <a:srgbClr val="FFFFFF"/>
        </a:lt1>
        <a:dk2>
          <a:srgbClr val="A11D26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CDABAC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23361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9">
        <a:dk1>
          <a:srgbClr val="E6D199"/>
        </a:dk1>
        <a:lt1>
          <a:srgbClr val="FFFFFF"/>
        </a:lt1>
        <a:dk2>
          <a:srgbClr val="1E6E04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BB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0">
        <a:dk1>
          <a:srgbClr val="000000"/>
        </a:dk1>
        <a:lt1>
          <a:srgbClr val="FFFFFF"/>
        </a:lt1>
        <a:dk2>
          <a:srgbClr val="CC5106"/>
        </a:dk2>
        <a:lt2>
          <a:srgbClr val="FFFFFF"/>
        </a:lt2>
        <a:accent1>
          <a:srgbClr val="2E1700"/>
        </a:accent1>
        <a:accent2>
          <a:srgbClr val="FFE28F"/>
        </a:accent2>
        <a:accent3>
          <a:srgbClr val="E2B3AA"/>
        </a:accent3>
        <a:accent4>
          <a:srgbClr val="DADADA"/>
        </a:accent4>
        <a:accent5>
          <a:srgbClr val="ADABAA"/>
        </a:accent5>
        <a:accent6>
          <a:srgbClr val="E7CD81"/>
        </a:accent6>
        <a:hlink>
          <a:srgbClr val="263582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1">
        <a:dk1>
          <a:srgbClr val="000000"/>
        </a:dk1>
        <a:lt1>
          <a:srgbClr val="FFFFFF"/>
        </a:lt1>
        <a:dk2>
          <a:srgbClr val="263582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CAEC1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2">
        <a:dk1>
          <a:srgbClr val="000000"/>
        </a:dk1>
        <a:lt1>
          <a:srgbClr val="FF9900"/>
        </a:lt1>
        <a:dk2>
          <a:srgbClr val="000000"/>
        </a:dk2>
        <a:lt2>
          <a:srgbClr val="2E1700"/>
        </a:lt2>
        <a:accent1>
          <a:srgbClr val="1E6E04"/>
        </a:accent1>
        <a:accent2>
          <a:srgbClr val="FFE28F"/>
        </a:accent2>
        <a:accent3>
          <a:srgbClr val="FFCAA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13">
        <a:dk1>
          <a:srgbClr val="CC5106"/>
        </a:dk1>
        <a:lt1>
          <a:srgbClr val="FFFFFF"/>
        </a:lt1>
        <a:dk2>
          <a:srgbClr val="2E17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DAB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4">
        <a:dk1>
          <a:srgbClr val="000000"/>
        </a:dk1>
        <a:lt1>
          <a:srgbClr val="E6D199"/>
        </a:lt1>
        <a:dk2>
          <a:srgbClr val="2E1700"/>
        </a:dk2>
        <a:lt2>
          <a:srgbClr val="2E1700"/>
        </a:lt2>
        <a:accent1>
          <a:srgbClr val="1E6E04"/>
        </a:accent1>
        <a:accent2>
          <a:srgbClr val="A11D26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911921"/>
        </a:accent6>
        <a:hlink>
          <a:srgbClr val="263582"/>
        </a:hlink>
        <a:folHlink>
          <a:srgbClr val="CC51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CAS - Red Horizontal 7">
    <a:dk1>
      <a:srgbClr val="E6D199"/>
    </a:dk1>
    <a:lt1>
      <a:srgbClr val="FFFFFF"/>
    </a:lt1>
    <a:dk2>
      <a:srgbClr val="000000"/>
    </a:dk2>
    <a:lt2>
      <a:srgbClr val="FFFFFF"/>
    </a:lt2>
    <a:accent1>
      <a:srgbClr val="FF9900"/>
    </a:accent1>
    <a:accent2>
      <a:srgbClr val="FFE28F"/>
    </a:accent2>
    <a:accent3>
      <a:srgbClr val="AAAAAA"/>
    </a:accent3>
    <a:accent4>
      <a:srgbClr val="DADADA"/>
    </a:accent4>
    <a:accent5>
      <a:srgbClr val="FFCAAA"/>
    </a:accent5>
    <a:accent6>
      <a:srgbClr val="E7CD81"/>
    </a:accent6>
    <a:hlink>
      <a:srgbClr val="263582"/>
    </a:hlink>
    <a:folHlink>
      <a:srgbClr val="A11D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1155739</TotalTime>
  <Words>2913</Words>
  <Application>Microsoft Office PowerPoint</Application>
  <PresentationFormat>A4 용지(210x297mm)</PresentationFormat>
  <Paragraphs>391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Arial Unicode MS</vt:lpstr>
      <vt:lpstr>HY견고딕</vt:lpstr>
      <vt:lpstr>HY헤드라인M</vt:lpstr>
      <vt:lpstr>굴림</vt:lpstr>
      <vt:lpstr>맑은 고딕</vt:lpstr>
      <vt:lpstr>휴먼둥근헤드라인</vt:lpstr>
      <vt:lpstr>Times New Roman</vt:lpstr>
      <vt:lpstr>Webdings</vt:lpstr>
      <vt:lpstr>Wingdings</vt:lpstr>
      <vt:lpstr>ICAS - Red Horizontal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넥센타이어제안서</dc:title>
  <dc:creator>AES</dc:creator>
  <cp:lastModifiedBy>Lee Kyoung Jae</cp:lastModifiedBy>
  <cp:revision>5616</cp:revision>
  <cp:lastPrinted>2014-03-17T02:43:27Z</cp:lastPrinted>
  <dcterms:created xsi:type="dcterms:W3CDTF">2000-11-27T15:06:06Z</dcterms:created>
  <dcterms:modified xsi:type="dcterms:W3CDTF">2020-09-14T02:05:27Z</dcterms:modified>
</cp:coreProperties>
</file>