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1570" r:id="rId2"/>
    <p:sldId id="1756" r:id="rId3"/>
    <p:sldId id="1757" r:id="rId4"/>
    <p:sldId id="1758" r:id="rId5"/>
    <p:sldId id="1759" r:id="rId6"/>
    <p:sldId id="1760" r:id="rId7"/>
    <p:sldId id="1761" r:id="rId8"/>
    <p:sldId id="1762" r:id="rId9"/>
    <p:sldId id="1782" r:id="rId10"/>
    <p:sldId id="1763" r:id="rId11"/>
    <p:sldId id="1765" r:id="rId12"/>
    <p:sldId id="1764" r:id="rId13"/>
    <p:sldId id="1784" r:id="rId14"/>
    <p:sldId id="1783" r:id="rId15"/>
    <p:sldId id="1766" r:id="rId16"/>
    <p:sldId id="1767" r:id="rId17"/>
    <p:sldId id="1768" r:id="rId18"/>
    <p:sldId id="1769" r:id="rId19"/>
    <p:sldId id="1770" r:id="rId20"/>
    <p:sldId id="1781" r:id="rId21"/>
    <p:sldId id="1771" r:id="rId22"/>
    <p:sldId id="1772" r:id="rId23"/>
    <p:sldId id="1773" r:id="rId24"/>
    <p:sldId id="1774" r:id="rId25"/>
    <p:sldId id="1775" r:id="rId26"/>
    <p:sldId id="1776" r:id="rId27"/>
    <p:sldId id="1777" r:id="rId28"/>
    <p:sldId id="1778" r:id="rId29"/>
    <p:sldId id="1779" r:id="rId30"/>
    <p:sldId id="1780" r:id="rId31"/>
  </p:sldIdLst>
  <p:sldSz cx="9906000" cy="6858000" type="A4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5pPr>
    <a:lvl6pPr marL="22860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6pPr>
    <a:lvl7pPr marL="27432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7pPr>
    <a:lvl8pPr marL="32004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8pPr>
    <a:lvl9pPr marL="36576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1"/>
    <a:srgbClr val="5F5F5F"/>
    <a:srgbClr val="B2B2B2"/>
    <a:srgbClr val="EAEAEA"/>
    <a:srgbClr val="E5E5FF"/>
    <a:srgbClr val="FFFF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5" autoAdjust="0"/>
    <p:restoredTop sz="95471" autoAdjust="0"/>
  </p:normalViewPr>
  <p:slideViewPr>
    <p:cSldViewPr>
      <p:cViewPr varScale="1">
        <p:scale>
          <a:sx n="116" d="100"/>
          <a:sy n="116" d="100"/>
        </p:scale>
        <p:origin x="-1206" y="-108"/>
      </p:cViewPr>
      <p:guideLst>
        <p:guide orient="horz" pos="459"/>
        <p:guide orient="horz" pos="4110"/>
        <p:guide orient="horz" pos="4088"/>
        <p:guide orient="horz" pos="3997"/>
        <p:guide orient="horz" pos="4020"/>
        <p:guide pos="5978"/>
        <p:guide pos="1827"/>
        <p:guide pos="1056"/>
        <p:guide pos="240"/>
        <p:guide pos="784"/>
        <p:guide pos="2984"/>
        <p:guide pos="4118"/>
        <p:guide pos="355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-1260" y="-66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C480EFEB-DB3C-4173-9D92-D1E751757250}" type="datetime1">
              <a:rPr lang="en-US" altLang="en-US"/>
              <a:pPr>
                <a:defRPr/>
              </a:pPr>
              <a:t>9/24/2019</a:t>
            </a:fld>
            <a:endParaRPr lang="en-US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5FFC77E-A2E3-42CB-950B-86B3F88AD6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163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A8DC1184-6433-4C5E-AFC8-A3FE461BD8FE}" type="datetime1">
              <a:rPr lang="en-US" altLang="en-US"/>
              <a:pPr>
                <a:defRPr/>
              </a:pPr>
              <a:t>9/24/2019</a:t>
            </a:fld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816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2CCCE80-ADC4-405B-A397-5B1AF4364C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6979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gray">
          <a:xfrm>
            <a:off x="1401763" y="764704"/>
            <a:ext cx="7151687" cy="71437"/>
          </a:xfrm>
          <a:prstGeom prst="rect">
            <a:avLst/>
          </a:prstGeom>
          <a:gradFill rotWithShape="1">
            <a:gsLst>
              <a:gs pos="0">
                <a:srgbClr val="263582"/>
              </a:gs>
              <a:gs pos="100000">
                <a:srgbClr val="DADCE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800" b="0" smtClean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gray">
          <a:xfrm>
            <a:off x="1401763" y="2277591"/>
            <a:ext cx="7151687" cy="71438"/>
          </a:xfrm>
          <a:prstGeom prst="rect">
            <a:avLst/>
          </a:prstGeom>
          <a:gradFill rotWithShape="1">
            <a:gsLst>
              <a:gs pos="0">
                <a:srgbClr val="263582"/>
              </a:gs>
              <a:gs pos="100000">
                <a:srgbClr val="DADCE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8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29233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001831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6"/>
          <p:cNvSpPr>
            <a:spLocks noChangeArrowheads="1"/>
          </p:cNvSpPr>
          <p:nvPr/>
        </p:nvSpPr>
        <p:spPr bwMode="auto">
          <a:xfrm>
            <a:off x="0" y="215900"/>
            <a:ext cx="40703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lnSpc>
                <a:spcPct val="92000"/>
              </a:lnSpc>
              <a:defRPr/>
            </a:pPr>
            <a:endParaRPr kumimoji="0" lang="en-US" altLang="ko-KR" sz="2200" smtClean="0">
              <a:solidFill>
                <a:schemeClr val="tx1"/>
              </a:solidFill>
            </a:endParaRPr>
          </a:p>
        </p:txBody>
      </p:sp>
      <p:sp>
        <p:nvSpPr>
          <p:cNvPr id="1027" name="Rectangle 47"/>
          <p:cNvSpPr>
            <a:spLocks noChangeArrowheads="1"/>
          </p:cNvSpPr>
          <p:nvPr/>
        </p:nvSpPr>
        <p:spPr bwMode="gray">
          <a:xfrm>
            <a:off x="6700838" y="325438"/>
            <a:ext cx="29003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lnSpc>
                <a:spcPct val="92000"/>
              </a:lnSpc>
              <a:defRPr/>
            </a:pPr>
            <a:endParaRPr kumimoji="0" lang="ko-KR" altLang="en-US" sz="2200" smtClean="0">
              <a:solidFill>
                <a:schemeClr val="tx1"/>
              </a:solidFill>
            </a:endParaRPr>
          </a:p>
        </p:txBody>
      </p:sp>
      <p:sp>
        <p:nvSpPr>
          <p:cNvPr id="1205306" name="Rectangle 58"/>
          <p:cNvSpPr>
            <a:spLocks noChangeArrowheads="1"/>
          </p:cNvSpPr>
          <p:nvPr/>
        </p:nvSpPr>
        <p:spPr bwMode="gray">
          <a:xfrm>
            <a:off x="0" y="725488"/>
            <a:ext cx="9906000" cy="746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17255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ko-KR" altLang="en-US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3876675" y="6621463"/>
            <a:ext cx="21320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latinLnBrk="1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latinLnBrk="1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latinLnBrk="1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latinLnBrk="1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hangingPunct="1">
              <a:defRPr/>
            </a:pPr>
            <a:fld id="{4B8F4D0C-28A3-4380-AA99-7F2B2F4CF627}" type="slidenum">
              <a:rPr lang="en-US" altLang="ko-KR" sz="1000" b="0" smtClean="0">
                <a:solidFill>
                  <a:srgbClr val="7F7F7F"/>
                </a:solidFill>
                <a:latin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200" b="0" smtClean="0">
              <a:solidFill>
                <a:srgbClr val="7F7F7F"/>
              </a:solidFill>
              <a:latin typeface="맑은 고딕" pitchFamily="50" charset="-127"/>
            </a:endParaRPr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8359775" y="6580188"/>
            <a:ext cx="1511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sz="1000" smtClean="0">
                <a:solidFill>
                  <a:srgbClr val="B2B2B2"/>
                </a:solidFill>
              </a:rPr>
              <a:t>Computer Engineering</a:t>
            </a:r>
            <a:endParaRPr lang="ko-KR" altLang="en-US" sz="1000" smtClean="0">
              <a:solidFill>
                <a:srgbClr val="B2B2B2"/>
              </a:solidFill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42863" y="6597650"/>
            <a:ext cx="12017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sz="1000" b="0" smtClean="0">
                <a:solidFill>
                  <a:srgbClr val="B2B2B2"/>
                </a:solidFill>
                <a:latin typeface="HY견고딕" pitchFamily="18" charset="-127"/>
                <a:ea typeface="HY견고딕" pitchFamily="18" charset="-127"/>
              </a:rPr>
              <a:t>자동화 시스템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4" r:id="rId2"/>
  </p:sldLayoutIdLst>
  <p:transition>
    <p:cut/>
  </p:transition>
  <p:txStyles>
    <p:titleStyle>
      <a:lvl1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1pPr>
      <a:lvl2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2pPr>
      <a:lvl3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3pPr>
      <a:lvl4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4pPr>
      <a:lvl5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5pPr>
      <a:lvl6pPr marL="4572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rgbClr val="1E6E04"/>
        </a:buClr>
        <a:buChar char="•"/>
        <a:defRPr sz="16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1pPr>
      <a:lvl2pPr marL="692150" indent="-234950" algn="l" defTabSz="912813" rtl="0" eaLnBrk="0" fontAlgn="base" hangingPunct="0">
        <a:spcBef>
          <a:spcPct val="20000"/>
        </a:spcBef>
        <a:spcAft>
          <a:spcPct val="1000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2pPr>
      <a:lvl3pPr marL="1252538" indent="-222250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3pPr>
      <a:lvl4pPr marL="1797050" indent="-195263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2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4pPr>
      <a:lvl5pPr marL="21367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5pPr>
      <a:lvl6pPr marL="25939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30511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5083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9655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1"/>
          <p:cNvSpPr>
            <a:spLocks noChangeArrowheads="1"/>
          </p:cNvSpPr>
          <p:nvPr/>
        </p:nvSpPr>
        <p:spPr bwMode="auto">
          <a:xfrm>
            <a:off x="2864768" y="2651298"/>
            <a:ext cx="3721100" cy="66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lang="ko-KR" altLang="en-US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제  </a:t>
            </a:r>
            <a:r>
              <a:rPr lang="en-US" altLang="ko-KR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lang="ko-KR" altLang="en-US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lang="ko-KR" altLang="en-US" sz="2000" b="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전기제어</a:t>
            </a:r>
            <a:endParaRPr lang="en-US" altLang="ko-KR" sz="2000" dirty="0">
              <a:solidFill>
                <a:schemeClr val="bg1"/>
              </a:solidFill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74775" y="908720"/>
            <a:ext cx="7129463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 anchorCtr="1"/>
          <a:lstStyle>
            <a:lvl1pPr algn="ctr">
              <a:lnSpc>
                <a:spcPct val="87000"/>
              </a:lnSpc>
              <a:defRPr sz="4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r>
              <a:rPr kumimoji="0" lang="ko-KR" altLang="en-US" kern="0" dirty="0" smtClean="0"/>
              <a:t>자동화 시스템</a:t>
            </a:r>
            <a:endParaRPr kumimoji="0" lang="en-US" altLang="ko-KR" kern="0" dirty="0"/>
          </a:p>
        </p:txBody>
      </p:sp>
      <p:pic>
        <p:nvPicPr>
          <p:cNvPr id="3076" name="그림 9" descr="symbol_img_02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20852" y="3630638"/>
            <a:ext cx="26486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3.1  </a:t>
            </a:r>
            <a:r>
              <a:rPr lang="ko-KR" altLang="en-US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수동조작 스위치</a:t>
            </a:r>
          </a:p>
          <a:p>
            <a:r>
              <a:rPr lang="ko-KR" altLang="en-US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</a:p>
          <a:p>
            <a:r>
              <a:rPr lang="en-US" altLang="ko-KR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3.2  </a:t>
            </a:r>
            <a:r>
              <a:rPr lang="ko-KR" altLang="en-US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실체 배선도와 순서도</a:t>
            </a:r>
          </a:p>
          <a:p>
            <a:r>
              <a:rPr lang="ko-KR" altLang="en-US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</a:p>
          <a:p>
            <a:r>
              <a:rPr lang="en-US" altLang="ko-KR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3.3  </a:t>
            </a:r>
            <a:r>
              <a:rPr lang="ko-KR" altLang="en-US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제어회로의 구성</a:t>
            </a:r>
          </a:p>
          <a:p>
            <a:r>
              <a:rPr lang="ko-KR" altLang="en-US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</a:p>
          <a:p>
            <a:r>
              <a:rPr lang="en-US" altLang="ko-KR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3.4  </a:t>
            </a:r>
            <a:r>
              <a:rPr lang="ko-KR" altLang="en-US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릴레이</a:t>
            </a:r>
          </a:p>
          <a:p>
            <a:r>
              <a:rPr lang="ko-KR" altLang="en-US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</a:p>
          <a:p>
            <a:r>
              <a:rPr lang="en-US" altLang="ko-KR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3.5  </a:t>
            </a:r>
            <a:r>
              <a:rPr lang="ko-KR" altLang="en-US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자기유지 회로</a:t>
            </a:r>
          </a:p>
          <a:p>
            <a:r>
              <a:rPr lang="ko-KR" altLang="en-US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</a:p>
          <a:p>
            <a:r>
              <a:rPr lang="en-US" altLang="ko-KR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3.6  </a:t>
            </a:r>
            <a:r>
              <a:rPr lang="ko-KR" altLang="en-US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우선회로</a:t>
            </a:r>
            <a:r>
              <a:rPr lang="en-US" altLang="ko-KR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(Interlock)</a:t>
            </a:r>
          </a:p>
          <a:p>
            <a:r>
              <a:rPr lang="en-US" altLang="ko-KR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</a:p>
          <a:p>
            <a:r>
              <a:rPr lang="en-US" altLang="ko-KR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3.7  </a:t>
            </a:r>
            <a:r>
              <a:rPr lang="ko-KR" altLang="en-US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타이머</a:t>
            </a:r>
          </a:p>
          <a:p>
            <a:r>
              <a:rPr lang="ko-KR" altLang="en-US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</a:p>
          <a:p>
            <a:r>
              <a:rPr lang="en-US" altLang="ko-KR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3.8  </a:t>
            </a:r>
            <a:r>
              <a:rPr lang="ko-KR" altLang="en-US" sz="12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카운터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3.3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제어회로의 구성</a:t>
            </a:r>
          </a:p>
        </p:txBody>
      </p:sp>
      <p:sp>
        <p:nvSpPr>
          <p:cNvPr id="11268" name="직사각형 14"/>
          <p:cNvSpPr>
            <a:spLocks noChangeArrowheads="1"/>
          </p:cNvSpPr>
          <p:nvPr/>
        </p:nvSpPr>
        <p:spPr bwMode="auto">
          <a:xfrm>
            <a:off x="704850" y="1233488"/>
            <a:ext cx="88931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① 리밋 스위치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(Limit Switch)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물체에 의하여 조작편이 눌려지면 접점을 개폐하는 </a:t>
            </a:r>
            <a:r>
              <a:rPr lang="ko-KR" altLang="en-US" sz="1400" b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접촉 방식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검출기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견고한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다이캐스팅 케이스로 제작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                   a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                          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실물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사진                                                   접점기호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② 마이크로 스위치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(Micro Switch) 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 기구를 내장하고 밀봉되지 않은 것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계측장치나 기계의 검출기용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pic>
        <p:nvPicPr>
          <p:cNvPr id="11269" name="_x112044024" descr="EMB00001c582e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982788"/>
            <a:ext cx="17653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_x112043384" descr="DRW00001c582f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2163763"/>
            <a:ext cx="17097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_x112044104" descr="DRW00001c582f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2163763"/>
            <a:ext cx="18716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_x112043784" descr="EMB00001c582ef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1947863"/>
            <a:ext cx="102711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4233863"/>
            <a:ext cx="1944688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3.3 </a:t>
            </a:r>
            <a:r>
              <a:rPr lang="ko-KR" altLang="en-US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제어회로의 구성</a:t>
            </a:r>
          </a:p>
        </p:txBody>
      </p:sp>
      <p:sp>
        <p:nvSpPr>
          <p:cNvPr id="12292" name="직사각형 14"/>
          <p:cNvSpPr>
            <a:spLocks noChangeArrowheads="1"/>
          </p:cNvSpPr>
          <p:nvPr/>
        </p:nvSpPr>
        <p:spPr bwMode="auto">
          <a:xfrm>
            <a:off x="704850" y="1233488"/>
            <a:ext cx="910907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③ 광전 스위치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(Photoelectric Switch) 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발광부와 수광부 및 증폭기로 구성되며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검출하고자 하는 물체에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의하여 광로의 광량 변화를 검출하여 접점을 개폐하는 비접촉 방식 검출기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</a:t>
            </a:r>
            <a:r>
              <a:rPr lang="ko-KR" altLang="en-US" sz="1400" b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</a:t>
            </a:r>
            <a:r>
              <a:rPr lang="en-US" altLang="ko-KR" sz="1400" b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빛을 투과시키면 사용 못함</a:t>
            </a:r>
            <a:r>
              <a:rPr lang="en-US" altLang="ko-KR" sz="1400" b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07294"/>
              </p:ext>
            </p:extLst>
          </p:nvPr>
        </p:nvGraphicFramePr>
        <p:xfrm>
          <a:off x="849313" y="2378324"/>
          <a:ext cx="8785225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85">
                  <a:extLst>
                    <a:ext uri="{9D8B030D-6E8A-4147-A177-3AD203B41FA5}"/>
                  </a:extLst>
                </a:gridCol>
                <a:gridCol w="2592361">
                  <a:extLst>
                    <a:ext uri="{9D8B030D-6E8A-4147-A177-3AD203B41FA5}"/>
                  </a:extLst>
                </a:gridCol>
                <a:gridCol w="2856399">
                  <a:extLst>
                    <a:ext uri="{9D8B030D-6E8A-4147-A177-3AD203B41FA5}"/>
                  </a:extLst>
                </a:gridCol>
                <a:gridCol w="2724380">
                  <a:extLst>
                    <a:ext uri="{9D8B030D-6E8A-4147-A177-3AD203B41FA5}"/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투과형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미러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반사형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직접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반사형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특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발광부와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수광부가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별개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발광부와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수광부가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하나의 케이스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하나의 케이스</a:t>
                      </a:r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물체에서 반사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검출거리가 길고</a:t>
                      </a:r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3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정도가 높다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광로의 진행방향 조정 가능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발광부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부착위치 선정이 용이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단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빛투과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물체는 검출 곤란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반사율이 높은</a:t>
                      </a:r>
                      <a:r>
                        <a:rPr lang="ko-KR" altLang="en-US" sz="13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물체는 어려움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물체의 특성에 좌우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12320" name="_x169994288" descr="EMB00001e0004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184650"/>
            <a:ext cx="15113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1" name="_x170039976" descr="DRW00001e0004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4116388"/>
            <a:ext cx="15779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2" name="_x170039656" descr="DRW00001e0004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5" y="4116388"/>
            <a:ext cx="1598613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23" name="직사각형 14"/>
          <p:cNvSpPr>
            <a:spLocks noChangeArrowheads="1"/>
          </p:cNvSpPr>
          <p:nvPr/>
        </p:nvSpPr>
        <p:spPr bwMode="auto">
          <a:xfrm>
            <a:off x="704850" y="5121188"/>
            <a:ext cx="8893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        a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접점                                 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접점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실물 사진                                                         접점 기호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3.3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제어회로의 구성</a:t>
            </a:r>
          </a:p>
        </p:txBody>
      </p:sp>
      <p:sp>
        <p:nvSpPr>
          <p:cNvPr id="13316" name="직사각형 14"/>
          <p:cNvSpPr>
            <a:spLocks noChangeArrowheads="1"/>
          </p:cNvSpPr>
          <p:nvPr/>
        </p:nvSpPr>
        <p:spPr bwMode="auto">
          <a:xfrm>
            <a:off x="704850" y="1266440"/>
            <a:ext cx="903605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④ 근접 스위치 (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Proximity Switch)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발진회로나 브리지 회로 및 증폭기로 구성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검출하고자 하는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금속체나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자성체 등의 </a:t>
            </a:r>
            <a:r>
              <a:rPr lang="ko-KR" altLang="en-US" sz="1400" b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물체의 접근에 의하여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전계나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자계의 변화를 검출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비접촉식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내부 부품들이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몰딩되어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제조되므로 열악한 환경에서도 사용이 가능하고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진동이나 충격에도 특성이 우수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내부 부품이 반도체로 구성되어 수명이 길고 보수가 불필요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79563"/>
              </p:ext>
            </p:extLst>
          </p:nvPr>
        </p:nvGraphicFramePr>
        <p:xfrm>
          <a:off x="884238" y="3068638"/>
          <a:ext cx="8605836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31">
                  <a:extLst>
                    <a:ext uri="{9D8B030D-6E8A-4147-A177-3AD203B41FA5}"/>
                  </a:extLst>
                </a:gridCol>
                <a:gridCol w="3865584">
                  <a:extLst>
                    <a:ext uri="{9D8B030D-6E8A-4147-A177-3AD203B41FA5}"/>
                  </a:extLst>
                </a:gridCol>
                <a:gridCol w="4055821">
                  <a:extLst>
                    <a:ext uri="{9D8B030D-6E8A-4147-A177-3AD203B41FA5}"/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 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3" marR="36003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정전용량형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3" marR="36003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유도용량형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3" marR="36003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특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3" marR="36003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유도전극과 </a:t>
                      </a:r>
                      <a:r>
                        <a:rPr lang="ko-KR" altLang="en-US" sz="130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대지사이</a:t>
                      </a: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정전용량 변화 검출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3" marR="36003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발진용 </a:t>
                      </a:r>
                      <a:r>
                        <a:rPr lang="ko-KR" altLang="en-US" sz="13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코일의 유도용량변화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검출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3" marR="36003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 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3" marR="36003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물체 검출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검출거리 김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3" marR="36003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스위칭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주파수가 높다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(2KHz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즉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정교하다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3" marR="36003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단 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3" marR="36003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스위칭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주파수가 짧다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(10Hz)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3" marR="36003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금속체만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해당됨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검출거리 짧음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3" marR="36003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13339" name="_x170051864" descr="EMB00001e0004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4760913"/>
            <a:ext cx="17780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0" name="_x170113704" descr="DRW00001e0004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4968875"/>
            <a:ext cx="127158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1" name="_x170114104" descr="DRW00001e0004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945063"/>
            <a:ext cx="13208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42" name="직사각형 14"/>
          <p:cNvSpPr>
            <a:spLocks noChangeArrowheads="1"/>
          </p:cNvSpPr>
          <p:nvPr/>
        </p:nvSpPr>
        <p:spPr bwMode="auto">
          <a:xfrm>
            <a:off x="739775" y="5656263"/>
            <a:ext cx="88931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                                                                             a </a:t>
            </a:r>
            <a:r>
              <a:rPr lang="ko-KR" altLang="en-US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접점                          </a:t>
            </a:r>
            <a:r>
              <a:rPr lang="en-US" altLang="ko-KR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b </a:t>
            </a:r>
            <a:r>
              <a:rPr lang="ko-KR" altLang="en-US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접점</a:t>
            </a:r>
            <a:endParaRPr lang="en-US" altLang="ko-KR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                     </a:t>
            </a:r>
            <a:r>
              <a:rPr lang="ko-KR" altLang="en-US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실물 사진                                                          접점 기호</a:t>
            </a:r>
            <a:endParaRPr lang="en-US" altLang="ko-KR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3.3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제어회로의 구성</a:t>
            </a:r>
          </a:p>
        </p:txBody>
      </p:sp>
      <p:sp>
        <p:nvSpPr>
          <p:cNvPr id="13316" name="직사각형 14"/>
          <p:cNvSpPr>
            <a:spLocks noChangeArrowheads="1"/>
          </p:cNvSpPr>
          <p:nvPr/>
        </p:nvSpPr>
        <p:spPr bwMode="auto">
          <a:xfrm>
            <a:off x="704850" y="1266440"/>
            <a:ext cx="540027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⑤ 온도 스위치 (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Temperature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Switch)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소형사이즈로 협소한 공간에 설치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저비용구조의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제품으로 효과적인 온도제어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다양한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배관취부나사</a:t>
            </a:r>
            <a:endParaRPr lang="ko-KR" altLang="en-US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고무보호캡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컨넥터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전기케이블 연결타입 옵션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옵션으로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본질안전방폭형으로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제작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ATEX Ex </a:t>
            </a:r>
            <a:r>
              <a:rPr lang="en-US" altLang="ko-KR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ia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IIC/IIIC</a:t>
            </a: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종류 </a:t>
            </a:r>
            <a:endParaRPr lang="en-US" altLang="ko-KR" sz="1400" b="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기계식 바이메탈 온도스위치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온도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고정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기계식 내구성 온도스위치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온도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조절 가능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전자식 디지털 온도스위치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온도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조절 가능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8" name="Picture 4" descr="http://www.psholding.co.kr/uploaded/product/111/181c2029c1d92957aa7b345200afbcf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475" y="820236"/>
            <a:ext cx="302984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psholding.co.kr/uploaded/product/70/a44b0e5af5bfa9d963e5e897a7af2cba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69" y="3633076"/>
            <a:ext cx="33337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0394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3.3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제어회로의 구성</a:t>
            </a:r>
          </a:p>
        </p:txBody>
      </p:sp>
      <p:sp>
        <p:nvSpPr>
          <p:cNvPr id="13316" name="직사각형 14"/>
          <p:cNvSpPr>
            <a:spLocks noChangeArrowheads="1"/>
          </p:cNvSpPr>
          <p:nvPr/>
        </p:nvSpPr>
        <p:spPr bwMode="auto">
          <a:xfrm>
            <a:off x="704850" y="1266440"/>
            <a:ext cx="540027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⑥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압력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스위치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Pressure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Switch)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적용분야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유압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공압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수압 등에 다양하게 사용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  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압력설정 조정 가능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상단에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압력스위칭조절나사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사용내압을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최대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600bar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정도로 높여서 견고 </a:t>
            </a:r>
            <a:endParaRPr lang="ko-KR" altLang="en-US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- AC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DC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전압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구분없이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사용가능한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free voltage </a:t>
            </a:r>
          </a:p>
        </p:txBody>
      </p:sp>
      <p:pic>
        <p:nvPicPr>
          <p:cNvPr id="1030" name="Picture 6" descr="http://www.psholding.co.kr/uploaded/product/128/62c4950576b404e0dc9b7951178a533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8" y="812199"/>
            <a:ext cx="39528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4"/>
          <p:cNvSpPr>
            <a:spLocks noChangeArrowheads="1"/>
          </p:cNvSpPr>
          <p:nvPr/>
        </p:nvSpPr>
        <p:spPr bwMode="auto">
          <a:xfrm>
            <a:off x="704528" y="3212976"/>
            <a:ext cx="540027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⑦ 액면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스위치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Liquid Level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Switch)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작동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원리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길이가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종류인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전극봉을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탱크 안에 넣고 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탱크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내부의 물이 하강하거나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상승하면 레버가 작동되어    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급수펌프의 전동기를 기동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또는 정지시킨다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수위 조절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중간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길이와 짧은 길이의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전극봉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사이로 수위를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유지시켜 일정한 물을 자동적으로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확보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특징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액체의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도전성을 이용한 것으로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플로어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스위치와 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같은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가동 부분이 없으므로 고장이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적다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2" name="Picture 8" descr="http://bitcdn.bit-play.com/linkjapan/2017/12/08/02/f4b2bc71808698680a74b13b9fbf5b6e_259244_4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0" y="3140968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337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3.3 </a:t>
            </a:r>
            <a:r>
              <a:rPr lang="ko-KR" altLang="en-US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제어회로의 구성</a:t>
            </a:r>
          </a:p>
        </p:txBody>
      </p:sp>
      <p:sp>
        <p:nvSpPr>
          <p:cNvPr id="10244" name="직사각형 14"/>
          <p:cNvSpPr>
            <a:spLocks noChangeArrowheads="1"/>
          </p:cNvSpPr>
          <p:nvPr/>
        </p:nvSpPr>
        <p:spPr bwMode="auto">
          <a:xfrm>
            <a:off x="704850" y="1266440"/>
            <a:ext cx="8893175" cy="4940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논리회로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조절부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논리적인 판단 기능을 갖는 전기회로로서 인간의 두뇌에 해당하는 작용을 하여 검출기 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신호를 판단하고 조작기에 적절한 신호를 보내주는 작용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indent="9525" latinLnBrk="1"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①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OR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회로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a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접점을 </a:t>
            </a:r>
            <a:r>
              <a:rPr lang="ko-KR" altLang="en-US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병렬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접속하는 경우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PB1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또는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PB2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on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되면 표시등이 점등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indent="3175" algn="just" latinLnBrk="1"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(a)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 로                                             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(b)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타임차트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indent="3175" algn="just" latinLnBrk="1">
              <a:lnSpc>
                <a:spcPct val="150000"/>
              </a:lnSpc>
              <a:defRPr/>
            </a:pPr>
            <a:endParaRPr lang="ko-KR" altLang="en-US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AND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회로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a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접점을 </a:t>
            </a:r>
            <a:r>
              <a:rPr lang="ko-KR" altLang="en-US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직렬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접속하는 경우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en-US" altLang="ko-KR" sz="1400" b="0" baseline="-25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en-US" altLang="ko-KR" sz="1400" b="0" baseline="-25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동시에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on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되면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램프가 점등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(a)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 로                                             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(b)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타임차트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</a:t>
            </a:r>
            <a:endParaRPr lang="ko-KR" altLang="en-US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341" name="_x170374424" descr="EMB00001e0004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2492375"/>
            <a:ext cx="20764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_x170374824" descr="EMB00001e0004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38" y="2482850"/>
            <a:ext cx="131445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_x169995168" descr="EMB00001e00047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4770438"/>
            <a:ext cx="20447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_x169995808" descr="EMB00001e00047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4598988"/>
            <a:ext cx="1306512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직사각형 8"/>
          <p:cNvSpPr>
            <a:spLocks noChangeArrowheads="1"/>
          </p:cNvSpPr>
          <p:nvPr/>
        </p:nvSpPr>
        <p:spPr bwMode="auto">
          <a:xfrm>
            <a:off x="7077075" y="2482850"/>
            <a:ext cx="720725" cy="1062038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14346" name="직사각형 9"/>
          <p:cNvSpPr>
            <a:spLocks noChangeArrowheads="1"/>
          </p:cNvSpPr>
          <p:nvPr/>
        </p:nvSpPr>
        <p:spPr bwMode="auto">
          <a:xfrm>
            <a:off x="7265988" y="4598988"/>
            <a:ext cx="315912" cy="1062037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3.3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제어회로의 구성</a:t>
            </a:r>
          </a:p>
        </p:txBody>
      </p:sp>
      <p:sp>
        <p:nvSpPr>
          <p:cNvPr id="15364" name="직사각형 14"/>
          <p:cNvSpPr>
            <a:spLocks noChangeArrowheads="1"/>
          </p:cNvSpPr>
          <p:nvPr/>
        </p:nvSpPr>
        <p:spPr bwMode="auto">
          <a:xfrm>
            <a:off x="704850" y="1258202"/>
            <a:ext cx="889317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조 작 부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인간의 수족에 해당하는 동작을 하는 조작기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모터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솔레노이드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및 전자밸브 등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① 모터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(Motor) 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전기 에너지를 기계적인 에너지로 변환하는 가장 대표적인 동력원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사용 전원에  따라 교류 모터와 직류 모터로 분류된다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실물                                                회로도 사례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②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솔레노이드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고정철심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코일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플런저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가동철심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등으로 구성되어 전기 에너지를 기계적 에너지로 변화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(Solenoid)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운동의 형태에 따라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풀형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(pull type)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푸시형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(push type)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으로 구분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사용하는 전원에 따라 교류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(AC)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솔레노이드와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직류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(DC)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솔레노이드로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분류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실물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회로도 사례</a:t>
            </a:r>
          </a:p>
        </p:txBody>
      </p:sp>
      <p:pic>
        <p:nvPicPr>
          <p:cNvPr id="15365" name="_x170150368" descr="EMB00001e0004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2260548"/>
            <a:ext cx="1258484" cy="10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_x170151088" descr="EMB00001e0004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03" y="2348880"/>
            <a:ext cx="3563157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_x170055720" descr="EMB00001e00048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4834812"/>
            <a:ext cx="1258484" cy="125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_x170056360" descr="EMB00001e00048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69" y="4978313"/>
            <a:ext cx="3224590" cy="91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7"/>
          <p:cNvSpPr>
            <a:spLocks noChangeArrowheads="1"/>
          </p:cNvSpPr>
          <p:nvPr/>
        </p:nvSpPr>
        <p:spPr bwMode="auto">
          <a:xfrm>
            <a:off x="6717196" y="4941168"/>
            <a:ext cx="848326" cy="828092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3.3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제어회로의 구성</a:t>
            </a:r>
          </a:p>
        </p:txBody>
      </p:sp>
      <p:sp>
        <p:nvSpPr>
          <p:cNvPr id="16388" name="직사각형 14"/>
          <p:cNvSpPr>
            <a:spLocks noChangeArrowheads="1"/>
          </p:cNvSpPr>
          <p:nvPr/>
        </p:nvSpPr>
        <p:spPr bwMode="auto">
          <a:xfrm>
            <a:off x="704850" y="1266440"/>
            <a:ext cx="8893175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조 작 부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계속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③ 전자 밸브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(Solenoid Valve) 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전자석의 흡인력을 이용하여 </a:t>
            </a:r>
            <a:r>
              <a:rPr lang="ko-KR" altLang="en-US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밸브를 개폐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시킴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유체흐름을 단속하거나 방향을 제어하기 위하여 </a:t>
            </a:r>
            <a:r>
              <a:rPr lang="ko-KR" altLang="en-US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실린더와 조합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시켜서 널리 사용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실물                                                      회로도 사례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6389" name="_x170055720" descr="EMB00001e0004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44" y="2412329"/>
            <a:ext cx="2231628" cy="206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_x170056360" descr="EMB00001e0004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17" y="2492896"/>
            <a:ext cx="5257577" cy="133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타원 7"/>
          <p:cNvSpPr>
            <a:spLocks noChangeArrowheads="1"/>
          </p:cNvSpPr>
          <p:nvPr/>
        </p:nvSpPr>
        <p:spPr bwMode="auto">
          <a:xfrm>
            <a:off x="7185248" y="2472879"/>
            <a:ext cx="1368152" cy="1352165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1203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3.4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릴레이</a:t>
            </a:r>
          </a:p>
        </p:txBody>
      </p:sp>
      <p:sp>
        <p:nvSpPr>
          <p:cNvPr id="17412" name="직사각형 14"/>
          <p:cNvSpPr>
            <a:spLocks noChangeArrowheads="1"/>
          </p:cNvSpPr>
          <p:nvPr/>
        </p:nvSpPr>
        <p:spPr bwMode="auto">
          <a:xfrm>
            <a:off x="704850" y="1233488"/>
            <a:ext cx="889317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릴레이는 전자력에 의하여 접점을 개폐하는 기능을 가진 장치의 총칭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신호처리용 기기로서 가장 많이 사용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endParaRPr lang="ko-KR" altLang="en-US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원리와 구성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스위치가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on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될 때마다 모터가 구동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코일이 연결된 부분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코일부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과 접점이 연결된 부분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회로를 개폐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으로 구분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AC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모터 회로를 제어하기 위하여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DC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릴레이를 사용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철심에 감은 코일에 전류가 흐르면 전자력이 발생하여 접점을 개폐하는 전자 스위치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유접점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AC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회로를 제어한다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접점조합으로 논리조작을 수행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).</a:t>
            </a:r>
            <a:endParaRPr lang="ko-KR" altLang="en-US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실물 사진                                                    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회로도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사례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7413" name="_x170056760" descr="DRW00001e0004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90124"/>
            <a:ext cx="2088976" cy="204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_x170056920" descr="EMB00001e0004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3998913"/>
            <a:ext cx="2967051" cy="141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26" y="3825044"/>
            <a:ext cx="1913074" cy="183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1203325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3.4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릴레이</a:t>
            </a:r>
          </a:p>
        </p:txBody>
      </p:sp>
      <p:sp>
        <p:nvSpPr>
          <p:cNvPr id="18436" name="직사각형 14"/>
          <p:cNvSpPr>
            <a:spLocks noChangeArrowheads="1"/>
          </p:cNvSpPr>
          <p:nvPr/>
        </p:nvSpPr>
        <p:spPr bwMode="auto">
          <a:xfrm>
            <a:off x="668338" y="1264252"/>
            <a:ext cx="8893175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원리와 구성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a(</a:t>
            </a:r>
            <a:r>
              <a:rPr lang="en-US" altLang="ko-KR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arbeit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접점：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여자되면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on,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소자되면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off, Make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Normally open(NO)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b(break)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접점：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여자되면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off,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소자되면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on, Normally Close(NC)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c(change-over)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접점：</a:t>
            </a:r>
            <a:r>
              <a:rPr lang="ko-KR" altLang="en-US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가동접점</a:t>
            </a:r>
            <a:r>
              <a:rPr lang="en-US" altLang="ko-KR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(a</a:t>
            </a:r>
            <a:r>
              <a:rPr lang="ko-KR" altLang="en-US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접점과 </a:t>
            </a:r>
            <a:r>
              <a:rPr lang="en-US" altLang="ko-KR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ko-KR" altLang="en-US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접점</a:t>
            </a:r>
            <a:r>
              <a:rPr lang="en-US" altLang="ko-KR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을 공유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Transfer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   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a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                                 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                                   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릴레이의 기본구조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437" name="Rectangle 23"/>
          <p:cNvSpPr>
            <a:spLocks noChangeArrowheads="1"/>
          </p:cNvSpPr>
          <p:nvPr/>
        </p:nvSpPr>
        <p:spPr bwMode="auto">
          <a:xfrm>
            <a:off x="444500" y="1757363"/>
            <a:ext cx="990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latinLnBrk="1"/>
            <a:endParaRPr lang="en-US" altLang="ko-KR" sz="1000">
              <a:solidFill>
                <a:srgbClr val="000000"/>
              </a:solidFill>
            </a:endParaRPr>
          </a:p>
          <a:p>
            <a:pPr algn="ctr"/>
            <a:r>
              <a:rPr lang="en-US" altLang="ko-KR" sz="1000">
                <a:solidFill>
                  <a:srgbClr val="000000"/>
                </a:solidFill>
              </a:rPr>
              <a:t>	</a:t>
            </a:r>
            <a:r>
              <a:rPr lang="en-US" altLang="ko-KR" sz="1000">
                <a:solidFill>
                  <a:srgbClr val="000000"/>
                </a:solidFill>
                <a:ea typeface="휴먼명조" pitchFamily="2" charset="-127"/>
              </a:rPr>
              <a:t> </a:t>
            </a:r>
            <a:endParaRPr lang="en-US" altLang="ko-KR"/>
          </a:p>
        </p:txBody>
      </p:sp>
      <p:pic>
        <p:nvPicPr>
          <p:cNvPr id="18438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744788"/>
            <a:ext cx="7307262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>
            <a:spLocks noChangeArrowheads="1"/>
          </p:cNvSpPr>
          <p:nvPr/>
        </p:nvSpPr>
        <p:spPr bwMode="auto">
          <a:xfrm>
            <a:off x="1892660" y="2744788"/>
            <a:ext cx="900100" cy="862707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9" name="타원 8"/>
          <p:cNvSpPr>
            <a:spLocks noChangeArrowheads="1"/>
          </p:cNvSpPr>
          <p:nvPr/>
        </p:nvSpPr>
        <p:spPr bwMode="auto">
          <a:xfrm>
            <a:off x="4323562" y="2548638"/>
            <a:ext cx="900100" cy="862707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10" name="타원 9"/>
          <p:cNvSpPr>
            <a:spLocks noChangeArrowheads="1"/>
          </p:cNvSpPr>
          <p:nvPr/>
        </p:nvSpPr>
        <p:spPr bwMode="auto">
          <a:xfrm>
            <a:off x="6969224" y="2506771"/>
            <a:ext cx="900100" cy="862707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직사각형 4"/>
          <p:cNvSpPr>
            <a:spLocks noChangeArrowheads="1"/>
          </p:cNvSpPr>
          <p:nvPr/>
        </p:nvSpPr>
        <p:spPr bwMode="auto">
          <a:xfrm>
            <a:off x="668338" y="908050"/>
            <a:ext cx="9145587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공압기술의 제어 방법에 따른 분류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1)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공압만 사용하여 구동요소를 조작시  제어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마스터 밸브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기계조작 밸브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릴레이 밸브 및 수동조작 밸브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2)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전자 밸브를 사용하여 구동요소를 조작시 제어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구동요소와 전자 밸브를 제외하고는 모두 전기 전자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부품을 사용하는 전기공압제어 방법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전기제어의 장점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응답이 빠름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소형이면서 확실한 동작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가는 전선으로  원격 조작이 간단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전기제어의 단점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전기의 스파크에 의한 인화나 폭발의 위험성이 있는 장소는 위험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특징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전기공압회로는 전기 스위치와 솔레노이드 밸브 및 릴레이 등을 사용하여 제어회로를 구성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일반적으로 배선과 배관을 함께 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전체적인 회로도의 구성은 위 부분에 공압회로도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(+)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표시하고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아래 부분에 전기제어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회로도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(-)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표시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a․b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접점과 각종 스위치로 구성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공압회로도는 제어 밸브와 실린더 사이에만 배관하여 간소화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00" y="4005064"/>
            <a:ext cx="2492374" cy="220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1203325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3.4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릴레이</a:t>
            </a:r>
          </a:p>
        </p:txBody>
      </p:sp>
      <p:sp>
        <p:nvSpPr>
          <p:cNvPr id="19461" name="직사각형 14"/>
          <p:cNvSpPr>
            <a:spLocks noChangeArrowheads="1"/>
          </p:cNvSpPr>
          <p:nvPr/>
        </p:nvSpPr>
        <p:spPr bwMode="auto">
          <a:xfrm>
            <a:off x="668338" y="1266440"/>
            <a:ext cx="889317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동작 과정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기본 구조                                       그림 기호              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구조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도면                                                  회로도 사례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462" name="그림 235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44" y="3969059"/>
            <a:ext cx="3724096" cy="205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23"/>
          <p:cNvSpPr>
            <a:spLocks noChangeArrowheads="1"/>
          </p:cNvSpPr>
          <p:nvPr/>
        </p:nvSpPr>
        <p:spPr bwMode="auto">
          <a:xfrm>
            <a:off x="444500" y="1757363"/>
            <a:ext cx="990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latinLnBrk="1"/>
            <a:endParaRPr lang="en-US" altLang="ko-KR" sz="1000">
              <a:solidFill>
                <a:srgbClr val="000000"/>
              </a:solidFill>
            </a:endParaRPr>
          </a:p>
          <a:p>
            <a:pPr algn="ctr"/>
            <a:r>
              <a:rPr lang="en-US" altLang="ko-KR" sz="1000">
                <a:solidFill>
                  <a:srgbClr val="000000"/>
                </a:solidFill>
              </a:rPr>
              <a:t>	</a:t>
            </a:r>
            <a:r>
              <a:rPr lang="en-US" altLang="ko-KR" sz="1000">
                <a:solidFill>
                  <a:srgbClr val="000000"/>
                </a:solidFill>
                <a:ea typeface="휴먼명조" pitchFamily="2" charset="-127"/>
              </a:rPr>
              <a:t> </a:t>
            </a:r>
            <a:endParaRPr lang="en-US" altLang="ko-KR"/>
          </a:p>
        </p:txBody>
      </p:sp>
      <p:pic>
        <p:nvPicPr>
          <p:cNvPr id="194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1412875"/>
            <a:ext cx="5202237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1203325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3.4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릴레이</a:t>
            </a:r>
          </a:p>
        </p:txBody>
      </p:sp>
      <p:sp>
        <p:nvSpPr>
          <p:cNvPr id="20484" name="직사각형 14"/>
          <p:cNvSpPr>
            <a:spLocks noChangeArrowheads="1"/>
          </p:cNvSpPr>
          <p:nvPr/>
        </p:nvSpPr>
        <p:spPr bwMode="auto">
          <a:xfrm>
            <a:off x="673100" y="1246188"/>
            <a:ext cx="88931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기 능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① 증폭 기능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DC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소전압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소전류로 코일을 여자하여 대전압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대전류가 흐르는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AC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부하 개폐 가능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② 변환 기능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코일부와 접점부는 전기적으로 분리되어 있으므로  서로 다른 성질의 신호를 취급 가능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③ 분기 기능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하나의 여자회로와 여러 접점으로 구성되므로 하나의 신호로 여러 회로를 동시에 개폐 가능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④ 논리 및 기억 기능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a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접점만으로 구성된 스위치를 등가적인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접점을 갖는 스위치로 변환할 수 있고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복수 개의 릴레이를 조합하여 복잡한 판단 및 기억 기능을 갖는 회로구성이 가능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여자전압과 접점용량</a:t>
            </a: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여자전압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여자전류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릴레이의 코일을 여자하는데 필요한 전압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여자코일은 전기회로의 부하에 해당하며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일반적으로 여자코일의 소비전력은 작음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릴레이 접점회로는 여자회로보다 훨씬 대전압을 인가하여  대전류가 흐르는 전기회로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개폐가능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접점용량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접점회로가 개폐할 수 있는 부하의 전압 및 전류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97439"/>
              </p:ext>
            </p:extLst>
          </p:nvPr>
        </p:nvGraphicFramePr>
        <p:xfrm>
          <a:off x="2384425" y="5249863"/>
          <a:ext cx="5089526" cy="1058864"/>
        </p:xfrm>
        <a:graphic>
          <a:graphicData uri="http://schemas.openxmlformats.org/drawingml/2006/table">
            <a:tbl>
              <a:tblPr/>
              <a:tblGrid>
                <a:gridCol w="744727">
                  <a:extLst>
                    <a:ext uri="{9D8B030D-6E8A-4147-A177-3AD203B41FA5}"/>
                  </a:extLst>
                </a:gridCol>
                <a:gridCol w="1347543">
                  <a:extLst>
                    <a:ext uri="{9D8B030D-6E8A-4147-A177-3AD203B41FA5}"/>
                  </a:extLst>
                </a:gridCol>
                <a:gridCol w="1347543">
                  <a:extLst>
                    <a:ext uri="{9D8B030D-6E8A-4147-A177-3AD203B41FA5}"/>
                  </a:extLst>
                </a:gridCol>
                <a:gridCol w="1649713">
                  <a:extLst>
                    <a:ext uri="{9D8B030D-6E8A-4147-A177-3AD203B41FA5}"/>
                  </a:extLst>
                </a:gridCol>
              </a:tblGrid>
              <a:tr h="2647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 분</a:t>
                      </a:r>
                      <a:endParaRPr lang="ko-KR" altLang="en-US" sz="1100" kern="0" spc="-3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여자전압</a:t>
                      </a:r>
                      <a:endParaRPr lang="ko-KR" altLang="en-US" sz="1100" kern="0" spc="-3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여자전류</a:t>
                      </a:r>
                      <a:endParaRPr lang="ko-KR" altLang="en-US" sz="1100" kern="0" spc="-3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접점용량</a:t>
                      </a:r>
                      <a:r>
                        <a:rPr lang="en-US" altLang="ko-KR" sz="1100" b="1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저항부하</a:t>
                      </a:r>
                      <a:r>
                        <a:rPr lang="en-US" altLang="ko-KR" sz="1100" b="1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100" kern="0" spc="-3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647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DC</a:t>
                      </a: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DC 12[V]</a:t>
                      </a: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DC 75[mA]</a:t>
                      </a: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DC 6[A], 12[V]</a:t>
                      </a: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647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DC</a:t>
                      </a: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DC 24[V]</a:t>
                      </a: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DC 25[mA]</a:t>
                      </a: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AC 65[A], 125[V]</a:t>
                      </a: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647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AC</a:t>
                      </a: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AC 200[V]</a:t>
                      </a: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AC 7.4[mA]</a:t>
                      </a: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AC 5[A], 250[V]</a:t>
                      </a:r>
                    </a:p>
                  </a:txBody>
                  <a:tcPr marL="17909" marR="17909" marT="17910" marB="1791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0512" name="타원 3"/>
          <p:cNvSpPr>
            <a:spLocks noChangeArrowheads="1"/>
          </p:cNvSpPr>
          <p:nvPr/>
        </p:nvSpPr>
        <p:spPr bwMode="auto">
          <a:xfrm>
            <a:off x="5165725" y="5481638"/>
            <a:ext cx="398463" cy="32385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20513" name="타원 28"/>
          <p:cNvSpPr>
            <a:spLocks noChangeArrowheads="1"/>
          </p:cNvSpPr>
          <p:nvPr/>
        </p:nvSpPr>
        <p:spPr bwMode="auto">
          <a:xfrm>
            <a:off x="6453188" y="5530850"/>
            <a:ext cx="271462" cy="25241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1887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3.5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자기유지 회로</a:t>
            </a:r>
          </a:p>
        </p:txBody>
      </p:sp>
      <p:sp>
        <p:nvSpPr>
          <p:cNvPr id="21508" name="직사각형 14"/>
          <p:cNvSpPr>
            <a:spLocks noChangeArrowheads="1"/>
          </p:cNvSpPr>
          <p:nvPr/>
        </p:nvSpPr>
        <p:spPr bwMode="auto">
          <a:xfrm>
            <a:off x="704850" y="1233488"/>
            <a:ext cx="8893175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자기유지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(Latch)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제어회로에는 인간의 판단기능에 해당하는 논리회로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(AND, OR, NOT)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인간의 기억기능에 해당하는 기억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자기유지：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latch)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회로가  중요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자기유지회로 방식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① 정지우선 자기유지회로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a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접점의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광전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스위치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PHS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접점의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푸시버튼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스위치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PB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동시에 조작하면 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자기유지가 해제되고 경보기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BZ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울림이 </a:t>
            </a:r>
            <a:r>
              <a:rPr lang="ko-KR" altLang="en-US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정지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하는 회로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병렬로 접속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② 기동우선 자기유지회로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a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접점의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광전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스위치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PHS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접점의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푸시버튼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스위치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PB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동시에 조작하면 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자기유지가 해제되고 경보기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BZ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울림이 </a:t>
            </a:r>
            <a:r>
              <a:rPr lang="ko-KR" altLang="en-US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유지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되는 회로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직렬로 접속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).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정지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우선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병렬 접속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기동 우선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직렬 접속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pic>
        <p:nvPicPr>
          <p:cNvPr id="21509" name="_x170050264" descr="DRW00001e0005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426" y="4257092"/>
            <a:ext cx="3129561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36" y="4257092"/>
            <a:ext cx="321751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타원 1"/>
          <p:cNvSpPr>
            <a:spLocks noChangeArrowheads="1"/>
          </p:cNvSpPr>
          <p:nvPr/>
        </p:nvSpPr>
        <p:spPr bwMode="auto">
          <a:xfrm rot="20742057">
            <a:off x="1950740" y="4760617"/>
            <a:ext cx="2481796" cy="67663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21512" name="타원 7"/>
          <p:cNvSpPr>
            <a:spLocks noChangeArrowheads="1"/>
          </p:cNvSpPr>
          <p:nvPr/>
        </p:nvSpPr>
        <p:spPr bwMode="auto">
          <a:xfrm>
            <a:off x="5925108" y="4977172"/>
            <a:ext cx="2052228" cy="56998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3443288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3.6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우선 회로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인터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록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:Interlock)</a:t>
            </a:r>
            <a:endParaRPr lang="ko-KR" altLang="en-US" b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532" name="직사각형 14"/>
          <p:cNvSpPr>
            <a:spLocks noChangeArrowheads="1"/>
          </p:cNvSpPr>
          <p:nvPr/>
        </p:nvSpPr>
        <p:spPr bwMode="auto">
          <a:xfrm>
            <a:off x="704850" y="1233488"/>
            <a:ext cx="88931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- 2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 이상의 입력이 있을 때 먼저 입력한 신호가 우선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 입력에 대한 출력이 종료하기 전에는 </a:t>
            </a:r>
            <a:r>
              <a:rPr lang="ko-KR" altLang="en-US" sz="1400" b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다른 입력신호를 무시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하는 회로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우선도가 높은 쪽의 회로를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on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조작했을 때 우선도가 낮은 다른 쪽의 회로는 동작하지 않도록 우선도가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낮은 쪽을 조작하기 위한 릴레이의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인터록 접점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직렬로 삽입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eaLnBrk="1" latinLnBrk="1" hangingPunct="1">
              <a:lnSpc>
                <a:spcPct val="150000"/>
              </a:lnSpc>
            </a:pP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신입력 우선회로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항상 최후에 주어진 입력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즉 </a:t>
            </a:r>
            <a:r>
              <a:rPr lang="ko-KR" altLang="en-US" sz="1400" b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새로운 입력이 우선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되는 회로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직렬우선회로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컨베이어 벨트 제어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전원측에 가까운 신호부터 우선도가 주어지는 순서회로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2533" name="_x170374184" descr="DRW00001e0005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4041775"/>
            <a:ext cx="646430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타원 16"/>
          <p:cNvSpPr>
            <a:spLocks noChangeArrowheads="1"/>
          </p:cNvSpPr>
          <p:nvPr/>
        </p:nvSpPr>
        <p:spPr bwMode="auto">
          <a:xfrm>
            <a:off x="3189288" y="4148646"/>
            <a:ext cx="539750" cy="50449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22535" name="타원 35"/>
          <p:cNvSpPr>
            <a:spLocks noChangeArrowheads="1"/>
          </p:cNvSpPr>
          <p:nvPr/>
        </p:nvSpPr>
        <p:spPr bwMode="auto">
          <a:xfrm>
            <a:off x="4413250" y="4545731"/>
            <a:ext cx="539750" cy="48674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22536" name="타원 36"/>
          <p:cNvSpPr>
            <a:spLocks noChangeArrowheads="1"/>
          </p:cNvSpPr>
          <p:nvPr/>
        </p:nvSpPr>
        <p:spPr bwMode="auto">
          <a:xfrm>
            <a:off x="5627688" y="4922911"/>
            <a:ext cx="541337" cy="52231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_x170647488" descr="DRW00001e0006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844675"/>
            <a:ext cx="6580187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3443288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3.6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우선 회로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인터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록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:Interlock)</a:t>
            </a:r>
            <a:endParaRPr lang="ko-KR" altLang="en-US" b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557" name="직사각형 14"/>
          <p:cNvSpPr>
            <a:spLocks noChangeArrowheads="1"/>
          </p:cNvSpPr>
          <p:nvPr/>
        </p:nvSpPr>
        <p:spPr bwMode="auto">
          <a:xfrm>
            <a:off x="704850" y="1266915"/>
            <a:ext cx="9072563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병렬우선회로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차고셔터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커텐제어등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교대로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인터록을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걸어서 어느 입력이든지 먼저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on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되는 회로에 우선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                    OR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접속</a:t>
            </a:r>
          </a:p>
        </p:txBody>
      </p:sp>
      <p:sp>
        <p:nvSpPr>
          <p:cNvPr id="23558" name="타원 18"/>
          <p:cNvSpPr>
            <a:spLocks noChangeArrowheads="1"/>
          </p:cNvSpPr>
          <p:nvPr/>
        </p:nvSpPr>
        <p:spPr bwMode="auto">
          <a:xfrm>
            <a:off x="3440113" y="2506663"/>
            <a:ext cx="815975" cy="773112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23559" name="타원 19"/>
          <p:cNvSpPr>
            <a:spLocks noChangeArrowheads="1"/>
          </p:cNvSpPr>
          <p:nvPr/>
        </p:nvSpPr>
        <p:spPr bwMode="auto">
          <a:xfrm>
            <a:off x="3425825" y="3309938"/>
            <a:ext cx="850900" cy="833437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23560" name="직사각형 1"/>
          <p:cNvSpPr>
            <a:spLocks noChangeArrowheads="1"/>
          </p:cNvSpPr>
          <p:nvPr/>
        </p:nvSpPr>
        <p:spPr bwMode="auto">
          <a:xfrm>
            <a:off x="4629150" y="2133600"/>
            <a:ext cx="1763713" cy="76041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03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3.7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타이머 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(Timer)</a:t>
            </a:r>
            <a:endParaRPr lang="ko-KR" altLang="en-US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4" name="직사각형 14"/>
          <p:cNvSpPr>
            <a:spLocks noChangeArrowheads="1"/>
          </p:cNvSpPr>
          <p:nvPr/>
        </p:nvSpPr>
        <p:spPr bwMode="auto">
          <a:xfrm>
            <a:off x="704850" y="1233488"/>
            <a:ext cx="9072563" cy="3000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릴레이와 스위치만으로 구성된 릴레이 제어회로에 정해진 시간차를 이용하여 출력의 구동을 지연시키거나 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시간간격을 조절하여 출력의 구동주기를 일정하게 반복시키는 타이밍 동기제어가 필요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시간을 검출하는 스위치와 릴레이를 조합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 eaLnBrk="1" latin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타이머의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펄스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(Pulse)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수를 계산하는 구조에 따라 분류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①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ON-DELAY(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한시동작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순시복귀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타이머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센서 신호가 인가된 후 </a:t>
            </a:r>
            <a:r>
              <a:rPr lang="ko-KR" altLang="en-US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일정한 시간이 지나서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접점이 닫히고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센서 신호가 차단되면 접점이 열림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                                  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OFF-DELAY(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순시동작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한시복귀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타이머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센서 신호가 인가되면 </a:t>
            </a:r>
            <a:r>
              <a:rPr lang="ko-KR" altLang="en-US" sz="14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즉시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접점이 닫히고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센서 신호가 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차단된 후 일정한 시간이 지나서 접점이 열림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24581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66" y="4150592"/>
            <a:ext cx="2339814" cy="216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53" y="3982828"/>
            <a:ext cx="2002048" cy="200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03438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3.7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타이머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(Timer)</a:t>
            </a:r>
            <a:endParaRPr lang="ko-KR" altLang="en-US" b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604" name="직사각형 14"/>
          <p:cNvSpPr>
            <a:spLocks noChangeArrowheads="1"/>
          </p:cNvSpPr>
          <p:nvPr/>
        </p:nvSpPr>
        <p:spPr bwMode="auto">
          <a:xfrm>
            <a:off x="704850" y="1233488"/>
            <a:ext cx="90011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타이머의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구조와 타임차트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릴레이와 유사한 구조와 그림기호 사용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   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한시 동작형의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사례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20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① 지연동작회로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(a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일정한 시간이 지난 후 타이머 접점이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on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되고 표시등이 점등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20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② 일정시간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한시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동작회로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동전이 투입되면 리밋 스위치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on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되고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동시에 전자접촉기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MC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 여자되어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오락기가 동작한다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그리고 일정시간이 지나면 오락기가 정지한다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pic>
        <p:nvPicPr>
          <p:cNvPr id="25605" name="_x169901128" descr="DRW00001e0006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1773238"/>
            <a:ext cx="5214937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2947988" y="3324225"/>
            <a:ext cx="5095875" cy="307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just" latinLnBrk="1"/>
            <a:r>
              <a:rPr lang="en-US" altLang="ko-KR" sz="1400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(a) </a:t>
            </a:r>
            <a:r>
              <a:rPr lang="ko-KR" altLang="en-US" sz="1400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기본 구조                             </a:t>
            </a:r>
            <a:r>
              <a:rPr lang="en-US" altLang="ko-KR" sz="1400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(b) </a:t>
            </a:r>
            <a:r>
              <a:rPr lang="ko-KR" altLang="en-US" sz="1400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그림기호 및 타임차트</a:t>
            </a:r>
            <a:endParaRPr lang="ko-KR" altLang="en-US" sz="1400" b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03438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3.7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타이머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(Timer)</a:t>
            </a:r>
            <a:endParaRPr lang="ko-KR" altLang="en-US" b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628" name="직사각형 14"/>
          <p:cNvSpPr>
            <a:spLocks noChangeArrowheads="1"/>
          </p:cNvSpPr>
          <p:nvPr/>
        </p:nvSpPr>
        <p:spPr bwMode="auto">
          <a:xfrm>
            <a:off x="704850" y="1233488"/>
            <a:ext cx="91440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③ 반복동작회로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지연동작과 한시동작을 결합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환풍기의 자동반복운전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부품의 가공중에만 컨베이어 라인 정지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※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동작원리：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PB on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→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R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자기유지→지연 후 타이머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T1a on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→표시등 점등 →지연 후 타이머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T2b off,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                                        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자기유지 해제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④ 지연복귀 동작 회로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푸시버튼 스위치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PB1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on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되면 표시등이 점등하고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푸시버튼 스위치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PB2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off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되면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일정 시간이 지연된 다음 표시등은 소등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※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동작원리：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PB1 on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→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R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자기유지 → 지연 후 타이머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T1a on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→ 표시등 점등 →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PB2 off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→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지연 후 타이머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T2b off,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자기유지 해제 → 표시등 소등</a:t>
            </a:r>
          </a:p>
        </p:txBody>
      </p:sp>
      <p:pic>
        <p:nvPicPr>
          <p:cNvPr id="26629" name="_x170050104" descr="EMB00001e000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2024063"/>
            <a:ext cx="26447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_x170645808" descr="EMB00001e0006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5157788"/>
            <a:ext cx="258603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27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3.8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카운터</a:t>
            </a: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(Counter)</a:t>
            </a:r>
            <a:endParaRPr lang="ko-KR" altLang="en-US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2" name="직사각형 14"/>
          <p:cNvSpPr>
            <a:spLocks noChangeArrowheads="1"/>
          </p:cNvSpPr>
          <p:nvPr/>
        </p:nvSpPr>
        <p:spPr bwMode="auto">
          <a:xfrm>
            <a:off x="704850" y="1233488"/>
            <a:ext cx="90011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단순히 계수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생산개수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동작 횟수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위한 간단한 장치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카운터의 분류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규칙적이거나 불규칙적으로 발생되는 펄스를 검출하는 스위치와 릴레이를 조합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① 계수구조에 의한 분류</a:t>
            </a:r>
          </a:p>
        </p:txBody>
      </p:sp>
      <p:pic>
        <p:nvPicPr>
          <p:cNvPr id="27653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85" y="1592796"/>
            <a:ext cx="1625116" cy="162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2" y="1556792"/>
            <a:ext cx="1691556" cy="169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93136"/>
              </p:ext>
            </p:extLst>
          </p:nvPr>
        </p:nvGraphicFramePr>
        <p:xfrm>
          <a:off x="849313" y="3962400"/>
          <a:ext cx="8785225" cy="18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/>
                  </a:extLst>
                </a:gridCol>
                <a:gridCol w="2448272">
                  <a:extLst>
                    <a:ext uri="{9D8B030D-6E8A-4147-A177-3AD203B41FA5}"/>
                  </a:extLst>
                </a:gridCol>
                <a:gridCol w="2916324">
                  <a:extLst>
                    <a:ext uri="{9D8B030D-6E8A-4147-A177-3AD203B41FA5}"/>
                  </a:extLst>
                </a:gridCol>
                <a:gridCol w="2808561">
                  <a:extLst>
                    <a:ext uri="{9D8B030D-6E8A-4147-A177-3AD203B41FA5}"/>
                  </a:extLst>
                </a:gridCol>
              </a:tblGrid>
              <a:tr h="451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전자식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電磁式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전자식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電子式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회전식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回轉式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51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특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내장된 전자석의 흡인력 이용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접점의 개폐신호 및 펄스 → 반도체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외부의 물리적 힘을 받아 구동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51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 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LS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 </a:t>
                      </a:r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PHS</a:t>
                      </a:r>
                      <a:r>
                        <a:rPr lang="en-US" altLang="ko-KR" sz="13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함께 사용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수명이 길다</a:t>
                      </a:r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고속계수가 가능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기계식이므로 시각적인 유지보수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51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단 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수명짧음</a:t>
                      </a:r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무접점방식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불가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접점이 필요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고속계수에 한계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1" marR="36001" marT="35985" marB="359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270125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3.8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카운터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(Counter)</a:t>
            </a:r>
            <a:endParaRPr lang="ko-KR" altLang="en-US" b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676" name="직사각형 14"/>
          <p:cNvSpPr>
            <a:spLocks noChangeArrowheads="1"/>
          </p:cNvSpPr>
          <p:nvPr/>
        </p:nvSpPr>
        <p:spPr bwMode="auto">
          <a:xfrm>
            <a:off x="704850" y="1233488"/>
            <a:ext cx="90011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20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② 기능에 의한 분류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(total)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카운터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주로 전자식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電磁式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현재 계수값만 표시하고  제어출력은 발생하지 않음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프리셋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(preset)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카운터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계수값을 표시하면서 설정값과 현재 계수값이 </a:t>
            </a:r>
            <a:r>
              <a:rPr lang="ko-KR" altLang="en-US" sz="1400" b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일치하면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제어출력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발생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측정 카운터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계수값을 표시하면서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개의 입력신호를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배 증가시킨 출력신호를 발생하거나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n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개의 입력신호를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개의 출력신호로 분류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20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③ 계수방식에 의한 분류</a:t>
            </a:r>
          </a:p>
          <a:p>
            <a:pPr eaLnBrk="1" latin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가산식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펄스가 입력될 때마다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부터 증가하면서 설정값까지 계수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감산식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펄스가 입력될 때마다 설정값부터 감소하면서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까지 계수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가감산식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가산과 감산을 계수입력 형태에 따라 계수하고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 eaLnBrk="1" latin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계수입력 형태는 개별입력형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지령입력형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위상차 입력형 등으로 분류한다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3.1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수동조작 스위치</a:t>
            </a:r>
          </a:p>
        </p:txBody>
      </p:sp>
      <p:sp>
        <p:nvSpPr>
          <p:cNvPr id="5124" name="직사각형 4"/>
          <p:cNvSpPr>
            <a:spLocks noChangeArrowheads="1"/>
          </p:cNvSpPr>
          <p:nvPr/>
        </p:nvSpPr>
        <p:spPr bwMode="auto">
          <a:xfrm>
            <a:off x="704850" y="1268760"/>
            <a:ext cx="8856663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스위치의 구성 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1)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수동조작 부분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푸쉬버튼이나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핸들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2)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       부분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회로의 전류나 전압을 단속하는  곳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접점의 개폐 → 회로의 전류나 전압을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on-off .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푸쉬버튼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스위치                                  스냅 스위치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※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스위치의 접점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①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</a:t>
            </a:r>
            <a:r>
              <a:rPr lang="en-US" altLang="ko-KR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arbeit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조작하면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on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상태가 되고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조작하지 않으면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off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상태가 되는 접점으로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NO(Normal Open)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 또는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Make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접점이라고도 한다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②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b(break)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조작하면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off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상태가 되고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조작하지 않으면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on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상태가 되는 접점으로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NC(Normal Close)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 또는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Break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접점이라고도 한다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pic>
        <p:nvPicPr>
          <p:cNvPr id="5125" name="_x112044264" descr="EMB00001c582d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/>
          <a:stretch>
            <a:fillRect/>
          </a:stretch>
        </p:blipFill>
        <p:spPr bwMode="auto">
          <a:xfrm>
            <a:off x="2397125" y="2492375"/>
            <a:ext cx="1144588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_x112041944" descr="EMB00001c582d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5" r="13844"/>
          <a:stretch>
            <a:fillRect/>
          </a:stretch>
        </p:blipFill>
        <p:spPr bwMode="auto">
          <a:xfrm>
            <a:off x="5673725" y="2492375"/>
            <a:ext cx="903288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270125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3.8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카운터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(Counter)</a:t>
            </a:r>
            <a:endParaRPr lang="ko-KR" altLang="en-US" b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700" name="직사각형 14"/>
          <p:cNvSpPr>
            <a:spLocks noChangeArrowheads="1"/>
          </p:cNvSpPr>
          <p:nvPr/>
        </p:nvSpPr>
        <p:spPr bwMode="auto">
          <a:xfrm>
            <a:off x="704850" y="1233488"/>
            <a:ext cx="900112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구조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① 코일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(Coil)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셋 코일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(Set coil) 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전류가 흐를 때마다 계수값이 증가하여 설정값과 일치하면 내장된 마이크로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스위치가 조작된다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리셋 코일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(Reset coil) 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설정값에 도달하면 현재 계수값을 초기화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② 접점부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마이크로 스위치가 카운터 접점으로 사용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리셋 코일은 별도의 접점이 불필요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(a)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기본 구조도                                        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(b)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그림기호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3-40]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유접점 카운터</a:t>
            </a:r>
          </a:p>
        </p:txBody>
      </p:sp>
      <p:pic>
        <p:nvPicPr>
          <p:cNvPr id="29701" name="_x169899848" descr="DRW00001e0006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3573463"/>
            <a:ext cx="585787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3.1  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수동조작 스위치</a:t>
            </a:r>
          </a:p>
        </p:txBody>
      </p:sp>
      <p:sp>
        <p:nvSpPr>
          <p:cNvPr id="6148" name="직사각형 12"/>
          <p:cNvSpPr>
            <a:spLocks noChangeArrowheads="1"/>
          </p:cNvSpPr>
          <p:nvPr/>
        </p:nvSpPr>
        <p:spPr bwMode="auto">
          <a:xfrm>
            <a:off x="668338" y="1267752"/>
            <a:ext cx="9001125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자동복귀형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접점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조작부를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누르고 있는 동안만 접점이 닫히고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(on),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손을 떼면 스프링 등의 힘으로 자동으로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조작부와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접점부가 </a:t>
            </a:r>
            <a:r>
              <a:rPr lang="ko-KR" altLang="en-US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원래의 열린 상태</a:t>
            </a:r>
            <a:r>
              <a:rPr lang="en-US" altLang="ko-KR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(off)</a:t>
            </a:r>
            <a:r>
              <a:rPr lang="ko-KR" altLang="en-US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로 복귀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endParaRPr lang="ko-KR" altLang="en-US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            a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                                    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</a:t>
            </a: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⒜ 실물                                                 ⒝ 접점 기호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   [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3-2]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푸시버튼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스위치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유지형 접점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수동접점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 :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조작부에서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손을 떼어도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조작부와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접점부가 그 상태를 유지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스냅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토글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스위치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⒜ 실물                                                     ⒝ 접점 기호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    [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3-3]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스냅 스위치</a:t>
            </a:r>
          </a:p>
        </p:txBody>
      </p:sp>
      <p:pic>
        <p:nvPicPr>
          <p:cNvPr id="6149" name="_x112043064" descr="DRW00001c582e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2097088"/>
            <a:ext cx="43195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_x112044584" descr="EMB00001c582d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916113"/>
            <a:ext cx="1223962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_x112041624" descr="DRW00001c582e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4616450"/>
            <a:ext cx="460851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_x112043864" descr="EMB00001c582e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473575"/>
            <a:ext cx="1027112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3.1  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수동조작 스위치</a:t>
            </a:r>
          </a:p>
        </p:txBody>
      </p:sp>
      <p:sp>
        <p:nvSpPr>
          <p:cNvPr id="7172" name="직사각형 12"/>
          <p:cNvSpPr>
            <a:spLocks noChangeArrowheads="1"/>
          </p:cNvSpPr>
          <p:nvPr/>
        </p:nvSpPr>
        <p:spPr bwMode="auto">
          <a:xfrm>
            <a:off x="668338" y="1266440"/>
            <a:ext cx="900112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잔류형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접점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조작부에서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손을 떼면 </a:t>
            </a:r>
            <a:r>
              <a:rPr lang="ko-KR" altLang="en-US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접점은 상태유지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그러나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조작부는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원래의 상태로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복귀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대표사례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푸시버튼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방식 스위치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              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               a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                                    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접점</a:t>
            </a: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⒜ 실물                                                 ⒝ 접점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기호</a:t>
            </a:r>
            <a:endParaRPr lang="en-US" altLang="ko-KR" sz="1400" b="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[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3-4]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푸시버튼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스위치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잔류접점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pic>
        <p:nvPicPr>
          <p:cNvPr id="7173" name="_x112044344" descr="EMB00001c582e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097088"/>
            <a:ext cx="1395413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_x112042904" descr="DRW00001c582e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2168525"/>
            <a:ext cx="4495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_x112043544" descr="EMB00001c582e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3" y="2889250"/>
            <a:ext cx="36099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640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3.2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실체 배선도와 순서도 </a:t>
            </a:r>
          </a:p>
        </p:txBody>
      </p:sp>
      <p:sp>
        <p:nvSpPr>
          <p:cNvPr id="8197" name="직사각형 4"/>
          <p:cNvSpPr>
            <a:spLocks noChangeArrowheads="1"/>
          </p:cNvSpPr>
          <p:nvPr/>
        </p:nvSpPr>
        <p:spPr bwMode="auto">
          <a:xfrm>
            <a:off x="704850" y="1268760"/>
            <a:ext cx="885666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실체 배선도 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1)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기기의 접속관계를 중심으로 표시하는 회로도면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실제로 회로를 배선하는데 사용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2)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푸시버튼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스위치를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on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조작하면 좌측 표시등은 점등되고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우측 표시등은 소등된다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3)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푸시버튼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스위치를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off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조작하면 좌측 표시등은 소등되고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우측 표시등은 점등된다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            PBS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전원                                                                 표시등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[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3-5 ]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실체 회로도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_x112042744" descr="EMB00001c582e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4006850"/>
            <a:ext cx="19081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6400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3.2 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실체 배선도와 순서도 </a:t>
            </a:r>
          </a:p>
        </p:txBody>
      </p:sp>
      <p:sp>
        <p:nvSpPr>
          <p:cNvPr id="9221" name="직사각형 4"/>
          <p:cNvSpPr>
            <a:spLocks noChangeArrowheads="1"/>
          </p:cNvSpPr>
          <p:nvPr/>
        </p:nvSpPr>
        <p:spPr bwMode="auto">
          <a:xfrm>
            <a:off x="704850" y="1268413"/>
            <a:ext cx="910907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순서도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順序図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정의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기기의 그림기호를 사용하여 전개식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展開式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으로 표시하는 것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회로의 동작내용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전류의 흐름 조사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그리는 방법</a:t>
            </a: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① 상하 또는 좌우로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전원선을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작도하고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 사이에 접점 등을 분해하여 그림 기호로 표시한다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②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상하로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전원선을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작도한 것을 가로 순서도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좌우로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전원선을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작도한 것을 세로 순서도라 한다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③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전원선은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제어모선이라고 하며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교류는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R․T,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직류는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P․N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이라는 문자 기호를 함께 기록하여 구별한다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④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각 기기는 그림 기호를 사용하고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 동작순서에 따라서 작도한다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⑤ 각 기기의 그림 </a:t>
            </a:r>
            <a:r>
              <a:rPr lang="ko-KR" altLang="en-US" sz="1400" b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기호는 조작하지 않을 때 상태로 표시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하고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문자 기호를 함께 표시한다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가로 순서도                                          세로 순서도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[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3-6 ]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 서 도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222" name="_x112043064" descr="EMB00001c582e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3968750"/>
            <a:ext cx="12954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타원 10"/>
          <p:cNvSpPr>
            <a:spLocks noChangeArrowheads="1"/>
          </p:cNvSpPr>
          <p:nvPr/>
        </p:nvSpPr>
        <p:spPr bwMode="auto">
          <a:xfrm>
            <a:off x="2073275" y="3968750"/>
            <a:ext cx="215900" cy="21590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9224" name="타원 11"/>
          <p:cNvSpPr>
            <a:spLocks noChangeArrowheads="1"/>
          </p:cNvSpPr>
          <p:nvPr/>
        </p:nvSpPr>
        <p:spPr bwMode="auto">
          <a:xfrm>
            <a:off x="6883400" y="4149725"/>
            <a:ext cx="215900" cy="21590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9225" name="타원 12"/>
          <p:cNvSpPr>
            <a:spLocks noChangeArrowheads="1"/>
          </p:cNvSpPr>
          <p:nvPr/>
        </p:nvSpPr>
        <p:spPr bwMode="auto">
          <a:xfrm>
            <a:off x="5384800" y="4156075"/>
            <a:ext cx="215900" cy="21590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9226" name="타원 13"/>
          <p:cNvSpPr>
            <a:spLocks noChangeArrowheads="1"/>
          </p:cNvSpPr>
          <p:nvPr/>
        </p:nvSpPr>
        <p:spPr bwMode="auto">
          <a:xfrm>
            <a:off x="2073275" y="5516563"/>
            <a:ext cx="215900" cy="217487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3.3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제어회로의 구성</a:t>
            </a:r>
          </a:p>
        </p:txBody>
      </p:sp>
      <p:sp>
        <p:nvSpPr>
          <p:cNvPr id="10244" name="직사각형 14"/>
          <p:cNvSpPr>
            <a:spLocks noChangeArrowheads="1"/>
          </p:cNvSpPr>
          <p:nvPr/>
        </p:nvSpPr>
        <p:spPr bwMode="auto">
          <a:xfrm>
            <a:off x="704850" y="1266440"/>
            <a:ext cx="8893175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제어회로의 기능 별 구성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수동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지령부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검출부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조절부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논리회로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및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조작부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→ 제어 대상을 구동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①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검출부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제어대상의 상태를 감지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② 수동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지령부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회로의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on-off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지시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③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조절부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검출부와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수동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지령부에서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신호를 받아 제어대상에 어떤 조작을 가할 것인가를 판단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④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조작부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조절부의 지시에 따라 제어대상을 직접 조작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1400" b="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     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3-7 ]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제어회로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구성도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52600" y="3575539"/>
            <a:ext cx="1045089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ko-KR" altLang="en-US" sz="1400" b="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검출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</a:t>
            </a:r>
            <a:endParaRPr lang="ko-KR" altLang="en-US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4976" y="3575538"/>
            <a:ext cx="1045089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ko-KR" altLang="en-US" sz="1400" b="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절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</a:t>
            </a:r>
            <a:endParaRPr lang="ko-KR" altLang="en-US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36976" y="3580405"/>
            <a:ext cx="1045089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ko-KR" altLang="en-US" sz="1400" b="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</a:t>
            </a:r>
            <a:endParaRPr lang="ko-KR" altLang="en-US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52227" y="3591733"/>
            <a:ext cx="1045089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제어대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82598" y="4473116"/>
            <a:ext cx="1143997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수동지</a:t>
            </a:r>
            <a:r>
              <a:rPr lang="ko-KR" altLang="en-US" sz="1400" b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령</a:t>
            </a:r>
            <a:r>
              <a:rPr lang="ko-KR" altLang="en-US" sz="1400" b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</a:t>
            </a:r>
            <a:endParaRPr lang="ko-KR" altLang="en-US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화살표 연결선 3"/>
          <p:cNvCxnSpPr>
            <a:endCxn id="8" idx="2"/>
          </p:cNvCxnSpPr>
          <p:nvPr/>
        </p:nvCxnSpPr>
        <p:spPr bwMode="auto">
          <a:xfrm flipV="1">
            <a:off x="3657520" y="3883315"/>
            <a:ext cx="1" cy="585294"/>
          </a:xfrm>
          <a:prstGeom prst="straightConnector1">
            <a:avLst/>
          </a:prstGeom>
          <a:solidFill>
            <a:srgbClr val="99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직선 화살표 연결선 5"/>
          <p:cNvCxnSpPr>
            <a:stCxn id="2" idx="3"/>
          </p:cNvCxnSpPr>
          <p:nvPr/>
        </p:nvCxnSpPr>
        <p:spPr bwMode="auto">
          <a:xfrm flipV="1">
            <a:off x="2397689" y="3719654"/>
            <a:ext cx="737286" cy="9774"/>
          </a:xfrm>
          <a:prstGeom prst="straightConnector1">
            <a:avLst/>
          </a:prstGeom>
          <a:solidFill>
            <a:srgbClr val="99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 flipV="1">
            <a:off x="6002152" y="3731014"/>
            <a:ext cx="737286" cy="9774"/>
          </a:xfrm>
          <a:prstGeom prst="straightConnector1">
            <a:avLst/>
          </a:prstGeom>
          <a:solidFill>
            <a:srgbClr val="99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 flipV="1">
            <a:off x="4194867" y="3708326"/>
            <a:ext cx="737286" cy="9774"/>
          </a:xfrm>
          <a:prstGeom prst="straightConnector1">
            <a:avLst/>
          </a:prstGeom>
          <a:solidFill>
            <a:srgbClr val="99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1875145" y="3032956"/>
            <a:ext cx="5399627" cy="0"/>
          </a:xfrm>
          <a:prstGeom prst="line">
            <a:avLst/>
          </a:prstGeom>
          <a:solidFill>
            <a:srgbClr val="99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7274771" y="3032956"/>
            <a:ext cx="0" cy="494388"/>
          </a:xfrm>
          <a:prstGeom prst="line">
            <a:avLst/>
          </a:prstGeom>
          <a:solidFill>
            <a:srgbClr val="99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직선 화살표 연결선 19"/>
          <p:cNvCxnSpPr>
            <a:endCxn id="2" idx="0"/>
          </p:cNvCxnSpPr>
          <p:nvPr/>
        </p:nvCxnSpPr>
        <p:spPr bwMode="auto">
          <a:xfrm>
            <a:off x="1875145" y="3032956"/>
            <a:ext cx="0" cy="542583"/>
          </a:xfrm>
          <a:prstGeom prst="straightConnector1">
            <a:avLst/>
          </a:prstGeom>
          <a:solidFill>
            <a:srgbClr val="99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ko-KR" altLang="en-US" sz="22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전기 제어</a:t>
            </a:r>
            <a:endParaRPr kumimoji="0" lang="en-US" altLang="ko-KR" sz="22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3.3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제어회로의 구성</a:t>
            </a:r>
          </a:p>
        </p:txBody>
      </p:sp>
      <p:sp>
        <p:nvSpPr>
          <p:cNvPr id="10244" name="직사각형 14"/>
          <p:cNvSpPr>
            <a:spLocks noChangeArrowheads="1"/>
          </p:cNvSpPr>
          <p:nvPr/>
        </p:nvSpPr>
        <p:spPr bwMode="auto">
          <a:xfrm>
            <a:off x="704850" y="1266440"/>
            <a:ext cx="88931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 출 부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인간의 눈이나 귀 등의 </a:t>
            </a:r>
            <a:r>
              <a:rPr lang="ko-KR" altLang="en-US" sz="14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감각에 해당하는 동작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하여 물체의 유무나 위치 또는 온도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압력 등의 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제어대상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상태 변화를 검출하여 자동적으로 접점을 개폐하기 위하여 검출기를 사용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22267"/>
              </p:ext>
            </p:extLst>
          </p:nvPr>
        </p:nvGraphicFramePr>
        <p:xfrm>
          <a:off x="1100572" y="2267293"/>
          <a:ext cx="7956885" cy="206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295">
                  <a:extLst>
                    <a:ext uri="{9D8B030D-6E8A-4147-A177-3AD203B41FA5}"/>
                  </a:extLst>
                </a:gridCol>
                <a:gridCol w="2652295">
                  <a:extLst>
                    <a:ext uri="{9D8B030D-6E8A-4147-A177-3AD203B41FA5}"/>
                  </a:extLst>
                </a:gridCol>
                <a:gridCol w="2652295">
                  <a:extLst>
                    <a:ext uri="{9D8B030D-6E8A-4147-A177-3AD203B41FA5}"/>
                  </a:extLst>
                </a:gridCol>
              </a:tblGrid>
              <a:tr h="68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접촉 방식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36000" marT="36016" marB="360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비접촉방식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36000" marT="36016" marB="360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기타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36000" marT="36016" marB="360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687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리밋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스위치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36000" marT="36016" marB="360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광전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스위치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36000" marT="36016" marB="360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온도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압력 스위치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36000" marT="36016" marB="360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687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마이크로 스위치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36000" marT="36016" marB="360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근접 스위치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36000" marT="36016" marB="360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액면 스위치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36000" marR="36000" marT="36016" marB="360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89646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AS - Red Horizontal">
  <a:themeElements>
    <a:clrScheme name="ICAS - Red Horizontal 1">
      <a:dk1>
        <a:srgbClr val="000000"/>
      </a:dk1>
      <a:lt1>
        <a:srgbClr val="E6D199"/>
      </a:lt1>
      <a:dk2>
        <a:srgbClr val="FFFFFF"/>
      </a:dk2>
      <a:lt2>
        <a:srgbClr val="1E6E04"/>
      </a:lt2>
      <a:accent1>
        <a:srgbClr val="A11D26"/>
      </a:accent1>
      <a:accent2>
        <a:srgbClr val="FFE28F"/>
      </a:accent2>
      <a:accent3>
        <a:srgbClr val="F0E5CA"/>
      </a:accent3>
      <a:accent4>
        <a:srgbClr val="000000"/>
      </a:accent4>
      <a:accent5>
        <a:srgbClr val="CDABAC"/>
      </a:accent5>
      <a:accent6>
        <a:srgbClr val="E7CD81"/>
      </a:accent6>
      <a:hlink>
        <a:srgbClr val="FF9900"/>
      </a:hlink>
      <a:folHlink>
        <a:srgbClr val="263582"/>
      </a:folHlink>
    </a:clrScheme>
    <a:fontScheme name="ICAS - Red Horizontal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solidFill>
          <a:srgbClr val="99FF66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ICAS - Red Horizontal 1">
        <a:dk1>
          <a:srgbClr val="000000"/>
        </a:dk1>
        <a:lt1>
          <a:srgbClr val="E6D199"/>
        </a:lt1>
        <a:dk2>
          <a:srgbClr val="FFFFFF"/>
        </a:dk2>
        <a:lt2>
          <a:srgbClr val="1E6E04"/>
        </a:lt2>
        <a:accent1>
          <a:srgbClr val="A11D26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CDABAC"/>
        </a:accent5>
        <a:accent6>
          <a:srgbClr val="E7CD81"/>
        </a:accent6>
        <a:hlink>
          <a:srgbClr val="FF9900"/>
        </a:hlink>
        <a:folHlink>
          <a:srgbClr val="2635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2">
        <a:dk1>
          <a:srgbClr val="000000"/>
        </a:dk1>
        <a:lt1>
          <a:srgbClr val="E6D199"/>
        </a:lt1>
        <a:dk2>
          <a:srgbClr val="FFFFFF"/>
        </a:dk2>
        <a:lt2>
          <a:srgbClr val="CC5106"/>
        </a:lt2>
        <a:accent1>
          <a:srgbClr val="2E1700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ADABAA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3">
        <a:dk1>
          <a:srgbClr val="000000"/>
        </a:dk1>
        <a:lt1>
          <a:srgbClr val="E6D199"/>
        </a:lt1>
        <a:dk2>
          <a:srgbClr val="FFFFFF"/>
        </a:dk2>
        <a:lt2>
          <a:srgbClr val="263582"/>
        </a:lt2>
        <a:accent1>
          <a:srgbClr val="1E6E04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ABBAAA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4">
        <a:dk1>
          <a:srgbClr val="2E1700"/>
        </a:dk1>
        <a:lt1>
          <a:srgbClr val="E6D199"/>
        </a:lt1>
        <a:dk2>
          <a:srgbClr val="FFFFFF"/>
        </a:dk2>
        <a:lt2>
          <a:srgbClr val="CC5106"/>
        </a:lt2>
        <a:accent1>
          <a:srgbClr val="000000"/>
        </a:accent1>
        <a:accent2>
          <a:srgbClr val="FFE28F"/>
        </a:accent2>
        <a:accent3>
          <a:srgbClr val="F0E5CA"/>
        </a:accent3>
        <a:accent4>
          <a:srgbClr val="261200"/>
        </a:accent4>
        <a:accent5>
          <a:srgbClr val="AAAAAA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5">
        <a:dk1>
          <a:srgbClr val="000000"/>
        </a:dk1>
        <a:lt1>
          <a:srgbClr val="E6D199"/>
        </a:lt1>
        <a:dk2>
          <a:srgbClr val="FFFFFF"/>
        </a:dk2>
        <a:lt2>
          <a:srgbClr val="A11D26"/>
        </a:lt2>
        <a:accent1>
          <a:srgbClr val="CC5106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E2B3AA"/>
        </a:accent5>
        <a:accent6>
          <a:srgbClr val="E7CD81"/>
        </a:accent6>
        <a:hlink>
          <a:srgbClr val="FF9900"/>
        </a:hlink>
        <a:folHlink>
          <a:srgbClr val="1E6E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6">
        <a:dk1>
          <a:srgbClr val="000000"/>
        </a:dk1>
        <a:lt1>
          <a:srgbClr val="E6D199"/>
        </a:lt1>
        <a:dk2>
          <a:srgbClr val="FFFFFF"/>
        </a:dk2>
        <a:lt2>
          <a:srgbClr val="CC5106"/>
        </a:lt2>
        <a:accent1>
          <a:srgbClr val="263582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ACAEC1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7">
        <a:dk1>
          <a:srgbClr val="E6D199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263582"/>
        </a:hlink>
        <a:folHlink>
          <a:srgbClr val="A11D2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8">
        <a:dk1>
          <a:srgbClr val="E6D199"/>
        </a:dk1>
        <a:lt1>
          <a:srgbClr val="FFFFFF"/>
        </a:lt1>
        <a:dk2>
          <a:srgbClr val="A11D26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CDABAC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223361"/>
        </a:hlink>
        <a:folHlink>
          <a:srgbClr val="1E6E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9">
        <a:dk1>
          <a:srgbClr val="E6D199"/>
        </a:dk1>
        <a:lt1>
          <a:srgbClr val="FFFFFF"/>
        </a:lt1>
        <a:dk2>
          <a:srgbClr val="1E6E04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BBAAA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A11D26"/>
        </a:hlink>
        <a:folHlink>
          <a:srgbClr val="2635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0">
        <a:dk1>
          <a:srgbClr val="000000"/>
        </a:dk1>
        <a:lt1>
          <a:srgbClr val="FFFFFF"/>
        </a:lt1>
        <a:dk2>
          <a:srgbClr val="CC5106"/>
        </a:dk2>
        <a:lt2>
          <a:srgbClr val="FFFFFF"/>
        </a:lt2>
        <a:accent1>
          <a:srgbClr val="2E1700"/>
        </a:accent1>
        <a:accent2>
          <a:srgbClr val="FFE28F"/>
        </a:accent2>
        <a:accent3>
          <a:srgbClr val="E2B3AA"/>
        </a:accent3>
        <a:accent4>
          <a:srgbClr val="DADADA"/>
        </a:accent4>
        <a:accent5>
          <a:srgbClr val="ADABAA"/>
        </a:accent5>
        <a:accent6>
          <a:srgbClr val="E7CD81"/>
        </a:accent6>
        <a:hlink>
          <a:srgbClr val="263582"/>
        </a:hlink>
        <a:folHlink>
          <a:srgbClr val="1E6E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1">
        <a:dk1>
          <a:srgbClr val="000000"/>
        </a:dk1>
        <a:lt1>
          <a:srgbClr val="FFFFFF"/>
        </a:lt1>
        <a:dk2>
          <a:srgbClr val="263582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CAEC1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A11D26"/>
        </a:hlink>
        <a:folHlink>
          <a:srgbClr val="1E6E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2">
        <a:dk1>
          <a:srgbClr val="000000"/>
        </a:dk1>
        <a:lt1>
          <a:srgbClr val="FF9900"/>
        </a:lt1>
        <a:dk2>
          <a:srgbClr val="000000"/>
        </a:dk2>
        <a:lt2>
          <a:srgbClr val="2E1700"/>
        </a:lt2>
        <a:accent1>
          <a:srgbClr val="1E6E04"/>
        </a:accent1>
        <a:accent2>
          <a:srgbClr val="FFE28F"/>
        </a:accent2>
        <a:accent3>
          <a:srgbClr val="FFCAAA"/>
        </a:accent3>
        <a:accent4>
          <a:srgbClr val="000000"/>
        </a:accent4>
        <a:accent5>
          <a:srgbClr val="ABBAAA"/>
        </a:accent5>
        <a:accent6>
          <a:srgbClr val="E7CD81"/>
        </a:accent6>
        <a:hlink>
          <a:srgbClr val="A11D26"/>
        </a:hlink>
        <a:folHlink>
          <a:srgbClr val="2635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13">
        <a:dk1>
          <a:srgbClr val="CC5106"/>
        </a:dk1>
        <a:lt1>
          <a:srgbClr val="FFFFFF"/>
        </a:lt1>
        <a:dk2>
          <a:srgbClr val="2E1700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DABAA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263582"/>
        </a:hlink>
        <a:folHlink>
          <a:srgbClr val="A11D2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4">
        <a:dk1>
          <a:srgbClr val="000000"/>
        </a:dk1>
        <a:lt1>
          <a:srgbClr val="E6D199"/>
        </a:lt1>
        <a:dk2>
          <a:srgbClr val="2E1700"/>
        </a:dk2>
        <a:lt2>
          <a:srgbClr val="2E1700"/>
        </a:lt2>
        <a:accent1>
          <a:srgbClr val="1E6E04"/>
        </a:accent1>
        <a:accent2>
          <a:srgbClr val="A11D26"/>
        </a:accent2>
        <a:accent3>
          <a:srgbClr val="F0E5CA"/>
        </a:accent3>
        <a:accent4>
          <a:srgbClr val="000000"/>
        </a:accent4>
        <a:accent5>
          <a:srgbClr val="ABBAAA"/>
        </a:accent5>
        <a:accent6>
          <a:srgbClr val="911921"/>
        </a:accent6>
        <a:hlink>
          <a:srgbClr val="263582"/>
        </a:hlink>
        <a:folHlink>
          <a:srgbClr val="CC510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CAS - Red Horizontal 7">
    <a:dk1>
      <a:srgbClr val="E6D199"/>
    </a:dk1>
    <a:lt1>
      <a:srgbClr val="FFFFFF"/>
    </a:lt1>
    <a:dk2>
      <a:srgbClr val="000000"/>
    </a:dk2>
    <a:lt2>
      <a:srgbClr val="FFFFFF"/>
    </a:lt2>
    <a:accent1>
      <a:srgbClr val="FF9900"/>
    </a:accent1>
    <a:accent2>
      <a:srgbClr val="FFE28F"/>
    </a:accent2>
    <a:accent3>
      <a:srgbClr val="AAAAAA"/>
    </a:accent3>
    <a:accent4>
      <a:srgbClr val="DADADA"/>
    </a:accent4>
    <a:accent5>
      <a:srgbClr val="FFCAAA"/>
    </a:accent5>
    <a:accent6>
      <a:srgbClr val="E7CD81"/>
    </a:accent6>
    <a:hlink>
      <a:srgbClr val="263582"/>
    </a:hlink>
    <a:folHlink>
      <a:srgbClr val="A11D2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1156824</TotalTime>
  <Words>2822</Words>
  <Application>Microsoft Office PowerPoint</Application>
  <PresentationFormat>A4 용지(210x297mm)</PresentationFormat>
  <Paragraphs>498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ICAS - Red Horizontal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넥센타이어제안서</dc:title>
  <dc:creator>AES</dc:creator>
  <cp:lastModifiedBy>WIN</cp:lastModifiedBy>
  <cp:revision>5673</cp:revision>
  <cp:lastPrinted>2012-02-20T08:04:00Z</cp:lastPrinted>
  <dcterms:created xsi:type="dcterms:W3CDTF">2000-11-27T15:06:06Z</dcterms:created>
  <dcterms:modified xsi:type="dcterms:W3CDTF">2019-09-24T07:13:13Z</dcterms:modified>
</cp:coreProperties>
</file>