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93" r:id="rId5"/>
    <p:sldId id="260" r:id="rId6"/>
    <p:sldId id="294" r:id="rId7"/>
    <p:sldId id="295" r:id="rId8"/>
    <p:sldId id="296" r:id="rId9"/>
    <p:sldId id="297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7" r:id="rId35"/>
    <p:sldId id="326" r:id="rId36"/>
    <p:sldId id="324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4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1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0D9CA59-6C39-48A1-B4D4-78F60AFAB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3B10C09-AD58-47A6-AD2F-0E020DA545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6B7E0B0C-9790-4D85-A582-9AC2057E35C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33438" y="3957638"/>
            <a:ext cx="3606800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1A405C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6CFA67B-5482-439B-AA37-F15998F4958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196975"/>
            <a:ext cx="3952875" cy="410686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9" descr="동글뺑이">
            <a:extLst>
              <a:ext uri="{FF2B5EF4-FFF2-40B4-BE49-F238E27FC236}">
                <a16:creationId xmlns:a16="http://schemas.microsoft.com/office/drawing/2014/main" id="{5402D5D2-1C58-4002-9654-BE793C857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96988"/>
            <a:ext cx="38512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5878D915-9EFD-4F59-B128-B44452B91D8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277938" y="2617788"/>
            <a:ext cx="1446212" cy="1446212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8" name="Picture 11" descr="glabal">
            <a:extLst>
              <a:ext uri="{FF2B5EF4-FFF2-40B4-BE49-F238E27FC236}">
                <a16:creationId xmlns:a16="http://schemas.microsoft.com/office/drawing/2014/main" id="{C279AF89-7646-491A-8816-4D7CBC7B41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41438" y="2665413"/>
            <a:ext cx="13160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5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9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5F218730-0385-4ABF-8520-2E1988BB9D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56388"/>
            <a:ext cx="9144000" cy="2016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chemeClr val="tx1"/>
            </a:outerShdw>
          </a:effectLst>
        </p:spPr>
        <p:txBody>
          <a:bodyPr lIns="91046" tIns="45523" rIns="91046" bIns="45523" anchor="b"/>
          <a:lstStyle>
            <a:lvl1pPr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080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00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t>프로젝트 설계                                                                                                                </a:t>
            </a:r>
            <a:r>
              <a:rPr lang="en-US" altLang="ko-KR" sz="100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t> </a:t>
            </a:r>
            <a:fld id="{8B2993BD-8D48-4270-9246-37B1FDD3E366}" type="slidenum">
              <a:rPr lang="en-US" altLang="ko-KR" sz="1000">
                <a:solidFill>
                  <a:srgbClr val="7F7F7F"/>
                </a:solidFill>
                <a:latin typeface="Arial Unicode MS" pitchFamily="50" charset="-127"/>
                <a:ea typeface="Arial Unicode MS" pitchFamily="50" charset="-127"/>
              </a:rPr>
              <a:pPr algn="r" eaLnBrk="1" hangingPunct="1"/>
              <a:t>‹#›</a:t>
            </a:fld>
            <a:endParaRPr lang="en-US" altLang="ko-KR" sz="1000">
              <a:solidFill>
                <a:srgbClr val="7F7F7F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1BB577-A779-42DE-A5A0-1F92C3A85009}"/>
              </a:ext>
            </a:extLst>
          </p:cNvPr>
          <p:cNvCxnSpPr/>
          <p:nvPr userDrawn="1"/>
        </p:nvCxnSpPr>
        <p:spPr>
          <a:xfrm>
            <a:off x="0" y="908050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FFFF00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4"/>
        </a:buBlip>
        <a:defRPr kumimoji="1">
          <a:solidFill>
            <a:srgbClr val="00008E"/>
          </a:solidFill>
          <a:latin typeface="+mn-lt"/>
          <a:ea typeface="+mn-ea"/>
          <a:cs typeface="+mn-cs"/>
        </a:defRPr>
      </a:lvl1pPr>
      <a:lvl2pPr marL="179388" indent="182563" algn="l" rtl="0" eaLnBrk="0" fontAlgn="base" latinLnBrk="1" hangingPunct="0">
        <a:spcBef>
          <a:spcPct val="20000"/>
        </a:spcBef>
        <a:spcAft>
          <a:spcPct val="0"/>
        </a:spcAft>
        <a:buBlip>
          <a:blip r:embed="rId5"/>
        </a:buBlip>
        <a:defRPr kumimoji="1" sz="1600">
          <a:solidFill>
            <a:schemeClr val="tx1"/>
          </a:solidFill>
          <a:latin typeface="+mn-lt"/>
          <a:ea typeface="+mn-ea"/>
        </a:defRPr>
      </a:lvl2pPr>
      <a:lvl3pPr marL="541338" indent="373063" algn="l" rtl="0" eaLnBrk="0" fontAlgn="base" latinLnBrk="1" hangingPunct="0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</a:defRPr>
      </a:lvl3pPr>
      <a:lvl4pPr marL="720725" indent="650875" algn="l" rtl="0" eaLnBrk="0" fontAlgn="base" latinLnBrk="1" hangingPunct="0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6F2AD8-D917-430F-9490-A10C3F54DA5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156325" y="2378075"/>
            <a:ext cx="2665413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ko-KR" altLang="en-US" sz="35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구현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0284791-F33C-4756-B25F-FA3E9C72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2163"/>
            <a:ext cx="1800225" cy="935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marL="361950" indent="-3619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7200" i="1">
                <a:solidFill>
                  <a:srgbClr val="0066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4000" i="1">
                <a:solidFill>
                  <a:srgbClr val="0066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34DDBF6A-4DB3-4CA4-9FF0-DEEC7159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6653213"/>
            <a:ext cx="91074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설계</a:t>
            </a:r>
            <a:endParaRPr lang="en-US" altLang="ko-KR" sz="1000">
              <a:solidFill>
                <a:srgbClr val="BFBF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1C551BBB-11AC-47D8-AF8C-D31E33C4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25" y="6565900"/>
            <a:ext cx="2330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참고문헌</a:t>
            </a:r>
            <a:r>
              <a:rPr lang="en-US" altLang="ko-KR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종합설계 </a:t>
            </a:r>
            <a:r>
              <a:rPr lang="en-US" altLang="ko-KR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김상춘</a:t>
            </a:r>
            <a:r>
              <a:rPr lang="en-US" altLang="ko-KR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>
                <a:solidFill>
                  <a:srgbClr val="BFBF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김현곤</a:t>
            </a:r>
            <a:endParaRPr lang="en-US" altLang="ko-KR" sz="1000">
              <a:solidFill>
                <a:srgbClr val="BFBF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4403D86-86F0-4A28-B5C7-97E4070CD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일반적인 이름 명명 관례</a:t>
            </a:r>
          </a:p>
        </p:txBody>
      </p:sp>
      <p:sp>
        <p:nvSpPr>
          <p:cNvPr id="12291" name="TextBox 1">
            <a:extLst>
              <a:ext uri="{FF2B5EF4-FFF2-40B4-BE49-F238E27FC236}">
                <a16:creationId xmlns:a16="http://schemas.microsoft.com/office/drawing/2014/main" id="{BB690440-3237-42CD-A8E9-80231B9C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50975"/>
            <a:ext cx="81613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일반적인 변수의 이름은 타입의 이름과 동일하게 지정한다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변수의 이름만으로도 그 타입을 쉽게 알 수 있게 해준다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void setTopic(topic topic)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void connect(Database database)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(9)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모든 이름은 영어로 작성한다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fileName;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(10)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넓은 범위에 영향을 미치는 변수는 긴 이름을 부여하고 좁은 범위의 변수는 짧은 이름을 부여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스크래치 변수인 경우 정수는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i, j, k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문자는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c, d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등 짧은 이름을 부여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(11)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객체의 이름은 함축적으로 짓고 메소드와의 중복은 피한다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line.getLength( ) //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line.getLineLength( )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3AB7E2-C7DB-41F1-83E5-9D176ACF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9591E5-E28B-4814-AC6B-A427EB5730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특수한 이름 명명 관례</a:t>
            </a:r>
          </a:p>
        </p:txBody>
      </p:sp>
      <p:sp>
        <p:nvSpPr>
          <p:cNvPr id="13315" name="TextBox 1">
            <a:extLst>
              <a:ext uri="{FF2B5EF4-FFF2-40B4-BE49-F238E27FC236}">
                <a16:creationId xmlns:a16="http://schemas.microsoft.com/office/drawing/2014/main" id="{C55C7BCC-2CCA-46B1-AF9F-35AA70CCF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81613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(12) get/set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이란 용어는 반드시 속성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(attribute)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에 직접 접근하는 메소드에만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employee.getName( );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matrix.setElement(2, 4, value);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(13)  is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접두사는 불리언 변수와 메소드에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isSet,  isFinished,  isOpen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(14) compute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용어는 무엇인가를 계산하는 메소드에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valueSet.computeAverage( );      matrix.computeInverse( );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(15) find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용어는 무엇인가를 찾는 메소드에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matrix.findSmallestElement( );   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node.findShortestPath(Node destinationNode);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(16) initialize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용어는 객체나 개념이 초기화 할 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   init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은 사용 금지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printer_initializeFontSet( 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217C8-06A9-468D-A1D2-9D49F733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628DCA0-B427-4B90-9BE2-9ED97147B7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특수한 이름 명명 관례</a:t>
            </a:r>
          </a:p>
        </p:txBody>
      </p:sp>
      <p:sp>
        <p:nvSpPr>
          <p:cNvPr id="14339" name="TextBox 1">
            <a:extLst>
              <a:ext uri="{FF2B5EF4-FFF2-40B4-BE49-F238E27FC236}">
                <a16:creationId xmlns:a16="http://schemas.microsoft.com/office/drawing/2014/main" id="{283F6E03-1284-423F-B083-8701C3FE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81613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(17)  JFC(Java Swing)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변수들의 이름은 각 요소의 타입뒤에 연결한다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widthScale,    leftScrollbar,   mainPanel,    miniLabel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(18)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객체들의 집합을 나타내는 이름은 복수형으로 표현한다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Collection&lt;Point&gt;  points;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int[ ]                      values;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(19) n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접두사는 객체의 개수를 나타내는 변수에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nPoints,   nLines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(20) No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접미사는 엔티티의 번호를 나타낼 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tableNo,       employeeNo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(21)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변수의 반복횟수를 나타내기 위해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접두사를 변수이름에 붙힌다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iTable,   iEmployee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ECA4B-C2D9-48C1-9B06-1D13E0A1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1F2FB2-F298-4E8A-93B4-F957A05F7C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특수한 이름 명명 관례</a:t>
            </a:r>
          </a:p>
        </p:txBody>
      </p:sp>
      <p:sp>
        <p:nvSpPr>
          <p:cNvPr id="15363" name="TextBox 1">
            <a:extLst>
              <a:ext uri="{FF2B5EF4-FFF2-40B4-BE49-F238E27FC236}">
                <a16:creationId xmlns:a16="http://schemas.microsoft.com/office/drawing/2014/main" id="{9309DE80-A12E-41AB-9039-9B6C8EF04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816133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(22)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반복자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(Iterator)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i, j, k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등을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for (Iterator i = points.iterator( ); i.hasNext( ); 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for (int i = 0; i &lt; nTables; i ++)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  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(23)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반대되는 단어가 있는 경우에는 그 이름을 반드시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get/set,  add/remove,   start/stop,    first/last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(24)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축약형 이름의 사용은 되도록 피한다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compAvg( );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computeAverage( );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02572D-8567-405B-8511-387E36FE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737205A-037F-4508-B214-0C8FEC2BA1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특수한 이름 명명 관례</a:t>
            </a:r>
          </a:p>
        </p:txBody>
      </p:sp>
      <p:sp>
        <p:nvSpPr>
          <p:cNvPr id="16387" name="TextBox 1">
            <a:extLst>
              <a:ext uri="{FF2B5EF4-FFF2-40B4-BE49-F238E27FC236}">
                <a16:creationId xmlns:a16="http://schemas.microsoft.com/office/drawing/2014/main" id="{CB4E18A1-563B-4B75-B3BB-3E128B36A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78009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(25)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관련있는 상수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(final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들은 공통 타입의 이름을 접두사로 사용하여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그룹화한다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interface Color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final int COLOR_RED       = 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final int COLOR_GREEN  = 2;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final int COLOR_BLUE     = 3;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(26)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불리언 변수이름은 절대 부정적인 이름을 사용하지 않는다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 isError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; //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 isNoError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(27)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예외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(Exception)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클래스들은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Exception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이라는 접미사를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class AccessException extents Exception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…  …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4385EB-D7AC-44C3-AE92-F6E64171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828B1D4-2A82-4B50-BAF7-DE6B14BB2B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특수한 이름 명명 관례</a:t>
            </a:r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2B4CD628-0092-42B9-9EB5-3693102B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7945437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(28)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인터페이스 구현은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Default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라는 접두사를 사용할 수 있다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class DefaultTableCellRenderer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implements TableCellRenderer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… 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(29)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객체를 리턴하는 메소드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는 처리 후 무엇을 리턴하는지 작업 후의 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프로시져가 무엇인지 알 수 있게 이름을 짓는다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4E5362-E88F-4F82-835F-2385D43E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460B1BC-5DFA-4F43-96E6-2512117AE7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특수한 이름 명명 관례</a:t>
            </a:r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9239EA09-F296-48A9-8A0A-F96E69E3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12875"/>
            <a:ext cx="794543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(30) singleton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클래스들은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getInstance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메소드를 통해 하나의 인스턴스를 리턴한다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class UnitManager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private final static UnitManager instance_ = new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UnitManager( 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private UnitManager(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… 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public static UnitManager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getInstance(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//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get( )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instance( )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또는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unitManager( )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등등이 아님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return instance_;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※ SUN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JDK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 따르지 않는 자바 커뮤니티에서 많이 사용하는 방법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2A6DA2-3BCE-4042-8488-472C39AA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95FAB8-1038-4CD8-8AA8-038C8D309A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특수한 이름 명명 관례</a:t>
            </a:r>
          </a:p>
        </p:txBody>
      </p:sp>
      <p:sp>
        <p:nvSpPr>
          <p:cNvPr id="19459" name="TextBox 1">
            <a:extLst>
              <a:ext uri="{FF2B5EF4-FFF2-40B4-BE49-F238E27FC236}">
                <a16:creationId xmlns:a16="http://schemas.microsoft.com/office/drawing/2014/main" id="{DC1FDAB2-520F-4A72-A8BC-313178FD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12875"/>
            <a:ext cx="79454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(31) Factory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 대신에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Instance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 생성하는 클래스들은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new[ClassName]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메소드를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통해 생성할 수 있다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class PointFactory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public Point newPoint(…)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……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</a:t>
            </a:r>
          </a:p>
        </p:txBody>
      </p:sp>
      <p:sp>
        <p:nvSpPr>
          <p:cNvPr id="19460" name="TextBox 1">
            <a:extLst>
              <a:ext uri="{FF2B5EF4-FFF2-40B4-BE49-F238E27FC236}">
                <a16:creationId xmlns:a16="http://schemas.microsoft.com/office/drawing/2014/main" id="{81CDDE91-C327-49D6-8FCD-495ECF21C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5084763"/>
            <a:ext cx="79454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(32)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자바 소스파일의 확장자는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.java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(33)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클래스는 각각의 파일에 선언되며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 이름과 파일의 이름이 동일해야 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secondary private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inner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같이 선언될 수 있으며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그 클래스가 속해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있는 파일에 위치한다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B16689-7ABB-48BB-AB60-FAA034EF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7537450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파일처리 관례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276C7C-5D01-4A24-A3A1-AAFA3004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8D5FCAA-3B9F-47B8-A15F-3ED809C6DD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파일 처리 관례</a:t>
            </a:r>
          </a:p>
        </p:txBody>
      </p:sp>
      <p:sp>
        <p:nvSpPr>
          <p:cNvPr id="20483" name="TextBox 1">
            <a:extLst>
              <a:ext uri="{FF2B5EF4-FFF2-40B4-BE49-F238E27FC236}">
                <a16:creationId xmlns:a16="http://schemas.microsoft.com/office/drawing/2014/main" id="{CF392DA6-BE91-4312-A45F-C64757B4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79454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(34)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파일의 내용은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컬럼을 초과하지 않는 것이 좋다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–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다른 시스템과의 연결을 위해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(35) Tab(^)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과 페이지 브레이크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(carriage return)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같은 특수문자는 절대 사용하지 않는다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(36)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경우에 따라서는 라인을 분리하는 것이 도움이 된다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컴마뒤에서 또는 연산자 뒤에서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</p:txBody>
      </p:sp>
      <p:sp>
        <p:nvSpPr>
          <p:cNvPr id="20484" name="TextBox 1">
            <a:extLst>
              <a:ext uri="{FF2B5EF4-FFF2-40B4-BE49-F238E27FC236}">
                <a16:creationId xmlns:a16="http://schemas.microsoft.com/office/drawing/2014/main" id="{D3A1463E-EFE8-455A-B5EC-B52DACB07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3213100"/>
            <a:ext cx="79454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(37) package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문은 첫번째 파일의 첫 라인에 나타내고 모든 파일은 하나의 패키지에 소속한다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(38) import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문은 반드시 패키지문 뒤에 나와야 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    Import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문은 가장 기본이 되는 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패키지들로 부터 순서대로 저장하며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연관된 패키지는 그룹화 되어야 하고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그룹들 간에는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빈 라인을 하나 삽입한다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 import java.io.IOException;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import java.net.URL;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import org.linux.apache. Server.SoapServer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(39) Import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된 클래스들은 항상 명시적으로 서술한다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import java.util.List;  //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import  java.util.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7188EA-EF68-4276-895D-DF01ED6E0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7537450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package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import 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6C68B7-66E7-4B2F-9840-AD9A036E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38913ABF-24D3-4CF6-9184-D1CDDF14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7945437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(40)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인터페이스 선언 방식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문서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(javadoc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주석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 또는 인터페이스 문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 변수   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:public, protected, package, private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순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인스턴스 변수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:public, protected, package, private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순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(constructors)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순서 없음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1ADC5A-674B-4519-BC04-9822BB98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클래스와 인터페이스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8DB464BA-4464-4EF3-9AAC-12559EA7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386263"/>
            <a:ext cx="79454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(41)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 지시자는 다음의 순서를 가지며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만일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&lt;access&gt;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지시자가 있다면 첫번째에 위치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- &lt;access&gt; static abstract synchronized &lt;unusual&gt; final native -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public static double square(double a);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static public double square(double a);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54E6BB-05BD-4A01-B3F6-FE5F38725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56050"/>
            <a:ext cx="7537450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4F9DD87-3825-4483-B6C3-8C11D274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BBEEFC-FE6F-45D2-AE93-470630503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20750" y="981075"/>
            <a:ext cx="8043863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200000"/>
              </a:lnSpc>
            </a:pP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구현 단계 개요</a:t>
            </a:r>
          </a:p>
          <a:p>
            <a:pPr marL="0" indent="0"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프로그래밍 언어 선택 기준</a:t>
            </a:r>
          </a:p>
          <a:p>
            <a:pPr marL="0" indent="0"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하드웨어 구현 순서</a:t>
            </a:r>
          </a:p>
          <a:p>
            <a:pPr marL="0" indent="0"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코딩 지침</a:t>
            </a:r>
          </a:p>
          <a:p>
            <a:pPr marL="0" indent="0" eaLnBrk="1" hangingPunct="1">
              <a:lnSpc>
                <a:spcPct val="200000"/>
              </a:lnSpc>
            </a:pP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 버전 관리 및 백업</a:t>
            </a:r>
            <a:endParaRPr lang="en-US" altLang="ko-KR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lnSpc>
                <a:spcPct val="200000"/>
              </a:lnSpc>
            </a:pP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디버깅 팁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07B58AF0-1AA0-4B3D-80F5-7431E852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60350"/>
            <a:ext cx="2952750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  <a:endParaRPr lang="ko-KR" altLang="en-US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C26B48E3-FEEB-48B5-864D-7DBAA1BE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79454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(42)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타입 변환은 항상 명시적으로 이루어져야 하고 묵시적으로 처리하지 말아야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floatValue = (int) intValue;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floatValue = intValue;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(43)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(array)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지시자는 반드시 변수의 이름 뒤가 아니라 </a:t>
            </a:r>
            <a:r>
              <a:rPr lang="ko-KR" altLang="en-US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타입의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뒤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에 선언되어야 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int[] = new int[20];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int a[] = new int[20]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84F4F3-11CE-42A2-8CDD-46266E8A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타입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32" name="TextBox 1">
            <a:extLst>
              <a:ext uri="{FF2B5EF4-FFF2-40B4-BE49-F238E27FC236}">
                <a16:creationId xmlns:a16="http://schemas.microsoft.com/office/drawing/2014/main" id="{9F325CD9-F4C3-4FCC-9EF0-BDCB05B3C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3787775"/>
            <a:ext cx="79454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(44)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변수는 선언되는 시점에서 초기화 되며 가능한 사용범위를 최소화하여 선언한다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(45)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변수는 절대로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개 이상의 의미를 가지면 안된다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(46)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 변수는 절대로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으로 선언되면 안된다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예외는 클래스가 행위가 없는 데이터 구조로만 사용될 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(C++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구조체와 동일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가능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(47)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변수의 생존기간은 되도록 짧게 유지한다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3E6BD8-B705-4459-80DF-38920B00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5756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0DCADA-16B3-4C14-8A32-F516B420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869D7C2B-E69E-40DD-A3A9-8B904A4D5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77963"/>
            <a:ext cx="79454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(48)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배열은 다음에 오는 타입에 대해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[]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 갖도록 선언되어야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double[ ] vertex;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double vertex[ ];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int[ ]        count;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int        count[ ];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public static void main(String[ ] arguments)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public double[ ] computeVertex( 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9D43D0-1105-4205-9666-802633441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47750"/>
            <a:ext cx="7537450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56" name="TextBox 1">
            <a:extLst>
              <a:ext uri="{FF2B5EF4-FFF2-40B4-BE49-F238E27FC236}">
                <a16:creationId xmlns:a16="http://schemas.microsoft.com/office/drawing/2014/main" id="{032FC922-1E1F-45A9-BE21-43E932EAA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3916363"/>
            <a:ext cx="79454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(49)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반복문을 제어하는데 사용하는 문장은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for( 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구문내에 포함시킨다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sum = 0             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for ( i = 0, sum = 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for ( i = 0; i &lt; 100; i++ )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i &lt; 100; i++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sum += value[i];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//        sum += value[i];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DB2A12F-6BD9-4413-877A-D345AD77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8456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EE4F2DB-DA50-4245-B691-EB342EB8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>
            <a:extLst>
              <a:ext uri="{FF2B5EF4-FFF2-40B4-BE49-F238E27FC236}">
                <a16:creationId xmlns:a16="http://schemas.microsoft.com/office/drawing/2014/main" id="{5848A0CF-0531-4839-9992-CE91AD42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(50)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반복문 변수들은 반복문 직전에 초기화 해야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isDone = false             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bool isDone = false;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while (!isDone) {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//   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:                                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  while (!isDone)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                           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//          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          //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(51)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반복문 내에서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break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continue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의 사용을 피한다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(52) do-while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반복문의 사용은 피한다 ( ∵ 조건이 반복문의 끝에 있으므로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A93C258-9880-41FC-96B7-7C320F08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80" name="TextBox 1">
            <a:extLst>
              <a:ext uri="{FF2B5EF4-FFF2-40B4-BE49-F238E27FC236}">
                <a16:creationId xmlns:a16="http://schemas.microsoft.com/office/drawing/2014/main" id="{61FE2DD3-053E-45BD-93BF-7CA6B461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887913"/>
            <a:ext cx="79454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(53)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복잡한 조건식은 피한다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대신 임시로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boolean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변수를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표현을 불리언 변수로 함으로써 프로그램은 자동화된 값을 얻을 수 있다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(54) if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문에서 일반적인 내용은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if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부분에 포함시키고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예외는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else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부분에 포함시킨다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(55)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조건문은 별도의 라인으로 분리한다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A68B356-4540-4FD5-BC9C-7DDFBCAA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561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조건문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10E11EB-38B1-43AC-8D51-6D02CF2C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AE3DBB79-DE7A-443A-8189-05D053C46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(56)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조건식에 실행문을 포함시키는 것은 되도록 피한다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간편하긴 하지만 읽기가 어려워 진다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특히 초보자일 때부터 유의하도록 하자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InputStream stream = File.open(fileName, “w”);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if ( stream != null 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/*  if (File.open(fileName, “w”) != null))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  /*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C3DBE1F-CE7A-4508-A5EF-07A04644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조건문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0089B2-8165-43ED-AFF4-436E6885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D953A073-75D1-4721-ADC6-167E8AD1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(57)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코드상에서 매직넘버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(constants, array size, character positions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는 피해야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0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이외의 숫자는 차라리 상수로 정의하여 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private static final int   TEAM_SIZE = 11;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player[ ] players = new Player[TEAM_SIZE];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// player[ ] players = new Player[11]; 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(58)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실수값 상수는 항상 십진수와 최소한 하나 이상의 소수점으로 표현한다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double total = 0.0;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double total = 0;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double speed = 3.0e8;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double total = 3e8;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(59)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실수값 상수는 항상 정수부에 숫자를 사용하여 지정한다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double total = 0.5;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double total = .5;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(60)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정적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 또는 메소드는 항상 클래스 이름을 통해 참조 되어야 하며 인스턴스 변수를 통해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참조 되지 않아야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Thread.sleep(1000);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thread.sleep(1000);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B8C4E84-1B00-4C2E-A58A-5738EA8C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문장 처리 관례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기타 </a:t>
            </a: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kern="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C8049D-63E2-487C-9A2B-D904802D5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598B5656-1D6B-44F4-A80C-DB79E392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(61)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블록 레이아웃은 들여쓰기에 주의한다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while (!done)       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while(!done)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{                            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doSomething( );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         doSomething( 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done = moreToDo( );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         done = moreToDo( 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                                                     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        }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아님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(62)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기본적으로 들여쓰기는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자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~ 4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자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(SUN)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로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(64)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인터페이스 선언은 다음과 같이 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키워드의 마지막 라인에서 괄호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 { 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 여는 방법을 추천한다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class Rectangle extends Shape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implements Cloneable, Serializable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(65) if-else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특히 들여쓰기에 유의한다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AF13A18-454D-4B98-A43B-C99C3995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레이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아웃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028CAC-179E-480C-9C9D-433A214D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DFBB789A-DE76-41A9-A0B5-B2FDB51BB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(66) for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다음과 같이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for (initialization; condition; update)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statements;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(67)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비어 있는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다음과 같이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for (initialization; condition; update)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(68) while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다음과 같이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while (condition)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statements;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(69) do-while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다음과 같이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do {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statements;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 while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2FD9860-662D-4F59-90AC-3EC03580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레이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아웃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78102F-0E16-414D-8E72-19C0D3AA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>
            <a:extLst>
              <a:ext uri="{FF2B5EF4-FFF2-40B4-BE49-F238E27FC236}">
                <a16:creationId xmlns:a16="http://schemas.microsoft.com/office/drawing/2014/main" id="{C20E92FD-CC23-4672-A2A5-395B8E19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(70) switch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다음과 같이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switch (condition)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case ABC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statements;…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case DEF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statements;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break;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default 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statements;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break;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2857637-5AB0-4BE3-B74A-3EC5F18F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레이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아웃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58B992-76B9-4093-B026-8B5D6FD9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>
            <a:extLst>
              <a:ext uri="{FF2B5EF4-FFF2-40B4-BE49-F238E27FC236}">
                <a16:creationId xmlns:a16="http://schemas.microsoft.com/office/drawing/2014/main" id="{F178C40A-A46D-4E54-9D2F-511B2BE6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(71) try-catch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다음과 같이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try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statements;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catch (Exception exception)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statements;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finally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statements;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(72)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단일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문장의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if-else, while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문은 중괄호를 생략할 수 있다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별로 권장하고 싶지 않음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.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if (condition)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statements;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while (condition)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statements;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for (initialization; condition; update)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statements;</a:t>
            </a:r>
            <a:endParaRPr lang="en-US" altLang="ko-KR" sz="140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AA3D132-5B64-42B1-ABBE-E0A43546D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레이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아웃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2461DA-BACB-49A2-B5E9-C6B0F451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7FC01BE1-569D-4B23-AB97-F4ACC4386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80899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(73)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메소드의 이름이 다른 이름에 이어 질 때 공백 문자를 쓸 수 있다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doSomething  (currentFile);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(74) space(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공백문자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가 있어야 할 때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연산자 앞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자바 예약어 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컴마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(,)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콜론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(:)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앞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뒤 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문장에서 세미콜론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(;)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(75)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블록내의 논리적인 유닛들은 빈 라인을 하나 삽입하여 구분한다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또는 빈라인 대신 주석 표기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(76)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개의 빈 라인을 사용하여 분리하여 그 클래스 내에서 부각 시킨다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(77)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선언문 내에서 변수들은 좌측으로 정렬한다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TestFile  file;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int          nPoints;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double   x, y;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(78)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문장은 읽기 쉽도록 정렬한다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FD015A6-8988-4E68-A59E-6EA7A3597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공백 문자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1CB697-7FCA-48BD-92B1-9F3D7191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AC43C76-DA5A-4EB4-AC16-32ADC2D9B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2300" y="1054100"/>
            <a:ext cx="5821363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(implementation)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이란 </a:t>
            </a:r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49BF19B6-BE12-439B-AE0F-2C1CEAE5E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6050"/>
            <a:ext cx="79549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하드웨어를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직접 제작하거나 소프트웨어 코드 작성 또는 프로그래밍 행위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전체 개발 중 구현단계에 들어가는 노력과 비용은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50 ~ 65%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를 차지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54DB5C-29B7-4654-9FF5-F7EA2B2F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구현 단계 개요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801858-487D-4412-9745-16CFCD994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257550"/>
            <a:ext cx="5246687" cy="458788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defRPr kumimoji="1">
                <a:solidFill>
                  <a:srgbClr val="00008E"/>
                </a:solidFill>
                <a:latin typeface="+mn-lt"/>
                <a:ea typeface="+mn-ea"/>
                <a:cs typeface="+mn-cs"/>
              </a:defRPr>
            </a:lvl1pPr>
            <a:lvl2pPr marL="179388" indent="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541338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72072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ko-KR" sz="2000" kern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latin typeface="HY견고딕" pitchFamily="18" charset="-127"/>
                <a:ea typeface="HY견고딕" pitchFamily="18" charset="-127"/>
              </a:rPr>
              <a:t>프로그래밍 언어의 종류</a:t>
            </a: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4F7099FD-3AD8-4508-ACD3-55993533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609975"/>
            <a:ext cx="7954962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어셈블리어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각 표현식이 하나의 기계어 명령과 일치하는 언어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C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언어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유닉스 운영체제에서 프로그래밍용으로 탄생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(1972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벨연구소 데니스 리치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C++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언어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C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언어에 객체지향 개념 도입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추상화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캡슐화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정보은닉화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상속등 특징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(1980 Barne Stroustrup)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C#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언어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C++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와 자바의 장점을 기반으로 닷넷이라는 새로운 개념을 도입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(MS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>
            <a:extLst>
              <a:ext uri="{FF2B5EF4-FFF2-40B4-BE49-F238E27FC236}">
                <a16:creationId xmlns:a16="http://schemas.microsoft.com/office/drawing/2014/main" id="{90FC9ED0-3A35-46C2-9EDB-DB72ABE0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(79)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코드가 복잡해 보이면 재작성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(80)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모든 주석은 영어로 작성하는 습관을 들이고 병행해서 한글로 작성한다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(81) Javadoc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주석은 다음 형식과 같이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/**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* If the position is unset, NaN is returned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* …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*/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programs … 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(82)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주석 구별자 뒤에는 하나의 공백 문자를 둔다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(83) Javadoc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주석이 아닌 경우와 여러 줄을 사용하는 경우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, //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(84)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주석은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코드내에서 상대적인 위치를 고려하여 들여쓰기를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(85) Collection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 선언은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condition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에 담겨질 요소들의 공통 타입에 대한 주석을 작성한다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private Vector  points_;       // of point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private Set        shapes_;     // of Shape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(86)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모든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public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그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public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클래스내의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public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protected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함수는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javadoc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사용하여 문서화 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3A9E75-EBD4-45AD-98FB-EFE3F22A0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주석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1720BD-B354-414F-AC2D-A0DEB9509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A1F793C4-475A-4350-A932-BF8F22DD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버전 관리 및 백업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CEF22A9-3E22-4474-8F82-B2C065ACC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자료가 손실되는 이유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F21FBE-DFF9-487E-B653-4ECE917B723B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557338"/>
          <a:ext cx="7416800" cy="475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구분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자료 손실 이유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사람의 실수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파일을 지우거나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겹쳐쓰는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관리자의 실수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관리자의 실수는 큰 재앙을 부른다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하드웨어 오류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하드디스크가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crush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되거나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sector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발생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오류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 프로그램들의 자체버그로 인해 발생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보안 오류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네트워크의 발달로 최근 들어 발생빈도가 높다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도난 및 분실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하드웨어의 도난사고나 분실이 발생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특히 경쟁사에 의해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 재해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홍수나 태풍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해일등에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의한 사고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원인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911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 테러나 건물의 붕괴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가스폭발등의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인재에 의한 손실</a:t>
                      </a:r>
                    </a:p>
                  </a:txBody>
                  <a:tcPr marL="72000" marR="0" marT="36003" marB="36003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10F40A0D-021F-42EC-8D48-858BF6A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디버깅</a:t>
            </a:r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(Debugging)</a:t>
            </a:r>
            <a:endParaRPr lang="ko-KR" altLang="en-US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85E65F-B78B-4EB9-8B81-4BF7FF34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오류의 발생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5A64560-AECB-4808-AC0E-789931B24A32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557338"/>
          <a:ext cx="7488238" cy="475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구분</a:t>
                      </a: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오류 내용</a:t>
                      </a: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컴파일 타임 오류</a:t>
                      </a: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Compile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-time error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주로 소스 코드 자체의 문법적 오류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(Syntax error)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인해 발생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 타임 오류</a:t>
                      </a: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Link-time error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주로 필요한 자원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서브루틴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등이 연결되지 않을 경우 발생</a:t>
                      </a: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타임 오류</a:t>
                      </a: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Run-time error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프로그램이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동작중에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어떤 이유로 잘못된 데이터를 가지게 되어 잘못된 처리를 시도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1)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자체적으로 조정이 되는 경우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사용자는 프로그램의 진행 가능</a:t>
                      </a:r>
                      <a:endParaRPr lang="en-US" altLang="ko-KR" sz="12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운영체계가 인터럽트를 발생시켜 프로그램 중지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사용중인 데이터 손실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원인들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1)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논리적으로 잘못된 동작의 조합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프로그램이 내린 명령이 시스템에 심각한 영향을 미친다고 판단되어 인터럽트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3)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플랫폼의 차이에 의한 오류</a:t>
                      </a:r>
                    </a:p>
                  </a:txBody>
                  <a:tcPr marL="71994" marR="0" marT="35995" marB="35995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87B5BA0F-DFC9-42E8-AACA-3CB7C74F5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(Debugging)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591E86B-43D7-4131-A967-53AC0E6A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디버깅 팁</a:t>
            </a:r>
          </a:p>
        </p:txBody>
      </p:sp>
      <p:sp>
        <p:nvSpPr>
          <p:cNvPr id="35844" name="TextBox 1">
            <a:extLst>
              <a:ext uri="{FF2B5EF4-FFF2-40B4-BE49-F238E27FC236}">
                <a16:creationId xmlns:a16="http://schemas.microsoft.com/office/drawing/2014/main" id="{6AAC4A21-C038-4204-B31B-1106CFF7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(1)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문제점을 재현하라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5" name="TextBox 4">
            <a:extLst>
              <a:ext uri="{FF2B5EF4-FFF2-40B4-BE49-F238E27FC236}">
                <a16:creationId xmlns:a16="http://schemas.microsoft.com/office/drawing/2014/main" id="{5333DC16-BA12-4A7A-9FBB-773B41E63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16113"/>
            <a:ext cx="4592637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목적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문제점을 통제된 환경에서 관찰하기 위한 것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나중에 문제점이 제대로 고쳐졌는지 검사하기 위함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문제점 보고서</a:t>
            </a:r>
            <a:r>
              <a:rPr lang="en-US" altLang="ko-KR" sz="1400" b="1"/>
              <a:t>(Problem Report)</a:t>
            </a:r>
            <a:r>
              <a:rPr lang="ko-KR" altLang="en-US" sz="1400" b="1"/>
              <a:t>의 항목들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제품</a:t>
            </a:r>
            <a:r>
              <a:rPr lang="en-US" altLang="ko-KR" sz="1400" b="1"/>
              <a:t> </a:t>
            </a:r>
            <a:r>
              <a:rPr lang="ko-KR" altLang="en-US" sz="1400" b="1"/>
              <a:t>버전</a:t>
            </a:r>
            <a:r>
              <a:rPr lang="en-US" altLang="ko-KR" sz="1400" b="1"/>
              <a:t>(Version)</a:t>
            </a:r>
            <a:r>
              <a:rPr lang="ko-KR" altLang="en-US" sz="1400" b="1"/>
              <a:t> 및 릴리스</a:t>
            </a:r>
            <a:r>
              <a:rPr lang="en-US" altLang="ko-KR" sz="1400" b="1"/>
              <a:t>(Release)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운영 환경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시스템 자원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문제점 이력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정상적인 동작과 실제 발생한 비정상적 현상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한줄짜리 요약문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80F9B03C-0620-4866-A77E-0ABCAC45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(Debugging)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9A5C3F9-1100-432F-B808-896B68C24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디버깅 팁</a:t>
            </a:r>
          </a:p>
        </p:txBody>
      </p:sp>
      <p:sp>
        <p:nvSpPr>
          <p:cNvPr id="35844" name="TextBox 1">
            <a:extLst>
              <a:ext uri="{FF2B5EF4-FFF2-40B4-BE49-F238E27FC236}">
                <a16:creationId xmlns:a16="http://schemas.microsoft.com/office/drawing/2014/main" id="{78293A60-DDD2-46E4-8555-B06CE371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문제점을 재현하라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869" name="TextBox 4">
            <a:extLst>
              <a:ext uri="{FF2B5EF4-FFF2-40B4-BE49-F238E27FC236}">
                <a16:creationId xmlns:a16="http://schemas.microsoft.com/office/drawing/2014/main" id="{24F74DC9-3B5E-40B5-9E36-E08304E8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16113"/>
            <a:ext cx="75533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프로그램 수행에 미치는 영향들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자료                 </a:t>
            </a:r>
            <a:r>
              <a:rPr lang="en-US" altLang="ko-KR" sz="1400" b="1"/>
              <a:t>: </a:t>
            </a:r>
            <a:r>
              <a:rPr lang="ko-KR" altLang="en-US" sz="1400" b="1"/>
              <a:t>레지스트리나 설정파일같이 자료의 통제하에 있는 리소스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통신                 </a:t>
            </a:r>
            <a:r>
              <a:rPr lang="en-US" altLang="ko-KR" sz="1400" b="1"/>
              <a:t>: </a:t>
            </a:r>
            <a:r>
              <a:rPr lang="ko-KR" altLang="en-US" sz="1400" b="1"/>
              <a:t>주고 받는 것이 통신이므로 어느 한쪽이 안되면 문제 발생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운영 환경          </a:t>
            </a:r>
            <a:r>
              <a:rPr lang="en-US" altLang="ko-KR" sz="1400" b="1"/>
              <a:t>: </a:t>
            </a:r>
            <a:r>
              <a:rPr lang="ko-KR" altLang="en-US" sz="1400" b="1"/>
              <a:t>운영체제는 프로그램의 모든 입력과 출력을 처리하므로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스케쥴              </a:t>
            </a:r>
            <a:r>
              <a:rPr lang="en-US" altLang="ko-KR" sz="1400" b="1"/>
              <a:t>: </a:t>
            </a:r>
            <a:r>
              <a:rPr lang="ko-KR" altLang="en-US" sz="1400" b="1"/>
              <a:t>여러 개의 동시 수행 쓰레드나 프로세스들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물리적 영향       </a:t>
            </a:r>
            <a:r>
              <a:rPr lang="en-US" altLang="ko-KR" sz="1400" b="1"/>
              <a:t>: </a:t>
            </a:r>
            <a:r>
              <a:rPr lang="ko-KR" altLang="en-US" sz="1400" b="1"/>
              <a:t>주변의 전기장치</a:t>
            </a:r>
            <a:r>
              <a:rPr lang="en-US" altLang="ko-KR" sz="1400" b="1"/>
              <a:t>/</a:t>
            </a:r>
            <a:r>
              <a:rPr lang="ko-KR" altLang="en-US" sz="1400" b="1"/>
              <a:t>충격등에 영향을 받을 수 있는 자동화 관련 프로그램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사용자 상호작용 </a:t>
            </a:r>
            <a:r>
              <a:rPr lang="en-US" altLang="ko-KR" sz="1400" b="1"/>
              <a:t>: </a:t>
            </a:r>
            <a:r>
              <a:rPr lang="ko-KR" altLang="en-US" sz="1400" b="1"/>
              <a:t>복잡한 사용자 인터페이스 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시간                 </a:t>
            </a:r>
            <a:r>
              <a:rPr lang="en-US" altLang="ko-KR" sz="1400" b="1"/>
              <a:t>: </a:t>
            </a:r>
            <a:r>
              <a:rPr lang="ko-KR" altLang="en-US" sz="1400" b="1"/>
              <a:t>프로그램 수행당시의 시각에 영향을 받는 경우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무작위성           </a:t>
            </a:r>
            <a:r>
              <a:rPr lang="en-US" altLang="ko-KR" sz="1400" b="1"/>
              <a:t>: </a:t>
            </a:r>
            <a:r>
              <a:rPr lang="ko-KR" altLang="en-US" sz="1400" b="1"/>
              <a:t>난수함수</a:t>
            </a:r>
            <a:r>
              <a:rPr lang="en-US" altLang="ko-KR" sz="1400" b="1"/>
              <a:t>(Random function)</a:t>
            </a:r>
            <a:r>
              <a:rPr lang="ko-KR" altLang="en-US" sz="1400" b="1"/>
              <a:t>를 사용하는 게임이나 암호화관련 모듈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디버깅 도구       </a:t>
            </a:r>
            <a:r>
              <a:rPr lang="en-US" altLang="ko-KR" sz="1400" b="1"/>
              <a:t>: </a:t>
            </a:r>
            <a:r>
              <a:rPr lang="ko-KR" altLang="en-US" sz="1400" b="1"/>
              <a:t>디버거 자체가 프로그램 수행에 영향을 미치는 경우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2F50333E-5F27-4D86-8552-EE3F07548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(Debugging)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95052D7-C5D8-4330-A906-13818CFAF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디버깅 팁</a:t>
            </a:r>
          </a:p>
        </p:txBody>
      </p:sp>
      <p:sp>
        <p:nvSpPr>
          <p:cNvPr id="37892" name="TextBox 1">
            <a:extLst>
              <a:ext uri="{FF2B5EF4-FFF2-40B4-BE49-F238E27FC236}">
                <a16:creationId xmlns:a16="http://schemas.microsoft.com/office/drawing/2014/main" id="{7355BB75-1344-4468-9A09-2CA7E957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4992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(2)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문제점 사슬을 만들어라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5D8EE83E-BE9A-41C2-9F7E-F49B9515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16113"/>
            <a:ext cx="70627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정상적인 부분과 에러가 발생하는 부분으로 분리한다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정상적인 부분의 일부분에서 에러가 발생하는 부분으로 전이되는 경우가 많으므로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관련이 있는 변수와 관련이 없는 변수를 분리한다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한 변수의 값은 제한된 개수의 이전 변수 값들에 의해 영향을 받은 결과이다</a:t>
            </a:r>
          </a:p>
        </p:txBody>
      </p:sp>
      <p:sp>
        <p:nvSpPr>
          <p:cNvPr id="37894" name="TextBox 1">
            <a:extLst>
              <a:ext uri="{FF2B5EF4-FFF2-40B4-BE49-F238E27FC236}">
                <a16:creationId xmlns:a16="http://schemas.microsoft.com/office/drawing/2014/main" id="{733AEB3C-7F6A-4BE7-99C0-D11CC2DBF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3762375"/>
            <a:ext cx="5641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(3)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로그기록을 이용하라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5" name="TextBox 6">
            <a:extLst>
              <a:ext uri="{FF2B5EF4-FFF2-40B4-BE49-F238E27FC236}">
                <a16:creationId xmlns:a16="http://schemas.microsoft.com/office/drawing/2014/main" id="{06CB1AA2-CAEE-408C-99BA-4958100B5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206875"/>
            <a:ext cx="65547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</a:t>
            </a:r>
            <a:r>
              <a:rPr lang="en-US" altLang="ko-KR" sz="1400" b="1"/>
              <a:t>Logging : </a:t>
            </a:r>
            <a:r>
              <a:rPr lang="ko-KR" altLang="en-US" sz="1400" b="1"/>
              <a:t>정보를 제공하는 일련의 기록인 </a:t>
            </a:r>
            <a:r>
              <a:rPr lang="en-US" altLang="ko-KR" sz="1400" b="1"/>
              <a:t>Log</a:t>
            </a:r>
            <a:r>
              <a:rPr lang="ko-KR" altLang="en-US" sz="1400" b="1"/>
              <a:t>를 생성하도록 프로그램을 작성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</a:t>
            </a:r>
            <a:r>
              <a:rPr lang="en-US" altLang="ko-KR" sz="1400" b="1"/>
              <a:t>Logging </a:t>
            </a:r>
            <a:r>
              <a:rPr lang="ko-KR" altLang="en-US" sz="1400" b="1"/>
              <a:t>정보량</a:t>
            </a:r>
            <a:r>
              <a:rPr lang="en-US" altLang="ko-KR" sz="1400" b="1"/>
              <a:t> 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프로그램 실행중에도 설정 가능해야 한다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정보성 우선 </a:t>
            </a:r>
            <a:r>
              <a:rPr lang="en-US" altLang="ko-KR" sz="1400" b="1"/>
              <a:t>: </a:t>
            </a:r>
            <a:r>
              <a:rPr lang="ko-KR" altLang="en-US" sz="1400" b="1"/>
              <a:t>무엇에 대한 처리결과를 남길 것 인가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간결성 우선 </a:t>
            </a:r>
            <a:r>
              <a:rPr lang="en-US" altLang="ko-KR" sz="1400" b="1"/>
              <a:t>: </a:t>
            </a:r>
            <a:r>
              <a:rPr lang="ko-KR" altLang="en-US" sz="1400" b="1"/>
              <a:t>얼마나 많은 양을 남길 것 인가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310D3CDB-2DA0-4F25-B174-BC039F41D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(Debugging)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5FD1F68-FC8A-44AF-87CA-41E90C6B7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7537450" cy="503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디버깅 팁</a:t>
            </a:r>
          </a:p>
        </p:txBody>
      </p:sp>
      <p:sp>
        <p:nvSpPr>
          <p:cNvPr id="38916" name="TextBox 1">
            <a:extLst>
              <a:ext uri="{FF2B5EF4-FFF2-40B4-BE49-F238E27FC236}">
                <a16:creationId xmlns:a16="http://schemas.microsoft.com/office/drawing/2014/main" id="{96B27225-82B7-48B7-8381-69F6EBDC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97013"/>
            <a:ext cx="794543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(4)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디버깅 도구를 이용하라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917" name="TextBox 4">
            <a:extLst>
              <a:ext uri="{FF2B5EF4-FFF2-40B4-BE49-F238E27FC236}">
                <a16:creationId xmlns:a16="http://schemas.microsoft.com/office/drawing/2014/main" id="{7C6A2F0C-C897-42D4-81DB-ABB233B9F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16113"/>
            <a:ext cx="71215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</a:t>
            </a:r>
            <a:r>
              <a:rPr lang="en-US" altLang="ko-KR" sz="1400" b="1"/>
              <a:t>Trace</a:t>
            </a:r>
            <a:r>
              <a:rPr lang="ko-KR" altLang="en-US" sz="1400" b="1"/>
              <a:t>를 이용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C </a:t>
            </a:r>
            <a:r>
              <a:rPr lang="ko-KR" altLang="en-US" sz="1400" b="1"/>
              <a:t>언어의 </a:t>
            </a:r>
            <a:r>
              <a:rPr lang="en-US" altLang="ko-KR" sz="1400" b="1"/>
              <a:t>printf( )</a:t>
            </a:r>
            <a:r>
              <a:rPr lang="ko-KR" altLang="en-US" sz="1400" b="1"/>
              <a:t>함수처럼 화면에 출력을 하면서 프로그램을 수행한다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</a:t>
            </a:r>
            <a:r>
              <a:rPr lang="en-US" altLang="ko-KR" sz="1400" b="1"/>
              <a:t>Breaking Point(</a:t>
            </a:r>
            <a:r>
              <a:rPr lang="ko-KR" altLang="en-US" sz="1400" b="1"/>
              <a:t>중단점</a:t>
            </a:r>
            <a:r>
              <a:rPr lang="en-US" altLang="ko-KR" sz="1400" b="1"/>
              <a:t>) </a:t>
            </a:r>
            <a:r>
              <a:rPr lang="ko-KR" altLang="en-US" sz="1400" b="1"/>
              <a:t>이용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의심이 되는 부분에서 일단 프로그램을 중단하고 변수 값이나 프로그램 상태를 점검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조사식을 이용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변수들의 현재 값을 표시하면서 진행한다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호출 스택을 이용한 변수값 조사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현재 중단된 시점의 함수 호출 스택을 출력한다 </a:t>
            </a:r>
            <a:r>
              <a:rPr lang="en-US" altLang="ko-KR" sz="1400" b="1">
                <a:sym typeface="Wingdings" panose="05000000000000000000" pitchFamily="2" charset="2"/>
              </a:rPr>
              <a:t> </a:t>
            </a:r>
            <a:r>
              <a:rPr lang="ko-KR" altLang="en-US" sz="1400" b="1">
                <a:sym typeface="Wingdings" panose="05000000000000000000" pitchFamily="2" charset="2"/>
              </a:rPr>
              <a:t>함수의 실행 경로 확인 가능</a:t>
            </a:r>
            <a:endParaRPr lang="ko-KR" altLang="en-US" sz="1400" b="1"/>
          </a:p>
          <a:p>
            <a:pPr eaLnBrk="1" hangingPunct="1">
              <a:lnSpc>
                <a:spcPct val="200000"/>
              </a:lnSpc>
            </a:pPr>
            <a:r>
              <a:rPr lang="ko-KR" altLang="en-US" sz="1200" b="1"/>
              <a:t>▶</a:t>
            </a:r>
            <a:r>
              <a:rPr lang="ko-KR" altLang="en-US" sz="1400" b="1"/>
              <a:t> </a:t>
            </a:r>
            <a:r>
              <a:rPr lang="en-US" altLang="ko-KR" sz="1400" b="1"/>
              <a:t>Assert</a:t>
            </a:r>
            <a:r>
              <a:rPr lang="ko-KR" altLang="en-US" sz="1400" b="1"/>
              <a:t>를 이용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- </a:t>
            </a:r>
            <a:r>
              <a:rPr lang="ko-KR" altLang="en-US" sz="1400" b="1"/>
              <a:t>프로그램 수행중에 참인지 확인해야 하는 경우 사용한다</a:t>
            </a:r>
            <a:endParaRPr lang="en-US" altLang="ko-KR" sz="1400" b="1"/>
          </a:p>
          <a:p>
            <a:pPr eaLnBrk="1" hangingPunct="1">
              <a:lnSpc>
                <a:spcPct val="200000"/>
              </a:lnSpc>
            </a:pPr>
            <a:r>
              <a:rPr lang="en-US" altLang="ko-KR" sz="1400" b="1"/>
              <a:t>    </a:t>
            </a:r>
            <a:r>
              <a:rPr lang="ko-KR" altLang="en-US" sz="1400" b="1"/>
              <a:t>사례</a:t>
            </a:r>
            <a:r>
              <a:rPr lang="en-US" altLang="ko-KR" sz="1400" b="1"/>
              <a:t>) assert ( func1( ) );   // func1</a:t>
            </a:r>
            <a:r>
              <a:rPr lang="ko-KR" altLang="en-US" sz="1400" b="1"/>
              <a:t>을 수행하고 반환 값이 </a:t>
            </a:r>
            <a:r>
              <a:rPr lang="en-US" altLang="ko-KR" sz="1400" b="1"/>
              <a:t>true</a:t>
            </a:r>
            <a:r>
              <a:rPr lang="ko-KR" altLang="en-US" sz="1400" b="1"/>
              <a:t>인지 확인</a:t>
            </a:r>
            <a:endParaRPr lang="en-US" altLang="ko-KR" sz="1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30B2E162-5B06-4EE6-8B59-86405051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구현 단계 개요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CE9477-4F1D-4460-BD93-7CC84C73F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052513"/>
            <a:ext cx="5246687" cy="458787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defRPr kumimoji="1">
                <a:solidFill>
                  <a:srgbClr val="00008E"/>
                </a:solidFill>
                <a:latin typeface="+mn-lt"/>
                <a:ea typeface="+mn-ea"/>
                <a:cs typeface="+mn-cs"/>
              </a:defRPr>
            </a:lvl1pPr>
            <a:lvl2pPr marL="179388" indent="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541338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3pPr>
            <a:lvl4pPr marL="720725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ko-KR" sz="2000" kern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latin typeface="HY견고딕" pitchFamily="18" charset="-127"/>
                <a:ea typeface="HY견고딕" pitchFamily="18" charset="-127"/>
              </a:rPr>
              <a:t>프로그래밍 언어의 종류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6F7D17C5-6DC0-4B40-837B-B9410973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9549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Java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C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나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와 유사한 문법을 제공하는 객체지향 언어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(Sun microsystems)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Visual Basic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Basic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언어를 근간으로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GUI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기능을 추가한 언어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Perl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언어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C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언어와 구문은 비슷하고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sed, awk, tr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갇은 </a:t>
            </a:r>
            <a:r>
              <a:rPr lang="ko-KR" altLang="en-US" sz="16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유닉스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유틸리티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기본으로 하는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문자열 처리 언어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ASP(Active Server Page)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최초의 웹 스크립트 언어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(1996 Microsoft)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JSP(Java Server Page)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자바를 기초로 한 서블릿 기반의 웹 프로그래밍 언어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• PHP(Professional HTML Preprocessor)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Bourne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쉘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자바 스크립트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C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와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유사한 문법을 제공하는 오픈 소스 스크립트 언어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4F2C79-3A23-47E5-85D2-E1C4F843BA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프로젝트의 특성을 고려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EB8EC5-BB19-45DF-9502-9F1CA197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 언어 선택 기준</a:t>
            </a:r>
          </a:p>
        </p:txBody>
      </p:sp>
      <p:sp>
        <p:nvSpPr>
          <p:cNvPr id="7172" name="TextBox 1">
            <a:extLst>
              <a:ext uri="{FF2B5EF4-FFF2-40B4-BE49-F238E27FC236}">
                <a16:creationId xmlns:a16="http://schemas.microsoft.com/office/drawing/2014/main" id="{E2431601-BEF1-491F-A969-C26B43FB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12875"/>
            <a:ext cx="72263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발주처에서 지정하는 경우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프로젝트의 경제성을 고려하여 기간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프로그래머 수급여건 등을 고려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완성되었거나 진행중인 프로젝트가 있다면 일관성을 위해 선택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규모가 커서 팀별로 일을 한다면 프로젝트 참여 개발자의 능력을 고려한다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9FB790-0E80-40ED-9D06-5E2E1B8A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13175"/>
            <a:ext cx="7537450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개발하려는 시스템의 특성을 고려</a:t>
            </a:r>
          </a:p>
        </p:txBody>
      </p:sp>
      <p:sp>
        <p:nvSpPr>
          <p:cNvPr id="7174" name="TextBox 1">
            <a:extLst>
              <a:ext uri="{FF2B5EF4-FFF2-40B4-BE49-F238E27FC236}">
                <a16:creationId xmlns:a16="http://schemas.microsoft.com/office/drawing/2014/main" id="{3037A18F-11BE-408C-86AE-0F633E19B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191000"/>
            <a:ext cx="686593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프로그램이 동작할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Platform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을 기반으로 언어 선택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코딩하는 프로그램이 동작할 하드웨어 조건을 고려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운영체제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(Operating System)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에 대해 사전 조사한 후 결정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(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페이지 크기 한계나 페이지 할당 방법등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73FEBA-8B22-4C79-B3D9-E91711A2C5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제공되는 라이브러리를 고려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CB5FCE2-E885-413C-A288-6FFA074A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 언어 선택 기준</a:t>
            </a:r>
          </a:p>
        </p:txBody>
      </p:sp>
      <p:sp>
        <p:nvSpPr>
          <p:cNvPr id="8196" name="TextBox 1">
            <a:extLst>
              <a:ext uri="{FF2B5EF4-FFF2-40B4-BE49-F238E27FC236}">
                <a16:creationId xmlns:a16="http://schemas.microsoft.com/office/drawing/2014/main" id="{D41F18F5-7709-4DDA-B633-B224EED1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12875"/>
            <a:ext cx="7945437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얼마나 많은 라이브러리가 표준화 되어 있고 지원이 있는가를 조사한 후 결정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지원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 서적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웹 사이트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세계적으로 사용하는 프로그래머 수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전문가의 수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바로 적용 가능한 라이브러리의 수 등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) 2010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년까지의 프로그램 사용 언어 순서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6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&gt; C &gt; C++ &gt; PHP &gt; VB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1D25BA-3140-4F4A-973A-855833D2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70300"/>
            <a:ext cx="7537450" cy="503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ko-KR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kern="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프로그래밍 언어간 통합 문제를 고려</a:t>
            </a:r>
          </a:p>
        </p:txBody>
      </p:sp>
      <p:sp>
        <p:nvSpPr>
          <p:cNvPr id="8198" name="TextBox 1">
            <a:extLst>
              <a:ext uri="{FF2B5EF4-FFF2-40B4-BE49-F238E27FC236}">
                <a16:creationId xmlns:a16="http://schemas.microsoft.com/office/drawing/2014/main" id="{F0DF8E6E-5C14-470E-B69A-1214D1A7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048125"/>
            <a:ext cx="7729537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개 이상의 언어를 사용해야 하는 경우 그 언어들간의 유기적인 융합이 잘 될 것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인가를 충분히 고려해야 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예를 들어 대부분의 소프트웨어는 자바로 하지만 특정 통신 프로그램은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나을 수 도 있는데 이 경우 상호 인터페이스를 고려한다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8771BD0-4B0F-4C73-B241-B6B9BD80E9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하드웨어 유닛 구현 과정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977C31-654C-4A4B-9275-D35BBD85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구현 순서</a:t>
            </a:r>
          </a:p>
        </p:txBody>
      </p:sp>
      <p:sp>
        <p:nvSpPr>
          <p:cNvPr id="9220" name="TextBox 1">
            <a:extLst>
              <a:ext uri="{FF2B5EF4-FFF2-40B4-BE49-F238E27FC236}">
                <a16:creationId xmlns:a16="http://schemas.microsoft.com/office/drawing/2014/main" id="{9BD70A59-88EC-4E16-B7AC-074DBA4A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12875"/>
            <a:ext cx="8161337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상세 설계서를 분석한다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블록과 모듈의 구성을 확인하고 회로도를 작성한다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부품간 열간섭과 전기적인 특성을 고려하여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PCB(Printed Circuit Board)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 레이아웃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라우팅 파일을 제작하고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PCB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제작을 의뢰한다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제작된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PCB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위에 부품을 조립하여 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PBA(Printed Board Assembly)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를 완성한다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보드별로 블록과 유닛의 기능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동작을 수정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보완한다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위 단계까지가 구현단계이며 이 후 시험단계에서 테스트 한다</a:t>
            </a:r>
            <a:endParaRPr lang="en-US" altLang="ko-KR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DB5ECA7-D2CF-4A9B-8F81-292893993C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일반적인 이름 명명 관례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586F0E-9E05-40D6-AF79-31861E5E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코딩 지침</a:t>
            </a:r>
          </a:p>
        </p:txBody>
      </p:sp>
      <p:sp>
        <p:nvSpPr>
          <p:cNvPr id="10244" name="TextBox 1">
            <a:extLst>
              <a:ext uri="{FF2B5EF4-FFF2-40B4-BE49-F238E27FC236}">
                <a16:creationId xmlns:a16="http://schemas.microsoft.com/office/drawing/2014/main" id="{CC260D84-3FF0-4613-BB4C-4BCD337A2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12875"/>
            <a:ext cx="8161337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(1)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패키지를 나타내는 이름은 모두 소문자로 한다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특히 도메인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mypackage, manufacturing.execution.system    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(2)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타입을 나타내는 이름들은 반드시 명사를 사용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소문자 혼용 가능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Line,  AudioSystem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(3)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변수명은 대소문자 혼용이 되지만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반드시 소문자로 시작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audioline, videosystem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(4)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상수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최종변수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 표현하는 이름은 반드시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모두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대문자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로 지정하되 단어들은 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언더바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(_)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사용하여 구분한다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MAX_ITERATION,  COLOR_RED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(5)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메소드의 이름은 대소문자를 혼용할 수 있지만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반드시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동사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 사용하고 소문자로 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시작한다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getName( ), computeTotalWeight(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994D303-C115-4855-892B-8259CC2D48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035050"/>
            <a:ext cx="753745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>
                <a:latin typeface="HY견고딕" panose="02030600000101010101" pitchFamily="18" charset="-127"/>
                <a:ea typeface="HY견고딕" panose="02030600000101010101" pitchFamily="18" charset="-127"/>
              </a:rPr>
              <a:t>일반적인 이름 명명 관례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276CB2-6774-4532-A5E5-67E3D4B8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63525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코딩 지침</a:t>
            </a:r>
          </a:p>
        </p:txBody>
      </p:sp>
      <p:sp>
        <p:nvSpPr>
          <p:cNvPr id="11268" name="TextBox 1">
            <a:extLst>
              <a:ext uri="{FF2B5EF4-FFF2-40B4-BE49-F238E27FC236}">
                <a16:creationId xmlns:a16="http://schemas.microsoft.com/office/drawing/2014/main" id="{75B2F137-6AB7-400F-AE57-B3C6E31C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484313"/>
            <a:ext cx="81613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(6)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축약형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(abbreviations)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과 두문자형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(acronyms)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을 이름에 사용할 때 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대문자를 사용하지 않는다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exportHtmlSource( )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; //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exportHTMLSource( 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는 아님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</a:t>
            </a:r>
            <a:r>
              <a:rPr lang="en-US" altLang="ko-KR" sz="140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openDvdPlayer( ) 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;     // </a:t>
            </a:r>
            <a:r>
              <a:rPr lang="en-US" altLang="ko-KR" sz="140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openDVDPlayer( 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는 아님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(7) private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접근 제한자를 갖는 클래스 변수에는 언더바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(_)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사용한다</a:t>
            </a:r>
            <a:endParaRPr lang="en-US" altLang="ko-KR" sz="140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언더바를 사용하면 클래스 변수와 스크래치 지역변수 구분이 쉽다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 사례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) class Person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{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private String name_;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. . . . . .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3923</Words>
  <Application>Microsoft Office PowerPoint</Application>
  <PresentationFormat>화면 슬라이드 쇼(4:3)</PresentationFormat>
  <Paragraphs>491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Arial</vt:lpstr>
      <vt:lpstr>Wingdings</vt:lpstr>
      <vt:lpstr>맑은 고딕</vt:lpstr>
      <vt:lpstr>Arial Unicode MS</vt:lpstr>
      <vt:lpstr>HY견고딕</vt:lpstr>
      <vt:lpstr>HY헤드라인M</vt:lpstr>
      <vt:lpstr>1_기본 디자인</vt:lpstr>
      <vt:lpstr>시스템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 분석/설계(IDEF) 방법론</dc:title>
  <dc:creator>이해원</dc:creator>
  <cp:lastModifiedBy>Lee Kyoung Jae</cp:lastModifiedBy>
  <cp:revision>143</cp:revision>
  <dcterms:created xsi:type="dcterms:W3CDTF">2007-10-22T09:15:27Z</dcterms:created>
  <dcterms:modified xsi:type="dcterms:W3CDTF">2021-11-08T02:27:20Z</dcterms:modified>
</cp:coreProperties>
</file>