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67" r:id="rId2"/>
    <p:sldId id="368" r:id="rId3"/>
    <p:sldId id="369" r:id="rId4"/>
    <p:sldId id="370" r:id="rId5"/>
    <p:sldId id="345" r:id="rId6"/>
    <p:sldId id="326" r:id="rId7"/>
    <p:sldId id="325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AD"/>
    <a:srgbClr val="00FFCC"/>
    <a:srgbClr val="33CCCC"/>
    <a:srgbClr val="FFCC99"/>
    <a:srgbClr val="FFFFCC"/>
    <a:srgbClr val="6699FF"/>
    <a:srgbClr val="088228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 autoAdjust="0"/>
    <p:restoredTop sz="94160" autoAdjust="0"/>
  </p:normalViewPr>
  <p:slideViewPr>
    <p:cSldViewPr>
      <p:cViewPr varScale="1">
        <p:scale>
          <a:sx n="104" d="100"/>
          <a:sy n="104" d="100"/>
        </p:scale>
        <p:origin x="2052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0637BFD-4092-441A-94BB-C27BA9407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75089B-F48D-4C7B-A461-375B76C2AA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DD1A4A8-4C7C-4CD4-A7FF-2717DE566751}" type="datetimeFigureOut">
              <a:rPr lang="ko-KR" altLang="en-US"/>
              <a:pPr>
                <a:defRPr/>
              </a:pPr>
              <a:t>2021-08-05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5BC304-87EF-4E6A-9DBE-41DC4E0C98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43173B-38E3-4081-98AB-85498DCC0B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873E1B5-DB16-44F2-B349-BE44E8BDA2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8D5BA31-5C1F-4DB5-AAD2-80E866BC7A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EBDFD4-35BD-428F-85FB-234FCC91BBC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4E1BBE5-E752-4676-8082-7113E0E6B0DE}" type="datetimeFigureOut">
              <a:rPr lang="ko-KR" altLang="en-US"/>
              <a:pPr>
                <a:defRPr/>
              </a:pPr>
              <a:t>2021-08-05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256167ED-679D-43F9-803B-29BAE0D8D2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663AD28C-D430-483D-9870-3907CF18D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9E400-CAC3-4F6E-99BA-4134DE0C2C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73E498-5196-4F74-B9FB-BD968AC1B6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F74B5B37-DA84-4DA7-8BBB-F391E28F56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id="{7F450134-0ADF-4A31-ADE5-4A2E06188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id="{654E74F5-5585-4CF3-9B86-3E83D0BC59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9371C5EC-88F7-4533-BE64-5FDB79245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7B07679-9929-4E67-B847-2CC4FDA5BAE7}" type="slidenum">
              <a:rPr lang="ko-KR" altLang="en-US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344C9240-8D34-44D2-8BFF-3565338EF6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108A5A8C-73D1-492D-ABAA-8D98D513C7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020B7D70-74D1-4C0F-BA90-D8C9CFB89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7004213-C655-44BB-803B-9703F259A42A}" type="slidenum">
              <a:rPr lang="ko-KR" altLang="en-US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A8BFBC2-F95C-49D5-97BB-BF118718C92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82763" y="1277938"/>
            <a:ext cx="55800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440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분석설계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7E1130B-0377-47B8-A8D4-D7AF745376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27313" y="3141663"/>
            <a:ext cx="3889375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장 시스템 개발과정의 이해</a:t>
            </a:r>
            <a:endParaRPr lang="en-US" altLang="ko-KR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    1.1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공학</a:t>
            </a:r>
            <a:endParaRPr lang="en-US" altLang="ko-KR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    1.2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시스템과 시스템 개발자</a:t>
            </a:r>
            <a:endParaRPr lang="en-US" altLang="ko-KR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    1.3 SDLC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모형</a:t>
            </a:r>
            <a:endParaRPr lang="en-US" altLang="ko-KR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    1.4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프로토타입 모형</a:t>
            </a:r>
            <a:endParaRPr lang="en-US" altLang="ko-KR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    1.5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관리</a:t>
            </a:r>
          </a:p>
        </p:txBody>
      </p:sp>
    </p:spTree>
    <p:extLst>
      <p:ext uri="{BB962C8B-B14F-4D97-AF65-F5344CB8AC3E}">
        <p14:creationId xmlns:p14="http://schemas.microsoft.com/office/powerpoint/2010/main" val="168480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B13EDDD9-5F2C-4371-BF8A-3743B982E312}"/>
              </a:ext>
            </a:extLst>
          </p:cNvPr>
          <p:cNvSpPr txBox="1"/>
          <p:nvPr userDrawn="1"/>
        </p:nvSpPr>
        <p:spPr>
          <a:xfrm>
            <a:off x="2527201" y="559019"/>
            <a:ext cx="408569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 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514449" y="1340768"/>
            <a:ext cx="8123907" cy="51845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4" name="슬라이드 번호 개체 틀 9">
            <a:extLst>
              <a:ext uri="{FF2B5EF4-FFF2-40B4-BE49-F238E27FC236}">
                <a16:creationId xmlns:a16="http://schemas.microsoft.com/office/drawing/2014/main" id="{BFAF6BCA-EC77-40A2-8897-9DBDC75BCC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fld id="{E8341C85-3A89-4FA3-8A36-CA8972278CF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11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1DB08C5-D8CD-41F8-A8C2-76F31C165D4F}"/>
              </a:ext>
            </a:extLst>
          </p:cNvPr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50825" y="1031530"/>
            <a:ext cx="8641655" cy="5472608"/>
          </a:xfrm>
          <a:prstGeom prst="rect">
            <a:avLst/>
          </a:prstGeo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2">
                  <a:lumMod val="7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Tx/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9">
            <a:extLst>
              <a:ext uri="{FF2B5EF4-FFF2-40B4-BE49-F238E27FC236}">
                <a16:creationId xmlns:a16="http://schemas.microsoft.com/office/drawing/2014/main" id="{7428ADCD-C3A9-42A7-82A2-87917CD9AF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fld id="{C33833DD-6296-4C6F-986E-A1508E343A4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55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9">
            <a:extLst>
              <a:ext uri="{FF2B5EF4-FFF2-40B4-BE49-F238E27FC236}">
                <a16:creationId xmlns:a16="http://schemas.microsoft.com/office/drawing/2014/main" id="{6CEAC7BA-562C-4324-A3A6-4E06F6FE51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9F73E-A273-47B7-9FD1-963701FD5E1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2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9">
            <a:extLst>
              <a:ext uri="{FF2B5EF4-FFF2-40B4-BE49-F238E27FC236}">
                <a16:creationId xmlns:a16="http://schemas.microsoft.com/office/drawing/2014/main" id="{2ABA0799-F86D-4206-A995-71738791E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9788" y="6597650"/>
            <a:ext cx="595312" cy="171450"/>
          </a:xfrm>
          <a:prstGeom prst="rect">
            <a:avLst/>
          </a:prstGeo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fld id="{EC35A67B-38E3-4B44-9CC7-CF3297F6EF1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49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AC4BF066-48F5-4AFC-9B8D-ED236C9DC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080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소프트웨어 분석설계</a:t>
            </a:r>
            <a:endParaRPr lang="ko-KR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D66B0896-EE46-4975-BF54-D4B9F585E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2708275"/>
            <a:ext cx="751522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3200">
                <a:latin typeface="HY견고딕" panose="02030600000101010101" pitchFamily="18" charset="-127"/>
                <a:ea typeface="HY견고딕" panose="02030600000101010101" pitchFamily="18" charset="-127"/>
              </a:rPr>
              <a:t>담당 교수 </a:t>
            </a:r>
            <a:r>
              <a:rPr lang="en-US" altLang="ko-KR" sz="32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3200">
                <a:latin typeface="HY견고딕" panose="02030600000101010101" pitchFamily="18" charset="-127"/>
                <a:ea typeface="HY견고딕" panose="02030600000101010101" pitchFamily="18" charset="-127"/>
              </a:rPr>
              <a:t>이경재 </a:t>
            </a:r>
            <a:r>
              <a:rPr lang="en-US" altLang="ko-KR" sz="3200">
                <a:latin typeface="HY견고딕" panose="02030600000101010101" pitchFamily="18" charset="-127"/>
                <a:ea typeface="HY견고딕" panose="02030600000101010101" pitchFamily="18" charset="-127"/>
              </a:rPr>
              <a:t>010-2355-2981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32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kjleephi@naver.com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32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</a:t>
            </a:r>
            <a:r>
              <a:rPr lang="ko-KR" altLang="en-US" sz="3200">
                <a:latin typeface="HY견고딕" panose="02030600000101010101" pitchFamily="18" charset="-127"/>
                <a:ea typeface="HY견고딕" panose="02030600000101010101" pitchFamily="18" charset="-127"/>
              </a:rPr>
              <a:t>이공관 </a:t>
            </a:r>
            <a:r>
              <a:rPr lang="en-US" altLang="ko-KR" sz="3200">
                <a:latin typeface="HY견고딕" panose="02030600000101010101" pitchFamily="18" charset="-127"/>
                <a:ea typeface="HY견고딕" panose="02030600000101010101" pitchFamily="18" charset="-127"/>
              </a:rPr>
              <a:t>1002</a:t>
            </a:r>
            <a:r>
              <a:rPr lang="ko-KR" altLang="en-US" sz="3200">
                <a:latin typeface="HY견고딕" panose="02030600000101010101" pitchFamily="18" charset="-127"/>
                <a:ea typeface="HY견고딕" panose="02030600000101010101" pitchFamily="18" charset="-127"/>
              </a:rPr>
              <a:t>호  </a:t>
            </a:r>
            <a:endParaRPr lang="en-US" altLang="ko-KR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32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</a:t>
            </a:r>
            <a:r>
              <a:rPr lang="ko-KR" altLang="en-US" sz="3200">
                <a:latin typeface="HY견고딕" panose="02030600000101010101" pitchFamily="18" charset="-127"/>
                <a:ea typeface="HY견고딕" panose="02030600000101010101" pitchFamily="18" charset="-127"/>
              </a:rPr>
              <a:t>매주 월</a:t>
            </a:r>
            <a:r>
              <a:rPr lang="en-US" altLang="ko-KR" sz="320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>
                <a:latin typeface="HY견고딕" panose="02030600000101010101" pitchFamily="18" charset="-127"/>
                <a:ea typeface="HY견고딕" panose="02030600000101010101" pitchFamily="18" charset="-127"/>
              </a:rPr>
              <a:t>목요일 상담가능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7895-8116-4368-8538-6007EFB0E964}"/>
              </a:ext>
            </a:extLst>
          </p:cNvPr>
          <p:cNvSpPr/>
          <p:nvPr/>
        </p:nvSpPr>
        <p:spPr>
          <a:xfrm>
            <a:off x="0" y="620713"/>
            <a:ext cx="9144000" cy="287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132D20-FB0A-47F4-923A-7450287AE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52513"/>
            <a:ext cx="8642350" cy="54514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방법론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프로세스 중심 방법론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1970</a:t>
            </a:r>
            <a:r>
              <a:rPr lang="ko-KR" altLang="en-US" dirty="0"/>
              <a:t>년대 제시됨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자료의 변환과정과 프로세스를 강조하여 프로그램을 개발하는 방법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자료 중심 방법론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프로그램을 개발할 때 사용할 자료를 규명하고 자료와 자료 간의 관계를 분석한 후 </a:t>
            </a:r>
            <a:br>
              <a:rPr lang="en-US" altLang="ko-KR" dirty="0"/>
            </a:br>
            <a:r>
              <a:rPr lang="ko-KR" altLang="en-US" dirty="0"/>
              <a:t>자료구조를 정의하고 이를 토대로 프로세스 구조를 고안하는 방법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데이터베이스에 기반한 쿼리 중심의 프로그래밍 방식</a:t>
            </a:r>
            <a:endParaRPr lang="en-US" altLang="ko-KR" dirty="0"/>
          </a:p>
          <a:p>
            <a:pPr marL="447675" lvl="2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객체지향 방법론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객체를 캡슐화함으로써 좀 더 쉽게 프로세스의 모듈화</a:t>
            </a:r>
            <a:r>
              <a:rPr lang="en-US" altLang="ko-KR" dirty="0"/>
              <a:t>, </a:t>
            </a:r>
            <a:r>
              <a:rPr lang="ko-KR" altLang="en-US" dirty="0"/>
              <a:t>정보 은닉</a:t>
            </a:r>
            <a:r>
              <a:rPr lang="en-US" altLang="ko-KR" dirty="0"/>
              <a:t>, </a:t>
            </a:r>
            <a:r>
              <a:rPr lang="ko-KR" altLang="en-US" dirty="0"/>
              <a:t>코드 재사용의 효율성을 꾀할 수 있는 방법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프로세스 중심 방법론과 자료 중심 방법론의 장점을 묶어 진화한 방법론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ko-KR" altLang="en-US" dirty="0"/>
          </a:p>
        </p:txBody>
      </p:sp>
      <p:sp>
        <p:nvSpPr>
          <p:cNvPr id="16387" name="슬라이드 번호 개체 틀 4">
            <a:extLst>
              <a:ext uri="{FF2B5EF4-FFF2-40B4-BE49-F238E27FC236}">
                <a16:creationId xmlns:a16="http://schemas.microsoft.com/office/drawing/2014/main" id="{5C12D628-0AAA-4265-8143-D9FA26114C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B63DAD16-9D0E-4A78-817D-BD7D93A1E1CF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10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95EB005-1481-4FDB-AFDD-8A5AC32CD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236538"/>
            <a:ext cx="7561262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  <a:t>1.1 </a:t>
            </a:r>
            <a:r>
              <a:rPr kumimoji="0"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공학</a:t>
            </a:r>
            <a:endParaRPr kumimoji="0"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9EA352A-754D-4986-A889-0C75A30B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52513"/>
            <a:ext cx="8642350" cy="54514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프로세스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소프트웨어 개발에 필요한 작업 이름</a:t>
            </a:r>
            <a:r>
              <a:rPr lang="en-US" altLang="ko-KR" dirty="0"/>
              <a:t>, </a:t>
            </a:r>
            <a:r>
              <a:rPr lang="ko-KR" altLang="en-US" dirty="0"/>
              <a:t>작업 내용</a:t>
            </a:r>
            <a:r>
              <a:rPr lang="en-US" altLang="ko-KR" dirty="0"/>
              <a:t>, </a:t>
            </a:r>
            <a:r>
              <a:rPr lang="ko-KR" altLang="en-US" dirty="0"/>
              <a:t>결과물</a:t>
            </a:r>
            <a:r>
              <a:rPr lang="en-US" altLang="ko-KR" dirty="0"/>
              <a:t>, </a:t>
            </a:r>
            <a:r>
              <a:rPr lang="ko-KR" altLang="en-US" dirty="0"/>
              <a:t>절차</a:t>
            </a:r>
            <a:r>
              <a:rPr lang="en-US" altLang="ko-KR" dirty="0"/>
              <a:t>, </a:t>
            </a:r>
            <a:r>
              <a:rPr lang="ko-KR" altLang="en-US" dirty="0"/>
              <a:t>지시사항 등을 작업 사이의 선후 관계와 더불어 나타낸 것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다음 네 가지 영역으로 구분됨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소프트웨어 명세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소프트웨어 개발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소프트웨어 검증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소프트웨어 진화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품질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소프트웨어 품질을 평가하는 기준은 아래와 같음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정확성 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유지보수성 </a:t>
            </a:r>
            <a:endParaRPr lang="en-US" altLang="ko-KR" dirty="0"/>
          </a:p>
          <a:p>
            <a:pPr lvl="2">
              <a:defRPr/>
            </a:pPr>
            <a:r>
              <a:rPr lang="ko-KR" altLang="en-US" dirty="0" err="1"/>
              <a:t>무결성</a:t>
            </a:r>
            <a:r>
              <a:rPr lang="ko-KR" altLang="en-US" dirty="0"/>
              <a:t> </a:t>
            </a:r>
            <a:endParaRPr lang="en-US" altLang="ko-KR" dirty="0"/>
          </a:p>
          <a:p>
            <a:pPr lvl="2">
              <a:defRPr/>
            </a:pPr>
            <a:r>
              <a:rPr lang="ko-KR" altLang="en-US" dirty="0" err="1"/>
              <a:t>사용성</a:t>
            </a:r>
            <a:r>
              <a:rPr lang="ko-KR" altLang="en-US" dirty="0"/>
              <a:t> </a:t>
            </a:r>
            <a:endParaRPr lang="en-US" altLang="ko-KR" dirty="0"/>
          </a:p>
          <a:p>
            <a:pPr lvl="2">
              <a:defRPr/>
            </a:pPr>
            <a:endParaRPr lang="ko-KR" altLang="en-US" dirty="0"/>
          </a:p>
        </p:txBody>
      </p:sp>
      <p:sp>
        <p:nvSpPr>
          <p:cNvPr id="17411" name="슬라이드 번호 개체 틀 2">
            <a:extLst>
              <a:ext uri="{FF2B5EF4-FFF2-40B4-BE49-F238E27FC236}">
                <a16:creationId xmlns:a16="http://schemas.microsoft.com/office/drawing/2014/main" id="{F6F11562-1A26-478D-B72C-ABA13BD276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375D3430-5C36-4DB9-BFFA-C60B01D4401E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11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BA52C22-0AFD-4065-B730-9CA1AF43F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236538"/>
            <a:ext cx="7561262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  <a:t>1.1 </a:t>
            </a:r>
            <a:r>
              <a:rPr kumimoji="0"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공학</a:t>
            </a:r>
            <a:endParaRPr kumimoji="0"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39A05251-A716-4E5E-90D2-F0513A82DA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66713" y="241300"/>
            <a:ext cx="7561262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1.2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시스템과 시스템 개발자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5A847-860B-46C8-930F-B9C99A63D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75" y="1031875"/>
            <a:ext cx="86931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시스템의 개념</a:t>
            </a:r>
            <a:endParaRPr lang="en-US" altLang="ko-KR" dirty="0"/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dirty="0"/>
              <a:t>컴퓨터에 의해 처리가 가능한 형태로 자료를 변환하여 입력하고</a:t>
            </a:r>
            <a:r>
              <a:rPr lang="en-US" altLang="ko-KR" dirty="0"/>
              <a:t>, </a:t>
            </a:r>
            <a:r>
              <a:rPr lang="ko-KR" altLang="en-US" dirty="0"/>
              <a:t>그 자료를 </a:t>
            </a:r>
            <a:br>
              <a:rPr lang="en-US" altLang="ko-KR" dirty="0"/>
            </a:b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가공하여 필요한 시점에 정보를 출력할 수 있도록 설계되고 구현된 정보체계</a:t>
            </a: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776880E6-C60A-4F83-87B2-E74F78B67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E90D1968-5585-4A07-A666-77358F028F97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12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pic>
        <p:nvPicPr>
          <p:cNvPr id="19461" name="그림 4">
            <a:extLst>
              <a:ext uri="{FF2B5EF4-FFF2-40B4-BE49-F238E27FC236}">
                <a16:creationId xmlns:a16="http://schemas.microsoft.com/office/drawing/2014/main" id="{B78BD29D-35A1-47F6-B292-E6DD2E52D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3357563"/>
            <a:ext cx="6180138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내용 개체 틀 4">
            <a:extLst>
              <a:ext uri="{FF2B5EF4-FFF2-40B4-BE49-F238E27FC236}">
                <a16:creationId xmlns:a16="http://schemas.microsoft.com/office/drawing/2014/main" id="{E4E2C852-464B-4A5F-A990-1348B360E8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40" y="1556792"/>
            <a:ext cx="5324749" cy="51492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6ECE3647-F8EA-480F-873E-69B9030867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6CEC02B1-1669-4E80-8023-9F44A7A4736C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13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863B7F0-C9CA-45E5-8263-DF41E38E8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09105"/>
            <a:ext cx="7561263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개발에 참여하는 사람들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9609373-BFE7-4DF8-91C4-3AC8D2B99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241300"/>
            <a:ext cx="7561262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  <a:t>1.2 </a:t>
            </a:r>
            <a:r>
              <a:rPr kumimoji="0"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시스템과 시스템 개발자</a:t>
            </a:r>
            <a:endParaRPr kumimoji="0"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30FD679D-2357-432F-8011-AD344D13C4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76238" y="246063"/>
            <a:ext cx="7561262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1.3 SDLC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모형</a:t>
            </a:r>
          </a:p>
        </p:txBody>
      </p:sp>
      <p:pic>
        <p:nvPicPr>
          <p:cNvPr id="21507" name="내용 개체 틀 4">
            <a:extLst>
              <a:ext uri="{FF2B5EF4-FFF2-40B4-BE49-F238E27FC236}">
                <a16:creationId xmlns:a16="http://schemas.microsoft.com/office/drawing/2014/main" id="{524410FF-2708-43D9-BF9C-A2F4392870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916113"/>
            <a:ext cx="9078913" cy="353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3BB4CC6F-D4D5-4B4D-AEA7-8E8DE62B1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4EDA5453-98FA-4991-AD97-B79A4A766E03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14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EC2E2DF-9B62-4715-A2B7-6A4D69E78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42" y="1009105"/>
            <a:ext cx="7561262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SDLC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모형의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내용 개체 틀 4">
            <a:extLst>
              <a:ext uri="{FF2B5EF4-FFF2-40B4-BE49-F238E27FC236}">
                <a16:creationId xmlns:a16="http://schemas.microsoft.com/office/drawing/2014/main" id="{CC72B006-5E15-46E8-BE44-9EB5C247F2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680" y="1556792"/>
            <a:ext cx="4680402" cy="48734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75A52EA4-5642-4C12-B480-4E3C70AB0D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20E804A6-72EA-49CF-A626-22E6FCF84668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15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4D1EA06-2CFE-4384-B5B9-4778419EA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21" y="1009105"/>
            <a:ext cx="7561263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SDLC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모형과 건축 과정의 비교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497024D-27FB-4626-A1CA-D4A574D01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246063"/>
            <a:ext cx="7561262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  <a:t>1.3 SDLC </a:t>
            </a:r>
            <a:r>
              <a:rPr kumimoji="0"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모형</a:t>
            </a:r>
            <a:endParaRPr kumimoji="0"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내용 개체 틀 4">
            <a:extLst>
              <a:ext uri="{FF2B5EF4-FFF2-40B4-BE49-F238E27FC236}">
                <a16:creationId xmlns:a16="http://schemas.microsoft.com/office/drawing/2014/main" id="{807463D6-83F7-4B28-8C32-DCAE3BBF8F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687513"/>
            <a:ext cx="9001125" cy="4333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D68AB650-D692-4383-98D1-2A4654612D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961E582D-2DF5-4A4B-8CB8-A72A963BAEFF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16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D90D937-3285-4555-B6F2-540A0BA8E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13" y="1009105"/>
            <a:ext cx="7561263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SDLC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모형의 단계별 인력소요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31080E0-377A-4E75-9017-450955762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246063"/>
            <a:ext cx="7561262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  <a:t>1.3 SDLC </a:t>
            </a:r>
            <a:r>
              <a:rPr kumimoji="0"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모형</a:t>
            </a:r>
            <a:endParaRPr kumimoji="0"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6F402-6EEC-45B5-8ED8-410A5DAC3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46" y="980728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SDLC </a:t>
            </a:r>
            <a:r>
              <a:rPr lang="ko-KR" altLang="en-US" dirty="0"/>
              <a:t>모형의 장점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시스템 개발의 각 단계가 비교적 명확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각 단계들 간에 유기적인 연관성을 가지고 있어 쉽게 적용할 수 있음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SDLC </a:t>
            </a:r>
            <a:r>
              <a:rPr lang="ko-KR" altLang="en-US" dirty="0"/>
              <a:t>모형의 단점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충분한 분석을 기반으로 개발이 진행되지 않았을 경우 테스트 단계 또는 유지보수 단계에서 문제점이 노출되어 이를 개선하는 데 많은 비용과 시간이 소요됨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대형 프로젝트의 경우 긴 개발기간 동안 외부환경이나 내부 정책이 변화할 </a:t>
            </a:r>
            <a:endParaRPr lang="en-US" altLang="ko-KR" dirty="0"/>
          </a:p>
          <a:p>
            <a:pPr marL="266700" lvl="1" indent="0">
              <a:lnSpc>
                <a:spcPct val="150000"/>
              </a:lnSpc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소지가 크고</a:t>
            </a:r>
            <a:r>
              <a:rPr lang="en-US" altLang="ko-KR" dirty="0"/>
              <a:t>, </a:t>
            </a:r>
            <a:r>
              <a:rPr lang="ko-KR" altLang="en-US" dirty="0"/>
              <a:t>이를 개선하기 위해 이전 단계로 되돌아가 변경관리를 해야</a:t>
            </a:r>
            <a:endParaRPr lang="en-US" altLang="ko-KR" dirty="0"/>
          </a:p>
          <a:p>
            <a:pPr marL="266700" lvl="1" indent="0">
              <a:lnSpc>
                <a:spcPct val="150000"/>
              </a:lnSpc>
              <a:buNone/>
              <a:defRPr/>
            </a:pPr>
            <a:r>
              <a:rPr lang="en-US" altLang="ko-KR" dirty="0"/>
              <a:t> </a:t>
            </a:r>
            <a:r>
              <a:rPr lang="ko-KR" altLang="en-US" dirty="0"/>
              <a:t> 하므로 막대한 시간과 비용이 들어감</a:t>
            </a: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1E73EB96-FB5D-4721-87CF-7091CA2546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2F1CC3D0-940C-4B06-A8BF-A23264F522FF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17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AE1D24C-ADF3-4DA8-87A2-6E3815A1D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246063"/>
            <a:ext cx="7561262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  <a:t>1.3 SDLC </a:t>
            </a:r>
            <a:r>
              <a:rPr kumimoji="0"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모형</a:t>
            </a:r>
            <a:endParaRPr kumimoji="0"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E013CD52-5DAF-41E7-92AF-12CF0BA80E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246063"/>
            <a:ext cx="7561263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1.4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프로토타입 모형</a:t>
            </a:r>
          </a:p>
        </p:txBody>
      </p:sp>
      <p:pic>
        <p:nvPicPr>
          <p:cNvPr id="25603" name="내용 개체 틀 4">
            <a:extLst>
              <a:ext uri="{FF2B5EF4-FFF2-40B4-BE49-F238E27FC236}">
                <a16:creationId xmlns:a16="http://schemas.microsoft.com/office/drawing/2014/main" id="{81F2241E-FE17-4897-9315-D88FC0F282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1928813"/>
            <a:ext cx="9109075" cy="3876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81D1A25A-55E8-48E7-8690-D7BD028A8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108F7E3D-FDE6-46BF-B957-0B6CB40C3C9D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18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2E3A8C4-C48D-47D1-A1C1-F8B8A47EE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00" y="1009105"/>
            <a:ext cx="7561263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프로토타입 모형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116AA-3556-42F5-AD62-E7B10C604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54" y="836712"/>
            <a:ext cx="8642350" cy="5737225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ko-KR" altLang="en-US" dirty="0"/>
              <a:t>장점</a:t>
            </a: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r>
              <a:rPr lang="ko-KR" altLang="en-US" dirty="0"/>
              <a:t>개발 초기에 미리 결과물을 확인할 수 있다는 점에서 사용자의 이해를 도움</a:t>
            </a: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r>
              <a:rPr lang="ko-KR" altLang="en-US" dirty="0"/>
              <a:t>개발의 초기 단계에서 수정</a:t>
            </a:r>
            <a:r>
              <a:rPr lang="en-US" altLang="ko-KR" dirty="0"/>
              <a:t>·</a:t>
            </a:r>
            <a:r>
              <a:rPr lang="ko-KR" altLang="en-US" dirty="0"/>
              <a:t>보완할 사항을 미리 파악할 수 있음</a:t>
            </a:r>
          </a:p>
          <a:p>
            <a:pPr lvl="1">
              <a:lnSpc>
                <a:spcPct val="200000"/>
              </a:lnSpc>
              <a:defRPr/>
            </a:pPr>
            <a:r>
              <a:rPr lang="ko-KR" altLang="en-US" dirty="0"/>
              <a:t>분석 및 설계 과정에 사용자가 동참하여 즉각적인 피드백을 줄 수 있음</a:t>
            </a:r>
            <a:endParaRPr lang="en-US" altLang="ko-KR" dirty="0"/>
          </a:p>
          <a:p>
            <a:pPr>
              <a:lnSpc>
                <a:spcPct val="200000"/>
              </a:lnSpc>
              <a:defRPr/>
            </a:pPr>
            <a:r>
              <a:rPr lang="ko-KR" altLang="en-US" dirty="0"/>
              <a:t>단점</a:t>
            </a: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r>
              <a:rPr lang="ko-KR" altLang="en-US" dirty="0"/>
              <a:t>일회적 프로젝트나 대규모 프로젝트의 개발에는 적용하기 쉽지 않음</a:t>
            </a: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r>
              <a:rPr lang="ko-KR" altLang="en-US" dirty="0"/>
              <a:t>불완전한 요구사항을 바탕으로 시제품이 만들기 때문에 결과적으로 불완전한 시스템을 산출하여 수정과 보완에 많은 인력과 시간이 투입됨</a:t>
            </a:r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10A22AB7-4F6B-4D38-BAD6-B5371FEB5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61472DC2-08F1-4233-B399-29FCB1D49BDD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19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C5FAEFC-776E-46CF-A1FE-C9F14E0A6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6063"/>
            <a:ext cx="7561263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  <a:t>1.4 </a:t>
            </a:r>
            <a:r>
              <a:rPr kumimoji="0"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프로토타입 모형</a:t>
            </a:r>
            <a:endParaRPr kumimoji="0"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67B0F611-30B5-48D1-8BAE-82C169BC4560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701675"/>
            <a:ext cx="7993063" cy="58324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defRPr/>
            </a:pPr>
            <a:r>
              <a:rPr lang="ko-KR" altLang="en-US" sz="2800" kern="0" dirty="0">
                <a:latin typeface="HY견고딕" pitchFamily="18" charset="-127"/>
                <a:ea typeface="HY견고딕" pitchFamily="18" charset="-127"/>
              </a:rPr>
              <a:t>평가 방법</a:t>
            </a:r>
          </a:p>
          <a:p>
            <a:pPr marL="742950" lvl="1" indent="-285750">
              <a:lnSpc>
                <a:spcPct val="150000"/>
              </a:lnSpc>
              <a:buFontTx/>
              <a:buChar char="–"/>
              <a:defRPr/>
            </a:pPr>
            <a:r>
              <a:rPr lang="ko-KR" altLang="en-US" sz="2400" kern="0" dirty="0">
                <a:solidFill>
                  <a:srgbClr val="080808"/>
                </a:solidFill>
                <a:latin typeface="HY견고딕" pitchFamily="18" charset="-127"/>
                <a:ea typeface="HY견고딕" pitchFamily="18" charset="-127"/>
              </a:rPr>
              <a:t>출석 및 수업참여</a:t>
            </a:r>
            <a:r>
              <a:rPr lang="en-US" altLang="ko-KR" sz="2400" kern="0" dirty="0">
                <a:solidFill>
                  <a:srgbClr val="080808"/>
                </a:solidFill>
                <a:latin typeface="HY견고딕" pitchFamily="18" charset="-127"/>
                <a:ea typeface="HY견고딕" pitchFamily="18" charset="-127"/>
              </a:rPr>
              <a:t>  :  30 %</a:t>
            </a:r>
          </a:p>
          <a:p>
            <a:pPr marL="742950" lvl="1" indent="-285750">
              <a:lnSpc>
                <a:spcPct val="150000"/>
              </a:lnSpc>
              <a:buFontTx/>
              <a:buChar char="–"/>
              <a:defRPr/>
            </a:pPr>
            <a:r>
              <a:rPr lang="ko-KR" altLang="en-US" sz="2400" kern="0" dirty="0">
                <a:latin typeface="HY견고딕" pitchFamily="18" charset="-127"/>
                <a:ea typeface="HY견고딕" pitchFamily="18" charset="-127"/>
              </a:rPr>
              <a:t>시험 </a:t>
            </a:r>
            <a:r>
              <a:rPr lang="en-US" altLang="ko-KR" sz="2400" kern="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400" kern="0" dirty="0">
                <a:latin typeface="HY견고딕" pitchFamily="18" charset="-127"/>
                <a:ea typeface="HY견고딕" pitchFamily="18" charset="-127"/>
              </a:rPr>
              <a:t>중간</a:t>
            </a:r>
            <a:r>
              <a:rPr lang="en-US" altLang="ko-KR" sz="2400" kern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kern="0" dirty="0">
                <a:latin typeface="HY견고딕" pitchFamily="18" charset="-127"/>
                <a:ea typeface="HY견고딕" pitchFamily="18" charset="-127"/>
              </a:rPr>
              <a:t>기말</a:t>
            </a:r>
            <a:r>
              <a:rPr lang="en-US" altLang="ko-KR" sz="2400" kern="0" dirty="0">
                <a:latin typeface="HY견고딕" pitchFamily="18" charset="-127"/>
                <a:ea typeface="HY견고딕" pitchFamily="18" charset="-127"/>
              </a:rPr>
              <a:t>) :  25 %, 25 %</a:t>
            </a:r>
          </a:p>
          <a:p>
            <a:pPr marL="742950" lvl="1" indent="-285750">
              <a:lnSpc>
                <a:spcPct val="150000"/>
              </a:lnSpc>
              <a:buFontTx/>
              <a:buChar char="–"/>
              <a:defRPr/>
            </a:pPr>
            <a:r>
              <a:rPr lang="ko-KR" altLang="en-US" sz="2400" kern="0" dirty="0">
                <a:latin typeface="HY견고딕" pitchFamily="18" charset="-127"/>
                <a:ea typeface="HY견고딕" pitchFamily="18" charset="-127"/>
              </a:rPr>
              <a:t>과제 제출 </a:t>
            </a:r>
            <a:r>
              <a:rPr lang="en-US" altLang="ko-KR" sz="2400" kern="0" dirty="0">
                <a:latin typeface="HY견고딕" pitchFamily="18" charset="-127"/>
                <a:ea typeface="HY견고딕" pitchFamily="18" charset="-127"/>
              </a:rPr>
              <a:t>:  10 %</a:t>
            </a:r>
          </a:p>
          <a:p>
            <a:pPr marL="742950" lvl="1" indent="-285750">
              <a:lnSpc>
                <a:spcPct val="150000"/>
              </a:lnSpc>
              <a:buFontTx/>
              <a:buChar char="–"/>
              <a:defRPr/>
            </a:pPr>
            <a:r>
              <a:rPr lang="ko-KR" altLang="en-US" sz="2400" kern="0" dirty="0">
                <a:latin typeface="HY견고딕" pitchFamily="18" charset="-127"/>
                <a:ea typeface="HY견고딕" pitchFamily="18" charset="-127"/>
              </a:rPr>
              <a:t>수업 태도 </a:t>
            </a:r>
            <a:r>
              <a:rPr lang="en-US" altLang="ko-KR" sz="2400" kern="0" dirty="0">
                <a:latin typeface="HY견고딕" pitchFamily="18" charset="-127"/>
                <a:ea typeface="HY견고딕" pitchFamily="18" charset="-127"/>
              </a:rPr>
              <a:t>:  10 %</a:t>
            </a:r>
          </a:p>
          <a:p>
            <a:pPr marL="742950" lvl="1" indent="-28575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en-US" altLang="ko-KR" b="1" kern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 </a:t>
            </a:r>
            <a:r>
              <a:rPr lang="ko-KR" altLang="en-US" b="1" kern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제출과제물이 타인 것의 복제물임이 판명되면 미제출로 처리되며</a:t>
            </a:r>
            <a:r>
              <a:rPr lang="en-US" altLang="ko-KR" b="1" kern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-KR" altLang="en-US" b="1" kern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틀리더라도 본인의 </a:t>
            </a:r>
            <a:r>
              <a:rPr lang="ko-KR" altLang="en-US" sz="2000" b="1" u="sng" kern="0" dirty="0">
                <a:solidFill>
                  <a:srgbClr val="0033CC"/>
                </a:solidFill>
                <a:latin typeface="HY견고딕" pitchFamily="18" charset="-127"/>
                <a:ea typeface="HY견고딕" pitchFamily="18" charset="-127"/>
              </a:rPr>
              <a:t>독창적인 의견을 </a:t>
            </a:r>
            <a:r>
              <a:rPr lang="ko-KR" altLang="en-US" b="1" kern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서술한 것은 최소 </a:t>
            </a:r>
            <a:r>
              <a:rPr lang="en-US" altLang="ko-KR" b="1" kern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70</a:t>
            </a:r>
            <a:r>
              <a:rPr lang="ko-KR" altLang="en-US" b="1" kern="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점이상</a:t>
            </a:r>
            <a:r>
              <a:rPr lang="ko-KR" altLang="en-US" b="1" kern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b="1" kern="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-KR" altLang="en-US" b="1" kern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부여합니다</a:t>
            </a:r>
            <a:r>
              <a:rPr lang="en-US" altLang="ko-KR" b="1" kern="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 )</a:t>
            </a:r>
            <a:endParaRPr lang="en-US" altLang="ko-KR" sz="2400" kern="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–"/>
              <a:defRPr/>
            </a:pPr>
            <a:r>
              <a:rPr lang="ko-KR" altLang="en-US" sz="2400" kern="0" dirty="0">
                <a:latin typeface="HY견고딕" pitchFamily="18" charset="-127"/>
                <a:ea typeface="HY견고딕" pitchFamily="18" charset="-127"/>
              </a:rPr>
              <a:t>과락</a:t>
            </a:r>
            <a:r>
              <a:rPr lang="en-US" altLang="ko-KR" sz="2400" kern="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400" kern="0" dirty="0">
                <a:latin typeface="HY견고딕" pitchFamily="18" charset="-127"/>
                <a:ea typeface="HY견고딕" pitchFamily="18" charset="-127"/>
              </a:rPr>
              <a:t>결석 </a:t>
            </a:r>
            <a:r>
              <a:rPr lang="en-US" altLang="ko-KR" sz="2400" kern="0" dirty="0"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2400" kern="0" dirty="0">
                <a:latin typeface="HY견고딕" pitchFamily="18" charset="-127"/>
                <a:ea typeface="HY견고딕" pitchFamily="18" charset="-127"/>
              </a:rPr>
              <a:t>회 이상</a:t>
            </a:r>
            <a:r>
              <a:rPr lang="en-US" altLang="ko-KR" sz="2400" kern="0" dirty="0">
                <a:latin typeface="HY견고딕" pitchFamily="18" charset="-127"/>
                <a:ea typeface="HY견고딕" pitchFamily="18" charset="-127"/>
              </a:rPr>
              <a:t>,  </a:t>
            </a:r>
          </a:p>
          <a:p>
            <a:pPr marL="742950" lvl="1" indent="-285750">
              <a:lnSpc>
                <a:spcPct val="150000"/>
              </a:lnSpc>
              <a:defRPr/>
            </a:pPr>
            <a:r>
              <a:rPr lang="en-US" altLang="ko-KR" sz="2400" kern="0" dirty="0">
                <a:latin typeface="HY견고딕" pitchFamily="18" charset="-127"/>
                <a:ea typeface="HY견고딕" pitchFamily="18" charset="-127"/>
              </a:rPr>
              <a:t>           </a:t>
            </a:r>
            <a:r>
              <a:rPr lang="ko-KR" altLang="en-US" sz="2400" kern="0" dirty="0">
                <a:latin typeface="HY견고딕" pitchFamily="18" charset="-127"/>
                <a:ea typeface="HY견고딕" pitchFamily="18" charset="-127"/>
              </a:rPr>
              <a:t>과제제출</a:t>
            </a:r>
            <a:r>
              <a:rPr lang="en-US" altLang="ko-KR" sz="2400" kern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kern="0" dirty="0">
                <a:latin typeface="HY견고딕" pitchFamily="18" charset="-127"/>
                <a:ea typeface="HY견고딕" pitchFamily="18" charset="-127"/>
              </a:rPr>
              <a:t>시험 각  </a:t>
            </a:r>
            <a:r>
              <a:rPr lang="en-US" altLang="ko-KR" sz="2400" kern="0" dirty="0">
                <a:latin typeface="HY견고딕" pitchFamily="18" charset="-127"/>
                <a:ea typeface="HY견고딕" pitchFamily="18" charset="-127"/>
              </a:rPr>
              <a:t>40% </a:t>
            </a:r>
            <a:r>
              <a:rPr lang="ko-KR" altLang="en-US" sz="2400" kern="0" dirty="0">
                <a:latin typeface="HY견고딕" pitchFamily="18" charset="-127"/>
                <a:ea typeface="HY견고딕" pitchFamily="18" charset="-127"/>
              </a:rPr>
              <a:t>미만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32E5A5-8C5C-40FD-A9EF-846DF2FAAB0D}"/>
              </a:ext>
            </a:extLst>
          </p:cNvPr>
          <p:cNvSpPr/>
          <p:nvPr/>
        </p:nvSpPr>
        <p:spPr>
          <a:xfrm>
            <a:off x="0" y="620713"/>
            <a:ext cx="9144000" cy="287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D2A028C0-28AC-4B9F-AAE9-F4740FB8D6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236538"/>
            <a:ext cx="7561263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1.5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C59DE-5C56-404D-9183-82E7E6C83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49" y="908720"/>
            <a:ext cx="7921575" cy="5472113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프로젝트 관리자의 활동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b="0" dirty="0"/>
              <a:t>  - </a:t>
            </a:r>
            <a:r>
              <a:rPr lang="ko-KR" altLang="en-US" sz="1800" b="0" dirty="0"/>
              <a:t>제안서 작성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b="0" dirty="0"/>
              <a:t>  - </a:t>
            </a:r>
            <a:r>
              <a:rPr lang="ko-KR" altLang="en-US" sz="1800" b="0" dirty="0"/>
              <a:t>프로젝트 계획과 일정 수립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b="0" dirty="0"/>
              <a:t>  - </a:t>
            </a:r>
            <a:r>
              <a:rPr lang="ko-KR" altLang="en-US" sz="1800" b="0" dirty="0"/>
              <a:t>프로젝트 비용 산정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b="0" dirty="0"/>
              <a:t>  - </a:t>
            </a:r>
            <a:r>
              <a:rPr lang="ko-KR" altLang="en-US" sz="1800" b="0" dirty="0"/>
              <a:t>프로젝트 모니터링과 중간평가 실시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b="0" dirty="0"/>
              <a:t>  - </a:t>
            </a:r>
            <a:r>
              <a:rPr lang="ko-KR" altLang="en-US" sz="1800" b="0" dirty="0"/>
              <a:t>실무자 선정과 평가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b="0" dirty="0"/>
              <a:t>  - </a:t>
            </a:r>
            <a:r>
              <a:rPr lang="ko-KR" altLang="en-US" sz="1800" b="0" dirty="0"/>
              <a:t>보고서 작성과 발표</a:t>
            </a:r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F0E461B1-E38A-4ED1-95FA-C621CD84FE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BE09E6AF-D504-4B7C-AE15-BDF29ABB9ACC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20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522D-61AF-49BC-99AC-B6C0E71E6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49" y="836712"/>
            <a:ext cx="7129487" cy="5472113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ko-KR" altLang="en-US" dirty="0"/>
              <a:t>프로젝트 계획과 함께 수립해야 할 계획</a:t>
            </a: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r>
              <a:rPr lang="ko-KR" altLang="en-US" dirty="0"/>
              <a:t>품질계획</a:t>
            </a:r>
            <a:r>
              <a:rPr lang="en-US" altLang="ko-KR" dirty="0"/>
              <a:t> : </a:t>
            </a:r>
            <a:r>
              <a:rPr lang="ko-KR" altLang="en-US" dirty="0"/>
              <a:t>품질을 위한 계획과 표준을 설명</a:t>
            </a:r>
          </a:p>
          <a:p>
            <a:pPr lvl="1">
              <a:lnSpc>
                <a:spcPct val="200000"/>
              </a:lnSpc>
              <a:defRPr/>
            </a:pPr>
            <a:r>
              <a:rPr lang="ko-KR" altLang="en-US" dirty="0"/>
              <a:t>검증계획</a:t>
            </a:r>
            <a:r>
              <a:rPr lang="en-US" altLang="ko-KR" dirty="0"/>
              <a:t> : </a:t>
            </a:r>
            <a:r>
              <a:rPr lang="ko-KR" altLang="en-US" dirty="0"/>
              <a:t>시스템 검증을 위한 접근방법</a:t>
            </a:r>
            <a:r>
              <a:rPr lang="en-US" altLang="ko-KR" dirty="0"/>
              <a:t>, </a:t>
            </a:r>
            <a:r>
              <a:rPr lang="ko-KR" altLang="en-US" dirty="0"/>
              <a:t>자원</a:t>
            </a:r>
            <a:r>
              <a:rPr lang="en-US" altLang="ko-KR" dirty="0"/>
              <a:t>, </a:t>
            </a:r>
            <a:r>
              <a:rPr lang="ko-KR" altLang="en-US" dirty="0"/>
              <a:t>일정을 설명</a:t>
            </a:r>
          </a:p>
          <a:p>
            <a:pPr lvl="1">
              <a:lnSpc>
                <a:spcPct val="200000"/>
              </a:lnSpc>
              <a:defRPr/>
            </a:pPr>
            <a:r>
              <a:rPr lang="ko-KR" altLang="en-US" dirty="0"/>
              <a:t>구성관리계획</a:t>
            </a:r>
            <a:r>
              <a:rPr lang="en-US" altLang="ko-KR" dirty="0"/>
              <a:t> : </a:t>
            </a:r>
            <a:r>
              <a:rPr lang="ko-KR" altLang="en-US" dirty="0"/>
              <a:t>구성관리 방안과 구조를 설명</a:t>
            </a:r>
          </a:p>
          <a:p>
            <a:pPr lvl="1">
              <a:lnSpc>
                <a:spcPct val="200000"/>
              </a:lnSpc>
              <a:defRPr/>
            </a:pPr>
            <a:r>
              <a:rPr lang="ko-KR" altLang="en-US" dirty="0"/>
              <a:t>유지보수계획</a:t>
            </a:r>
            <a:r>
              <a:rPr lang="en-US" altLang="ko-KR" dirty="0"/>
              <a:t> : </a:t>
            </a:r>
            <a:r>
              <a:rPr lang="ko-KR" altLang="en-US" dirty="0"/>
              <a:t>유지보수를 위한 요구사항</a:t>
            </a:r>
            <a:r>
              <a:rPr lang="en-US" altLang="ko-KR" dirty="0"/>
              <a:t>, </a:t>
            </a:r>
            <a:r>
              <a:rPr lang="ko-KR" altLang="en-US" dirty="0"/>
              <a:t>비용</a:t>
            </a:r>
            <a:r>
              <a:rPr lang="en-US" altLang="ko-KR" dirty="0"/>
              <a:t>, </a:t>
            </a:r>
            <a:r>
              <a:rPr lang="ko-KR" altLang="en-US" dirty="0"/>
              <a:t>노력을 설명</a:t>
            </a:r>
          </a:p>
          <a:p>
            <a:pPr lvl="1">
              <a:lnSpc>
                <a:spcPct val="200000"/>
              </a:lnSpc>
              <a:defRPr/>
            </a:pPr>
            <a:r>
              <a:rPr lang="ko-KR" altLang="en-US" dirty="0"/>
              <a:t>인력개발계획 </a:t>
            </a:r>
            <a:r>
              <a:rPr lang="en-US" altLang="ko-KR" dirty="0"/>
              <a:t>: </a:t>
            </a:r>
            <a:r>
              <a:rPr lang="ko-KR" altLang="en-US" dirty="0"/>
              <a:t>팀원들의 경험 축적과 기술개발 설명</a:t>
            </a:r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5F02192A-B338-4AA2-B55D-6174A338D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C7664156-CE2A-4DC1-B686-9BF9D9AD2996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21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1CD6DBF-DCDC-4066-A067-9383B38B7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6538"/>
            <a:ext cx="7561263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  <a:t>1.5 </a:t>
            </a:r>
            <a:r>
              <a:rPr kumimoji="0"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관리</a:t>
            </a:r>
            <a:endParaRPr kumimoji="0"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B0465-3682-4F4F-A997-D27C74661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85248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프로젝트 일정 수립</a:t>
            </a:r>
            <a:r>
              <a:rPr lang="en-US" altLang="ko-KR" dirty="0"/>
              <a:t>(</a:t>
            </a:r>
            <a:r>
              <a:rPr lang="ko-KR" altLang="en-US" dirty="0"/>
              <a:t>사례</a:t>
            </a:r>
            <a:r>
              <a:rPr lang="en-US" altLang="ko-KR" dirty="0"/>
              <a:t>)</a:t>
            </a:r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B8D8554C-A8B5-4F0F-9205-C545919F1A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987A17AB-1B45-4E4B-B997-BEBED0D19612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22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pic>
        <p:nvPicPr>
          <p:cNvPr id="29701" name="그림 4">
            <a:extLst>
              <a:ext uri="{FF2B5EF4-FFF2-40B4-BE49-F238E27FC236}">
                <a16:creationId xmlns:a16="http://schemas.microsoft.com/office/drawing/2014/main" id="{65B5D518-D920-4F3C-980F-02D945AA0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" r="4286" b="1701"/>
          <a:stretch>
            <a:fillRect/>
          </a:stretch>
        </p:blipFill>
        <p:spPr bwMode="auto">
          <a:xfrm>
            <a:off x="1258888" y="1412776"/>
            <a:ext cx="7058025" cy="54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00E0862-7F5A-4D97-9C29-5BA296E9E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6538"/>
            <a:ext cx="7561263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  <a:t>1.5 </a:t>
            </a:r>
            <a:r>
              <a:rPr kumimoji="0"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관리</a:t>
            </a:r>
            <a:endParaRPr kumimoji="0"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07C66-DA99-481F-9B48-89EB325C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4" y="908720"/>
            <a:ext cx="8804275" cy="5472113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품질관리 </a:t>
            </a: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개발주기 전체에 걸쳐 시행하는 검열</a:t>
            </a: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검토</a:t>
            </a:r>
            <a:r>
              <a:rPr lang="en-US" altLang="ko-KR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테스트 등을 말함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품질은 설계 품질과 적합 품질로 나뉨</a:t>
            </a:r>
            <a:endParaRPr lang="en-US" altLang="ko-KR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ko-KR" altLang="en-US" dirty="0"/>
              <a:t>설계 품질 </a:t>
            </a:r>
            <a:r>
              <a:rPr lang="en-US" altLang="ko-KR" dirty="0"/>
              <a:t>: </a:t>
            </a:r>
            <a:r>
              <a:rPr lang="ko-KR" altLang="en-US" dirty="0"/>
              <a:t>사용자의 요구를 반영하여 설계자가 시스템 설계 시 설계 문서에 </a:t>
            </a:r>
            <a:endParaRPr lang="en-US" altLang="ko-KR" dirty="0"/>
          </a:p>
          <a:p>
            <a:pPr marL="266700" lvl="1" indent="0">
              <a:lnSpc>
                <a:spcPct val="200000"/>
              </a:lnSpc>
              <a:buNone/>
              <a:defRPr/>
            </a:pPr>
            <a:r>
              <a:rPr lang="en-US" altLang="ko-KR" dirty="0"/>
              <a:t>                 </a:t>
            </a:r>
            <a:r>
              <a:rPr lang="ko-KR" altLang="en-US" dirty="0"/>
              <a:t>적용하는 품질 특성</a:t>
            </a:r>
            <a:endParaRPr lang="en-US" altLang="ko-KR" dirty="0"/>
          </a:p>
          <a:p>
            <a:pPr lvl="1">
              <a:lnSpc>
                <a:spcPct val="200000"/>
              </a:lnSpc>
              <a:defRPr/>
            </a:pPr>
            <a:r>
              <a:rPr lang="ko-KR" altLang="en-US" dirty="0"/>
              <a:t>적합 품질 </a:t>
            </a:r>
            <a:r>
              <a:rPr lang="en-US" altLang="ko-KR" dirty="0"/>
              <a:t>: </a:t>
            </a:r>
            <a:r>
              <a:rPr lang="ko-KR" altLang="en-US" dirty="0"/>
              <a:t>구현할 때 설계 명세대로 이행하는 정도</a:t>
            </a:r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D22F09E8-CC64-4D93-88B2-2A003353CF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684AFC6A-F3BF-47C7-A799-46A53BA1DB92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23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69D2BA-4496-40BF-843C-4492E1FCE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6538"/>
            <a:ext cx="7561263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  <a:t>1.5 </a:t>
            </a:r>
            <a:r>
              <a:rPr kumimoji="0"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관리</a:t>
            </a:r>
            <a:endParaRPr kumimoji="0"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C0C8768-6E89-43DE-BE2D-494F9AA90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687866"/>
              </p:ext>
            </p:extLst>
          </p:nvPr>
        </p:nvGraphicFramePr>
        <p:xfrm>
          <a:off x="486016" y="1532239"/>
          <a:ext cx="8118432" cy="3746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7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종류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위험 요소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내용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32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위험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인력부족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11" marB="4571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경험 있는 실무자가 프로젝트 완료 전에 사직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32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관리변화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조직 내에서 관리의 우선순위 변화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332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하드웨어 미비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개발에 필수적인 하드웨어 수급이 배당지연 등으로 부족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332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규모의 과소 평가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시스템 크기의 과소 평가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33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생산품 위험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요구변경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계속적인 요구사항 변경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332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명세서 지연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기본적인 인터페이스 명세서가 일정대로 작성되지 못함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33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비즈니스 위험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기술변화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기반 기술을 신기술로 대체하지 못한 기술적 취약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332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생산품 경쟁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경쟁 상품이 먼저 시장에 나옴</a:t>
                      </a:r>
                    </a:p>
                  </a:txBody>
                  <a:tcPr marT="45711" marB="4571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782" name="슬라이드 번호 개체 틀 3">
            <a:extLst>
              <a:ext uri="{FF2B5EF4-FFF2-40B4-BE49-F238E27FC236}">
                <a16:creationId xmlns:a16="http://schemas.microsoft.com/office/drawing/2014/main" id="{C292F215-483E-4447-AB20-17FC059AF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96FE9F72-C4F1-428A-BDF4-43723B000E7B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24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939A9-B4C6-4D4F-97F1-5D382F16D71F}"/>
              </a:ext>
            </a:extLst>
          </p:cNvPr>
          <p:cNvSpPr txBox="1"/>
          <p:nvPr/>
        </p:nvSpPr>
        <p:spPr>
          <a:xfrm>
            <a:off x="2195736" y="5446613"/>
            <a:ext cx="4752975" cy="574675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ctr">
              <a:defRPr/>
            </a:pPr>
            <a:r>
              <a:rPr lang="ko-KR" altLang="en-US" dirty="0">
                <a:latin typeface="+mn-ea"/>
                <a:ea typeface="+mn-ea"/>
              </a:rPr>
              <a:t>표 </a:t>
            </a:r>
            <a:r>
              <a:rPr lang="en-US" altLang="ko-KR" dirty="0">
                <a:latin typeface="+mn-ea"/>
                <a:ea typeface="+mn-ea"/>
              </a:rPr>
              <a:t>1-1 </a:t>
            </a:r>
            <a:r>
              <a:rPr lang="ko-KR" altLang="en-US" dirty="0">
                <a:latin typeface="+mn-ea"/>
                <a:ea typeface="+mn-ea"/>
              </a:rPr>
              <a:t>소프트웨어의 위험 요소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572CB-A847-4584-A018-C325B34EB8BE}"/>
              </a:ext>
            </a:extLst>
          </p:cNvPr>
          <p:cNvSpPr txBox="1"/>
          <p:nvPr/>
        </p:nvSpPr>
        <p:spPr>
          <a:xfrm>
            <a:off x="323528" y="977800"/>
            <a:ext cx="3240360" cy="4349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위험 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48C49EA-3C18-4549-A291-600D0ED09F12}"/>
              </a:ext>
            </a:extLst>
          </p:cNvPr>
          <p:cNvSpPr/>
          <p:nvPr/>
        </p:nvSpPr>
        <p:spPr>
          <a:xfrm>
            <a:off x="10188624" y="20608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F5785F1-DF5F-44FF-A257-E566541D9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6538"/>
            <a:ext cx="7561263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  <a:t>1.5 </a:t>
            </a:r>
            <a:r>
              <a:rPr kumimoji="0"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관리</a:t>
            </a:r>
            <a:endParaRPr kumimoji="0"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DEB66-85E2-4CBB-BC1D-F526D4B67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69" y="1022639"/>
            <a:ext cx="8353623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위험관리 프로세스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dirty="0"/>
              <a:t>1</a:t>
            </a:r>
            <a:r>
              <a:rPr lang="ko-KR" altLang="en-US" dirty="0"/>
              <a:t>단계 위험 인식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dirty="0"/>
              <a:t>2</a:t>
            </a:r>
            <a:r>
              <a:rPr lang="ko-KR" altLang="en-US" dirty="0"/>
              <a:t>단계 위험 분석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dirty="0"/>
              <a:t>3</a:t>
            </a:r>
            <a:r>
              <a:rPr lang="ko-KR" altLang="en-US" dirty="0"/>
              <a:t>단계 위험 계획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en-US" altLang="ko-KR" dirty="0"/>
              <a:t>4</a:t>
            </a:r>
            <a:r>
              <a:rPr lang="ko-KR" altLang="en-US" dirty="0"/>
              <a:t>단계 위험 모니터링</a:t>
            </a:r>
          </a:p>
        </p:txBody>
      </p:sp>
      <p:sp>
        <p:nvSpPr>
          <p:cNvPr id="32771" name="슬라이드 번호 개체 틀 3">
            <a:extLst>
              <a:ext uri="{FF2B5EF4-FFF2-40B4-BE49-F238E27FC236}">
                <a16:creationId xmlns:a16="http://schemas.microsoft.com/office/drawing/2014/main" id="{64356419-4316-4058-A24A-3574DD4A67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B952C166-EBD2-40BD-A649-4EC780531C70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25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4C76874-7649-4343-AABC-2B6185B6D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6538"/>
            <a:ext cx="7561263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  <a:t>1.5 </a:t>
            </a:r>
            <a:r>
              <a:rPr kumimoji="0"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관리</a:t>
            </a:r>
            <a:endParaRPr kumimoji="0"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2A2A92B-E8D6-4301-B65A-FCE38EF82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57213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36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주교재 </a:t>
            </a:r>
          </a:p>
        </p:txBody>
      </p:sp>
      <p:sp>
        <p:nvSpPr>
          <p:cNvPr id="9219" name="Rectangle 6">
            <a:extLst>
              <a:ext uri="{FF2B5EF4-FFF2-40B4-BE49-F238E27FC236}">
                <a16:creationId xmlns:a16="http://schemas.microsoft.com/office/drawing/2014/main" id="{BBE72CEE-923F-47CC-A08C-F74B794B5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238375"/>
            <a:ext cx="5448300" cy="3135313"/>
          </a:xfrm>
          <a:prstGeom prst="rect">
            <a:avLst/>
          </a:prstGeom>
          <a:noFill/>
          <a:ln w="2540">
            <a:solidFill>
              <a:srgbClr val="FF7C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0" tIns="324000" rIns="180000" bIns="180000" anchor="ctr"/>
          <a:lstStyle>
            <a:lvl1pPr marL="342900" indent="-3429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도 서 명 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분석과 설계</a:t>
            </a:r>
            <a:endParaRPr lang="en-US" altLang="ko-KR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저     자 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허원실</a:t>
            </a:r>
            <a:endParaRPr lang="en-US" altLang="ko-KR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출 판 사 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한빛아카데미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www.hanbit.co.kr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도서가격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| 25,000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원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페 이 지 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| 408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페이지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출 간 일 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| 2018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26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I S B N  | 979-11-5664-206-0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B3C149-936C-4A8F-AB85-8A365CC5F26B}"/>
              </a:ext>
            </a:extLst>
          </p:cNvPr>
          <p:cNvSpPr/>
          <p:nvPr/>
        </p:nvSpPr>
        <p:spPr>
          <a:xfrm>
            <a:off x="0" y="620713"/>
            <a:ext cx="9144000" cy="287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5">
            <a:extLst>
              <a:ext uri="{FF2B5EF4-FFF2-40B4-BE49-F238E27FC236}">
                <a16:creationId xmlns:a16="http://schemas.microsoft.com/office/drawing/2014/main" id="{DD3CC350-76F9-473A-8A20-E60EB37E8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900" y="168275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목</a:t>
            </a:r>
            <a:r>
              <a:rPr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차</a:t>
            </a:r>
          </a:p>
        </p:txBody>
      </p:sp>
      <p:sp>
        <p:nvSpPr>
          <p:cNvPr id="10243" name="TextBox 6">
            <a:extLst>
              <a:ext uri="{FF2B5EF4-FFF2-40B4-BE49-F238E27FC236}">
                <a16:creationId xmlns:a16="http://schemas.microsoft.com/office/drawing/2014/main" id="{960038E2-497A-4677-B7A5-E5CB7E0EC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852488"/>
            <a:ext cx="6265863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1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시스템 개발과정의 이해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2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설계 방법론과 관련 문서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3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구조적 분석 방법론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4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자료 흐름도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5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자료 흐름도 작성 단계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6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자료 사전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7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소단위 명세서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8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미니 프로젝트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9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통합 분석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설계 방법론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데이터 모형 구축 방법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11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관계형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설계 과정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12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미니 프로젝트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13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객체지향 방법론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14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 UML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모델링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15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미니 프로젝트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(3)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텍스트 개체 틀 1">
            <a:extLst>
              <a:ext uri="{FF2B5EF4-FFF2-40B4-BE49-F238E27FC236}">
                <a16:creationId xmlns:a16="http://schemas.microsoft.com/office/drawing/2014/main" id="{49307567-6E3B-48AE-AB11-7DAFF1CEA63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11188" y="1844675"/>
            <a:ext cx="8208962" cy="4105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소프트웨어 위기와 소프트웨어 공학의 출현 배경을 이해한다</a:t>
            </a:r>
            <a:r>
              <a:rPr lang="en-US" altLang="ko-KR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시스템</a:t>
            </a:r>
            <a:r>
              <a:rPr lang="en-US" altLang="ko-KR"/>
              <a:t>(</a:t>
            </a:r>
            <a:r>
              <a:rPr lang="ko-KR" altLang="en-US"/>
              <a:t>소프트웨어</a:t>
            </a:r>
            <a:r>
              <a:rPr lang="en-US" altLang="ko-KR"/>
              <a:t>) </a:t>
            </a:r>
            <a:r>
              <a:rPr lang="ko-KR" altLang="en-US"/>
              <a:t>개발 과정에 참여하는 사람들에 대해 알아본다</a:t>
            </a:r>
            <a:r>
              <a:rPr lang="en-US" altLang="ko-KR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시스템 개발 단계를 이해하기 위해 </a:t>
            </a:r>
            <a:r>
              <a:rPr lang="en-US" altLang="ko-KR"/>
              <a:t>SDLC </a:t>
            </a:r>
            <a:r>
              <a:rPr lang="ko-KR" altLang="en-US"/>
              <a:t>모형 및 프로토타입 모형을 학습한다</a:t>
            </a:r>
            <a:r>
              <a:rPr lang="en-US" altLang="ko-KR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프로젝트 관리의 개념을 이해하고 절차를 학습한다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D7276FCD-15EF-48F4-BCAA-866469E666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66713" y="236538"/>
            <a:ext cx="7561262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1.1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공학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ADA2F-F6BE-4779-B1A4-C04A8E6A5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소프트웨어 위기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주먹구구식 개발로 개발 기간이 지연되거나 실패로 돌아감</a:t>
            </a: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pic>
        <p:nvPicPr>
          <p:cNvPr id="12292" name="그림 1">
            <a:extLst>
              <a:ext uri="{FF2B5EF4-FFF2-40B4-BE49-F238E27FC236}">
                <a16:creationId xmlns:a16="http://schemas.microsoft.com/office/drawing/2014/main" id="{6AEE1E57-D960-443F-A64D-E6004B1FA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844675"/>
            <a:ext cx="6561138" cy="433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슬라이드 번호 개체 틀 3">
            <a:extLst>
              <a:ext uri="{FF2B5EF4-FFF2-40B4-BE49-F238E27FC236}">
                <a16:creationId xmlns:a16="http://schemas.microsoft.com/office/drawing/2014/main" id="{8558A114-413F-459F-9FB6-C706CE1393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76274A6A-2CDD-415A-A215-0B80363580D0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7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ADAEA-E6C7-4E56-BAC2-B66A5CF93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31875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소프트웨어 공학의 출현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- IEEE</a:t>
            </a:r>
            <a:r>
              <a:rPr lang="ko-KR" altLang="en-US" dirty="0"/>
              <a:t>의 </a:t>
            </a:r>
            <a:r>
              <a:rPr lang="en-US" altLang="ko-KR" dirty="0"/>
              <a:t>&lt;</a:t>
            </a:r>
            <a:r>
              <a:rPr lang="ko-KR" altLang="en-US" dirty="0"/>
              <a:t>소프트웨어 공학</a:t>
            </a:r>
            <a:r>
              <a:rPr lang="en-US" altLang="ko-KR" dirty="0"/>
              <a:t>&gt;</a:t>
            </a:r>
            <a:r>
              <a:rPr lang="ko-KR" altLang="en-US" dirty="0"/>
              <a:t>에 대한 정의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r>
              <a:rPr lang="ko-KR" altLang="en-US" sz="1800" b="0" dirty="0">
                <a:solidFill>
                  <a:schemeClr val="tx1"/>
                </a:solidFill>
              </a:rPr>
              <a:t>소프트웨어의 개발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운용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유지보수 및 파기에 대한 체계적인 접근 방법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ko-KR" altLang="en-US" sz="1800" b="0" dirty="0"/>
              <a:t>    → 품질이 좋은 소프트웨어를 최소한의 비용으로 계획된 일정에 맞추어 </a:t>
            </a:r>
            <a:br>
              <a:rPr lang="en-US" altLang="ko-KR" sz="1800" b="0" dirty="0"/>
            </a:br>
            <a:r>
              <a:rPr lang="en-US" altLang="ko-KR" sz="1800" b="0" dirty="0"/>
              <a:t>        </a:t>
            </a:r>
            <a:r>
              <a:rPr lang="ko-KR" altLang="en-US" sz="1800" b="0" dirty="0"/>
              <a:t>개발하는 것</a:t>
            </a:r>
            <a:endParaRPr lang="en-US" altLang="ko-KR" sz="1800" b="0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14341" name="슬라이드 번호 개체 틀 4">
            <a:extLst>
              <a:ext uri="{FF2B5EF4-FFF2-40B4-BE49-F238E27FC236}">
                <a16:creationId xmlns:a16="http://schemas.microsoft.com/office/drawing/2014/main" id="{76234483-C007-4EC5-AC59-67EA205E42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38A9CB2D-CB90-4ACC-8819-B10332ED9001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8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42B7B48-C656-4CC0-9C53-62EBF3A7F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236538"/>
            <a:ext cx="7561262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  <a:t>1.1 </a:t>
            </a:r>
            <a:r>
              <a:rPr kumimoji="0"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공학</a:t>
            </a:r>
            <a:endParaRPr kumimoji="0"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35233-E00E-4707-9495-468363C3B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4941888"/>
            <a:ext cx="8642350" cy="143986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도구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프로그램 개발 과정에서 사용되는 여러 가지 방법을 자동화한 것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CASE</a:t>
            </a:r>
            <a:r>
              <a:rPr lang="ko-KR" altLang="en-US" dirty="0"/>
              <a:t>는 소프트웨어 개발 전 단계를 지원하는 대표적인 도구</a:t>
            </a:r>
            <a:endParaRPr lang="en-US" altLang="ko-KR" dirty="0"/>
          </a:p>
        </p:txBody>
      </p:sp>
      <p:pic>
        <p:nvPicPr>
          <p:cNvPr id="15364" name="그림 5">
            <a:extLst>
              <a:ext uri="{FF2B5EF4-FFF2-40B4-BE49-F238E27FC236}">
                <a16:creationId xmlns:a16="http://schemas.microsoft.com/office/drawing/2014/main" id="{5BBBB117-4E61-4CD1-8995-F80033A19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524" y="1346051"/>
            <a:ext cx="5428308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슬라이드 번호 개체 틀 6">
            <a:extLst>
              <a:ext uri="{FF2B5EF4-FFF2-40B4-BE49-F238E27FC236}">
                <a16:creationId xmlns:a16="http://schemas.microsoft.com/office/drawing/2014/main" id="{04046971-C2AE-4C5D-BF95-014BC9F1E8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fld id="{3796DAA0-5B2C-41DA-BF86-F1CEB66AD684}" type="slidenum">
              <a:rPr lang="ko-KR" altLang="en-US" sz="1200">
                <a:solidFill>
                  <a:srgbClr val="898989"/>
                </a:solidFill>
                <a:ea typeface="맑은 고딕" panose="020B0503020000020004" pitchFamily="50" charset="-127"/>
              </a:rPr>
              <a:pPr latinLnBrk="1"/>
              <a:t>9</a:t>
            </a:fld>
            <a:endParaRPr lang="ko-KR" altLang="en-US" sz="1200">
              <a:solidFill>
                <a:srgbClr val="898989"/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C12F8-F797-418C-8620-12C9A36EE771}"/>
              </a:ext>
            </a:extLst>
          </p:cNvPr>
          <p:cNvSpPr txBox="1"/>
          <p:nvPr/>
        </p:nvSpPr>
        <p:spPr>
          <a:xfrm>
            <a:off x="430166" y="991624"/>
            <a:ext cx="46458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latin typeface="+mn-ea"/>
                <a:ea typeface="+mn-ea"/>
              </a:rPr>
              <a:t>■ 소프트웨어 공학의 계층 구조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4E5988D-84DE-4AC3-A0E5-B2039E725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236538"/>
            <a:ext cx="7561262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  <a:t>1.1 </a:t>
            </a:r>
            <a:r>
              <a:rPr kumimoji="0"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공학</a:t>
            </a:r>
            <a:endParaRPr kumimoji="0"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4175</TotalTime>
  <Words>975</Words>
  <Application>Microsoft Office PowerPoint</Application>
  <PresentationFormat>화면 슬라이드 쇼(4:3)</PresentationFormat>
  <Paragraphs>191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맑은 고딕</vt:lpstr>
      <vt:lpstr>굴림</vt:lpstr>
      <vt:lpstr>Arial</vt:lpstr>
      <vt:lpstr>HY견고딕</vt:lpstr>
      <vt:lpstr>HY헤드라인M</vt:lpstr>
      <vt:lpstr>HY견명조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1.1 소프트웨어 공학</vt:lpstr>
      <vt:lpstr>PowerPoint 프레젠테이션</vt:lpstr>
      <vt:lpstr>PowerPoint 프레젠테이션</vt:lpstr>
      <vt:lpstr>PowerPoint 프레젠테이션</vt:lpstr>
      <vt:lpstr>PowerPoint 프레젠테이션</vt:lpstr>
      <vt:lpstr>1.2 시스템과 시스템 개발자</vt:lpstr>
      <vt:lpstr>PowerPoint 프레젠테이션</vt:lpstr>
      <vt:lpstr>1.3 SDLC 모형</vt:lpstr>
      <vt:lpstr>PowerPoint 프레젠테이션</vt:lpstr>
      <vt:lpstr>PowerPoint 프레젠테이션</vt:lpstr>
      <vt:lpstr>PowerPoint 프레젠테이션</vt:lpstr>
      <vt:lpstr>1.4 프로토타입 모형</vt:lpstr>
      <vt:lpstr>PowerPoint 프레젠테이션</vt:lpstr>
      <vt:lpstr>1.5 프로젝트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Lee Kyoung Jae</cp:lastModifiedBy>
  <cp:revision>373</cp:revision>
  <dcterms:created xsi:type="dcterms:W3CDTF">2012-07-11T10:23:22Z</dcterms:created>
  <dcterms:modified xsi:type="dcterms:W3CDTF">2021-08-05T07:22:14Z</dcterms:modified>
</cp:coreProperties>
</file>