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6" r:id="rId3"/>
    <p:sldId id="325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AD"/>
    <a:srgbClr val="00FFCC"/>
    <a:srgbClr val="33CCCC"/>
    <a:srgbClr val="FFCC99"/>
    <a:srgbClr val="FFFFCC"/>
    <a:srgbClr val="6699FF"/>
    <a:srgbClr val="08822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4160" autoAdjust="0"/>
  </p:normalViewPr>
  <p:slideViewPr>
    <p:cSldViewPr>
      <p:cViewPr>
        <p:scale>
          <a:sx n="100" d="100"/>
          <a:sy n="100" d="100"/>
        </p:scale>
        <p:origin x="1374" y="174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D49053-B11F-4921-BAD9-5A7E41D17C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BC0D0E-29D2-421D-A347-A94533A41B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821E2FD-C92A-4E65-A9BE-CD2204882A4A}" type="datetimeFigureOut">
              <a:rPr lang="ko-KR" altLang="en-US"/>
              <a:pPr>
                <a:defRPr/>
              </a:pPr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C907D5-CC75-4696-B5D4-F23ACB7093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B1BD2D-A0A1-4F92-BEE5-2991B9B146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C7B138-11BB-4A62-90B5-8EB1038FFF3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6AA2AFD-5B81-4A6E-9E19-A0111E2D80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AD0FBF-70F4-4CCF-9802-9ED74F45AB1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487770C0-FA77-4870-ACB5-B63595DBA417}" type="datetimeFigureOut">
              <a:rPr lang="ko-KR" altLang="en-US"/>
              <a:pPr>
                <a:defRPr/>
              </a:pPr>
              <a:t>2021-08-30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9144341F-432B-47AD-BD4B-A730CE51A2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74CA98A-A05F-487B-BD92-25D897CAB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89E56-E41B-45FC-A65C-4BDE12FEC0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6F224-602F-4A3D-A520-8BE063611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C66CB-09F3-4A6C-9C9E-3294CA762BB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8F4C9DEA-3971-4BF3-BEA0-18C66CC5D2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45DC6854-9A4B-49B1-BEAB-82E2BC4A5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C8CBA2D3-9773-4666-9F9C-6F9708383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B1507B8-BD16-4AE3-BA36-9225F7588A37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52AD3A22-713E-4213-B151-7618DE9CCE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85DF512C-CE7C-496D-BAB0-13E4B92176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C576E591-8341-4E41-972F-E97D9B0FE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0ED9850-A046-43AD-97F8-C2AD098480B4}" type="slidenum">
              <a:rPr lang="ko-KR" altLang="en-US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68FF9DBD-5C48-42B0-8738-227EFD9BAC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1C1F8FD9-21F7-4668-8EDA-6A2D41B2B3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8010F928-3A70-458D-8A13-B9A9A7B49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CE10AF-3FED-4E61-AC2B-D32001E3F662}" type="slidenum">
              <a:rPr lang="ko-KR" altLang="en-US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09EF45EE-461E-49A7-94AB-9B1012587C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B4E90339-955C-485F-97E0-6C1CF6712C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C096EA76-6109-4D85-B7B9-97A516B9C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22ECCF3-D7CE-4D65-9C58-D84C02B77B2E}" type="slidenum">
              <a:rPr lang="ko-KR" altLang="en-US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4652DF54-020F-48AE-8B75-DE6CD6A399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C578652D-1009-4368-BDBA-6D15CBB130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8792AB07-1CE4-41FE-8829-08AB6E3F1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929B7F6-E301-4603-9FA2-0C16AB3059E1}" type="slidenum">
              <a:rPr lang="ko-KR" altLang="en-US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94C97065-A404-4BEA-90B9-F37396D176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67BACF8B-CD80-4F9C-B053-CD0A13BEBB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9CED7D49-DE21-4B03-98D3-258E8AF7A2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490A434-9920-4F9E-9D20-3636BCA34A7E}" type="slidenum">
              <a:rPr lang="ko-KR" altLang="en-US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BD805915-6A85-4D49-8A02-E7E52DA201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C3423450-2DD9-4935-ACE8-AA95F40A05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DEFD52C1-C231-4E2D-91C9-1AA7B160B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844E724-1E31-4FF6-ABC9-93D527DB9CBF}" type="slidenum">
              <a:rPr lang="ko-KR" altLang="en-US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34E837A4-602E-4B6F-9846-94D01B3854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16E6DD87-22C7-47C9-8FBF-C5ED331CAB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7A1153DA-6C07-4444-8D4C-2AB3A07194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8C7AA49-EED8-4CD5-84D3-236801747998}" type="slidenum">
              <a:rPr lang="ko-KR" altLang="en-US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BAC6B0DB-750C-445C-AC9A-CF2B310C32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57A9D9D3-60A7-43EB-8807-9C8C5FAA3A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A8056682-CD0E-4453-840E-9995BCBC01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D0B1FEA-11F6-44CC-8628-F237FA958806}" type="slidenum">
              <a:rPr lang="ko-KR" altLang="en-US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E18BB465-450B-4604-BD84-EBE654FE90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FAD93477-2C6F-4A83-982F-912C8E573C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48EBB86D-FE36-4C4C-BA0C-C069E9658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CDF5806-70AB-478F-AE5C-AAA6D127940E}" type="slidenum">
              <a:rPr lang="ko-KR" altLang="en-US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>
            <a:extLst>
              <a:ext uri="{FF2B5EF4-FFF2-40B4-BE49-F238E27FC236}">
                <a16:creationId xmlns:a16="http://schemas.microsoft.com/office/drawing/2014/main" id="{1607FDEA-AEA4-454F-86CB-6C7F8744B1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>
            <a:extLst>
              <a:ext uri="{FF2B5EF4-FFF2-40B4-BE49-F238E27FC236}">
                <a16:creationId xmlns:a16="http://schemas.microsoft.com/office/drawing/2014/main" id="{61261E75-3302-4508-BE5A-6410814FFD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04" name="슬라이드 번호 개체 틀 3">
            <a:extLst>
              <a:ext uri="{FF2B5EF4-FFF2-40B4-BE49-F238E27FC236}">
                <a16:creationId xmlns:a16="http://schemas.microsoft.com/office/drawing/2014/main" id="{86444E5A-E763-463D-AEA3-E6D36F4E6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2249D13-F484-4A52-95C8-F72DE568702C}" type="slidenum">
              <a:rPr lang="ko-KR" altLang="en-US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B142AD8C-D558-4B3E-867D-781B30F087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07C7D728-76BB-4EF6-B0E8-B524E5667A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010DCCBD-48D5-481B-8374-FE27C1F73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5AA527F-DDF2-4DF7-A870-50ACE4312FC3}" type="slidenum">
              <a:rPr lang="ko-KR" altLang="en-US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>
            <a:extLst>
              <a:ext uri="{FF2B5EF4-FFF2-40B4-BE49-F238E27FC236}">
                <a16:creationId xmlns:a16="http://schemas.microsoft.com/office/drawing/2014/main" id="{EB3197BA-734D-4A54-A8ED-23C0A58A70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>
            <a:extLst>
              <a:ext uri="{FF2B5EF4-FFF2-40B4-BE49-F238E27FC236}">
                <a16:creationId xmlns:a16="http://schemas.microsoft.com/office/drawing/2014/main" id="{212D0296-72D2-4371-B83A-43A1FA64C5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2" name="슬라이드 번호 개체 틀 3">
            <a:extLst>
              <a:ext uri="{FF2B5EF4-FFF2-40B4-BE49-F238E27FC236}">
                <a16:creationId xmlns:a16="http://schemas.microsoft.com/office/drawing/2014/main" id="{B029794C-080A-482D-81D0-9DD283D01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145D6C5-CCE0-4BE5-9BEE-BDFA2D026B8A}" type="slidenum">
              <a:rPr lang="ko-KR" altLang="en-US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>
            <a:extLst>
              <a:ext uri="{FF2B5EF4-FFF2-40B4-BE49-F238E27FC236}">
                <a16:creationId xmlns:a16="http://schemas.microsoft.com/office/drawing/2014/main" id="{FE796AD0-6E13-4819-AA53-140BA262DD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>
            <a:extLst>
              <a:ext uri="{FF2B5EF4-FFF2-40B4-BE49-F238E27FC236}">
                <a16:creationId xmlns:a16="http://schemas.microsoft.com/office/drawing/2014/main" id="{1B0B6754-2527-48B8-9D62-BC262DAB9B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300" name="슬라이드 번호 개체 틀 3">
            <a:extLst>
              <a:ext uri="{FF2B5EF4-FFF2-40B4-BE49-F238E27FC236}">
                <a16:creationId xmlns:a16="http://schemas.microsoft.com/office/drawing/2014/main" id="{13A27F28-B91F-49C6-A51A-853ADA881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A6F314B-9F11-4E39-B40B-6B14F6E8DF2F}" type="slidenum">
              <a:rPr lang="ko-KR" altLang="en-US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>
            <a:extLst>
              <a:ext uri="{FF2B5EF4-FFF2-40B4-BE49-F238E27FC236}">
                <a16:creationId xmlns:a16="http://schemas.microsoft.com/office/drawing/2014/main" id="{42535E28-89DE-424D-87B4-EB841868B2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>
            <a:extLst>
              <a:ext uri="{FF2B5EF4-FFF2-40B4-BE49-F238E27FC236}">
                <a16:creationId xmlns:a16="http://schemas.microsoft.com/office/drawing/2014/main" id="{C671EE23-C54E-464C-8362-D01F6B63D3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348" name="슬라이드 번호 개체 틀 3">
            <a:extLst>
              <a:ext uri="{FF2B5EF4-FFF2-40B4-BE49-F238E27FC236}">
                <a16:creationId xmlns:a16="http://schemas.microsoft.com/office/drawing/2014/main" id="{CE1CA59B-FF12-4D57-91BB-07EE5D622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14C3AF7-BA96-483D-9E4E-7015E1D927A3}" type="slidenum">
              <a:rPr lang="ko-KR" altLang="en-US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>
            <a:extLst>
              <a:ext uri="{FF2B5EF4-FFF2-40B4-BE49-F238E27FC236}">
                <a16:creationId xmlns:a16="http://schemas.microsoft.com/office/drawing/2014/main" id="{EDCE0983-0A52-41BA-AAB9-78557ED946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>
            <a:extLst>
              <a:ext uri="{FF2B5EF4-FFF2-40B4-BE49-F238E27FC236}">
                <a16:creationId xmlns:a16="http://schemas.microsoft.com/office/drawing/2014/main" id="{9EA50C8D-8195-4893-895D-C8BE27E956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396" name="슬라이드 번호 개체 틀 3">
            <a:extLst>
              <a:ext uri="{FF2B5EF4-FFF2-40B4-BE49-F238E27FC236}">
                <a16:creationId xmlns:a16="http://schemas.microsoft.com/office/drawing/2014/main" id="{81BBC110-9DB3-4C44-A310-F1EA4EF89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25162EA-DC70-4BDC-9677-6439B20406A1}" type="slidenum">
              <a:rPr lang="ko-KR" altLang="en-US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>
            <a:extLst>
              <a:ext uri="{FF2B5EF4-FFF2-40B4-BE49-F238E27FC236}">
                <a16:creationId xmlns:a16="http://schemas.microsoft.com/office/drawing/2014/main" id="{F1001F82-E2C8-4952-9144-3C3A0B9AC8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>
            <a:extLst>
              <a:ext uri="{FF2B5EF4-FFF2-40B4-BE49-F238E27FC236}">
                <a16:creationId xmlns:a16="http://schemas.microsoft.com/office/drawing/2014/main" id="{491A4D20-5783-45AD-8491-8CBD1DC11C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444" name="슬라이드 번호 개체 틀 3">
            <a:extLst>
              <a:ext uri="{FF2B5EF4-FFF2-40B4-BE49-F238E27FC236}">
                <a16:creationId xmlns:a16="http://schemas.microsoft.com/office/drawing/2014/main" id="{90804A16-6061-4133-8F08-78843E124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6E5738D-0C4F-494E-B497-20F8B7642F93}" type="slidenum">
              <a:rPr lang="ko-KR" altLang="en-US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>
            <a:extLst>
              <a:ext uri="{FF2B5EF4-FFF2-40B4-BE49-F238E27FC236}">
                <a16:creationId xmlns:a16="http://schemas.microsoft.com/office/drawing/2014/main" id="{BEEE37B5-1D92-4DDE-8710-A43843260D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>
            <a:extLst>
              <a:ext uri="{FF2B5EF4-FFF2-40B4-BE49-F238E27FC236}">
                <a16:creationId xmlns:a16="http://schemas.microsoft.com/office/drawing/2014/main" id="{268B292A-DE40-49F3-9A46-D90EEB2112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492" name="슬라이드 번호 개체 틀 3">
            <a:extLst>
              <a:ext uri="{FF2B5EF4-FFF2-40B4-BE49-F238E27FC236}">
                <a16:creationId xmlns:a16="http://schemas.microsoft.com/office/drawing/2014/main" id="{0F137EA8-B189-4BA8-94FF-F3B060D40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A1A79C7-83EF-445A-811E-A781D16E73EE}" type="slidenum">
              <a:rPr lang="ko-KR" altLang="en-US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>
            <a:extLst>
              <a:ext uri="{FF2B5EF4-FFF2-40B4-BE49-F238E27FC236}">
                <a16:creationId xmlns:a16="http://schemas.microsoft.com/office/drawing/2014/main" id="{E1A90070-6F64-4AE9-8F0A-ECC4EB243C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>
            <a:extLst>
              <a:ext uri="{FF2B5EF4-FFF2-40B4-BE49-F238E27FC236}">
                <a16:creationId xmlns:a16="http://schemas.microsoft.com/office/drawing/2014/main" id="{98954EB2-2E80-4DF0-B3E9-366985B9A7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540" name="슬라이드 번호 개체 틀 3">
            <a:extLst>
              <a:ext uri="{FF2B5EF4-FFF2-40B4-BE49-F238E27FC236}">
                <a16:creationId xmlns:a16="http://schemas.microsoft.com/office/drawing/2014/main" id="{2C833D40-A628-4015-AB3C-B6F237F6D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A9AC7F4-B445-44C0-AF44-5C2F676FAD00}" type="slidenum">
              <a:rPr lang="ko-KR" altLang="en-US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>
            <a:extLst>
              <a:ext uri="{FF2B5EF4-FFF2-40B4-BE49-F238E27FC236}">
                <a16:creationId xmlns:a16="http://schemas.microsoft.com/office/drawing/2014/main" id="{7E54835B-BA91-440F-A761-0212FF6907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>
            <a:extLst>
              <a:ext uri="{FF2B5EF4-FFF2-40B4-BE49-F238E27FC236}">
                <a16:creationId xmlns:a16="http://schemas.microsoft.com/office/drawing/2014/main" id="{EA93F6DD-8F66-4775-B357-85812615AF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588" name="슬라이드 번호 개체 틀 3">
            <a:extLst>
              <a:ext uri="{FF2B5EF4-FFF2-40B4-BE49-F238E27FC236}">
                <a16:creationId xmlns:a16="http://schemas.microsoft.com/office/drawing/2014/main" id="{CA0CD57B-AB12-46E5-BE31-2F5402D04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A2853F0-A581-4ECB-8EE1-74B1ED7E67A7}" type="slidenum">
              <a:rPr lang="ko-KR" altLang="en-US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D2D6942B-B801-4B68-A5D9-F85F916C7B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7D64ED9B-A662-4E66-8849-13B0696C78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08B956B3-8645-470E-ABA6-0A77B7921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F109D77-724E-42CF-B95D-A17E5C28E229}" type="slidenum">
              <a:rPr lang="ko-KR" altLang="en-US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E2B67593-601C-4279-B49B-E0FA3FD2A4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1523EABD-6424-4833-9AEE-055D8FF5F3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6872A1F5-386C-4120-84E4-D7B53020A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FB18CF8-3017-4B7E-B5F1-9F017DE6B78D}" type="slidenum">
              <a:rPr lang="ko-KR" altLang="en-US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1B6588CF-ABD4-4E81-A707-1310206774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75C9B9A5-8F18-4CB5-9BEE-9935D1557A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51D859E4-B58A-4716-882A-E02F7E0C33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2E41C12-BDC2-4984-B58F-13D68CFF42E3}" type="slidenum">
              <a:rPr lang="ko-KR" altLang="en-US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CB29BB3B-CFAF-48E7-9E5B-C47DFB400F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A95E97A6-7870-464A-AB1B-8CF64ACA6D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FCDD9635-099C-4FBC-9695-1E6E43438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66AC17A-3274-48DC-9515-A03117B64D5E}" type="slidenum">
              <a:rPr lang="ko-KR" altLang="en-US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81E34C17-66F0-4F87-8CFD-E7BCEE4EF3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7C0412CE-C4BB-44BF-9CCA-94BF829764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8084577D-CC52-4F89-8380-EEDB90340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1C73B8C-46B3-4124-B9C4-FAA503BEEAB7}" type="slidenum">
              <a:rPr lang="ko-KR" altLang="en-US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B084F540-82EB-4AB9-8D86-9FA62862BA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0040B75A-3B21-4C94-A16D-8851B8EE81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EF7DF99F-8631-4631-A00E-4089F4E4D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14AC8C7-D443-4619-BBB1-71D27D914A22}" type="slidenum">
              <a:rPr lang="ko-KR" altLang="en-US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349B2668-18CD-4FAE-9D05-50578CB9E3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2D00EB01-3120-4B27-A89D-46D3625851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CC70EF03-E25D-465E-9377-B3B3D941D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FE1FC78-3CD8-4AC2-BCF2-995C04EA4EEB}" type="slidenum">
              <a:rPr lang="ko-KR" altLang="en-US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CBA749-6BA0-4208-B93D-0C363E1AC0A9}"/>
              </a:ext>
            </a:extLst>
          </p:cNvPr>
          <p:cNvSpPr txBox="1">
            <a:spLocks/>
          </p:cNvSpPr>
          <p:nvPr userDrawn="1"/>
        </p:nvSpPr>
        <p:spPr>
          <a:xfrm>
            <a:off x="971599" y="180014"/>
            <a:ext cx="7145857" cy="23042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방법론과 관련 문서</a:t>
            </a:r>
          </a:p>
        </p:txBody>
      </p:sp>
    </p:spTree>
    <p:extLst>
      <p:ext uri="{BB962C8B-B14F-4D97-AF65-F5344CB8AC3E}">
        <p14:creationId xmlns:p14="http://schemas.microsoft.com/office/powerpoint/2010/main" val="312682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18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B6F031-C97C-43B5-A34D-74A9312934CA}"/>
              </a:ext>
            </a:extLst>
          </p:cNvPr>
          <p:cNvCxnSpPr/>
          <p:nvPr userDrawn="1"/>
        </p:nvCxnSpPr>
        <p:spPr>
          <a:xfrm>
            <a:off x="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EDB283-1876-4D69-8BEE-930FDD88DEE0}"/>
              </a:ext>
            </a:extLst>
          </p:cNvPr>
          <p:cNvCxnSpPr/>
          <p:nvPr userDrawn="1"/>
        </p:nvCxnSpPr>
        <p:spPr>
          <a:xfrm>
            <a:off x="23368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681CBFC-F90B-4C4E-9135-BC12A10DA1E9}"/>
              </a:ext>
            </a:extLst>
          </p:cNvPr>
          <p:cNvCxnSpPr/>
          <p:nvPr userDrawn="1"/>
        </p:nvCxnSpPr>
        <p:spPr>
          <a:xfrm>
            <a:off x="45720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235AB91-CDC6-4311-B08B-A644D94D1C9F}"/>
              </a:ext>
            </a:extLst>
          </p:cNvPr>
          <p:cNvCxnSpPr/>
          <p:nvPr userDrawn="1"/>
        </p:nvCxnSpPr>
        <p:spPr>
          <a:xfrm>
            <a:off x="6804025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5" y="1031530"/>
            <a:ext cx="8641655" cy="5472608"/>
          </a:xfrm>
          <a:prstGeom prst="rect">
            <a:avLst/>
          </a:prstGeo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Tx/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A7193672-653D-466B-ACD6-1C864A3D9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8425" y="6562848"/>
            <a:ext cx="720080" cy="260647"/>
          </a:xfrm>
        </p:spPr>
        <p:txBody>
          <a:bodyPr/>
          <a:lstStyle>
            <a:lvl1pPr>
              <a:defRPr sz="600"/>
            </a:lvl1pPr>
          </a:lstStyle>
          <a:p>
            <a:fld id="{1FF4A9F9-EA22-41E7-9C9B-BD1A644C678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49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E46D9-0F17-41AD-9ECA-7E1BCE38D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0432" y="6669360"/>
            <a:ext cx="673950" cy="1886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6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EB1989C2-7CEE-480F-93C0-C29E1DD3C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5" r:id="rId2"/>
    <p:sldLayoutId id="2147484066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D2F16-3B16-4755-9DAC-77CC762593C7}"/>
              </a:ext>
            </a:extLst>
          </p:cNvPr>
          <p:cNvSpPr txBox="1"/>
          <p:nvPr/>
        </p:nvSpPr>
        <p:spPr>
          <a:xfrm>
            <a:off x="3034004" y="3438236"/>
            <a:ext cx="3096344" cy="230425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2.1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분석의 중요성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2.2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2.3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2.4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검토 회의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2.5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문서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61"/>
    </mc:Choice>
    <mc:Fallback>
      <p:transition spd="slow" advTm="12861"/>
    </mc:Fallback>
  </mc:AlternateContent>
  <p:extLst>
    <p:ext uri="{3A86A75C-4F4B-4683-9AE1-C65F6400EC91}">
      <p14:laserTraceLst xmlns:p14="http://schemas.microsoft.com/office/powerpoint/2010/main">
        <p14:tracePtLst>
          <p14:tracePt t="157" x="3706813" y="3309938"/>
          <p14:tracePt t="205" x="3714750" y="3309938"/>
          <p14:tracePt t="261" x="3722688" y="3309938"/>
          <p14:tracePt t="829" x="3738563" y="3325813"/>
          <p14:tracePt t="837" x="3762375" y="3341688"/>
          <p14:tracePt t="845" x="3770313" y="3349625"/>
          <p14:tracePt t="853" x="3786188" y="3349625"/>
          <p14:tracePt t="861" x="3802063" y="3365500"/>
          <p14:tracePt t="869" x="3810000" y="3365500"/>
          <p14:tracePt t="877" x="3817938" y="3373438"/>
          <p14:tracePt t="884" x="3825875" y="3381375"/>
          <p14:tracePt t="893" x="3833813" y="3381375"/>
          <p14:tracePt t="901" x="3843338" y="3389313"/>
          <p14:tracePt t="909" x="3859213" y="3397250"/>
          <p14:tracePt t="925" x="3867150" y="3413125"/>
          <p14:tracePt t="933" x="3875088" y="3413125"/>
          <p14:tracePt t="941" x="3883025" y="3413125"/>
          <p14:tracePt t="958" x="3890963" y="3413125"/>
          <p14:tracePt t="965" x="3890963" y="3421063"/>
          <p14:tracePt t="973" x="3898900" y="3421063"/>
          <p14:tracePt t="989" x="3906838" y="3429000"/>
          <p14:tracePt t="1005" x="3914775" y="3436938"/>
          <p14:tracePt t="1020" x="3922713" y="3436938"/>
          <p14:tracePt t="1037" x="3938588" y="3444875"/>
          <p14:tracePt t="1045" x="3946525" y="3444875"/>
          <p14:tracePt t="1053" x="3954463" y="3452813"/>
          <p14:tracePt t="1060" x="3962400" y="3452813"/>
          <p14:tracePt t="1125" x="3970338" y="3452813"/>
          <p14:tracePt t="1141" x="3978275" y="3452813"/>
          <p14:tracePt t="1165" x="3986213" y="3452813"/>
          <p14:tracePt t="1373" x="3994150" y="3452813"/>
          <p14:tracePt t="1381" x="3994150" y="3444875"/>
          <p14:tracePt t="1413" x="4002088" y="3444875"/>
          <p14:tracePt t="1437" x="4010025" y="3444875"/>
          <p14:tracePt t="1469" x="4017963" y="3444875"/>
          <p14:tracePt t="1501" x="4017963" y="3436938"/>
          <p14:tracePt t="1517" x="4025900" y="3436938"/>
          <p14:tracePt t="1645" x="4033838" y="3436938"/>
          <p14:tracePt t="8285" x="4041775" y="3444875"/>
          <p14:tracePt t="8300" x="4041775" y="3452813"/>
          <p14:tracePt t="8324" x="4041775" y="3460750"/>
          <p14:tracePt t="11405" x="4033838" y="3460750"/>
          <p14:tracePt t="11413" x="4002088" y="3452813"/>
          <p14:tracePt t="11421" x="3954463" y="3429000"/>
          <p14:tracePt t="11429" x="3914775" y="3397250"/>
          <p14:tracePt t="11437" x="3890963" y="3349625"/>
          <p14:tracePt t="11444" x="3867150" y="3294063"/>
          <p14:tracePt t="11453" x="3833813" y="3244850"/>
          <p14:tracePt t="11461" x="3810000" y="3181350"/>
          <p14:tracePt t="11469" x="3762375" y="3117850"/>
          <p14:tracePt t="11477" x="3698875" y="3038475"/>
          <p14:tracePt t="11484" x="3611563" y="2951163"/>
          <p14:tracePt t="11493" x="3500438" y="2862263"/>
          <p14:tracePt t="11501" x="3363913" y="2751138"/>
          <p14:tracePt t="11509" x="3213100" y="2655888"/>
          <p14:tracePt t="11517" x="3036888" y="2543175"/>
          <p14:tracePt t="11525" x="2870200" y="2439988"/>
          <p14:tracePt t="11533" x="2717800" y="2328863"/>
          <p14:tracePt t="11541" x="2566988" y="2241550"/>
          <p14:tracePt t="11549" x="2424113" y="2160588"/>
          <p14:tracePt t="11557" x="2311400" y="2089150"/>
          <p14:tracePt t="11565" x="2200275" y="2025650"/>
          <p14:tracePt t="11573" x="2081213" y="1946275"/>
          <p14:tracePt t="11581" x="1952625" y="1873250"/>
          <p14:tracePt t="11588" x="1825625" y="1809750"/>
          <p14:tracePt t="11597" x="1722438" y="1754188"/>
          <p14:tracePt t="11605" x="1577975" y="1666875"/>
          <p14:tracePt t="11613" x="1466850" y="1595438"/>
          <p14:tracePt t="11621" x="1347788" y="1498600"/>
          <p14:tracePt t="11629" x="1258888" y="1427163"/>
          <p14:tracePt t="11637" x="1139825" y="1331913"/>
          <p14:tracePt t="11645" x="1036638" y="1228725"/>
          <p14:tracePt t="11653" x="949325" y="1131888"/>
          <p14:tracePt t="11661" x="884238" y="1020763"/>
          <p14:tracePt t="11669" x="828675" y="957263"/>
          <p14:tracePt t="11677" x="781050" y="885825"/>
          <p14:tracePt t="11685" x="725488" y="869950"/>
          <p14:tracePt t="11965" x="717550" y="869950"/>
          <p14:tracePt t="11973" x="701675" y="925513"/>
          <p14:tracePt t="11981" x="685800" y="989013"/>
          <p14:tracePt t="11988" x="669925" y="1012825"/>
          <p14:tracePt t="11997" x="661988" y="1028700"/>
          <p14:tracePt t="12005" x="646113" y="1044575"/>
          <p14:tracePt t="12013" x="630238" y="1044575"/>
          <p14:tracePt t="12021" x="606425" y="1044575"/>
          <p14:tracePt t="12029" x="582613" y="1044575"/>
          <p14:tracePt t="12037" x="517525" y="1020763"/>
          <p14:tracePt t="12045" x="446088" y="989013"/>
          <p14:tracePt t="12052" x="374650" y="949325"/>
          <p14:tracePt t="12061" x="295275" y="917575"/>
          <p14:tracePt t="12069" x="207963" y="893763"/>
          <p14:tracePt t="12077" x="127000" y="862013"/>
          <p14:tracePt t="12085" x="47625" y="852488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FC379-7E65-43DC-9086-BB4B87A9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0728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동적 모델링 </a:t>
            </a: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실시간 시스템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실시간 시스템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제한된 시간 내에 외부에서 주어진 사건에 응답하고 자료를 처리하는 시스템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시스템의 제어흐름</a:t>
            </a:r>
            <a:r>
              <a:rPr lang="en-US" altLang="ko-KR" b="1" dirty="0"/>
              <a:t>, </a:t>
            </a:r>
            <a:r>
              <a:rPr lang="ko-KR" altLang="en-US" b="1" dirty="0"/>
              <a:t>상호작용</a:t>
            </a:r>
            <a:r>
              <a:rPr lang="en-US" altLang="ko-KR" b="1" dirty="0"/>
              <a:t>, </a:t>
            </a:r>
            <a:r>
              <a:rPr lang="ko-KR" altLang="en-US" b="1" dirty="0"/>
              <a:t>동작의 순서 </a:t>
            </a:r>
            <a:r>
              <a:rPr lang="ko-KR" altLang="en-US" b="1" dirty="0" err="1"/>
              <a:t>다루기등이</a:t>
            </a:r>
            <a:r>
              <a:rPr lang="ko-KR" altLang="en-US" b="1" dirty="0"/>
              <a:t> 포함되어 있음</a:t>
            </a:r>
            <a:endParaRPr lang="en-US" altLang="ko-KR" b="1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- </a:t>
            </a:r>
            <a:r>
              <a:rPr lang="ko-KR" altLang="en-US" dirty="0"/>
              <a:t>실시간 시스템의 예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통신 시스템</a:t>
            </a:r>
            <a:r>
              <a:rPr lang="en-US" altLang="ko-KR" b="1" dirty="0"/>
              <a:t>, </a:t>
            </a:r>
            <a:r>
              <a:rPr lang="ko-KR" altLang="en-US" b="1" dirty="0"/>
              <a:t>비행기 운행 관리 시스템</a:t>
            </a:r>
            <a:r>
              <a:rPr lang="en-US" altLang="ko-KR" b="1" dirty="0"/>
              <a:t>, </a:t>
            </a:r>
            <a:r>
              <a:rPr lang="ko-KR" altLang="en-US" b="1" dirty="0"/>
              <a:t>자동차 속도 조절장치</a:t>
            </a:r>
            <a:r>
              <a:rPr lang="en-US" altLang="ko-KR" b="1" dirty="0"/>
              <a:t>, 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b="1" dirty="0"/>
              <a:t>  </a:t>
            </a:r>
            <a:r>
              <a:rPr lang="ko-KR" altLang="en-US" b="1" dirty="0"/>
              <a:t>원자력 발전소의 원자로 제어장치</a:t>
            </a:r>
            <a:r>
              <a:rPr lang="en-US" altLang="ko-KR" b="1" dirty="0"/>
              <a:t>, </a:t>
            </a:r>
            <a:r>
              <a:rPr lang="ko-KR" altLang="en-US" b="1" dirty="0"/>
              <a:t>군사용 미사일 시스템 등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65B6215F-B0DB-4B0C-B955-B7900B979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748465" y="6562848"/>
            <a:ext cx="360040" cy="2606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A363C8-5A3D-4FEF-8FD2-3313FB34A7F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 dirty="0">
              <a:solidFill>
                <a:srgbClr val="898989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0922D80-942C-4A1A-A5EC-AD66C0ED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31BE1-445B-4560-876C-7625849B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0728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동적 모델링 </a:t>
            </a: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상태변화도</a:t>
            </a:r>
            <a:r>
              <a:rPr lang="en-US" altLang="ko-KR" dirty="0">
                <a:latin typeface="Arial Narrow" panose="020B0606020202030204" pitchFamily="34" charset="0"/>
                <a:ea typeface="HY견고딕" panose="02030600000101010101" pitchFamily="18" charset="-127"/>
              </a:rPr>
              <a:t>(State Transition Diagram)</a:t>
            </a:r>
            <a:r>
              <a:rPr lang="ko-KR" altLang="en-US" dirty="0">
                <a:latin typeface="Arial Narrow" panose="020B0606020202030204" pitchFamily="34" charset="0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Arial Narrow" panose="020B0606020202030204" pitchFamily="34" charset="0"/>
                <a:ea typeface="HY견고딕" panose="02030600000101010101" pitchFamily="18" charset="-127"/>
              </a:rPr>
              <a:t>  </a:t>
            </a:r>
          </a:p>
          <a:p>
            <a:pPr marL="0" indent="0">
              <a:buNone/>
              <a:defRPr/>
            </a:pPr>
            <a:r>
              <a:rPr lang="en-US" altLang="ko-KR" dirty="0"/>
              <a:t>  - </a:t>
            </a:r>
            <a:r>
              <a:rPr lang="ko-KR" altLang="en-US" dirty="0"/>
              <a:t>상태변화도</a:t>
            </a:r>
            <a:r>
              <a:rPr lang="en-US" altLang="ko-KR" dirty="0"/>
              <a:t>(STD)</a:t>
            </a:r>
          </a:p>
          <a:p>
            <a:pPr lvl="1">
              <a:defRPr/>
            </a:pPr>
            <a:r>
              <a:rPr lang="ko-KR" altLang="en-US" b="1" dirty="0"/>
              <a:t>시스템의 제어흐름과 </a:t>
            </a:r>
            <a:endParaRPr lang="en-US" altLang="ko-KR" b="1" dirty="0"/>
          </a:p>
          <a:p>
            <a:pPr marL="266700" lvl="1" indent="0">
              <a:buNone/>
              <a:defRPr/>
            </a:pPr>
            <a:r>
              <a:rPr lang="en-US" altLang="ko-KR" b="1" dirty="0"/>
              <a:t>  </a:t>
            </a:r>
            <a:r>
              <a:rPr lang="ko-KR" altLang="en-US" b="1" dirty="0"/>
              <a:t>동작의 순서를 나타낸 도식</a:t>
            </a:r>
            <a:endParaRPr lang="en-US" altLang="ko-KR" b="1" dirty="0"/>
          </a:p>
          <a:p>
            <a:pPr lvl="1">
              <a:defRPr/>
            </a:pPr>
            <a:endParaRPr lang="en-US" altLang="ko-KR" b="1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92819528-708F-4628-AE0A-8EEF0863C6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B40B0E-F38A-40C8-ACC0-C3094C332E4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9701" name="그림 1">
            <a:extLst>
              <a:ext uri="{FF2B5EF4-FFF2-40B4-BE49-F238E27FC236}">
                <a16:creationId xmlns:a16="http://schemas.microsoft.com/office/drawing/2014/main" id="{37430586-CE5C-4DDF-B96C-CC34CDA52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1381915"/>
            <a:ext cx="5616625" cy="521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D86165F-A591-489B-98FD-7EFD9627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F494A-0A36-4E78-8110-34025F283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52153"/>
            <a:ext cx="8642350" cy="571693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정보 모델링</a:t>
            </a:r>
            <a:r>
              <a:rPr lang="en-US" altLang="ko-KR" dirty="0">
                <a:latin typeface="Arial Narrow" panose="020B0606020202030204" pitchFamily="34" charset="0"/>
                <a:ea typeface="HY견고딕" panose="02030600000101010101" pitchFamily="18" charset="-127"/>
              </a:rPr>
              <a:t>(Information</a:t>
            </a:r>
            <a:r>
              <a:rPr lang="ko-KR" altLang="en-US" dirty="0">
                <a:latin typeface="Arial Narrow" panose="020B0606020202030204" pitchFamily="34" charset="0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Arial Narrow" panose="020B0606020202030204" pitchFamily="34" charset="0"/>
                <a:ea typeface="HY견고딕" panose="02030600000101010101" pitchFamily="18" charset="-127"/>
              </a:rPr>
              <a:t>Modeling)</a:t>
            </a:r>
          </a:p>
          <a:p>
            <a:pPr lvl="1">
              <a:defRPr/>
            </a:pPr>
            <a:r>
              <a:rPr lang="ko-KR" altLang="en-US" b="1" dirty="0"/>
              <a:t>시스템에 필요한 </a:t>
            </a:r>
            <a:r>
              <a:rPr lang="ko-KR" altLang="en-US" b="1" dirty="0" err="1"/>
              <a:t>엔티티를</a:t>
            </a:r>
            <a:r>
              <a:rPr lang="ko-KR" altLang="en-US" b="1" dirty="0"/>
              <a:t> 정의하고 이들 </a:t>
            </a:r>
            <a:r>
              <a:rPr lang="ko-KR" altLang="en-US" b="1" dirty="0" err="1"/>
              <a:t>엔티티</a:t>
            </a:r>
            <a:r>
              <a:rPr lang="ko-KR" altLang="en-US" b="1" dirty="0"/>
              <a:t> 사이의 연관성을 규명</a:t>
            </a:r>
            <a:endParaRPr lang="en-US" altLang="ko-KR" b="1" dirty="0"/>
          </a:p>
          <a:p>
            <a:pPr lvl="1">
              <a:defRPr/>
            </a:pPr>
            <a:r>
              <a:rPr lang="ko-KR" altLang="en-US" b="1" dirty="0"/>
              <a:t>대표적인 도구 </a:t>
            </a:r>
            <a:r>
              <a:rPr lang="en-US" altLang="ko-KR" b="1" dirty="0"/>
              <a:t>: EER(Enhanced Entity-Relationship) </a:t>
            </a:r>
            <a:r>
              <a:rPr lang="ko-KR" altLang="en-US" b="1" dirty="0"/>
              <a:t>모델 </a:t>
            </a:r>
            <a:endParaRPr lang="en-US" altLang="ko-KR" b="1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ko-KR" altLang="en-US" b="1" dirty="0"/>
              <a:t>  → </a:t>
            </a:r>
            <a:r>
              <a:rPr lang="en-US" altLang="ko-KR" sz="1600" b="1" dirty="0"/>
              <a:t>1976</a:t>
            </a:r>
            <a:r>
              <a:rPr lang="ko-KR" altLang="en-US" sz="1600" b="1" dirty="0"/>
              <a:t>년 피터 </a:t>
            </a:r>
            <a:r>
              <a:rPr lang="ko-KR" altLang="en-US" sz="1600" b="1" dirty="0" err="1"/>
              <a:t>첸에</a:t>
            </a:r>
            <a:r>
              <a:rPr lang="ko-KR" altLang="en-US" sz="1600" b="1" dirty="0"/>
              <a:t> 의해 제안된 </a:t>
            </a:r>
            <a:r>
              <a:rPr lang="en-US" altLang="ko-KR" sz="1600" b="1" dirty="0"/>
              <a:t>ER </a:t>
            </a:r>
            <a:r>
              <a:rPr lang="ko-KR" altLang="en-US" sz="1600" b="1" dirty="0"/>
              <a:t>모델에 데이터의 계층 구조를 추가하여 </a:t>
            </a:r>
            <a:endParaRPr lang="en-US" altLang="ko-KR" sz="1600" b="1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sz="1600" b="1" dirty="0"/>
              <a:t>                                                                                         </a:t>
            </a:r>
            <a:r>
              <a:rPr lang="ko-KR" altLang="en-US" sz="1600" b="1" dirty="0"/>
              <a:t>확장시킨 것 </a:t>
            </a:r>
            <a:endParaRPr lang="en-US" altLang="ko-KR" sz="1600" b="1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A33C51A9-B0E3-4952-AF9D-A7D606F107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45C817-6960-4D70-9423-754BD3F38F9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1749" name="그림 3">
            <a:extLst>
              <a:ext uri="{FF2B5EF4-FFF2-40B4-BE49-F238E27FC236}">
                <a16:creationId xmlns:a16="http://schemas.microsoft.com/office/drawing/2014/main" id="{9E5D2A10-4508-406E-BC05-AC6A3C10F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2" y="2924944"/>
            <a:ext cx="7696454" cy="343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587912D-84A2-4AE1-9CCD-EC0D6B51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F21D4-14FC-4D9C-AD2F-0E3BA208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52153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객체지향 모델링</a:t>
            </a:r>
            <a:r>
              <a:rPr lang="en-US" altLang="ko-KR" dirty="0">
                <a:latin typeface="Arial Narrow" panose="020B0606020202030204" pitchFamily="34" charset="0"/>
                <a:ea typeface="HY견고딕" panose="02030600000101010101" pitchFamily="18" charset="-127"/>
              </a:rPr>
              <a:t>(Object-Oriented Modeling)        </a:t>
            </a:r>
            <a:r>
              <a:rPr lang="ko-KR" altLang="en-US" dirty="0">
                <a:latin typeface="Arial Narrow" panose="020B0606020202030204" pitchFamily="34" charset="0"/>
                <a:ea typeface="HY견고딕" panose="02030600000101010101" pitchFamily="18" charset="-127"/>
              </a:rPr>
              <a:t>☞</a:t>
            </a:r>
            <a:r>
              <a:rPr lang="ko-KR" altLang="en-US" sz="1800" dirty="0">
                <a:latin typeface="Arial Narrow" panose="020B0606020202030204" pitchFamily="34" charset="0"/>
                <a:ea typeface="HY견고딕" panose="02030600000101010101" pitchFamily="18" charset="-127"/>
              </a:rPr>
              <a:t> </a:t>
            </a:r>
            <a:r>
              <a:rPr lang="en-US" altLang="ko-KR" sz="16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13</a:t>
            </a:r>
            <a:r>
              <a:rPr lang="ko-KR" altLang="en-US" sz="1600" b="0" dirty="0">
                <a:latin typeface="Arial Narrow" panose="020B0606020202030204" pitchFamily="34" charset="0"/>
                <a:ea typeface="HY견고딕" panose="02030600000101010101" pitchFamily="18" charset="-127"/>
              </a:rPr>
              <a:t>장에서 상세히 설명</a:t>
            </a:r>
            <a:endParaRPr lang="en-US" altLang="ko-KR" b="0" dirty="0">
              <a:latin typeface="Arial Narrow" panose="020B0606020202030204" pitchFamily="34" charset="0"/>
              <a:ea typeface="HY견고딕" panose="02030600000101010101" pitchFamily="18" charset="-127"/>
            </a:endParaRPr>
          </a:p>
          <a:p>
            <a:pPr lvl="1">
              <a:defRPr/>
            </a:pPr>
            <a:r>
              <a:rPr lang="ko-KR" altLang="en-US" b="1" dirty="0"/>
              <a:t>데이터와 행위를 하나로 묶어 객체를 정의하고 </a:t>
            </a:r>
            <a:r>
              <a:rPr lang="ko-KR" altLang="en-US" b="1" dirty="0" err="1"/>
              <a:t>추상화시키는</a:t>
            </a:r>
            <a:r>
              <a:rPr lang="ko-KR" altLang="en-US" b="1" dirty="0"/>
              <a:t> 작업</a:t>
            </a:r>
            <a:endParaRPr lang="en-US" altLang="ko-KR" b="1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C9D4410A-4A6A-42FA-B9AC-5111CCF3B7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9F72C1-69BD-4CE8-84A2-7577DBFF125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3797" name="그림 1">
            <a:extLst>
              <a:ext uri="{FF2B5EF4-FFF2-40B4-BE49-F238E27FC236}">
                <a16:creationId xmlns:a16="http://schemas.microsoft.com/office/drawing/2014/main" id="{637C5BA6-CE83-4699-B434-BED517396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775" y="2007890"/>
            <a:ext cx="4713439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8ABF2D5-E309-4647-8C7D-C46041CD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E82F650B-4C10-4E0F-94F4-CF50D472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2.3 </a:t>
            </a:r>
            <a:r>
              <a:rPr lang="ko-KR" altLang="en-US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6B4CF-7A99-4C80-A209-64235056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52153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요구사항 조사방법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  <a:defRPr/>
            </a:pPr>
            <a:r>
              <a:rPr lang="en-US" altLang="ko-KR" dirty="0"/>
              <a:t>  - </a:t>
            </a:r>
            <a:r>
              <a:rPr lang="ko-KR" altLang="en-US" dirty="0"/>
              <a:t>관찰 조사</a:t>
            </a:r>
            <a:endParaRPr lang="en-US" altLang="ko-KR" dirty="0"/>
          </a:p>
          <a:p>
            <a:pPr lvl="1">
              <a:defRPr/>
            </a:pPr>
            <a:r>
              <a:rPr lang="ko-KR" altLang="en-US" b="1" dirty="0"/>
              <a:t>실제 </a:t>
            </a:r>
            <a:r>
              <a:rPr lang="ko-KR" altLang="en-US" b="1" dirty="0" err="1"/>
              <a:t>현업부서를</a:t>
            </a:r>
            <a:r>
              <a:rPr lang="ko-KR" altLang="en-US" b="1" dirty="0"/>
              <a:t> 방문하여 부서의 작업 환경</a:t>
            </a:r>
            <a:r>
              <a:rPr lang="en-US" altLang="ko-KR" b="1" dirty="0"/>
              <a:t>, </a:t>
            </a:r>
            <a:r>
              <a:rPr lang="ko-KR" altLang="en-US" b="1" dirty="0"/>
              <a:t>현업의 처리 절차</a:t>
            </a:r>
            <a:r>
              <a:rPr lang="en-US" altLang="ko-KR" b="1" dirty="0"/>
              <a:t>, </a:t>
            </a:r>
            <a:r>
              <a:rPr lang="ko-KR" altLang="en-US" b="1" dirty="0"/>
              <a:t>개선할 사항 </a:t>
            </a:r>
            <a:endParaRPr lang="en-US" altLang="ko-KR" b="1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b="1" dirty="0"/>
              <a:t>   </a:t>
            </a:r>
            <a:r>
              <a:rPr lang="ko-KR" altLang="en-US" b="1" dirty="0"/>
              <a:t>등을 관찰하여 정량적인 정보</a:t>
            </a:r>
            <a:r>
              <a:rPr lang="en-US" altLang="ko-KR" b="1" dirty="0"/>
              <a:t>(</a:t>
            </a:r>
            <a:r>
              <a:rPr lang="ko-KR" altLang="en-US" b="1" dirty="0"/>
              <a:t>빈도</a:t>
            </a:r>
            <a:r>
              <a:rPr lang="en-US" altLang="ko-KR" b="1" dirty="0"/>
              <a:t>, </a:t>
            </a:r>
            <a:r>
              <a:rPr lang="ko-KR" altLang="en-US" b="1" dirty="0"/>
              <a:t>수량</a:t>
            </a:r>
            <a:r>
              <a:rPr lang="en-US" altLang="ko-KR" b="1" dirty="0"/>
              <a:t>, </a:t>
            </a:r>
            <a:r>
              <a:rPr lang="ko-KR" altLang="en-US" b="1" dirty="0"/>
              <a:t>비용 등</a:t>
            </a:r>
            <a:r>
              <a:rPr lang="en-US" altLang="ko-KR" b="1" dirty="0"/>
              <a:t>)</a:t>
            </a:r>
            <a:r>
              <a:rPr lang="ko-KR" altLang="en-US" b="1" dirty="0"/>
              <a:t>를 수집하는 방법</a:t>
            </a:r>
            <a:endParaRPr lang="en-US" altLang="ko-KR" b="1" dirty="0"/>
          </a:p>
          <a:p>
            <a:pPr marL="0" indent="0">
              <a:buNone/>
              <a:defRPr/>
            </a:pPr>
            <a:r>
              <a:rPr lang="en-US" altLang="ko-KR" dirty="0"/>
              <a:t>  - </a:t>
            </a:r>
            <a:r>
              <a:rPr lang="ko-KR" altLang="en-US" dirty="0"/>
              <a:t>질문지 조사</a:t>
            </a:r>
            <a:endParaRPr lang="en-US" altLang="ko-KR" dirty="0"/>
          </a:p>
          <a:p>
            <a:pPr lvl="1">
              <a:defRPr/>
            </a:pPr>
            <a:r>
              <a:rPr lang="ko-KR" altLang="en-US" b="1" dirty="0"/>
              <a:t>체계적으로 설계된 질문지를 이용해 필요한 정보를 수집하는 방법</a:t>
            </a:r>
            <a:endParaRPr lang="en-US" altLang="ko-KR" b="1" dirty="0"/>
          </a:p>
          <a:p>
            <a:pPr lvl="1">
              <a:defRPr/>
            </a:pPr>
            <a:r>
              <a:rPr lang="ko-KR" altLang="en-US" b="1" dirty="0"/>
              <a:t>직접 관찰하거나 면담하기 어려운 부서의 </a:t>
            </a:r>
            <a:r>
              <a:rPr lang="ko-KR" altLang="en-US" b="1" dirty="0" err="1"/>
              <a:t>담당자에게서도</a:t>
            </a:r>
            <a:r>
              <a:rPr lang="ko-KR" altLang="en-US" b="1" dirty="0"/>
              <a:t> 손쉽게 정보를 수집</a:t>
            </a:r>
            <a:endParaRPr lang="en-US" altLang="ko-KR" b="1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b="1" dirty="0"/>
              <a:t>   </a:t>
            </a:r>
            <a:r>
              <a:rPr lang="ko-KR" altLang="en-US" b="1" dirty="0"/>
              <a:t>할 수 있음</a:t>
            </a:r>
            <a:endParaRPr lang="en-US" altLang="ko-KR" b="1" dirty="0"/>
          </a:p>
          <a:p>
            <a:pPr marL="0" indent="0">
              <a:buNone/>
              <a:defRPr/>
            </a:pPr>
            <a:r>
              <a:rPr lang="en-US" altLang="ko-KR" dirty="0"/>
              <a:t>  - </a:t>
            </a:r>
            <a:r>
              <a:rPr lang="ko-KR" altLang="en-US" dirty="0"/>
              <a:t>면담</a:t>
            </a:r>
            <a:r>
              <a:rPr lang="en-US" altLang="ko-KR" dirty="0"/>
              <a:t>(</a:t>
            </a:r>
            <a:r>
              <a:rPr lang="ko-KR" altLang="en-US" dirty="0"/>
              <a:t>인터뷰</a:t>
            </a:r>
            <a:r>
              <a:rPr lang="en-US" altLang="ko-KR" dirty="0"/>
              <a:t>)</a:t>
            </a:r>
            <a:r>
              <a:rPr lang="ko-KR" altLang="en-US" dirty="0"/>
              <a:t> 조사</a:t>
            </a:r>
            <a:endParaRPr lang="en-US" altLang="ko-KR" dirty="0"/>
          </a:p>
          <a:p>
            <a:pPr lvl="1">
              <a:defRPr/>
            </a:pPr>
            <a:r>
              <a:rPr lang="ko-KR" altLang="en-US" b="1" dirty="0"/>
              <a:t>가장 보편적이며 중요한 정보수집 방법</a:t>
            </a:r>
            <a:endParaRPr lang="en-US" altLang="ko-KR" b="1" dirty="0"/>
          </a:p>
          <a:p>
            <a:pPr lvl="1">
              <a:defRPr/>
            </a:pPr>
            <a:r>
              <a:rPr lang="ko-KR" altLang="en-US" b="1" dirty="0"/>
              <a:t>시스템 분석가와 현업부서 담당자 간의 직접 대화를 통해 현행 시스템의 문제</a:t>
            </a:r>
            <a:endParaRPr lang="en-US" altLang="ko-KR" b="1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b="1" dirty="0"/>
              <a:t>   </a:t>
            </a:r>
            <a:r>
              <a:rPr lang="ko-KR" altLang="en-US" b="1" dirty="0"/>
              <a:t>점 및 개선 요구사항 등을 파악할 수 있는 방법</a:t>
            </a:r>
            <a:endParaRPr lang="en-US" altLang="ko-KR" b="1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B6BCBE82-C7C3-4C49-A2DD-D4A6CD132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F8521C-DA8D-4DB2-B258-FA1684A477E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16DCF-DBDB-4245-AE1C-985E281A1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46820"/>
            <a:ext cx="8642350" cy="576064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요구사항 조사 내용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  <a:defRPr/>
            </a:pPr>
            <a:r>
              <a:rPr lang="en-US" altLang="ko-KR" dirty="0"/>
              <a:t>  - </a:t>
            </a:r>
            <a:r>
              <a:rPr lang="ko-KR" altLang="en-US" dirty="0"/>
              <a:t>조직에 대한 정보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조직의 연혁</a:t>
            </a:r>
            <a:r>
              <a:rPr lang="en-US" altLang="ko-KR" b="1" dirty="0"/>
              <a:t>, </a:t>
            </a:r>
            <a:r>
              <a:rPr lang="ko-KR" altLang="en-US" b="1" dirty="0"/>
              <a:t>조직도</a:t>
            </a:r>
            <a:r>
              <a:rPr lang="en-US" altLang="ko-KR" b="1" dirty="0"/>
              <a:t>, </a:t>
            </a:r>
            <a:r>
              <a:rPr lang="ko-KR" altLang="en-US" b="1" dirty="0"/>
              <a:t>업무 분장 및 규정 등을 수집</a:t>
            </a:r>
            <a:r>
              <a:rPr lang="en-US" altLang="ko-KR" b="1" dirty="0"/>
              <a:t> · </a:t>
            </a:r>
            <a:r>
              <a:rPr lang="ko-KR" altLang="en-US" b="1" dirty="0"/>
              <a:t>분석함</a:t>
            </a:r>
            <a:endParaRPr lang="en-US" altLang="ko-KR" b="1" dirty="0"/>
          </a:p>
          <a:p>
            <a:pPr marL="0" indent="0">
              <a:buNone/>
              <a:defRPr/>
            </a:pPr>
            <a:r>
              <a:rPr lang="en-US" altLang="ko-KR" dirty="0"/>
              <a:t>  - </a:t>
            </a:r>
            <a:r>
              <a:rPr lang="ko-KR" altLang="en-US" dirty="0"/>
              <a:t>현재 사용 중인 제반 서식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부서에서 현재 사용 중인 제반 서식을 빠짐없이 수집</a:t>
            </a:r>
            <a:r>
              <a:rPr lang="en-US" altLang="ko-KR" b="1" dirty="0"/>
              <a:t> · </a:t>
            </a:r>
            <a:r>
              <a:rPr lang="ko-KR" altLang="en-US" b="1" dirty="0"/>
              <a:t>분석함</a:t>
            </a:r>
            <a:endParaRPr lang="en-US" altLang="ko-KR" b="1" dirty="0"/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b="1" dirty="0"/>
              <a:t>  → </a:t>
            </a:r>
            <a:r>
              <a:rPr lang="ko-KR" altLang="en-US" sz="1600" b="1" dirty="0"/>
              <a:t>데이터베이스 설계 및 입력과 출력 설계의 기본이 되는 정보를 제공함</a:t>
            </a:r>
            <a:endParaRPr lang="en-US" altLang="ko-KR" b="1" dirty="0"/>
          </a:p>
          <a:p>
            <a:pPr marL="0" indent="0">
              <a:buNone/>
              <a:defRPr/>
            </a:pPr>
            <a:r>
              <a:rPr lang="en-US" altLang="ko-KR" dirty="0"/>
              <a:t>  - </a:t>
            </a:r>
            <a:r>
              <a:rPr lang="ko-KR" altLang="en-US" dirty="0"/>
              <a:t>시스템 인프라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서버의 가용 자원</a:t>
            </a:r>
            <a:r>
              <a:rPr lang="en-US" altLang="ko-KR" b="1" dirty="0"/>
              <a:t>, </a:t>
            </a:r>
            <a:r>
              <a:rPr lang="ko-KR" altLang="en-US" b="1" dirty="0"/>
              <a:t>성능 등을 비롯하여 네트워크 구축 상태 및 데이터베이스 사용 등을 조사</a:t>
            </a:r>
            <a:r>
              <a:rPr lang="en-US" altLang="ko-KR" b="1" dirty="0"/>
              <a:t> · </a:t>
            </a:r>
            <a:r>
              <a:rPr lang="ko-KR" altLang="en-US" b="1" dirty="0"/>
              <a:t>분석함</a:t>
            </a:r>
            <a:endParaRPr lang="en-US" altLang="ko-KR" b="1" dirty="0"/>
          </a:p>
          <a:p>
            <a:pPr marL="0" indent="0"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현재 운영 중인 시스템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현재 운영 중인 시스템이 있는 경우</a:t>
            </a:r>
            <a:r>
              <a:rPr lang="en-US" altLang="ko-KR" b="1" dirty="0"/>
              <a:t>, </a:t>
            </a:r>
            <a:r>
              <a:rPr lang="ko-KR" altLang="en-US" b="1" dirty="0"/>
              <a:t>시스템의 지원 범위를 비롯하여 운영자 </a:t>
            </a:r>
            <a:endParaRPr lang="en-US" altLang="ko-KR" b="1" dirty="0"/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b="1" dirty="0"/>
              <a:t>  </a:t>
            </a:r>
            <a:r>
              <a:rPr lang="ko-KR" altLang="en-US" b="1" dirty="0"/>
              <a:t>매뉴얼 등을 수집</a:t>
            </a:r>
            <a:r>
              <a:rPr lang="en-US" altLang="ko-KR" b="1" dirty="0"/>
              <a:t> · </a:t>
            </a:r>
            <a:r>
              <a:rPr lang="ko-KR" altLang="en-US" b="1" dirty="0"/>
              <a:t>분석함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1FC551C0-6911-4E0A-8D5D-41F6E6CEC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F56EA-7B24-40E8-876C-9C1AC75A734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BFF7EF3-F4D1-42A7-9393-BC942050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2.3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AD8FBB7A-F1F3-4949-A7C8-A053C9BA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2.4 </a:t>
            </a:r>
            <a:r>
              <a:rPr lang="ko-KR" altLang="en-US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검토회의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1414C-492D-4D62-84C5-E42B7726C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46237"/>
            <a:ext cx="8642350" cy="547211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기존 검토회의의 문제점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dirty="0"/>
              <a:t>  - </a:t>
            </a:r>
            <a:r>
              <a:rPr lang="ko-KR" altLang="en-US" dirty="0"/>
              <a:t>참석자의 역할과 책임이 불명확</a:t>
            </a:r>
            <a:endParaRPr lang="en-US" altLang="ko-KR" dirty="0"/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검토회의의 효율적인 진행법 부재</a:t>
            </a:r>
            <a:endParaRPr lang="en-US" altLang="ko-KR" dirty="0"/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산출물보다 사람 평가 경향</a:t>
            </a:r>
            <a:endParaRPr lang="en-US" altLang="ko-KR" dirty="0"/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검토회의 목적이 불분명</a:t>
            </a:r>
            <a:endParaRPr lang="en-US" altLang="ko-KR" dirty="0"/>
          </a:p>
          <a:p>
            <a:pPr>
              <a:lnSpc>
                <a:spcPct val="200000"/>
              </a:lnSpc>
              <a:defRPr/>
            </a:pP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endParaRPr lang="en-US" altLang="ko-KR" dirty="0"/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endParaRPr lang="en-US" altLang="ko-KR" dirty="0"/>
          </a:p>
          <a:p>
            <a:pPr>
              <a:lnSpc>
                <a:spcPct val="200000"/>
              </a:lnSpc>
              <a:defRPr/>
            </a:pPr>
            <a:endParaRPr lang="en-US" altLang="ko-KR" dirty="0"/>
          </a:p>
        </p:txBody>
      </p:sp>
      <p:sp>
        <p:nvSpPr>
          <p:cNvPr id="39940" name="슬라이드 번호 개체 틀 3">
            <a:extLst>
              <a:ext uri="{FF2B5EF4-FFF2-40B4-BE49-F238E27FC236}">
                <a16:creationId xmlns:a16="http://schemas.microsoft.com/office/drawing/2014/main" id="{4BDDB17D-B754-4CBB-B8C5-E2A4C96A4F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379AC3-B1DF-4D80-95B2-8435B5BB9E6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DC9C2-213C-429E-B259-2C0CDA3C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726136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구조적 검토회의의 효과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역할과 책임을 분명히 정의</a:t>
            </a:r>
            <a:endParaRPr lang="en-US" altLang="ko-KR" sz="1800" dirty="0"/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검토회의 이전 단계</a:t>
            </a:r>
            <a:r>
              <a:rPr lang="en-US" altLang="ko-KR" sz="1800" dirty="0"/>
              <a:t>, </a:t>
            </a:r>
            <a:r>
              <a:rPr lang="ko-KR" altLang="en-US" sz="1800" dirty="0"/>
              <a:t>진행 단계</a:t>
            </a:r>
            <a:r>
              <a:rPr lang="en-US" altLang="ko-KR" sz="1800" dirty="0"/>
              <a:t>, </a:t>
            </a:r>
            <a:r>
              <a:rPr lang="ko-KR" altLang="en-US" sz="1800" dirty="0"/>
              <a:t>이후 단계로 구분되어 작업 수행</a:t>
            </a:r>
            <a:endParaRPr lang="en-US" altLang="ko-KR" sz="1800" dirty="0"/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참여자들의 심리적 갈등 해소</a:t>
            </a:r>
            <a:endParaRPr lang="en-US" altLang="ko-KR" sz="1800" dirty="0"/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분명한 목표</a:t>
            </a:r>
            <a:endParaRPr lang="en-US" altLang="ko-KR" sz="1800" dirty="0"/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개발 초기 산출물이 안고 있는 문제점 발견 가능</a:t>
            </a:r>
            <a:endParaRPr lang="en-US" altLang="ko-KR" sz="1800" dirty="0"/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산출물의 완전성</a:t>
            </a:r>
            <a:r>
              <a:rPr lang="en-US" altLang="ko-KR" sz="1800" dirty="0"/>
              <a:t>, </a:t>
            </a:r>
            <a:r>
              <a:rPr lang="ko-KR" altLang="en-US" sz="1800" dirty="0"/>
              <a:t>일관성</a:t>
            </a:r>
            <a:r>
              <a:rPr lang="en-US" altLang="ko-KR" sz="1800" dirty="0"/>
              <a:t>, </a:t>
            </a:r>
            <a:r>
              <a:rPr lang="ko-KR" altLang="en-US" sz="1800" dirty="0"/>
              <a:t>이해 가능도 확인</a:t>
            </a:r>
            <a:endParaRPr lang="en-US" altLang="ko-KR" sz="1800" dirty="0"/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각자가 가지고 있는 개념과 기법의 상호 교환 가능</a:t>
            </a:r>
            <a:endParaRPr lang="en-US" altLang="ko-KR" sz="1800" dirty="0"/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프로젝트 진척도 측정 가능</a:t>
            </a:r>
            <a:endParaRPr lang="en-US" altLang="ko-KR" sz="1800" dirty="0"/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공동 책임 의식 고취</a:t>
            </a:r>
            <a:endParaRPr lang="en-US" altLang="ko-KR" sz="1800" dirty="0"/>
          </a:p>
          <a:p>
            <a:pPr>
              <a:lnSpc>
                <a:spcPct val="200000"/>
              </a:lnSpc>
              <a:defRPr/>
            </a:pP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endParaRPr lang="en-US" altLang="ko-KR" dirty="0"/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endParaRPr lang="en-US" altLang="ko-KR" dirty="0"/>
          </a:p>
          <a:p>
            <a:pPr>
              <a:lnSpc>
                <a:spcPct val="200000"/>
              </a:lnSpc>
              <a:defRPr/>
            </a:pPr>
            <a:endParaRPr lang="en-US" altLang="ko-KR" dirty="0"/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7008D541-A723-4960-B304-B1BCF08B59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950B60-CB75-4296-9292-358591389D7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65F40F0-FFD3-472F-A647-86549933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2.4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검토회의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F9377-0B79-42B0-9F08-1F82F45C2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46820"/>
            <a:ext cx="885768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ko-KR" altLang="en-US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검토회의 참석자의 역할</a:t>
            </a:r>
            <a:endParaRPr lang="en-US" altLang="ko-KR" sz="18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  <a:defRPr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산출물 발표자</a:t>
            </a:r>
            <a:endParaRPr lang="en-US" altLang="ko-KR" sz="18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600" b="1" dirty="0" err="1"/>
              <a:t>검토회의</a:t>
            </a:r>
            <a:r>
              <a:rPr lang="ko-KR" altLang="en-US" sz="1600" b="1" dirty="0"/>
              <a:t> 참석자들에게 산출물을 설명함</a:t>
            </a:r>
            <a:endParaRPr lang="en-US" altLang="ko-KR" sz="1600" b="1" dirty="0"/>
          </a:p>
          <a:p>
            <a:pPr marL="0" indent="0">
              <a:buNone/>
              <a:defRPr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중재자</a:t>
            </a:r>
            <a:endParaRPr lang="en-US" altLang="ko-KR" sz="18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600" b="1" dirty="0" err="1"/>
              <a:t>검토회의가</a:t>
            </a:r>
            <a:r>
              <a:rPr lang="ko-KR" altLang="en-US" sz="1600" b="1" dirty="0"/>
              <a:t> 효율적이고 순조롭게 진행되도록 회의를 계획하고 회의 진행을 조정함</a:t>
            </a:r>
            <a:endParaRPr lang="en-US" altLang="ko-KR" sz="1600" b="1" dirty="0"/>
          </a:p>
          <a:p>
            <a:pPr marL="0" indent="0">
              <a:buNone/>
              <a:defRPr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서기</a:t>
            </a:r>
            <a:endParaRPr lang="en-US" altLang="ko-KR" sz="18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600" b="1" dirty="0"/>
              <a:t>검토회의에서 발견된 오류나 기타 문제점들을 기록</a:t>
            </a:r>
            <a:endParaRPr lang="en-US" altLang="ko-KR" sz="1600" b="1" dirty="0"/>
          </a:p>
          <a:p>
            <a:pPr marL="0" indent="0">
              <a:buNone/>
              <a:defRPr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산출물 검토자</a:t>
            </a:r>
            <a:endParaRPr lang="en-US" altLang="ko-KR" sz="18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600" b="1" dirty="0"/>
              <a:t>장래의 유지 관점에서 산출물을 검토</a:t>
            </a:r>
            <a:endParaRPr lang="en-US" altLang="ko-KR" sz="1600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600" b="1" dirty="0"/>
              <a:t>표준화 요원과 유지보수 요원이 있음</a:t>
            </a:r>
            <a:endParaRPr lang="en-US" altLang="ko-KR" sz="1600" b="1" dirty="0"/>
          </a:p>
          <a:p>
            <a:pPr marL="0" indent="0">
              <a:buNone/>
              <a:defRPr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사용자 대표</a:t>
            </a:r>
            <a:endParaRPr lang="en-US" altLang="ko-KR" sz="18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600" b="1" dirty="0"/>
              <a:t>요구사항이 충족되었는지 확인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프로젝트 진척 사항 피드백과 질적 문제에 대한 조언을 함</a:t>
            </a:r>
            <a:endParaRPr lang="en-US" altLang="ko-KR" sz="1600" b="1" dirty="0"/>
          </a:p>
          <a:p>
            <a:pPr lvl="1">
              <a:lnSpc>
                <a:spcPct val="150000"/>
              </a:lnSpc>
              <a:defRPr/>
            </a:pP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endParaRPr lang="en-US" altLang="ko-KR" b="1" dirty="0"/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endParaRPr lang="en-US" altLang="ko-KR" b="1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44036" name="슬라이드 번호 개체 틀 3">
            <a:extLst>
              <a:ext uri="{FF2B5EF4-FFF2-40B4-BE49-F238E27FC236}">
                <a16:creationId xmlns:a16="http://schemas.microsoft.com/office/drawing/2014/main" id="{9804F6C3-E2A2-4A47-95A3-6F44AD603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9F0DB3-743A-46AA-B0B9-61EBF788BAA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7B1447-7680-40AE-A234-5439F387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2.4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검토회의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151AC-0125-4676-B58B-565933623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69665"/>
            <a:ext cx="8642350" cy="56372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제안 요청서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r>
              <a:rPr lang="ko-KR" altLang="en-US" dirty="0"/>
              <a:t>전문 개발업체에게 개발을 의뢰할 경우 작성하는 문서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b="0" dirty="0"/>
              <a:t>  </a:t>
            </a:r>
            <a:r>
              <a:rPr lang="en-US" altLang="ko-KR" b="0" dirty="0"/>
              <a:t>- </a:t>
            </a:r>
            <a:r>
              <a:rPr lang="ko-KR" altLang="en-US" b="0" dirty="0"/>
              <a:t>제안요청서의 구성요소</a:t>
            </a:r>
            <a:endParaRPr lang="en-US" altLang="ko-KR" b="0" dirty="0"/>
          </a:p>
          <a:p>
            <a:pPr lvl="1">
              <a:defRPr/>
            </a:pPr>
            <a:r>
              <a:rPr lang="ko-KR" altLang="en-US" dirty="0" err="1"/>
              <a:t>사업명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사업기간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사업목적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사업범위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예산규모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개발환경</a:t>
            </a:r>
            <a:r>
              <a:rPr lang="en-US" altLang="ko-KR" dirty="0"/>
              <a:t>(</a:t>
            </a:r>
            <a:r>
              <a:rPr lang="ko-KR" altLang="en-US" dirty="0"/>
              <a:t>기존 시스템 환경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제안서 작성 시 고려사항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제안서 작성기준</a:t>
            </a:r>
            <a:r>
              <a:rPr lang="en-US" altLang="ko-KR" dirty="0"/>
              <a:t>(</a:t>
            </a:r>
            <a:r>
              <a:rPr lang="ko-KR" altLang="en-US" dirty="0"/>
              <a:t>목차 등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제출기간 및 </a:t>
            </a:r>
            <a:r>
              <a:rPr lang="ko-KR" altLang="en-US" dirty="0" err="1"/>
              <a:t>제출방법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제안서 평가기준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7426CADB-87A4-4E9B-A7A5-F9AAF26032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539EE7-A710-42AD-8B28-82F41465F0B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8C52B6F-9BE6-4352-8488-C69DF81F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2.5 </a:t>
            </a:r>
            <a:r>
              <a:rPr lang="ko-KR" altLang="en-US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문서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>
            <a:extLst>
              <a:ext uri="{FF2B5EF4-FFF2-40B4-BE49-F238E27FC236}">
                <a16:creationId xmlns:a16="http://schemas.microsoft.com/office/drawing/2014/main" id="{4DA9DDDD-E04C-4EDA-AB2B-EFDA734B764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9766" y="764704"/>
            <a:ext cx="8366406" cy="561662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</a:t>
            </a:r>
            <a:r>
              <a:rPr lang="ko-KR" altLang="en-US" sz="2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 습 목 표</a:t>
            </a:r>
            <a:endParaRPr lang="en-US" altLang="ko-KR" sz="2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생명주기 모형의 첫 단계인 시스템 분석의 중요성을 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인식한다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 및 설계 방법론의 개괄적인 검토를 통해 각 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방법론의 특징과 장단점을 학습한다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 단계에서 해야 하는 중요한 절차인 요구사항 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분석의 세부 내용을 이해한다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 및 설계 과정에서 산출되는 문서에 대해 알아본다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52"/>
    </mc:Choice>
    <mc:Fallback>
      <p:transition spd="slow" advTm="695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18389-AD18-4052-804C-0D7A9882F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52153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제안서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제안서란 </a:t>
            </a:r>
            <a:r>
              <a:rPr lang="en-US" altLang="ko-KR" dirty="0"/>
              <a:t>?</a:t>
            </a:r>
          </a:p>
          <a:p>
            <a:pPr lvl="1">
              <a:defRPr/>
            </a:pPr>
            <a:r>
              <a:rPr lang="ko-KR" altLang="en-US" b="1" dirty="0"/>
              <a:t>제안요청서를 받은 후보 개발업체들이 작성</a:t>
            </a:r>
            <a:endParaRPr lang="en-US" altLang="ko-KR" b="1" dirty="0"/>
          </a:p>
          <a:p>
            <a:pPr lvl="1">
              <a:defRPr/>
            </a:pPr>
            <a:r>
              <a:rPr lang="ko-KR" altLang="en-US" b="1" dirty="0"/>
              <a:t>개발 업체의 사업수행 능력을 간접적으로 보여줄 수 있는 문서</a:t>
            </a:r>
            <a:endParaRPr lang="en-US" altLang="ko-KR" b="1" dirty="0"/>
          </a:p>
          <a:p>
            <a:pPr lvl="1">
              <a:defRPr/>
            </a:pPr>
            <a:endParaRPr lang="en-US" altLang="ko-KR" b="1" dirty="0"/>
          </a:p>
          <a:p>
            <a:pPr marL="0" indent="0"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제안서의 구성요소</a:t>
            </a:r>
            <a:endParaRPr lang="en-US" altLang="ko-KR" dirty="0"/>
          </a:p>
          <a:p>
            <a:pPr lvl="1">
              <a:defRPr/>
            </a:pPr>
            <a:r>
              <a:rPr lang="ko-KR" altLang="en-US" b="1" dirty="0" err="1"/>
              <a:t>제안업체의</a:t>
            </a:r>
            <a:r>
              <a:rPr lang="ko-KR" altLang="en-US" b="1" dirty="0"/>
              <a:t> 일반사항</a:t>
            </a:r>
            <a:endParaRPr lang="en-US" altLang="ko-KR" b="1" dirty="0"/>
          </a:p>
          <a:p>
            <a:pPr lvl="1">
              <a:defRPr/>
            </a:pPr>
            <a:r>
              <a:rPr lang="ko-KR" altLang="en-US" b="1" dirty="0" err="1"/>
              <a:t>제안목적</a:t>
            </a:r>
            <a:endParaRPr lang="en-US" altLang="ko-KR" b="1" dirty="0"/>
          </a:p>
          <a:p>
            <a:pPr lvl="1">
              <a:defRPr/>
            </a:pPr>
            <a:r>
              <a:rPr lang="ko-KR" altLang="en-US" b="1" dirty="0" err="1"/>
              <a:t>사업명</a:t>
            </a:r>
            <a:endParaRPr lang="en-US" altLang="ko-KR" b="1" dirty="0"/>
          </a:p>
          <a:p>
            <a:pPr lvl="1">
              <a:defRPr/>
            </a:pPr>
            <a:r>
              <a:rPr lang="ko-KR" altLang="en-US" b="1" dirty="0"/>
              <a:t>사업기간</a:t>
            </a:r>
            <a:endParaRPr lang="en-US" altLang="ko-KR" b="1" dirty="0"/>
          </a:p>
          <a:p>
            <a:pPr lvl="1">
              <a:defRPr/>
            </a:pPr>
            <a:r>
              <a:rPr lang="ko-KR" altLang="en-US" b="1" dirty="0"/>
              <a:t>사업목적</a:t>
            </a:r>
            <a:endParaRPr lang="en-US" altLang="ko-KR" b="1" dirty="0"/>
          </a:p>
          <a:p>
            <a:pPr lvl="1">
              <a:defRPr/>
            </a:pPr>
            <a:r>
              <a:rPr lang="ko-KR" altLang="en-US" b="1" dirty="0"/>
              <a:t>사업범위</a:t>
            </a:r>
            <a:endParaRPr lang="en-US" altLang="ko-KR" b="1" dirty="0"/>
          </a:p>
          <a:p>
            <a:pPr lvl="1">
              <a:defRPr/>
            </a:pPr>
            <a:r>
              <a:rPr lang="ko-KR" altLang="en-US" b="1" dirty="0"/>
              <a:t>사업추진체계</a:t>
            </a:r>
            <a:endParaRPr lang="en-US" altLang="ko-KR" b="1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48132" name="슬라이드 번호 개체 틀 3">
            <a:extLst>
              <a:ext uri="{FF2B5EF4-FFF2-40B4-BE49-F238E27FC236}">
                <a16:creationId xmlns:a16="http://schemas.microsoft.com/office/drawing/2014/main" id="{C5EFAB65-919A-41B1-B70E-EC3CF953B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9E58E4-C5ED-4F4F-9F6A-66775C624D5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DB7E79D-6601-401B-A4C5-ABCD1A165089}"/>
              </a:ext>
            </a:extLst>
          </p:cNvPr>
          <p:cNvSpPr txBox="1">
            <a:spLocks/>
          </p:cNvSpPr>
          <p:nvPr/>
        </p:nvSpPr>
        <p:spPr bwMode="auto">
          <a:xfrm>
            <a:off x="4572000" y="1269255"/>
            <a:ext cx="4473575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SzPct val="96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endParaRPr kumimoji="0" lang="en-US" altLang="ko-KR" b="1" dirty="0"/>
          </a:p>
          <a:p>
            <a:pPr lvl="1">
              <a:defRPr/>
            </a:pPr>
            <a:endParaRPr kumimoji="0" lang="en-US" altLang="ko-KR" b="1" dirty="0"/>
          </a:p>
          <a:p>
            <a:pPr lvl="1">
              <a:defRPr/>
            </a:pPr>
            <a:endParaRPr kumimoji="0" lang="en-US" altLang="ko-KR" b="1" dirty="0"/>
          </a:p>
          <a:p>
            <a:pPr lvl="1">
              <a:defRPr/>
            </a:pPr>
            <a:endParaRPr kumimoji="0" lang="en-US" altLang="ko-KR" b="1" dirty="0"/>
          </a:p>
          <a:p>
            <a:pPr lvl="1">
              <a:defRPr/>
            </a:pPr>
            <a:endParaRPr kumimoji="0" lang="en-US" altLang="ko-KR" b="1" dirty="0"/>
          </a:p>
          <a:p>
            <a:pPr lvl="1">
              <a:defRPr/>
            </a:pPr>
            <a:endParaRPr kumimoji="0" lang="en-US" altLang="ko-KR" b="1" dirty="0"/>
          </a:p>
          <a:p>
            <a:pPr lvl="1">
              <a:defRPr/>
            </a:pPr>
            <a:r>
              <a:rPr kumimoji="0" lang="ko-KR" altLang="en-US" b="1" dirty="0"/>
              <a:t>개발 방법론</a:t>
            </a:r>
            <a:endParaRPr kumimoji="0" lang="en-US" altLang="ko-KR" b="1" dirty="0"/>
          </a:p>
          <a:p>
            <a:pPr lvl="1">
              <a:defRPr/>
            </a:pPr>
            <a:r>
              <a:rPr kumimoji="0" lang="ko-KR" altLang="en-US" b="1" dirty="0"/>
              <a:t>일정계획</a:t>
            </a:r>
            <a:endParaRPr kumimoji="0" lang="en-US" altLang="ko-KR" b="1" dirty="0"/>
          </a:p>
          <a:p>
            <a:pPr lvl="1">
              <a:defRPr/>
            </a:pPr>
            <a:r>
              <a:rPr kumimoji="0" lang="ko-KR" altLang="en-US" b="1" dirty="0" err="1"/>
              <a:t>투입인력</a:t>
            </a:r>
            <a:r>
              <a:rPr kumimoji="0" lang="ko-KR" altLang="en-US" b="1" dirty="0"/>
              <a:t> 계획</a:t>
            </a:r>
            <a:endParaRPr kumimoji="0" lang="en-US" altLang="ko-KR" b="1" dirty="0"/>
          </a:p>
          <a:p>
            <a:pPr lvl="1">
              <a:defRPr/>
            </a:pPr>
            <a:r>
              <a:rPr kumimoji="0" lang="ko-KR" altLang="en-US" b="1" dirty="0"/>
              <a:t>기술이전 계획</a:t>
            </a:r>
            <a:endParaRPr kumimoji="0" lang="en-US" altLang="ko-KR" b="1" dirty="0"/>
          </a:p>
          <a:p>
            <a:pPr lvl="1">
              <a:defRPr/>
            </a:pPr>
            <a:r>
              <a:rPr kumimoji="0" lang="ko-KR" altLang="en-US" b="1" dirty="0" err="1"/>
              <a:t>제안업체의</a:t>
            </a:r>
            <a:r>
              <a:rPr kumimoji="0" lang="ko-KR" altLang="en-US" b="1" dirty="0"/>
              <a:t> 사업수행 실적</a:t>
            </a:r>
            <a:endParaRPr kumimoji="0" lang="en-US" altLang="ko-KR" b="1" dirty="0"/>
          </a:p>
          <a:p>
            <a:pPr lvl="1">
              <a:defRPr/>
            </a:pPr>
            <a:r>
              <a:rPr kumimoji="0" lang="ko-KR" altLang="en-US" b="1" dirty="0" err="1"/>
              <a:t>제안금액</a:t>
            </a:r>
            <a:r>
              <a:rPr kumimoji="0" lang="en-US" altLang="ko-KR" b="1" dirty="0"/>
              <a:t>(</a:t>
            </a:r>
            <a:r>
              <a:rPr kumimoji="0" lang="ko-KR" altLang="en-US" b="1" dirty="0"/>
              <a:t>별지</a:t>
            </a:r>
            <a:r>
              <a:rPr kumimoji="0" lang="en-US" altLang="ko-KR" b="1" dirty="0"/>
              <a:t>)</a:t>
            </a:r>
          </a:p>
          <a:p>
            <a:pPr lvl="1">
              <a:defRPr/>
            </a:pPr>
            <a:endParaRPr kumimoji="0" lang="en-US" altLang="ko-KR" b="1" dirty="0"/>
          </a:p>
          <a:p>
            <a:pPr lvl="1">
              <a:defRPr/>
            </a:pPr>
            <a:endParaRPr kumimoji="0" lang="en-US" altLang="ko-KR" b="1" dirty="0"/>
          </a:p>
          <a:p>
            <a:pPr lvl="1">
              <a:defRPr/>
            </a:pPr>
            <a:endParaRPr kumimoji="0" lang="en-US" altLang="ko-KR" b="1" dirty="0"/>
          </a:p>
          <a:p>
            <a:pPr marL="266700" lvl="1" indent="0">
              <a:buFont typeface="Wingdings" pitchFamily="2" charset="2"/>
              <a:buNone/>
              <a:defRPr/>
            </a:pPr>
            <a:endParaRPr kumimoji="0" lang="en-US" altLang="ko-KR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E33A040-2B2E-4347-B058-5152AF25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2.5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문서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1D02F-A443-4720-9C89-FBD4219D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52153"/>
            <a:ext cx="8642350" cy="587134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사업수행 계획서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r>
              <a:rPr lang="ko-KR" altLang="en-US" b="1" dirty="0"/>
              <a:t>제안요청서를 바탕으로 사업수행에 </a:t>
            </a:r>
            <a:endParaRPr lang="en-US" altLang="ko-KR" b="1" dirty="0"/>
          </a:p>
          <a:p>
            <a:pPr marL="266700" lvl="1" indent="0">
              <a:buNone/>
              <a:defRPr/>
            </a:pPr>
            <a:r>
              <a:rPr lang="en-US" altLang="ko-KR" b="1" dirty="0"/>
              <a:t>  </a:t>
            </a:r>
            <a:r>
              <a:rPr lang="ko-KR" altLang="en-US" b="1" dirty="0"/>
              <a:t>필요한 제반 계획사항들을 명확히 </a:t>
            </a:r>
            <a:endParaRPr lang="en-US" altLang="ko-KR" b="1" dirty="0"/>
          </a:p>
          <a:p>
            <a:pPr marL="266700" lvl="1" indent="0">
              <a:buNone/>
              <a:defRPr/>
            </a:pPr>
            <a:r>
              <a:rPr lang="en-US" altLang="ko-KR" b="1" dirty="0"/>
              <a:t>  </a:t>
            </a:r>
            <a:r>
              <a:rPr lang="ko-KR" altLang="en-US" b="1" dirty="0"/>
              <a:t>기술하는 문서</a:t>
            </a:r>
            <a:endParaRPr lang="en-US" altLang="ko-KR" b="1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50180" name="슬라이드 번호 개체 틀 3">
            <a:extLst>
              <a:ext uri="{FF2B5EF4-FFF2-40B4-BE49-F238E27FC236}">
                <a16:creationId xmlns:a16="http://schemas.microsoft.com/office/drawing/2014/main" id="{034BF61A-97DB-4B4A-A371-15C2D3098A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4C4427-0D15-48AC-A060-1247467EA1D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0181" name="그림 1">
            <a:extLst>
              <a:ext uri="{FF2B5EF4-FFF2-40B4-BE49-F238E27FC236}">
                <a16:creationId xmlns:a16="http://schemas.microsoft.com/office/drawing/2014/main" id="{91A253EE-CB51-418F-9A7B-EC42EC4C3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52" y="952153"/>
            <a:ext cx="4424320" cy="571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2A2CC12E-0838-4E83-8B10-47B6911E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2.5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문서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A8610-FC21-4BD8-8528-94BDC7699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71203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사업수행 계획서의 산출물계획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52228" name="슬라이드 번호 개체 틀 3">
            <a:extLst>
              <a:ext uri="{FF2B5EF4-FFF2-40B4-BE49-F238E27FC236}">
                <a16:creationId xmlns:a16="http://schemas.microsoft.com/office/drawing/2014/main" id="{9F0B0C7F-6CA4-4AF2-86A4-74143B3F3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A08E2C-2EF1-4000-A76C-62851A16828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2229" name="그림 3">
            <a:extLst>
              <a:ext uri="{FF2B5EF4-FFF2-40B4-BE49-F238E27FC236}">
                <a16:creationId xmlns:a16="http://schemas.microsoft.com/office/drawing/2014/main" id="{79A1E0F4-FA09-47D0-8B14-23CAD1151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455237"/>
            <a:ext cx="6347300" cy="528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4AF1BEC-39A0-4EC1-BBE5-6510EBFC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2.5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문서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347EA-7749-4D0C-9103-6E24C05A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0728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사업수행 계획서의 산출물계획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54276" name="슬라이드 번호 개체 틀 3">
            <a:extLst>
              <a:ext uri="{FF2B5EF4-FFF2-40B4-BE49-F238E27FC236}">
                <a16:creationId xmlns:a16="http://schemas.microsoft.com/office/drawing/2014/main" id="{F30DF67D-EF01-4975-B9E4-7367CE630B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0F2A5F-34BF-4055-B372-DEAA977875C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C5F96C-FC89-4CA8-8C3F-33B8FE983C9A}"/>
              </a:ext>
            </a:extLst>
          </p:cNvPr>
          <p:cNvGrpSpPr/>
          <p:nvPr/>
        </p:nvGrpSpPr>
        <p:grpSpPr>
          <a:xfrm>
            <a:off x="883171" y="1628775"/>
            <a:ext cx="7361237" cy="4464521"/>
            <a:chOff x="1531938" y="1628775"/>
            <a:chExt cx="6097587" cy="3038475"/>
          </a:xfrm>
        </p:grpSpPr>
        <p:pic>
          <p:nvPicPr>
            <p:cNvPr id="54278" name="그림 7">
              <a:extLst>
                <a:ext uri="{FF2B5EF4-FFF2-40B4-BE49-F238E27FC236}">
                  <a16:creationId xmlns:a16="http://schemas.microsoft.com/office/drawing/2014/main" id="{B6EE4820-9779-49DB-B57B-9646B6141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1938" y="2212975"/>
              <a:ext cx="6097587" cy="2454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79" name="그림 9">
              <a:extLst>
                <a:ext uri="{FF2B5EF4-FFF2-40B4-BE49-F238E27FC236}">
                  <a16:creationId xmlns:a16="http://schemas.microsoft.com/office/drawing/2014/main" id="{DE5595A3-A11F-4390-A0A6-1DF2790CA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813" y="1628775"/>
              <a:ext cx="6048375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52C713B6-01E8-4569-A60D-AD9F080D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2.5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문서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4F5E7-E0ED-4CF4-B24E-2FF5204F1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71203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사업수행 계획서의 일정계획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56324" name="슬라이드 번호 개체 틀 3">
            <a:extLst>
              <a:ext uri="{FF2B5EF4-FFF2-40B4-BE49-F238E27FC236}">
                <a16:creationId xmlns:a16="http://schemas.microsoft.com/office/drawing/2014/main" id="{221CE021-ED56-4EEF-9A1E-F62C1AECFD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BBB78D-9BC4-4A32-A3A3-088CF2AD09E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6325" name="그림 1">
            <a:extLst>
              <a:ext uri="{FF2B5EF4-FFF2-40B4-BE49-F238E27FC236}">
                <a16:creationId xmlns:a16="http://schemas.microsoft.com/office/drawing/2014/main" id="{BD893FD0-FB22-4E0B-B748-4525CB025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484313"/>
            <a:ext cx="7159625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53F60E7-9C94-4D3D-BD10-34E8D952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2.5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문서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82CDA-03DE-4BFE-B02B-9401D88E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0728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사업수행 계획서의 품질관리계획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58372" name="슬라이드 번호 개체 틀 3">
            <a:extLst>
              <a:ext uri="{FF2B5EF4-FFF2-40B4-BE49-F238E27FC236}">
                <a16:creationId xmlns:a16="http://schemas.microsoft.com/office/drawing/2014/main" id="{A5CDE0AB-9137-4411-B4CF-4F67DBDF5A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4BF634-BBC9-4526-AFC1-2E36CCF8553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pSp>
        <p:nvGrpSpPr>
          <p:cNvPr id="58373" name="그룹 5">
            <a:extLst>
              <a:ext uri="{FF2B5EF4-FFF2-40B4-BE49-F238E27FC236}">
                <a16:creationId xmlns:a16="http://schemas.microsoft.com/office/drawing/2014/main" id="{D7A36FC6-94CE-4283-B8D7-5D40235AC0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496" y="1482487"/>
            <a:ext cx="7345437" cy="5199301"/>
            <a:chOff x="47625" y="1853616"/>
            <a:chExt cx="9048750" cy="6404895"/>
          </a:xfrm>
        </p:grpSpPr>
        <p:pic>
          <p:nvPicPr>
            <p:cNvPr id="58374" name="그림 3">
              <a:extLst>
                <a:ext uri="{FF2B5EF4-FFF2-40B4-BE49-F238E27FC236}">
                  <a16:creationId xmlns:a16="http://schemas.microsoft.com/office/drawing/2014/main" id="{03E11FC4-D58B-4BEA-9488-B58E2B35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" y="1853616"/>
              <a:ext cx="9048750" cy="280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75" name="그림 4">
              <a:extLst>
                <a:ext uri="{FF2B5EF4-FFF2-40B4-BE49-F238E27FC236}">
                  <a16:creationId xmlns:a16="http://schemas.microsoft.com/office/drawing/2014/main" id="{4F6AF40F-BB3F-45D1-879F-BE30125C6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32" y="4572336"/>
              <a:ext cx="9001125" cy="3686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12AC327A-7E25-4C4C-A0E3-1C665D0F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2.5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문서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41DF6-C102-46CF-9987-1DA43FA5F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71203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사업수행 계획서의 보고계획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60420" name="슬라이드 번호 개체 틀 3">
            <a:extLst>
              <a:ext uri="{FF2B5EF4-FFF2-40B4-BE49-F238E27FC236}">
                <a16:creationId xmlns:a16="http://schemas.microsoft.com/office/drawing/2014/main" id="{431DA0C1-F075-4150-8E6C-B83E03E57F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B73ED1-E776-4C05-A0D7-CE976F3025E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60421" name="그림 1">
            <a:extLst>
              <a:ext uri="{FF2B5EF4-FFF2-40B4-BE49-F238E27FC236}">
                <a16:creationId xmlns:a16="http://schemas.microsoft.com/office/drawing/2014/main" id="{A03B02E6-F5C1-4914-A2E8-D7FBE6441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0" y="1484784"/>
            <a:ext cx="7459966" cy="521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15B835A-B5AA-4EDF-8364-72E47A85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2.5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문서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1AAED-41B6-4419-B08B-5BB47DB9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55762"/>
            <a:ext cx="8642350" cy="5472113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ko-KR" altLang="en-US" b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그외의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사업수행 계획서 내용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위기관리 및 보안대책</a:t>
            </a:r>
            <a:endParaRPr lang="en-US" altLang="ko-KR" dirty="0"/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교육계획</a:t>
            </a:r>
            <a:endParaRPr lang="en-US" altLang="ko-KR" dirty="0"/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주관기관 협조요청사항</a:t>
            </a:r>
            <a:endParaRPr lang="en-US" altLang="ko-KR" dirty="0"/>
          </a:p>
          <a:p>
            <a:pPr>
              <a:lnSpc>
                <a:spcPct val="200000"/>
              </a:lnSpc>
              <a:defRPr/>
            </a:pP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endParaRPr lang="en-US" altLang="ko-KR" dirty="0"/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62468" name="슬라이드 번호 개체 틀 3">
            <a:extLst>
              <a:ext uri="{FF2B5EF4-FFF2-40B4-BE49-F238E27FC236}">
                <a16:creationId xmlns:a16="http://schemas.microsoft.com/office/drawing/2014/main" id="{CE3FAB46-6DD5-4642-A0C5-7D7DF3E82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5F8CF3-EBC9-4D65-B4DB-F69266EFE86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4D5B547-7E57-41D1-9F84-039E00E5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2.5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문서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6A635-FF66-44B0-9B07-BF4565148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56345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요구사항 명세서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요구사항 명세서의 구성요소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기능 요구사항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성능 요구사항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인터페이스 요구사항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운영 요구사항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자원 요구사항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검증 요구사항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인수 테스트 요구사항</a:t>
            </a:r>
            <a:endParaRPr lang="en-US" altLang="ko-KR" b="1" dirty="0"/>
          </a:p>
          <a:p>
            <a:pPr>
              <a:defRPr/>
            </a:pP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endParaRPr lang="en-US" altLang="ko-KR" b="1" dirty="0"/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b="1" dirty="0"/>
          </a:p>
        </p:txBody>
      </p:sp>
      <p:sp>
        <p:nvSpPr>
          <p:cNvPr id="64516" name="슬라이드 번호 개체 틀 3">
            <a:extLst>
              <a:ext uri="{FF2B5EF4-FFF2-40B4-BE49-F238E27FC236}">
                <a16:creationId xmlns:a16="http://schemas.microsoft.com/office/drawing/2014/main" id="{D881FB36-7613-417D-BD41-223407B1D7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1EC614-264C-4206-9C26-3F69F7DF26B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CA9DBCF-8E6C-48CC-8137-3462985AF373}"/>
              </a:ext>
            </a:extLst>
          </p:cNvPr>
          <p:cNvSpPr txBox="1">
            <a:spLocks/>
          </p:cNvSpPr>
          <p:nvPr/>
        </p:nvSpPr>
        <p:spPr bwMode="auto">
          <a:xfrm>
            <a:off x="4572001" y="1957313"/>
            <a:ext cx="3168352" cy="420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SzPct val="96000"/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문서화 요구사항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보안 요구사항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 err="1"/>
              <a:t>이식성</a:t>
            </a:r>
            <a:r>
              <a:rPr lang="ko-KR" altLang="en-US" b="1" dirty="0"/>
              <a:t> 요구사항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품질 요구사항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신뢰성 요구사항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 err="1"/>
              <a:t>유지보구성</a:t>
            </a:r>
            <a:r>
              <a:rPr lang="ko-KR" altLang="en-US" b="1" dirty="0"/>
              <a:t> 요구사항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안전 요구사항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endParaRPr kumimoji="0" lang="en-US" altLang="ko-KR" b="1" dirty="0"/>
          </a:p>
          <a:p>
            <a:pPr lvl="1">
              <a:lnSpc>
                <a:spcPct val="150000"/>
              </a:lnSpc>
              <a:defRPr/>
            </a:pPr>
            <a:endParaRPr kumimoji="0" lang="en-US" altLang="ko-KR" b="1" dirty="0"/>
          </a:p>
          <a:p>
            <a:pPr lvl="1">
              <a:lnSpc>
                <a:spcPct val="150000"/>
              </a:lnSpc>
              <a:defRPr/>
            </a:pPr>
            <a:endParaRPr kumimoji="0" lang="en-US" altLang="ko-KR" b="1" dirty="0"/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kumimoji="0" lang="en-US" altLang="ko-KR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F29F780-FBA9-4326-B570-48EC0593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2.5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문서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DF4F1-2947-49E8-8C66-01088AEE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55762"/>
            <a:ext cx="8642350" cy="5472113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명세서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ko-KR" altLang="en-US" b="1" dirty="0"/>
              <a:t>설계 과정에서 산출된 각종 설계 문서를 뜻함</a:t>
            </a:r>
            <a:endParaRPr lang="en-US" altLang="ko-KR" b="1" dirty="0"/>
          </a:p>
          <a:p>
            <a:pPr lvl="1">
              <a:lnSpc>
                <a:spcPct val="200000"/>
              </a:lnSpc>
              <a:defRPr/>
            </a:pPr>
            <a:r>
              <a:rPr lang="ko-KR" altLang="en-US" b="1" dirty="0"/>
              <a:t>기본적으로 시스템 구조도</a:t>
            </a:r>
            <a:r>
              <a:rPr lang="en-US" altLang="ko-KR" b="1" dirty="0"/>
              <a:t>, </a:t>
            </a:r>
            <a:r>
              <a:rPr lang="ko-KR" altLang="en-US" b="1" dirty="0"/>
              <a:t>데이터베이스 설계 문서</a:t>
            </a:r>
            <a:r>
              <a:rPr lang="en-US" altLang="ko-KR" b="1" dirty="0"/>
              <a:t>, </a:t>
            </a:r>
            <a:r>
              <a:rPr lang="ko-KR" altLang="en-US" b="1" dirty="0"/>
              <a:t>프로그램 작성 지침</a:t>
            </a:r>
            <a:r>
              <a:rPr lang="en-US" altLang="ko-KR" b="1" dirty="0"/>
              <a:t>, </a:t>
            </a:r>
          </a:p>
          <a:p>
            <a:pPr marL="266700" lvl="1" indent="0">
              <a:lnSpc>
                <a:spcPct val="200000"/>
              </a:lnSpc>
              <a:buNone/>
              <a:defRPr/>
            </a:pPr>
            <a:r>
              <a:rPr lang="en-US" altLang="ko-KR" b="1" dirty="0"/>
              <a:t>     </a:t>
            </a:r>
            <a:r>
              <a:rPr lang="ko-KR" altLang="en-US" b="1" dirty="0"/>
              <a:t>인터페이스 설계 문서 등이 포함됨</a:t>
            </a:r>
            <a:endParaRPr lang="en-US" altLang="ko-KR" b="1" dirty="0"/>
          </a:p>
          <a:p>
            <a:pPr lvl="1">
              <a:lnSpc>
                <a:spcPct val="200000"/>
              </a:lnSpc>
              <a:defRPr/>
            </a:pP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endParaRPr lang="en-US" altLang="ko-KR" dirty="0"/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66564" name="슬라이드 번호 개체 틀 3">
            <a:extLst>
              <a:ext uri="{FF2B5EF4-FFF2-40B4-BE49-F238E27FC236}">
                <a16:creationId xmlns:a16="http://schemas.microsoft.com/office/drawing/2014/main" id="{E7A26FD1-F741-4FEE-97B6-B51BAACC75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9BD782-F2BA-4923-9D8A-FCA548E695D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B97000-494F-4F3F-92A5-39BCC1C2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2.5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문서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51BCCFF1-0C55-4C75-879F-D944333C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2.1 </a:t>
            </a:r>
            <a:r>
              <a:rPr lang="ko-KR" altLang="en-US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40DFC-847E-4C86-A236-33EF64705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요구사항 분석과 설계의 중요성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  <a:defRPr/>
            </a:pPr>
            <a:r>
              <a:rPr lang="ko-KR" altLang="en-US" sz="1800" dirty="0"/>
              <a:t>    </a:t>
            </a:r>
            <a:r>
              <a:rPr lang="en-US" altLang="ko-KR" sz="1800" dirty="0"/>
              <a:t>-</a:t>
            </a:r>
            <a:r>
              <a:rPr lang="ko-KR" altLang="en-US" sz="1800" dirty="0"/>
              <a:t> 유지보수 단계에서 오류가 발생하면 더 많은 추가비용이 발생함</a:t>
            </a:r>
            <a:endParaRPr lang="en-US" altLang="ko-KR" sz="18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4C65858C-531E-4F5E-B9F4-0211EBE84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EE3266-15B8-4E66-B11B-C105EF4B34A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3317" name="그림 1">
            <a:extLst>
              <a:ext uri="{FF2B5EF4-FFF2-40B4-BE49-F238E27FC236}">
                <a16:creationId xmlns:a16="http://schemas.microsoft.com/office/drawing/2014/main" id="{61919215-5E6D-4AD9-968C-F9B667FC5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16113"/>
            <a:ext cx="81724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7E7F6-251D-482E-B4D2-4896B905F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요구사항 분석과 설계의 중요성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  <a:defRPr/>
            </a:pPr>
            <a:r>
              <a:rPr lang="ko-KR" altLang="en-US" sz="1800" dirty="0"/>
              <a:t>   </a:t>
            </a:r>
            <a:r>
              <a:rPr lang="en-US" altLang="ko-KR" sz="1800" dirty="0"/>
              <a:t>- </a:t>
            </a:r>
            <a:r>
              <a:rPr lang="ko-KR" altLang="en-US" sz="1800" dirty="0"/>
              <a:t>소프트웨어 개발 비용은 프로그래밍 이전 단계에서 </a:t>
            </a:r>
            <a:r>
              <a:rPr lang="en-US" altLang="ko-KR" sz="1800" dirty="0"/>
              <a:t>40~50%</a:t>
            </a:r>
            <a:r>
              <a:rPr lang="ko-KR" altLang="en-US" sz="1800" dirty="0"/>
              <a:t>가 소요됨</a:t>
            </a:r>
            <a:endParaRPr lang="en-US" altLang="ko-KR" sz="1800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ko-KR" altLang="en-US" sz="1600" dirty="0">
                <a:latin typeface="+mn-ea"/>
              </a:rPr>
              <a:t>  → </a:t>
            </a:r>
            <a:r>
              <a:rPr lang="ko-KR" altLang="en-US" sz="1600" b="1" dirty="0">
                <a:latin typeface="+mn-ea"/>
              </a:rPr>
              <a:t>소프트웨어 개발에 있어 요구사항 분석과 설계가 체계적으로 이루어지지 않으면 </a:t>
            </a:r>
            <a:endParaRPr lang="en-US" altLang="ko-KR" sz="1600" b="1" dirty="0">
              <a:latin typeface="+mn-ea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sz="1600" b="1" dirty="0">
                <a:latin typeface="+mn-ea"/>
              </a:rPr>
              <a:t>      </a:t>
            </a:r>
            <a:r>
              <a:rPr lang="ko-KR" altLang="en-US" sz="1600" b="1" dirty="0">
                <a:latin typeface="+mn-ea"/>
              </a:rPr>
              <a:t>좋은 품질을 기대하기 어려움</a:t>
            </a:r>
            <a:endParaRPr lang="en-US" altLang="ko-KR" sz="1600" b="1" dirty="0">
              <a:latin typeface="+mn-ea"/>
            </a:endParaRPr>
          </a:p>
          <a:p>
            <a:pPr>
              <a:defRPr/>
            </a:pPr>
            <a:endParaRPr lang="en-US" altLang="ko-KR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1B2584CD-2532-4F67-ADFD-0B9772C19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BC30F2-551E-44AF-9052-CD6A244B2D4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5365" name="그림 3">
            <a:extLst>
              <a:ext uri="{FF2B5EF4-FFF2-40B4-BE49-F238E27FC236}">
                <a16:creationId xmlns:a16="http://schemas.microsoft.com/office/drawing/2014/main" id="{64A67615-1547-4D84-B8E1-709539DFF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564905"/>
            <a:ext cx="4629150" cy="399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95F59AD-8F07-4A1D-BB8B-46DFC15A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2.1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분석의 중요성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D8F8939C-56E6-4EE1-B1AC-04FFFD20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935509"/>
            <a:ext cx="5544616" cy="549275"/>
          </a:xfrm>
        </p:spPr>
        <p:txBody>
          <a:bodyPr/>
          <a:lstStyle/>
          <a:p>
            <a:r>
              <a:rPr lang="ko-KR" altLang="en-US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이상적인 </a:t>
            </a:r>
            <a:r>
              <a:rPr lang="en-US" altLang="ko-KR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SDLC </a:t>
            </a:r>
            <a:r>
              <a:rPr lang="ko-KR" altLang="en-US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모형</a:t>
            </a:r>
          </a:p>
        </p:txBody>
      </p:sp>
      <p:sp>
        <p:nvSpPr>
          <p:cNvPr id="17411" name="슬라이드 번호 개체 틀 3">
            <a:extLst>
              <a:ext uri="{FF2B5EF4-FFF2-40B4-BE49-F238E27FC236}">
                <a16:creationId xmlns:a16="http://schemas.microsoft.com/office/drawing/2014/main" id="{0F7DE84E-890C-472B-BFA4-41C1A7F803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FCE89A-7D0E-4CB4-BA86-10610CF9380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7412" name="그림 1">
            <a:extLst>
              <a:ext uri="{FF2B5EF4-FFF2-40B4-BE49-F238E27FC236}">
                <a16:creationId xmlns:a16="http://schemas.microsoft.com/office/drawing/2014/main" id="{C03690D3-1191-446C-88B6-4FC7CFFD1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868488"/>
            <a:ext cx="78105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F5266B0-9FE1-4EF7-8023-BC9502CD2FC5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2.1 </a:t>
            </a:r>
            <a:r>
              <a:rPr kumimoji="0"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분석의 중요성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5778904-CBA9-4BBB-8144-E881006DDCE3}"/>
              </a:ext>
            </a:extLst>
          </p:cNvPr>
          <p:cNvSpPr/>
          <p:nvPr/>
        </p:nvSpPr>
        <p:spPr>
          <a:xfrm>
            <a:off x="539552" y="2098948"/>
            <a:ext cx="792088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B84DBB-E688-4591-A66C-48539E6FE6C0}"/>
              </a:ext>
            </a:extLst>
          </p:cNvPr>
          <p:cNvCxnSpPr>
            <a:cxnSpLocks/>
          </p:cNvCxnSpPr>
          <p:nvPr/>
        </p:nvCxnSpPr>
        <p:spPr>
          <a:xfrm>
            <a:off x="1458838" y="2276872"/>
            <a:ext cx="1096938" cy="28803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D118490D-2C23-4D2A-A69D-483CB9E5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2.2 </a:t>
            </a:r>
            <a:r>
              <a:rPr lang="ko-KR" altLang="en-US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107EA-015F-473B-990A-6AB95CAA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0728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기능 모델링 </a:t>
            </a: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 방법론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구조적 분석 방법론</a:t>
            </a:r>
            <a:r>
              <a:rPr lang="en-US" altLang="ko-KR" dirty="0"/>
              <a:t>(by DeMarco)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b="1" dirty="0"/>
              <a:t>1980</a:t>
            </a:r>
            <a:r>
              <a:rPr lang="ko-KR" altLang="en-US" b="1" dirty="0"/>
              <a:t>년대부터 널리 활용되기 시작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현재 요구사항 분석에 가장 많이 활용하는 기법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사용하는 도구로는 자료흐름도</a:t>
            </a:r>
            <a:r>
              <a:rPr lang="en-US" altLang="ko-KR" b="1" dirty="0"/>
              <a:t>(DFD), </a:t>
            </a:r>
            <a:r>
              <a:rPr lang="ko-KR" altLang="en-US" b="1" dirty="0"/>
              <a:t>자료사전</a:t>
            </a:r>
            <a:r>
              <a:rPr lang="en-US" altLang="ko-KR" b="1" dirty="0"/>
              <a:t>(DD), </a:t>
            </a:r>
            <a:r>
              <a:rPr lang="ko-KR" altLang="en-US" b="1" dirty="0"/>
              <a:t>소단위 명세서 등이 있음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구조적 분석 방법론의 특징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매우 간결함</a:t>
            </a:r>
            <a:r>
              <a:rPr lang="en-US" altLang="ko-KR" b="1" dirty="0"/>
              <a:t>(Concise)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이해하기 쉬움</a:t>
            </a:r>
            <a:r>
              <a:rPr lang="en-US" altLang="ko-KR" b="1" dirty="0"/>
              <a:t>(Understandability)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검증이 가능함</a:t>
            </a:r>
            <a:r>
              <a:rPr lang="en-US" altLang="ko-KR" b="1" dirty="0"/>
              <a:t>(Verifiable)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체계적임</a:t>
            </a:r>
            <a:r>
              <a:rPr lang="en-US" altLang="ko-KR" b="1" dirty="0"/>
              <a:t>(Organized)</a:t>
            </a:r>
          </a:p>
          <a:p>
            <a:pPr lvl="1">
              <a:lnSpc>
                <a:spcPct val="150000"/>
              </a:lnSpc>
              <a:defRPr/>
            </a:pP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endParaRPr lang="en-US" altLang="ko-KR" b="1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262C9368-DEC5-40D6-8DD5-FBBA619F78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744159-1F99-4EB7-BE9A-A7D7705F48E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5C0EE-809A-44C9-8F90-E473D4AC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0728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기능 모델링 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  <a:defRPr/>
            </a:pP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/>
              <a:t>- SADT</a:t>
            </a:r>
            <a:r>
              <a:rPr lang="en-US" altLang="ko-KR" dirty="0">
                <a:latin typeface="Arial Narrow" panose="020B0606020202030204" pitchFamily="34" charset="0"/>
                <a:ea typeface="HY견고딕" panose="02030600000101010101" pitchFamily="18" charset="-127"/>
              </a:rPr>
              <a:t>(</a:t>
            </a:r>
            <a:r>
              <a:rPr lang="en-US" altLang="ko-KR" i="0" dirty="0">
                <a:effectLst/>
                <a:latin typeface="Arial Narrow" panose="020B0606020202030204" pitchFamily="34" charset="0"/>
                <a:ea typeface="HY견고딕" panose="02030600000101010101" pitchFamily="18" charset="-127"/>
              </a:rPr>
              <a:t>Structured Analysis and Design Technique) by Softech</a:t>
            </a:r>
            <a:r>
              <a:rPr lang="ko-KR" altLang="en-US" b="0" i="0" dirty="0">
                <a:effectLst/>
                <a:latin typeface="Arial Narrow" panose="020B0606020202030204" pitchFamily="34" charset="0"/>
                <a:ea typeface="HY견고딕" panose="02030600000101010101" pitchFamily="18" charset="-127"/>
              </a:rPr>
              <a:t>사</a:t>
            </a:r>
            <a:endParaRPr lang="en-US" altLang="ko-KR" dirty="0">
              <a:latin typeface="Arial Narrow" panose="020B0606020202030204" pitchFamily="34" charset="0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본질적으로는 그래프 언어이며 시스템 구조를 계층적으로 기술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endParaRPr lang="en-US" altLang="ko-KR" b="1" dirty="0"/>
          </a:p>
          <a:p>
            <a:pPr marL="0" indent="0">
              <a:buNone/>
              <a:defRPr/>
            </a:pPr>
            <a:r>
              <a:rPr lang="en-US" altLang="ko-KR" dirty="0"/>
              <a:t>  - SADT</a:t>
            </a:r>
            <a:r>
              <a:rPr lang="ko-KR" altLang="en-US" dirty="0"/>
              <a:t>는 다음과 같은 사항을 수행하기 위한 방법론을 제공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대규모이고 복잡한 문제를 구조적으로 생각하게 함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각 작업자의 노력과 역할을 효과적으로 나누고 또 통합해서 팀으로서 효과적</a:t>
            </a:r>
            <a:endParaRPr lang="en-US" altLang="ko-KR" b="1" dirty="0"/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b="1" dirty="0"/>
              <a:t>  </a:t>
            </a:r>
            <a:r>
              <a:rPr lang="ko-KR" altLang="en-US" b="1" dirty="0"/>
              <a:t>으로 활동하게 함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명료하고 정확한 표기법에 의해서 인터뷰</a:t>
            </a:r>
            <a:r>
              <a:rPr lang="en-US" altLang="ko-KR" b="1" dirty="0"/>
              <a:t>, </a:t>
            </a:r>
            <a:r>
              <a:rPr lang="ko-KR" altLang="en-US" b="1" dirty="0"/>
              <a:t>분석</a:t>
            </a:r>
            <a:r>
              <a:rPr lang="en-US" altLang="ko-KR" b="1" dirty="0"/>
              <a:t>, </a:t>
            </a:r>
            <a:r>
              <a:rPr lang="ko-KR" altLang="en-US" b="1" dirty="0"/>
              <a:t>설계의 결과를 전달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E0D466D0-2FE6-4686-9C2A-8A6FD8CC29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9E7DE-0D71-43F1-8200-9C2EB7F32F7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3FD8B75-E7F6-4165-A795-4C6E6EF3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20F11-102C-485E-8B61-06A7A5CA5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43123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기능 모델링 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  <a:defRPr/>
            </a:pP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/>
              <a:t>- SADT </a:t>
            </a:r>
            <a:r>
              <a:rPr lang="ko-KR" altLang="en-US" dirty="0"/>
              <a:t>표기법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B5E01F4B-ED23-4028-BE24-312B5555A8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1A20E6-DFA7-4185-8B7F-6B8FF86A3C3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3557" name="그림 1">
            <a:extLst>
              <a:ext uri="{FF2B5EF4-FFF2-40B4-BE49-F238E27FC236}">
                <a16:creationId xmlns:a16="http://schemas.microsoft.com/office/drawing/2014/main" id="{ADE5EAC1-A107-4376-9714-2887BD83D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989138"/>
            <a:ext cx="546576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479AC0D-89AC-4CC8-92FA-E973EFFC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4BA40-67EE-4EA7-A02D-9C43C2D8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0728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기능 모델링 </a:t>
            </a: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: PSL/PSA by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Michigan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Univ. for IBM</a:t>
            </a:r>
          </a:p>
          <a:p>
            <a:pPr marL="0" indent="0">
              <a:buNone/>
              <a:defRPr/>
            </a:pPr>
            <a:r>
              <a:rPr lang="en-US" altLang="ko-KR" dirty="0"/>
              <a:t>  - PSL/PSA</a:t>
            </a:r>
            <a:r>
              <a:rPr lang="en-US" altLang="ko-KR" b="0" i="0" dirty="0">
                <a:effectLst/>
                <a:latin typeface="Arial Narrow" panose="020B0606020202030204" pitchFamily="34" charset="0"/>
              </a:rPr>
              <a:t>(Problem Statement Language/Problem Statement Analyzer)</a:t>
            </a:r>
            <a:endParaRPr lang="en-US" altLang="ko-KR" dirty="0">
              <a:latin typeface="Arial Narrow" panose="020B0606020202030204" pitchFamily="34" charset="0"/>
            </a:endParaRPr>
          </a:p>
          <a:p>
            <a:pPr lvl="1">
              <a:defRPr/>
            </a:pPr>
            <a:r>
              <a:rPr lang="ko-KR" altLang="en-US" b="1" dirty="0"/>
              <a:t>정보처리 시스템에 대한 요구사항 분석과 문서화를 지원하는 시스템</a:t>
            </a:r>
            <a:endParaRPr lang="en-US" altLang="ko-KR" b="1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ECA3903A-A626-45C5-B84C-B4CF7424D3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EB65D5-316F-4CE4-AEAE-956110D5F4D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5605" name="그림 3">
            <a:extLst>
              <a:ext uri="{FF2B5EF4-FFF2-40B4-BE49-F238E27FC236}">
                <a16:creationId xmlns:a16="http://schemas.microsoft.com/office/drawing/2014/main" id="{3FCCC3DB-6B9F-4648-97BC-C3C9D8D5D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2420888"/>
            <a:ext cx="69246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99618EE-99D2-40CE-A2A8-37F45F0E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 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ADCE608-1055-4DE5-94AF-3CCDF2863D45}"/>
              </a:ext>
            </a:extLst>
          </p:cNvPr>
          <p:cNvSpPr/>
          <p:nvPr/>
        </p:nvSpPr>
        <p:spPr>
          <a:xfrm>
            <a:off x="1109662" y="3429000"/>
            <a:ext cx="1512168" cy="792088"/>
          </a:xfrm>
          <a:prstGeom prst="wedgeRectCallout">
            <a:avLst>
              <a:gd name="adj1" fmla="val 47195"/>
              <a:gd name="adj2" fmla="val -78195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기계적인 처리가 가능한 요구정의 언어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1199</Words>
  <Application>Microsoft Office PowerPoint</Application>
  <PresentationFormat>화면 슬라이드 쇼(4:3)</PresentationFormat>
  <Paragraphs>356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맑은 고딕</vt:lpstr>
      <vt:lpstr>굴림</vt:lpstr>
      <vt:lpstr>Arial</vt:lpstr>
      <vt:lpstr>HY견고딕</vt:lpstr>
      <vt:lpstr>HY견명조</vt:lpstr>
      <vt:lpstr>Verdana</vt:lpstr>
      <vt:lpstr>+mj-lt</vt:lpstr>
      <vt:lpstr>Wingdings</vt:lpstr>
      <vt:lpstr>Office 테마</vt:lpstr>
      <vt:lpstr>PowerPoint 프레젠테이션</vt:lpstr>
      <vt:lpstr>PowerPoint 프레젠테이션</vt:lpstr>
      <vt:lpstr>2.1 시스템 분석의 중요성</vt:lpstr>
      <vt:lpstr>2.1 시스템 분석의 중요성</vt:lpstr>
      <vt:lpstr>▣ 이상적인 SDLC 모형</vt:lpstr>
      <vt:lpstr>2.2 시스템 분석/설계 방법론</vt:lpstr>
      <vt:lpstr>2.2 시스템 분석/설계 방법론</vt:lpstr>
      <vt:lpstr>2.2 시스템 분석/설계 방법론</vt:lpstr>
      <vt:lpstr>2.2 시스템 분석/설계 방법론</vt:lpstr>
      <vt:lpstr>2.2 시스템 분석/설계 방법론</vt:lpstr>
      <vt:lpstr>2.2 시스템 분석/설계 방법론</vt:lpstr>
      <vt:lpstr>2.2 시스템 분석/설계 방법론</vt:lpstr>
      <vt:lpstr>2.2 시스템 분석/설계 방법론</vt:lpstr>
      <vt:lpstr>2.3 요구사항 분석</vt:lpstr>
      <vt:lpstr>2.3 요구사항 분석</vt:lpstr>
      <vt:lpstr>2.4 구조적 검토회의</vt:lpstr>
      <vt:lpstr>2.4 구조적 검토회의</vt:lpstr>
      <vt:lpstr>2.4 구조적 검토회의</vt:lpstr>
      <vt:lpstr>2.5 시스템 분석/설계 문서</vt:lpstr>
      <vt:lpstr>2.5 시스템 분석/설계 문서</vt:lpstr>
      <vt:lpstr>2.5 시스템 분석/설계 문서</vt:lpstr>
      <vt:lpstr>2.5 시스템 분석/설계 문서</vt:lpstr>
      <vt:lpstr>2.5 시스템 분석/설계 문서</vt:lpstr>
      <vt:lpstr>2.5 시스템 분석/설계 문서</vt:lpstr>
      <vt:lpstr>2.5 시스템 분석/설계 문서</vt:lpstr>
      <vt:lpstr>2.5 시스템 분석/설계 문서</vt:lpstr>
      <vt:lpstr>2.5 시스템 분석/설계 문서</vt:lpstr>
      <vt:lpstr>2.5 시스템 분석/설계 문서</vt:lpstr>
      <vt:lpstr>2.5 시스템 분석/설계 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Lee Kyoung Jae</cp:lastModifiedBy>
  <cp:revision>394</cp:revision>
  <dcterms:created xsi:type="dcterms:W3CDTF">2012-07-11T10:23:22Z</dcterms:created>
  <dcterms:modified xsi:type="dcterms:W3CDTF">2021-08-30T05:40:32Z</dcterms:modified>
</cp:coreProperties>
</file>