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6" r:id="rId3"/>
    <p:sldId id="325" r:id="rId4"/>
    <p:sldId id="32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15BCD0-EC37-45D7-B7BA-FD1019DFA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EF0ED3-608A-4CFF-A4C3-E6EF552AAF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F59F8D9-9593-449B-9F06-A8896A2CE6FC}" type="datetimeFigureOut">
              <a:rPr lang="ko-KR" altLang="en-US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01C77-D8F6-41F6-8CC7-1BFF5D88E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B874F-3235-4C0B-B844-DAE9F6FBED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00BE4B-9372-4641-B771-07C160D9D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4BF92D3-1C0F-412B-BCFF-AD6DE0426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16628-D3CA-4B81-AAF0-16548669B4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16DCC61-F73F-4668-B0F3-0841EA94EF76}" type="datetimeFigureOut">
              <a:rPr lang="ko-KR" altLang="en-US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721CE8E-9B5F-42FC-B3EA-DC8835B412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6D0BDB1-9C61-4170-BD59-91E8E119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39268-FC07-4A7F-B88F-FEA344C84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BE6CC-0D58-4AE7-B99A-A4127CCBF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DCC5FF52-13DD-4475-9EE7-BE1520607EB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B2932A6F-BE92-4EAA-BA3B-AE0A4F34A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AF3FA7C-7F97-43E8-8A83-DCFDB7A186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DBFA418-364B-4662-8A24-7F8B2CD9C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8301E39-2753-4FA8-8F35-8155F653F96C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795FF2B8-CB43-4112-9B84-0118BA574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A0C64593-1096-4F79-943E-4E5D9C5359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F9EDE6F8-CBF7-4945-8888-E790F7C0D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DB6DFB9-56F6-4DC8-BA53-123F8D996C40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51D78B52-E85C-4B6F-9530-15DB7A7395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D729F8F6-E6CE-40F5-BDE2-5AB2413D0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07916A4B-495E-4566-A3AF-9F64E4E63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CC47A0C-2765-410D-A045-383F95A46356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F7889A8D-FCB4-4AA2-A9D8-305E05F7D6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34B434A-FD30-4D6D-A0DA-557261E1E8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C7243655-4ECB-4336-BD20-BE2BC086B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6C11678-5175-4779-9904-C31F677AA04C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F010A5C1-6278-4482-AB74-5027CC8B0A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692CA08B-D6F9-4AAE-AFFB-0A3D213216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4B9DE32A-F680-415E-BB9F-A979C4929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BBAF0F7-178E-4F96-971F-324C8DDA2B66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2290DF92-290B-4A5C-A837-37C9D3E0AD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D7B77507-FA6F-43EF-8D11-F947E6356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BF761F85-0D5C-4B95-8202-49950706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6A42BC6-5D57-47BA-944F-308C66181D8C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5D4FF284-4E20-4E47-8F57-B7AB8BA511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404EE423-4016-4E9B-9ECA-D9E91E800B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B475FF94-979F-4DED-AB2F-30F6D71CC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E6E8D6C-A44A-416F-B68B-C27EF52A1464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204ED0A3-AEA2-423A-BDCA-96F956FF6A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B59328B7-2E6C-46D2-8293-81CC053FA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91E6C9BE-FA4C-4AD4-B746-DF795758D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3E4935C-974A-42F3-A4AB-337FFBE66C1A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46D1E338-A0A0-46DF-843B-76531296EB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868E46C0-70A3-4A80-9892-C97715E8B9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5AB26BE8-22A7-48B2-A352-8900D25C0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3212BD5-37FB-411C-A7F5-2E939F9D05FC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E37B9A07-343D-44AB-8516-450DFA1405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B771AA10-8081-4B6D-BCBB-7DC12682E7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DEE22185-8861-4F8B-A009-A3D782B6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19FAA8D-2805-45DC-8D9E-4AE9982DFD02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76D70FA6-15E8-4B41-A75C-3B4D01F07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0AF7324E-3DB1-4776-BD2D-317D0BF83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00CF985F-483C-4AB9-AF00-01FB0290A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56B747E-F3D0-4A17-A936-A73DB2C3595C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FAD6E355-BE2F-48DC-98E4-EFF06927A5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B048A6B1-A2B8-45F0-A355-373C8E59B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69B24FD6-407D-46CE-99A6-373D193D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FD0EF1F-CC72-4681-9440-0A0DFADBCDA3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E2EDEE82-7224-4EAF-BE9E-E403226D0D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983DE3F3-123B-408A-83E5-22BE723B6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B5F1F343-D516-41A5-85D7-B898FD45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982F15D-703B-4660-A860-7D4D44CCA60A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095F2F8D-F9C9-4757-813F-22483ABE87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8815B0DB-A0A4-447A-8702-5EEABA3B78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3896F744-A391-42EA-92C5-A4FB94424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49F1670-963F-4E60-A77A-60FE8E58E7F4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D59AB322-919D-4A02-9A16-FF013EC486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466D67CF-4A9A-44D9-AE5B-D3A4DC5AC9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89397F03-57F4-4207-B4CF-455C5FD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CEF131D-AF50-4EFC-8B83-159B3A684036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9DD4423E-2A18-4860-8152-5748513ED2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F0DD99EE-C762-418F-AED2-52262CC670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02CF7492-CB11-4576-AC53-1187F817E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7511C53-8815-4BB7-8D10-A55DBC94595F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96F1A267-0664-4A1A-895F-0C96912214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7AC08062-E62C-4973-AB87-611874A61B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5F7650D-CD0D-4BD9-B5FF-A387387E7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E4E047B-8260-4DA1-BFDB-4F713974642C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21E7D710-24D7-4AD2-A73D-7FE4DF674B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B211C20E-CCF8-4878-8A74-B179A76409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49B3CF3-FD10-4A3D-9894-89FC8A928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9FAEFF3-9109-46E8-8FC3-52D9B1972F2B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E8707BF1-6C1D-434E-9A67-F05B3FF93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62213199-0BDF-4333-9FA5-3834A15BFF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CE770346-AE4C-4F94-8172-D8B213BD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7A1F839-BD1F-4F2C-85AD-7BB3F38F47F5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5333A65-E99B-4AC9-918B-1403922843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0F6F7D3F-F7FD-427F-93BC-663F4D941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BEA33979-46CE-4C13-BF2A-0D79D1903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5363339-7711-4325-A36D-4BF451463ACE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13F50-BC64-4E5F-92CB-A90C2288F282}"/>
              </a:ext>
            </a:extLst>
          </p:cNvPr>
          <p:cNvSpPr txBox="1"/>
          <p:nvPr userDrawn="1"/>
        </p:nvSpPr>
        <p:spPr>
          <a:xfrm>
            <a:off x="2267744" y="1052736"/>
            <a:ext cx="4608512" cy="20108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자료  사전</a:t>
            </a:r>
          </a:p>
        </p:txBody>
      </p:sp>
    </p:spTree>
    <p:extLst>
      <p:ext uri="{BB962C8B-B14F-4D97-AF65-F5344CB8AC3E}">
        <p14:creationId xmlns:p14="http://schemas.microsoft.com/office/powerpoint/2010/main" val="314869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EB5C55-3DB3-4667-B96C-6FEB3FD9BB75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F0F244-FB4D-4E73-B453-9BB27AE2516E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E7760E-88EA-497A-831B-5FFFCE1BC2C9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D8F4CE-04DC-494D-B062-CDD12D35C452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D42A1D50-416D-498B-927B-3804D1CA4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1311" y="6525344"/>
            <a:ext cx="477193" cy="260647"/>
          </a:xfrm>
        </p:spPr>
        <p:txBody>
          <a:bodyPr/>
          <a:lstStyle>
            <a:lvl1pPr>
              <a:defRPr/>
            </a:lvl1pPr>
          </a:lstStyle>
          <a:p>
            <a:fld id="{5467275C-B897-4476-A1B9-EC7CE7A078B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43AA1-6CC3-4D9C-A698-A343A787A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6112" y="6617245"/>
            <a:ext cx="442392" cy="19613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E840CB19-DA99-418D-AC92-4837F15B55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4" r:id="rId2"/>
    <p:sldLayoutId id="2147484145" r:id="rId3"/>
    <p:sldLayoutId id="2147484146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AC98AE62-24EA-4F17-8BDE-689D94CA8F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06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자료사전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859E573F-BC38-4C7D-84D8-F160CB53E79E}"/>
              </a:ext>
            </a:extLst>
          </p:cNvPr>
          <p:cNvSpPr txBox="1">
            <a:spLocks/>
          </p:cNvSpPr>
          <p:nvPr/>
        </p:nvSpPr>
        <p:spPr>
          <a:xfrm>
            <a:off x="2911574" y="3716883"/>
            <a:ext cx="3460626" cy="2376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6.1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특성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kumimoji="0"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DD44DE-95B7-4979-9D84-939F929C7A67}"/>
              </a:ext>
            </a:extLst>
          </p:cNvPr>
          <p:cNvSpPr/>
          <p:nvPr/>
        </p:nvSpPr>
        <p:spPr>
          <a:xfrm>
            <a:off x="468313" y="2151063"/>
            <a:ext cx="8207375" cy="207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0EE1E-C1EA-4A49-8D77-A04B2B61A3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3097" y="1466081"/>
            <a:ext cx="8207375" cy="38880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자료원소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이상 분할되지 않는 자료항목으로 특정한 값이나 값의 범위를 취함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검사유형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독성검사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|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감염검사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|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약물중독검사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감염정도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전염병에 걸린 환자의 감염등급을 수치적으로 표현한 척도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1 - 10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환자의 건강상태 파악을 위해 측정하는 몸무게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kg ;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0-300 *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3" name="슬라이드 번호 개체 틀 3">
            <a:extLst>
              <a:ext uri="{FF2B5EF4-FFF2-40B4-BE49-F238E27FC236}">
                <a16:creationId xmlns:a16="http://schemas.microsoft.com/office/drawing/2014/main" id="{8793C1D9-152A-47B2-A3B1-A0DE1791B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D403A-5C02-477E-B5BA-A6256255E90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40552C-1E89-4BAF-B0D9-67B63FEF263B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작성법</a:t>
            </a: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F968A0D-1655-433E-9196-0329CD0A3517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2898-D1ED-47E9-80A9-12A5806C35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1556793"/>
            <a:ext cx="8642350" cy="504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도서대출 신청서 양식을 자료사전으로 작성하기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CF0F18D3-A8AC-49FD-95CB-177D3238D8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A12EF-C76C-4D99-BD1D-3A7AF799487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AFC6EBB4-AD30-4CB7-B21D-04956C3BB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936576"/>
            <a:ext cx="5010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15AD7E-677D-4995-A8A1-9B32A4EF0B34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사례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78A4EF-7678-4C74-BCA4-73883358BAF0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991561-0DCF-4C5D-B9D8-EB91FD07FE7D}"/>
              </a:ext>
            </a:extLst>
          </p:cNvPr>
          <p:cNvSpPr/>
          <p:nvPr/>
        </p:nvSpPr>
        <p:spPr>
          <a:xfrm>
            <a:off x="468313" y="4610100"/>
            <a:ext cx="8207375" cy="57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1F96F-3BAF-45E6-B8C4-C35812A8890B}"/>
              </a:ext>
            </a:extLst>
          </p:cNvPr>
          <p:cNvSpPr/>
          <p:nvPr/>
        </p:nvSpPr>
        <p:spPr>
          <a:xfrm>
            <a:off x="468313" y="1773238"/>
            <a:ext cx="8207375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94630-0A56-4C1C-90F1-59E5D53E01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0865" y="1484785"/>
            <a:ext cx="8497639" cy="38884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도서대출 신청서의 자료사전을 작성한 사례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도서대출 신청서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청구번호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서명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대출자 </a:t>
            </a:r>
            <a:r>
              <a:rPr lang="ko-KR" altLang="en-US" sz="1800" u="sng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인적사항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대출자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인적사항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소속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보증번호</a:t>
            </a:r>
            <a:endParaRPr lang="en-US" altLang="ko-KR" sz="18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소속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|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”] 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1.1.2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보증번호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대출자 개개인의 보증카드 고유번호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도서대출 신청서의 자료사전을 작성한 사례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2)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저자와 서명 생략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도서대출 신청서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청구번호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+(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서명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대출자 </a:t>
            </a:r>
            <a:r>
              <a:rPr lang="ko-KR" altLang="en-US" sz="1800" u="sng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인적사항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50" name="슬라이드 번호 개체 틀 3">
            <a:extLst>
              <a:ext uri="{FF2B5EF4-FFF2-40B4-BE49-F238E27FC236}">
                <a16:creationId xmlns:a16="http://schemas.microsoft.com/office/drawing/2014/main" id="{555702AC-0507-45B7-8B77-7485334FC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29F9B-1B6C-415D-A55D-8792062891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1E6015-0F17-4D11-BF11-FF223D3378AC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사례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B90DB85-FCA2-4123-AF17-6D0F940BAC26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170DCC-6A95-451C-B87D-7897896FA631}"/>
              </a:ext>
            </a:extLst>
          </p:cNvPr>
          <p:cNvSpPr/>
          <p:nvPr/>
        </p:nvSpPr>
        <p:spPr>
          <a:xfrm>
            <a:off x="468313" y="4160838"/>
            <a:ext cx="8207375" cy="207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3795" name="제목 1">
            <a:extLst>
              <a:ext uri="{FF2B5EF4-FFF2-40B4-BE49-F238E27FC236}">
                <a16:creationId xmlns:a16="http://schemas.microsoft.com/office/drawing/2014/main" id="{45C83CA7-BD88-48B2-BCC2-209CB78ADA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2AB1-A1E0-4D3F-BEFC-9BC8882A15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0865" y="1556792"/>
            <a:ext cx="8569647" cy="44641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자료의 의미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자료의 의미는 주석을 통해서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구성항목의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구성항목을 그룹으로 묶음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그룹에 대해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의미있는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이름을 부여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이름이 붙여진 각 그룹을 다시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치료검사 계획 자료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샘플량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치료기간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검사유형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검사기간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 치료검사 계획자료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치료계획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검사계획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치료계획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샘플량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치료기간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검사계획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검사유형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검사기간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7" name="슬라이드 번호 개체 틀 3">
            <a:extLst>
              <a:ext uri="{FF2B5EF4-FFF2-40B4-BE49-F238E27FC236}">
                <a16:creationId xmlns:a16="http://schemas.microsoft.com/office/drawing/2014/main" id="{5F638B2B-E832-4EDA-96B2-374ED1F76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BF55A-FD0B-448A-9138-00C211DF9A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6D6F19-703C-48DD-B453-FFE73F3ED6F2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작성시 고려사항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642C84-F380-4FE4-BA18-AFF7D28E54DF}"/>
              </a:ext>
            </a:extLst>
          </p:cNvPr>
          <p:cNvSpPr/>
          <p:nvPr/>
        </p:nvSpPr>
        <p:spPr>
          <a:xfrm>
            <a:off x="460375" y="2492375"/>
            <a:ext cx="8207375" cy="1389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2561E-C5DA-4567-92AE-44369E31A4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0865" y="1485131"/>
            <a:ext cx="7489527" cy="48961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동의어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(Alias)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 정의된 자료항목에 대한 또 다른 이름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동의어가 많아지면 자료의 명칭에 혼동이 생길 우려가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검사결론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동의어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검사결과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검사결과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독성검사결과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감염검사결과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약물중독검사결과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동의어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검사결론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자료정의의 중복 제거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자료정의는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중복성을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제거하고 간단명료하게 하는 것이 좋음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5" name="슬라이드 번호 개체 틀 3">
            <a:extLst>
              <a:ext uri="{FF2B5EF4-FFF2-40B4-BE49-F238E27FC236}">
                <a16:creationId xmlns:a16="http://schemas.microsoft.com/office/drawing/2014/main" id="{3A8608D9-0D62-4BE2-8A97-B329F192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8C6BF-D115-4B43-9A0D-754400146D5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143447A-6AF9-465D-B527-C04C8F0CD0E7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작성시 고려사항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99A25F9-3837-4BD2-B370-3139A8E18D53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슬라이드 번호 개체 틀 3">
            <a:extLst>
              <a:ext uri="{FF2B5EF4-FFF2-40B4-BE49-F238E27FC236}">
                <a16:creationId xmlns:a16="http://schemas.microsoft.com/office/drawing/2014/main" id="{37D2FAAA-747F-4164-9DBA-C9B077CD5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2AE19-40AC-4B8D-ACBE-B32E4389585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7893" name="그림 3">
            <a:extLst>
              <a:ext uri="{FF2B5EF4-FFF2-40B4-BE49-F238E27FC236}">
                <a16:creationId xmlns:a16="http://schemas.microsoft.com/office/drawing/2014/main" id="{6E304489-F04D-4FFD-A413-660BC2D5C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1589323"/>
            <a:ext cx="6768752" cy="471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0B33FB7-A951-490A-8CE8-7B05A65AAE9C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- 1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5DA272B-AA96-4025-91AA-037BD0D4B474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7EA76-9413-47D5-97F2-A5E60B6C64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3052" y="1485131"/>
            <a:ext cx="8380486" cy="43201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1 - 1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승차권번호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출발일정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유효기간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고속회사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승차권번호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승차권의 번호 기입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출발지에서 목적지까지의 거리표시 *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+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고속”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우등고속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요금표시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부가가치세 포함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1.4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출발일정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출발일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고속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1.5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유효기간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당일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지정차에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한함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1.6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고속회사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고속회사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이름과 전화번호 기재 *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1" name="슬라이드 번호 개체 틀 3">
            <a:extLst>
              <a:ext uri="{FF2B5EF4-FFF2-40B4-BE49-F238E27FC236}">
                <a16:creationId xmlns:a16="http://schemas.microsoft.com/office/drawing/2014/main" id="{987BC6AE-BD90-4B56-9CBC-84AFA33CC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D5770-56D4-4EB1-B6F9-D0A4F2C3785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C9ACD01-511C-496C-AC53-9C55FF5D7377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- 1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8CCEE1-1E57-4DA6-A164-F4B5817DBF83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0CBCF-C588-4817-869C-940122C211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1432173"/>
            <a:ext cx="6842150" cy="30049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1 - 2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승차사항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발행소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 단위 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부가가치세 포함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2.2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승차사항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출발일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고속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유효기간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당일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지정차에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한함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2.4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발행소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서울고속버스터미널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*</a:t>
            </a:r>
          </a:p>
        </p:txBody>
      </p:sp>
      <p:sp>
        <p:nvSpPr>
          <p:cNvPr id="41989" name="슬라이드 번호 개체 틀 3">
            <a:extLst>
              <a:ext uri="{FF2B5EF4-FFF2-40B4-BE49-F238E27FC236}">
                <a16:creationId xmlns:a16="http://schemas.microsoft.com/office/drawing/2014/main" id="{2A5F36BE-C01C-44E7-9B09-CE78E5DD1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B7DD0-4215-45E5-B10F-7C36D08EC6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7492F64-244B-450C-A9B3-417FCC656D2A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- 1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026053F-F497-4A7D-BF07-AEC251EA1CFE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FEF64-8422-4DA5-AB8B-D74B1186CE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0249" y="1484784"/>
            <a:ext cx="8497639" cy="43201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모범답안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=No+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구간정보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탑승정보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회사구분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차량구분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발행정보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회수용”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승객용”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3.2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구간정보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출발지명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도착지명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3.2.1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출발지명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국문과 영문 표기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3.2.2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도착지명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국문과 영문 표기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3.2.3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km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3.3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탑승정보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출발일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좌석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3.4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차량구분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고속”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우등”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925C07EB-4543-48AC-871C-5D5095E33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9C162D-048A-4F15-A1DB-417E396392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002D20-7CF9-4B3B-9E8E-F2DEDAD25534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- 1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A4D3517-73A6-42E5-A979-022FB5996EC7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C95D6D60-57E3-48C9-950F-E7E15F476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7E8AD-044C-4374-9E2B-CAB2937C500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6" name="그림 3">
            <a:extLst>
              <a:ext uri="{FF2B5EF4-FFF2-40B4-BE49-F238E27FC236}">
                <a16:creationId xmlns:a16="http://schemas.microsoft.com/office/drawing/2014/main" id="{C42D6D85-BCF1-461E-B316-BBAAC83EA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464496" cy="52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FA83F77-F40B-4CBD-B84D-46B357C522EB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- 2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964030B-B302-4823-93DF-1AED856F98BF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D6535CA3-C3EF-4276-8013-2CB70F8C61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0176" y="1971675"/>
            <a:ext cx="7708900" cy="41052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기법의 주요 도구 중 하나인 자료사전의 특성을 이해한다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시 사용하는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기호를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있도록 학습한다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 원칙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학습한다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작성 사례를 평가하고 개선할 수 있도록 다양한 사례를 검토한다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95042-90E1-47CE-B006-DA1C570F54E7}"/>
              </a:ext>
            </a:extLst>
          </p:cNvPr>
          <p:cNvSpPr txBox="1"/>
          <p:nvPr/>
        </p:nvSpPr>
        <p:spPr>
          <a:xfrm>
            <a:off x="2881908" y="764704"/>
            <a:ext cx="338437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3600">
                <a:latin typeface="HY견고딕" panose="02030600000101010101" pitchFamily="18" charset="-127"/>
                <a:ea typeface="HY견고딕" panose="02030600000101010101" pitchFamily="18" charset="-127"/>
              </a:rPr>
              <a:t>학습 목표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8017-3725-4087-ABC9-1C2CC183EC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7843" y="1403598"/>
            <a:ext cx="7993583" cy="37440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2 - 1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인적사항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과목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인적사항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학과코드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1.2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과목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과목명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담당교수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1.2.1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공필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전선”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1.2.2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[“2”|“3”]</a:t>
            </a: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47DB97A6-2564-4C51-9063-5EBD627D8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A4C8DD-9D58-41F6-ABD8-3CB2739328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C31EED-0D0F-4C6C-AACD-1A43D577FE30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- 2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EDEC6D3-518A-48CB-8C36-A66949B06501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7952B-652A-4D84-B3F7-AA6E108FFE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0865" y="1485131"/>
            <a:ext cx="8137599" cy="43201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2 - 2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학기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{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수강과목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}12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학기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학기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2.1.1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[ 1 | 2 | 3 | 4 ]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2.2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학과코드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2.3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공필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2.4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수강과목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과목명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담당교수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2.4.1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강좌 고유의 번호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2.4.2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[ 1 | 2 | 3 ]</a:t>
            </a: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43D0FE7B-38B2-434C-9BF7-863ECD7B4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1D552C-5F81-4051-A664-AEE6548F8DF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E432C6-A9A2-4FA4-B4D7-F537C8B6263D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- 2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1ECD45-74DD-4C4A-8DF0-96F214ECC0A2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30EEF-755E-4B99-ADC0-D28B66AFE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1475606"/>
            <a:ext cx="8496944" cy="47521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자료사전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3.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인적사항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과목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}12 +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신청학점계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변경주소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3.1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수강신청자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인적사항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학과코드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학과명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3.1.1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학과코드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자리 숫자로 표현된 학과별 고유번호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3.2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수강신청 과목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과목명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담당교수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3.2.1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이수구분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 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공필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공선”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전선”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교직”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별칭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:”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공필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공통필수”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공선”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공통선택”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“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전공필수”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전선”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전공선택” 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3.2.2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강좌번호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5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자리 문자로 구성된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강좌별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고유코드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2F71B5B0-283E-447D-849F-37F231B6E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EAF01-1A2D-46EA-8E53-5F935E5E09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F724CB-9600-45CB-B369-F4B79B0E67B1}"/>
              </a:ext>
            </a:extLst>
          </p:cNvPr>
          <p:cNvSpPr txBox="1">
            <a:spLocks/>
          </p:cNvSpPr>
          <p:nvPr/>
        </p:nvSpPr>
        <p:spPr>
          <a:xfrm>
            <a:off x="403671" y="1062262"/>
            <a:ext cx="6184553" cy="429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 실습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- 2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9B0015-B6C9-45EF-958A-BFEBC7D3BFC6}"/>
              </a:ext>
            </a:extLst>
          </p:cNvPr>
          <p:cNvSpPr txBox="1">
            <a:spLocks/>
          </p:cNvSpPr>
          <p:nvPr/>
        </p:nvSpPr>
        <p:spPr>
          <a:xfrm>
            <a:off x="395536" y="17938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작성 원칙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1">
            <a:extLst>
              <a:ext uri="{FF2B5EF4-FFF2-40B4-BE49-F238E27FC236}">
                <a16:creationId xmlns:a16="http://schemas.microsoft.com/office/drawing/2014/main" id="{5163D0D8-497F-4029-B2F4-909B70A831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28" y="177329"/>
            <a:ext cx="4765651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27453-325D-4DAE-9392-CFCCBEEC42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71550"/>
            <a:ext cx="8642350" cy="5472113"/>
          </a:xfrm>
          <a:prstGeom prst="rect">
            <a:avLst/>
          </a:prstGeom>
        </p:spPr>
        <p:txBody>
          <a:bodyPr vert="horz" anchor="t" anchorCtr="0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자료사전의 역할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자료사전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자료흐름도에 기술된 모든 자료에 대해 다음 사항들을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구성하는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자료항목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자료에 대한 의미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구성하는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자료항목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원소의 단위 및 값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62BB466-C1E8-4BB1-94EE-A56EB1A292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31311" y="6525344"/>
            <a:ext cx="477193" cy="2606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9FAFB-7F6A-47C6-93CC-4AA5437C38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6626C-563A-43FB-ACB2-75621B578D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1058317"/>
            <a:ext cx="5400600" cy="469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자료사전과 자료흐름도 관계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116AE57D-E1FB-4196-AC9D-818534153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9FAFB-7F6A-47C6-93CC-4AA5437C38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CF2C2FEB-1F49-4DD2-9C85-6E8379AB3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8" y="1628800"/>
            <a:ext cx="7857142" cy="395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39F0886-D188-4FA9-B3B8-DCC2723BEBB6}"/>
              </a:ext>
            </a:extLst>
          </p:cNvPr>
          <p:cNvSpPr txBox="1">
            <a:spLocks/>
          </p:cNvSpPr>
          <p:nvPr/>
        </p:nvSpPr>
        <p:spPr>
          <a:xfrm>
            <a:off x="323528" y="177329"/>
            <a:ext cx="4765651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특성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763429-A256-4E39-8ECD-6C10C39C102E}"/>
              </a:ext>
            </a:extLst>
          </p:cNvPr>
          <p:cNvSpPr/>
          <p:nvPr/>
        </p:nvSpPr>
        <p:spPr>
          <a:xfrm>
            <a:off x="468313" y="1809750"/>
            <a:ext cx="8207375" cy="316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FDB91-003F-42D4-B6B0-7DE714D95F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841" y="855762"/>
            <a:ext cx="7489527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자료의 하향식 분할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단순할 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 = A11 + A12 + A21 + A22 + A31 + A32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복잡할 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  = A1 + A2 + A3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A1 = A11 + A12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A2 = A21 + A22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A3 = A31 + A32</a:t>
            </a:r>
          </a:p>
        </p:txBody>
      </p:sp>
      <p:sp>
        <p:nvSpPr>
          <p:cNvPr id="17413" name="슬라이드 번호 개체 틀 3">
            <a:extLst>
              <a:ext uri="{FF2B5EF4-FFF2-40B4-BE49-F238E27FC236}">
                <a16:creationId xmlns:a16="http://schemas.microsoft.com/office/drawing/2014/main" id="{7ECCA7F5-1CD0-4608-B133-8BC1EC22B5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76342-32AA-4BB2-BC3B-3189487FA5E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B3C7A6-C71B-465A-920F-4D1A38A3A2B3}"/>
              </a:ext>
            </a:extLst>
          </p:cNvPr>
          <p:cNvSpPr txBox="1">
            <a:spLocks/>
          </p:cNvSpPr>
          <p:nvPr/>
        </p:nvSpPr>
        <p:spPr>
          <a:xfrm>
            <a:off x="382413" y="177329"/>
            <a:ext cx="4765651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자료사전의 특성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07B8C-8130-4CF8-8A45-D455E3A9F61B}"/>
              </a:ext>
            </a:extLst>
          </p:cNvPr>
          <p:cNvSpPr txBox="1"/>
          <p:nvPr/>
        </p:nvSpPr>
        <p:spPr>
          <a:xfrm>
            <a:off x="683568" y="5661248"/>
            <a:ext cx="75608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자료흐름이나 자료요소들로 또는 다른 자료저장소로 정의 될 수도 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경우의 자료저장소는 일반적으로 데이타베이스 의미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FFA5B80C-6BD3-4360-AFE8-EC539FA3A3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E232F-455D-487C-A6E3-4EBEC08796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5525F0D9-83EE-4297-A117-499CAA4B3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584A3E-37A0-4164-B3C6-1A002A13E8B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1" name="그림 1">
            <a:extLst>
              <a:ext uri="{FF2B5EF4-FFF2-40B4-BE49-F238E27FC236}">
                <a16:creationId xmlns:a16="http://schemas.microsoft.com/office/drawing/2014/main" id="{8046E690-F07E-4125-B8AD-ABFFDBD7D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70634"/>
            <a:ext cx="6336704" cy="453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023CAB7-41E2-44B1-9A2B-B986B72E3594}"/>
              </a:ext>
            </a:extLst>
          </p:cNvPr>
          <p:cNvSpPr/>
          <p:nvPr/>
        </p:nvSpPr>
        <p:spPr>
          <a:xfrm>
            <a:off x="3313956" y="3769990"/>
            <a:ext cx="720080" cy="43204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7F2C89-7DC9-458F-8EE7-1A089482C032}"/>
              </a:ext>
            </a:extLst>
          </p:cNvPr>
          <p:cNvSpPr/>
          <p:nvPr/>
        </p:nvSpPr>
        <p:spPr>
          <a:xfrm>
            <a:off x="3294906" y="4321671"/>
            <a:ext cx="720080" cy="43204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6784C3-F657-4942-8DD2-07930CA7747C}"/>
              </a:ext>
            </a:extLst>
          </p:cNvPr>
          <p:cNvSpPr/>
          <p:nvPr/>
        </p:nvSpPr>
        <p:spPr>
          <a:xfrm>
            <a:off x="468313" y="2897188"/>
            <a:ext cx="8207375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32D5-62D7-4A1D-BBB4-40D0655EA0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1413271"/>
            <a:ext cx="7345511" cy="45360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주석을 사용하여 의미를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자료흐름과 자료저장소에 대한 구성내역을 설명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자료원소에 대하여 값이나 단위를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병원에서 환자의 관리를 위해 부여한 고유번호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퇴원요인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|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 | 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통원치료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환자퇴원자료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퇴원요인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요도마이신양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*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mg/ml ;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1-100*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9" name="슬라이드 번호 개체 틀 3">
            <a:extLst>
              <a:ext uri="{FF2B5EF4-FFF2-40B4-BE49-F238E27FC236}">
                <a16:creationId xmlns:a16="http://schemas.microsoft.com/office/drawing/2014/main" id="{F236EA92-3DC4-4075-8A03-66490608C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58573-8674-4BF1-A89D-67205C02F85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B479A6-780F-4C6E-8B5B-ADB69E8BB810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작성법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D11D8AE-6E69-412C-8D2E-C0B33AC3839A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C4C610-6097-4C06-B578-8EAC8D7C68F2}"/>
              </a:ext>
            </a:extLst>
          </p:cNvPr>
          <p:cNvSpPr/>
          <p:nvPr/>
        </p:nvSpPr>
        <p:spPr>
          <a:xfrm>
            <a:off x="468313" y="2897188"/>
            <a:ext cx="8207375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2B56E-C887-4336-AE70-5557FB0A8B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0170" y="1446684"/>
            <a:ext cx="8426326" cy="46801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번 반복되는 자료항목은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{ }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안에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{ }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좌측에는 최소 반복횟수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기록하고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우측에는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반복횟수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반복횟수를 기록하지 않을 때는 디폴트로 최소는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0,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최대는 무한대를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검사철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}}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=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}}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=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= 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7" name="슬라이드 번호 개체 틀 3">
            <a:extLst>
              <a:ext uri="{FF2B5EF4-FFF2-40B4-BE49-F238E27FC236}">
                <a16:creationId xmlns:a16="http://schemas.microsoft.com/office/drawing/2014/main" id="{187E7A9D-49F7-41EF-969C-FF4E5D37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E5C9E2-3B07-4206-A0DD-ABF4CF3EE15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3A94288-CD85-4715-B1B7-995399C78405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작성법</a:t>
            </a: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3C6A05-CF62-4243-8D38-BA72CAF32DC1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A63C60-5793-4981-BF45-C106D4A4DA25}"/>
              </a:ext>
            </a:extLst>
          </p:cNvPr>
          <p:cNvSpPr/>
          <p:nvPr/>
        </p:nvSpPr>
        <p:spPr>
          <a:xfrm>
            <a:off x="468313" y="2890838"/>
            <a:ext cx="8207375" cy="96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87A5A-115C-4766-9B3B-1D1C258A55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3097" y="1484784"/>
            <a:ext cx="8351391" cy="352804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선택과 생략가능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선택기호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[ | ] : ‘|’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분리된 항목들 중 하나가 선택되었다는 것을 표시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생략 가능 기호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)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괄호 안의 자료항목이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기술될 수도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생략될 수도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있음을 표시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검사결과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[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독성검사자료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감염검사자료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약물중독검사자료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초기환자자료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환자번호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(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감염정도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5605" name="슬라이드 번호 개체 틀 3">
            <a:extLst>
              <a:ext uri="{FF2B5EF4-FFF2-40B4-BE49-F238E27FC236}">
                <a16:creationId xmlns:a16="http://schemas.microsoft.com/office/drawing/2014/main" id="{B1A8708B-4B70-4611-A1D5-D4B584815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483EC-79DF-41FC-A809-88E9D273B72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0DC225-930E-44E0-933B-50FCF3873A63}"/>
              </a:ext>
            </a:extLst>
          </p:cNvPr>
          <p:cNvSpPr txBox="1">
            <a:spLocks/>
          </p:cNvSpPr>
          <p:nvPr/>
        </p:nvSpPr>
        <p:spPr>
          <a:xfrm>
            <a:off x="403671" y="1062261"/>
            <a:ext cx="6184553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▣ 자료사전 작성법</a:t>
            </a: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C74C75-F7FE-42D2-A428-49242E229A39}"/>
              </a:ext>
            </a:extLst>
          </p:cNvPr>
          <p:cNvSpPr txBox="1">
            <a:spLocks/>
          </p:cNvSpPr>
          <p:nvPr/>
        </p:nvSpPr>
        <p:spPr>
          <a:xfrm>
            <a:off x="395536" y="16986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자료사전 표기법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1349</Words>
  <Application>Microsoft Office PowerPoint</Application>
  <PresentationFormat>화면 슬라이드 쇼(4:3)</PresentationFormat>
  <Paragraphs>220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Office 테마</vt:lpstr>
      <vt:lpstr>Chapter 06  자료사전</vt:lpstr>
      <vt:lpstr>PowerPoint 프레젠테이션</vt:lpstr>
      <vt:lpstr>6.1 자료사전의 특성</vt:lpstr>
      <vt:lpstr>PowerPoint 프레젠테이션</vt:lpstr>
      <vt:lpstr>PowerPoint 프레젠테이션</vt:lpstr>
      <vt:lpstr>6.2 자료사전 표기법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6.3 자료사전 작성 원칙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433</cp:revision>
  <dcterms:created xsi:type="dcterms:W3CDTF">2012-07-11T10:23:22Z</dcterms:created>
  <dcterms:modified xsi:type="dcterms:W3CDTF">2021-09-27T07:19:48Z</dcterms:modified>
</cp:coreProperties>
</file>